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9"/>
  </p:notesMasterIdLst>
  <p:handoutMasterIdLst>
    <p:handoutMasterId r:id="rId150"/>
  </p:handoutMasterIdLst>
  <p:sldIdLst>
    <p:sldId id="256" r:id="rId2"/>
    <p:sldId id="258" r:id="rId3"/>
    <p:sldId id="260" r:id="rId4"/>
    <p:sldId id="454" r:id="rId5"/>
    <p:sldId id="457" r:id="rId6"/>
    <p:sldId id="456" r:id="rId7"/>
    <p:sldId id="455" r:id="rId8"/>
    <p:sldId id="262" r:id="rId9"/>
    <p:sldId id="405" r:id="rId10"/>
    <p:sldId id="259" r:id="rId11"/>
    <p:sldId id="263" r:id="rId12"/>
    <p:sldId id="267" r:id="rId13"/>
    <p:sldId id="269" r:id="rId14"/>
    <p:sldId id="270" r:id="rId15"/>
    <p:sldId id="271" r:id="rId16"/>
    <p:sldId id="272" r:id="rId17"/>
    <p:sldId id="273" r:id="rId18"/>
    <p:sldId id="274" r:id="rId19"/>
    <p:sldId id="275" r:id="rId20"/>
    <p:sldId id="276" r:id="rId21"/>
    <p:sldId id="277" r:id="rId22"/>
    <p:sldId id="406" r:id="rId23"/>
    <p:sldId id="281" r:id="rId24"/>
    <p:sldId id="279" r:id="rId25"/>
    <p:sldId id="261" r:id="rId26"/>
    <p:sldId id="283" r:id="rId27"/>
    <p:sldId id="284" r:id="rId28"/>
    <p:sldId id="285" r:id="rId29"/>
    <p:sldId id="286" r:id="rId30"/>
    <p:sldId id="287" r:id="rId31"/>
    <p:sldId id="289" r:id="rId32"/>
    <p:sldId id="288" r:id="rId33"/>
    <p:sldId id="407" r:id="rId34"/>
    <p:sldId id="307" r:id="rId35"/>
    <p:sldId id="297" r:id="rId36"/>
    <p:sldId id="314" r:id="rId37"/>
    <p:sldId id="313" r:id="rId38"/>
    <p:sldId id="315" r:id="rId39"/>
    <p:sldId id="316" r:id="rId40"/>
    <p:sldId id="317" r:id="rId41"/>
    <p:sldId id="318" r:id="rId42"/>
    <p:sldId id="327" r:id="rId43"/>
    <p:sldId id="319" r:id="rId44"/>
    <p:sldId id="320" r:id="rId45"/>
    <p:sldId id="312" r:id="rId46"/>
    <p:sldId id="329" r:id="rId47"/>
    <p:sldId id="330" r:id="rId48"/>
    <p:sldId id="333" r:id="rId49"/>
    <p:sldId id="335" r:id="rId50"/>
    <p:sldId id="334" r:id="rId51"/>
    <p:sldId id="328" r:id="rId52"/>
    <p:sldId id="408" r:id="rId53"/>
    <p:sldId id="332" r:id="rId54"/>
    <p:sldId id="345" r:id="rId55"/>
    <p:sldId id="336" r:id="rId56"/>
    <p:sldId id="339" r:id="rId57"/>
    <p:sldId id="340" r:id="rId58"/>
    <p:sldId id="341" r:id="rId59"/>
    <p:sldId id="342" r:id="rId60"/>
    <p:sldId id="338" r:id="rId61"/>
    <p:sldId id="343" r:id="rId62"/>
    <p:sldId id="337" r:id="rId63"/>
    <p:sldId id="347" r:id="rId64"/>
    <p:sldId id="344" r:id="rId65"/>
    <p:sldId id="372" r:id="rId66"/>
    <p:sldId id="348" r:id="rId67"/>
    <p:sldId id="382" r:id="rId68"/>
    <p:sldId id="349" r:id="rId69"/>
    <p:sldId id="350" r:id="rId70"/>
    <p:sldId id="373" r:id="rId71"/>
    <p:sldId id="378" r:id="rId72"/>
    <p:sldId id="375" r:id="rId73"/>
    <p:sldId id="383" r:id="rId74"/>
    <p:sldId id="351" r:id="rId75"/>
    <p:sldId id="352" r:id="rId76"/>
    <p:sldId id="353" r:id="rId77"/>
    <p:sldId id="355" r:id="rId78"/>
    <p:sldId id="356" r:id="rId79"/>
    <p:sldId id="358" r:id="rId80"/>
    <p:sldId id="359" r:id="rId81"/>
    <p:sldId id="360" r:id="rId82"/>
    <p:sldId id="361" r:id="rId83"/>
    <p:sldId id="362" r:id="rId84"/>
    <p:sldId id="363" r:id="rId85"/>
    <p:sldId id="364" r:id="rId86"/>
    <p:sldId id="369" r:id="rId87"/>
    <p:sldId id="370" r:id="rId88"/>
    <p:sldId id="376" r:id="rId89"/>
    <p:sldId id="377" r:id="rId90"/>
    <p:sldId id="379" r:id="rId91"/>
    <p:sldId id="380" r:id="rId92"/>
    <p:sldId id="381" r:id="rId93"/>
    <p:sldId id="398" r:id="rId94"/>
    <p:sldId id="393" r:id="rId95"/>
    <p:sldId id="384" r:id="rId96"/>
    <p:sldId id="399" r:id="rId97"/>
    <p:sldId id="400" r:id="rId98"/>
    <p:sldId id="401" r:id="rId99"/>
    <p:sldId id="419" r:id="rId100"/>
    <p:sldId id="420" r:id="rId101"/>
    <p:sldId id="402" r:id="rId102"/>
    <p:sldId id="403" r:id="rId103"/>
    <p:sldId id="404" r:id="rId104"/>
    <p:sldId id="409" r:id="rId105"/>
    <p:sldId id="410" r:id="rId106"/>
    <p:sldId id="411" r:id="rId107"/>
    <p:sldId id="412" r:id="rId108"/>
    <p:sldId id="391" r:id="rId109"/>
    <p:sldId id="392" r:id="rId110"/>
    <p:sldId id="394" r:id="rId111"/>
    <p:sldId id="326" r:id="rId112"/>
    <p:sldId id="422" r:id="rId113"/>
    <p:sldId id="424" r:id="rId114"/>
    <p:sldId id="421" r:id="rId115"/>
    <p:sldId id="425" r:id="rId116"/>
    <p:sldId id="432" r:id="rId117"/>
    <p:sldId id="426" r:id="rId118"/>
    <p:sldId id="428" r:id="rId119"/>
    <p:sldId id="429" r:id="rId120"/>
    <p:sldId id="449" r:id="rId121"/>
    <p:sldId id="430" r:id="rId122"/>
    <p:sldId id="431" r:id="rId123"/>
    <p:sldId id="433" r:id="rId124"/>
    <p:sldId id="423" r:id="rId125"/>
    <p:sldId id="417" r:id="rId126"/>
    <p:sldId id="418" r:id="rId127"/>
    <p:sldId id="413" r:id="rId128"/>
    <p:sldId id="395" r:id="rId129"/>
    <p:sldId id="414" r:id="rId130"/>
    <p:sldId id="415" r:id="rId131"/>
    <p:sldId id="434" r:id="rId132"/>
    <p:sldId id="282" r:id="rId133"/>
    <p:sldId id="435" r:id="rId134"/>
    <p:sldId id="450" r:id="rId135"/>
    <p:sldId id="451" r:id="rId136"/>
    <p:sldId id="452" r:id="rId137"/>
    <p:sldId id="438" r:id="rId138"/>
    <p:sldId id="453" r:id="rId139"/>
    <p:sldId id="439" r:id="rId140"/>
    <p:sldId id="440" r:id="rId141"/>
    <p:sldId id="441" r:id="rId142"/>
    <p:sldId id="442" r:id="rId143"/>
    <p:sldId id="444" r:id="rId144"/>
    <p:sldId id="445" r:id="rId145"/>
    <p:sldId id="446" r:id="rId146"/>
    <p:sldId id="447" r:id="rId147"/>
    <p:sldId id="448" r:id="rId1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DA36A4E1-686B-46F3-9C7C-BEBD2C052542}">
          <p14:sldIdLst>
            <p14:sldId id="256"/>
            <p14:sldId id="258"/>
            <p14:sldId id="260"/>
            <p14:sldId id="454"/>
            <p14:sldId id="457"/>
            <p14:sldId id="456"/>
            <p14:sldId id="455"/>
            <p14:sldId id="262"/>
            <p14:sldId id="405"/>
            <p14:sldId id="259"/>
            <p14:sldId id="263"/>
            <p14:sldId id="267"/>
            <p14:sldId id="269"/>
            <p14:sldId id="270"/>
            <p14:sldId id="271"/>
            <p14:sldId id="272"/>
            <p14:sldId id="273"/>
            <p14:sldId id="274"/>
            <p14:sldId id="275"/>
            <p14:sldId id="276"/>
            <p14:sldId id="277"/>
            <p14:sldId id="406"/>
            <p14:sldId id="281"/>
            <p14:sldId id="279"/>
            <p14:sldId id="261"/>
            <p14:sldId id="283"/>
            <p14:sldId id="284"/>
            <p14:sldId id="285"/>
            <p14:sldId id="286"/>
            <p14:sldId id="287"/>
            <p14:sldId id="289"/>
            <p14:sldId id="288"/>
            <p14:sldId id="407"/>
            <p14:sldId id="307"/>
            <p14:sldId id="297"/>
            <p14:sldId id="314"/>
            <p14:sldId id="313"/>
            <p14:sldId id="315"/>
            <p14:sldId id="316"/>
            <p14:sldId id="317"/>
            <p14:sldId id="318"/>
            <p14:sldId id="327"/>
            <p14:sldId id="319"/>
            <p14:sldId id="320"/>
            <p14:sldId id="312"/>
            <p14:sldId id="329"/>
            <p14:sldId id="330"/>
            <p14:sldId id="333"/>
            <p14:sldId id="335"/>
            <p14:sldId id="334"/>
            <p14:sldId id="328"/>
            <p14:sldId id="408"/>
            <p14:sldId id="332"/>
            <p14:sldId id="345"/>
            <p14:sldId id="336"/>
            <p14:sldId id="339"/>
            <p14:sldId id="340"/>
            <p14:sldId id="341"/>
            <p14:sldId id="342"/>
            <p14:sldId id="338"/>
            <p14:sldId id="343"/>
            <p14:sldId id="337"/>
            <p14:sldId id="347"/>
            <p14:sldId id="344"/>
            <p14:sldId id="372"/>
            <p14:sldId id="348"/>
            <p14:sldId id="382"/>
            <p14:sldId id="349"/>
            <p14:sldId id="350"/>
            <p14:sldId id="373"/>
            <p14:sldId id="378"/>
            <p14:sldId id="375"/>
            <p14:sldId id="383"/>
            <p14:sldId id="351"/>
            <p14:sldId id="352"/>
            <p14:sldId id="353"/>
            <p14:sldId id="355"/>
            <p14:sldId id="356"/>
            <p14:sldId id="358"/>
            <p14:sldId id="359"/>
            <p14:sldId id="360"/>
            <p14:sldId id="361"/>
            <p14:sldId id="362"/>
            <p14:sldId id="363"/>
            <p14:sldId id="364"/>
            <p14:sldId id="369"/>
            <p14:sldId id="370"/>
            <p14:sldId id="376"/>
            <p14:sldId id="377"/>
            <p14:sldId id="379"/>
            <p14:sldId id="380"/>
            <p14:sldId id="381"/>
            <p14:sldId id="398"/>
            <p14:sldId id="393"/>
            <p14:sldId id="384"/>
            <p14:sldId id="399"/>
            <p14:sldId id="400"/>
            <p14:sldId id="401"/>
            <p14:sldId id="419"/>
            <p14:sldId id="420"/>
            <p14:sldId id="402"/>
            <p14:sldId id="403"/>
            <p14:sldId id="404"/>
            <p14:sldId id="409"/>
            <p14:sldId id="410"/>
            <p14:sldId id="411"/>
            <p14:sldId id="412"/>
            <p14:sldId id="391"/>
            <p14:sldId id="392"/>
            <p14:sldId id="394"/>
            <p14:sldId id="326"/>
            <p14:sldId id="422"/>
            <p14:sldId id="424"/>
            <p14:sldId id="421"/>
            <p14:sldId id="425"/>
            <p14:sldId id="432"/>
            <p14:sldId id="426"/>
            <p14:sldId id="428"/>
            <p14:sldId id="429"/>
            <p14:sldId id="449"/>
            <p14:sldId id="430"/>
            <p14:sldId id="431"/>
            <p14:sldId id="433"/>
            <p14:sldId id="423"/>
            <p14:sldId id="417"/>
            <p14:sldId id="418"/>
            <p14:sldId id="413"/>
            <p14:sldId id="395"/>
            <p14:sldId id="414"/>
            <p14:sldId id="415"/>
            <p14:sldId id="434"/>
            <p14:sldId id="282"/>
            <p14:sldId id="435"/>
            <p14:sldId id="450"/>
            <p14:sldId id="451"/>
            <p14:sldId id="452"/>
            <p14:sldId id="438"/>
            <p14:sldId id="453"/>
            <p14:sldId id="439"/>
            <p14:sldId id="440"/>
            <p14:sldId id="441"/>
            <p14:sldId id="442"/>
            <p14:sldId id="444"/>
            <p14:sldId id="445"/>
            <p14:sldId id="446"/>
            <p14:sldId id="447"/>
            <p14:sldId id="4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597" autoAdjust="0"/>
  </p:normalViewPr>
  <p:slideViewPr>
    <p:cSldViewPr snapToGrid="0">
      <p:cViewPr varScale="1">
        <p:scale>
          <a:sx n="89" d="100"/>
          <a:sy n="89" d="100"/>
        </p:scale>
        <p:origin x="509" y="72"/>
      </p:cViewPr>
      <p:guideLst/>
    </p:cSldViewPr>
  </p:slideViewPr>
  <p:outlineViewPr>
    <p:cViewPr>
      <p:scale>
        <a:sx n="33" d="100"/>
        <a:sy n="33" d="100"/>
      </p:scale>
      <p:origin x="0" y="-170371"/>
    </p:cViewPr>
  </p:outlineViewPr>
  <p:notesTextViewPr>
    <p:cViewPr>
      <p:scale>
        <a:sx n="1" d="1"/>
        <a:sy n="1" d="1"/>
      </p:scale>
      <p:origin x="0" y="0"/>
    </p:cViewPr>
  </p:notesTextViewPr>
  <p:sorterViewPr>
    <p:cViewPr>
      <p:scale>
        <a:sx n="100" d="100"/>
        <a:sy n="100" d="100"/>
      </p:scale>
      <p:origin x="0" y="-490"/>
    </p:cViewPr>
  </p:sorterViewPr>
  <p:notesViewPr>
    <p:cSldViewPr snapToGrid="0">
      <p:cViewPr varScale="1">
        <p:scale>
          <a:sx n="70" d="100"/>
          <a:sy n="70" d="100"/>
        </p:scale>
        <p:origin x="304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koprodukce_pod&#237;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koprodukce_pod&#237;l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koprodukce_pod&#237;l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koprodukce%20se%20SSS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koprodukce%20se%20Z&#225;pade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grant%20d&#283;kana%20podpora%20v&#283;deck&#233;ho%20r&#367;stu\HABIL\HABILITACNI%20PREDNASKA%20I\GRAF_koprodukce_celkov&#28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400" dirty="0" err="1" smtClean="0">
                <a:solidFill>
                  <a:schemeClr val="accent5">
                    <a:lumMod val="75000"/>
                  </a:schemeClr>
                </a:solidFill>
              </a:rPr>
              <a:t>Československo</a:t>
            </a:r>
            <a:endParaRPr lang="en-US" dirty="0">
              <a:solidFill>
                <a:schemeClr val="accent5">
                  <a:lumMod val="75000"/>
                </a:schemeClr>
              </a:solidFill>
            </a:endParaRPr>
          </a:p>
        </c:rich>
      </c:tx>
      <c:layout>
        <c:manualLayout>
          <c:xMode val="edge"/>
          <c:yMode val="edge"/>
          <c:x val="0.6900269757946923"/>
          <c:y val="2.360329966357272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8232392825896762"/>
          <c:y val="1.0911246186639419E-2"/>
          <c:w val="0.65541399338971518"/>
          <c:h val="0.91131968295547783"/>
        </c:manualLayout>
      </c:layout>
      <c:pieChart>
        <c:varyColors val="1"/>
        <c:ser>
          <c:idx val="0"/>
          <c:order val="0"/>
          <c:tx>
            <c:strRef>
              <c:f>List1!$A$3</c:f>
              <c:strCache>
                <c:ptCount val="1"/>
                <c:pt idx="0">
                  <c:v>koprodukce Československo</c:v>
                </c:pt>
              </c:strCache>
            </c:strRef>
          </c:tx>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1-9F07-413A-A6C4-6C683EC495B2}"/>
              </c:ext>
            </c:extLst>
          </c:dPt>
          <c:dPt>
            <c:idx val="1"/>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3-9F07-413A-A6C4-6C683EC495B2}"/>
              </c:ext>
            </c:extLst>
          </c:dPt>
          <c:dPt>
            <c:idx val="2"/>
            <c:bubble3D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5-9F07-413A-A6C4-6C683EC495B2}"/>
              </c:ext>
            </c:extLst>
          </c:dPt>
          <c:dPt>
            <c:idx val="3"/>
            <c:bubble3D val="0"/>
            <c:spPr>
              <a:gradFill rotWithShape="1">
                <a:gsLst>
                  <a:gs pos="0">
                    <a:schemeClr val="accent1">
                      <a:lumMod val="60000"/>
                      <a:tint val="94000"/>
                      <a:satMod val="103000"/>
                      <a:lumMod val="102000"/>
                    </a:schemeClr>
                  </a:gs>
                  <a:gs pos="50000">
                    <a:schemeClr val="accent1">
                      <a:lumMod val="60000"/>
                      <a:shade val="100000"/>
                      <a:satMod val="110000"/>
                      <a:lumMod val="100000"/>
                    </a:schemeClr>
                  </a:gs>
                  <a:gs pos="100000">
                    <a:schemeClr val="accent1">
                      <a:lumMod val="6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7-9F07-413A-A6C4-6C683EC495B2}"/>
              </c:ext>
            </c:extLst>
          </c:dPt>
          <c:dPt>
            <c:idx val="4"/>
            <c:bubble3D val="0"/>
            <c:spPr>
              <a:gradFill rotWithShape="1">
                <a:gsLst>
                  <a:gs pos="0">
                    <a:schemeClr val="accent3">
                      <a:lumMod val="60000"/>
                      <a:tint val="94000"/>
                      <a:satMod val="103000"/>
                      <a:lumMod val="102000"/>
                    </a:schemeClr>
                  </a:gs>
                  <a:gs pos="50000">
                    <a:schemeClr val="accent3">
                      <a:lumMod val="60000"/>
                      <a:shade val="100000"/>
                      <a:satMod val="110000"/>
                      <a:lumMod val="100000"/>
                    </a:schemeClr>
                  </a:gs>
                  <a:gs pos="100000">
                    <a:schemeClr val="accent3">
                      <a:lumMod val="6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9-9F07-413A-A6C4-6C683EC495B2}"/>
              </c:ext>
            </c:extLst>
          </c:dPt>
          <c:dPt>
            <c:idx val="5"/>
            <c:bubble3D val="0"/>
            <c:spPr>
              <a:gradFill rotWithShape="1">
                <a:gsLst>
                  <a:gs pos="0">
                    <a:schemeClr val="accent5">
                      <a:lumMod val="60000"/>
                      <a:tint val="94000"/>
                      <a:satMod val="103000"/>
                      <a:lumMod val="102000"/>
                    </a:schemeClr>
                  </a:gs>
                  <a:gs pos="50000">
                    <a:schemeClr val="accent5">
                      <a:lumMod val="60000"/>
                      <a:shade val="100000"/>
                      <a:satMod val="110000"/>
                      <a:lumMod val="100000"/>
                    </a:schemeClr>
                  </a:gs>
                  <a:gs pos="100000">
                    <a:schemeClr val="accent5">
                      <a:lumMod val="6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B-9F07-413A-A6C4-6C683EC495B2}"/>
              </c:ext>
            </c:extLst>
          </c:dPt>
          <c:dPt>
            <c:idx val="6"/>
            <c:bubble3D val="0"/>
            <c:spPr>
              <a:gradFill rotWithShape="1">
                <a:gsLst>
                  <a:gs pos="0">
                    <a:schemeClr val="accent1">
                      <a:lumMod val="80000"/>
                      <a:lumOff val="20000"/>
                      <a:tint val="94000"/>
                      <a:satMod val="103000"/>
                      <a:lumMod val="102000"/>
                    </a:schemeClr>
                  </a:gs>
                  <a:gs pos="50000">
                    <a:schemeClr val="accent1">
                      <a:lumMod val="80000"/>
                      <a:lumOff val="20000"/>
                      <a:shade val="100000"/>
                      <a:satMod val="110000"/>
                      <a:lumMod val="100000"/>
                    </a:schemeClr>
                  </a:gs>
                  <a:gs pos="100000">
                    <a:schemeClr val="accent1">
                      <a:lumMod val="80000"/>
                      <a:lumOff val="2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D-9F07-413A-A6C4-6C683EC495B2}"/>
              </c:ext>
            </c:extLst>
          </c:dPt>
          <c:dPt>
            <c:idx val="7"/>
            <c:bubble3D val="0"/>
            <c:spPr>
              <a:gradFill rotWithShape="1">
                <a:gsLst>
                  <a:gs pos="0">
                    <a:schemeClr val="accent3">
                      <a:lumMod val="80000"/>
                      <a:lumOff val="20000"/>
                      <a:tint val="94000"/>
                      <a:satMod val="103000"/>
                      <a:lumMod val="102000"/>
                    </a:schemeClr>
                  </a:gs>
                  <a:gs pos="50000">
                    <a:schemeClr val="accent3">
                      <a:lumMod val="80000"/>
                      <a:lumOff val="20000"/>
                      <a:shade val="100000"/>
                      <a:satMod val="110000"/>
                      <a:lumMod val="100000"/>
                    </a:schemeClr>
                  </a:gs>
                  <a:gs pos="100000">
                    <a:schemeClr val="accent3">
                      <a:lumMod val="80000"/>
                      <a:lumOff val="2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F-9F07-413A-A6C4-6C683EC495B2}"/>
              </c:ext>
            </c:extLst>
          </c:dPt>
          <c:dPt>
            <c:idx val="8"/>
            <c:bubble3D val="0"/>
            <c:spPr>
              <a:gradFill rotWithShape="1">
                <a:gsLst>
                  <a:gs pos="0">
                    <a:schemeClr val="accent5">
                      <a:lumMod val="80000"/>
                      <a:lumOff val="20000"/>
                      <a:tint val="94000"/>
                      <a:satMod val="103000"/>
                      <a:lumMod val="102000"/>
                    </a:schemeClr>
                  </a:gs>
                  <a:gs pos="50000">
                    <a:schemeClr val="accent5">
                      <a:lumMod val="80000"/>
                      <a:lumOff val="20000"/>
                      <a:shade val="100000"/>
                      <a:satMod val="110000"/>
                      <a:lumMod val="100000"/>
                    </a:schemeClr>
                  </a:gs>
                  <a:gs pos="100000">
                    <a:schemeClr val="accent5">
                      <a:lumMod val="80000"/>
                      <a:lumOff val="2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1-9F07-413A-A6C4-6C683EC495B2}"/>
              </c:ext>
            </c:extLst>
          </c:dPt>
          <c:dPt>
            <c:idx val="9"/>
            <c:bubble3D val="0"/>
            <c:spPr>
              <a:gradFill rotWithShape="1">
                <a:gsLst>
                  <a:gs pos="0">
                    <a:schemeClr val="accent1">
                      <a:lumMod val="80000"/>
                      <a:tint val="94000"/>
                      <a:satMod val="103000"/>
                      <a:lumMod val="102000"/>
                    </a:schemeClr>
                  </a:gs>
                  <a:gs pos="50000">
                    <a:schemeClr val="accent1">
                      <a:lumMod val="80000"/>
                      <a:shade val="100000"/>
                      <a:satMod val="110000"/>
                      <a:lumMod val="100000"/>
                    </a:schemeClr>
                  </a:gs>
                  <a:gs pos="100000">
                    <a:schemeClr val="accent1">
                      <a:lumMod val="8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3-9F07-413A-A6C4-6C683EC495B2}"/>
              </c:ext>
            </c:extLst>
          </c:dPt>
          <c:dPt>
            <c:idx val="10"/>
            <c:bubble3D val="0"/>
            <c:spPr>
              <a:gradFill rotWithShape="1">
                <a:gsLst>
                  <a:gs pos="0">
                    <a:schemeClr val="accent3">
                      <a:lumMod val="80000"/>
                      <a:tint val="94000"/>
                      <a:satMod val="103000"/>
                      <a:lumMod val="102000"/>
                    </a:schemeClr>
                  </a:gs>
                  <a:gs pos="50000">
                    <a:schemeClr val="accent3">
                      <a:lumMod val="80000"/>
                      <a:shade val="100000"/>
                      <a:satMod val="110000"/>
                      <a:lumMod val="100000"/>
                    </a:schemeClr>
                  </a:gs>
                  <a:gs pos="100000">
                    <a:schemeClr val="accent3">
                      <a:lumMod val="8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5-9F07-413A-A6C4-6C683EC495B2}"/>
              </c:ext>
            </c:extLst>
          </c:dPt>
          <c:dPt>
            <c:idx val="11"/>
            <c:bubble3D val="0"/>
            <c:spPr>
              <a:gradFill rotWithShape="1">
                <a:gsLst>
                  <a:gs pos="0">
                    <a:schemeClr val="accent5">
                      <a:lumMod val="80000"/>
                      <a:tint val="94000"/>
                      <a:satMod val="103000"/>
                      <a:lumMod val="102000"/>
                    </a:schemeClr>
                  </a:gs>
                  <a:gs pos="50000">
                    <a:schemeClr val="accent5">
                      <a:lumMod val="80000"/>
                      <a:shade val="100000"/>
                      <a:satMod val="110000"/>
                      <a:lumMod val="100000"/>
                    </a:schemeClr>
                  </a:gs>
                  <a:gs pos="100000">
                    <a:schemeClr val="accent5">
                      <a:lumMod val="8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7-9F07-413A-A6C4-6C683EC495B2}"/>
              </c:ext>
            </c:extLst>
          </c:dPt>
          <c:dPt>
            <c:idx val="12"/>
            <c:bubble3D val="0"/>
            <c:spPr>
              <a:gradFill rotWithShape="1">
                <a:gsLst>
                  <a:gs pos="0">
                    <a:schemeClr val="accent1">
                      <a:lumMod val="60000"/>
                      <a:lumOff val="40000"/>
                      <a:tint val="94000"/>
                      <a:satMod val="103000"/>
                      <a:lumMod val="102000"/>
                    </a:schemeClr>
                  </a:gs>
                  <a:gs pos="50000">
                    <a:schemeClr val="accent1">
                      <a:lumMod val="60000"/>
                      <a:lumOff val="40000"/>
                      <a:shade val="100000"/>
                      <a:satMod val="110000"/>
                      <a:lumMod val="100000"/>
                    </a:schemeClr>
                  </a:gs>
                  <a:gs pos="100000">
                    <a:schemeClr val="accent1">
                      <a:lumMod val="60000"/>
                      <a:lumOff val="4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9-9F07-413A-A6C4-6C683EC495B2}"/>
              </c:ext>
            </c:extLst>
          </c:dPt>
          <c:dPt>
            <c:idx val="13"/>
            <c:bubble3D val="0"/>
            <c:spPr>
              <a:gradFill rotWithShape="1">
                <a:gsLst>
                  <a:gs pos="0">
                    <a:schemeClr val="accent3">
                      <a:lumMod val="60000"/>
                      <a:lumOff val="40000"/>
                      <a:tint val="94000"/>
                      <a:satMod val="103000"/>
                      <a:lumMod val="102000"/>
                    </a:schemeClr>
                  </a:gs>
                  <a:gs pos="50000">
                    <a:schemeClr val="accent3">
                      <a:lumMod val="60000"/>
                      <a:lumOff val="40000"/>
                      <a:shade val="100000"/>
                      <a:satMod val="110000"/>
                      <a:lumMod val="100000"/>
                    </a:schemeClr>
                  </a:gs>
                  <a:gs pos="100000">
                    <a:schemeClr val="accent3">
                      <a:lumMod val="60000"/>
                      <a:lumOff val="4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B-9F07-413A-A6C4-6C683EC495B2}"/>
              </c:ext>
            </c:extLst>
          </c:dPt>
          <c:dPt>
            <c:idx val="14"/>
            <c:bubble3D val="0"/>
            <c:spPr>
              <a:gradFill rotWithShape="1">
                <a:gsLst>
                  <a:gs pos="0">
                    <a:schemeClr val="accent5">
                      <a:lumMod val="60000"/>
                      <a:lumOff val="40000"/>
                      <a:tint val="94000"/>
                      <a:satMod val="103000"/>
                      <a:lumMod val="102000"/>
                    </a:schemeClr>
                  </a:gs>
                  <a:gs pos="50000">
                    <a:schemeClr val="accent5">
                      <a:lumMod val="60000"/>
                      <a:lumOff val="40000"/>
                      <a:shade val="100000"/>
                      <a:satMod val="110000"/>
                      <a:lumMod val="100000"/>
                    </a:schemeClr>
                  </a:gs>
                  <a:gs pos="100000">
                    <a:schemeClr val="accent5">
                      <a:lumMod val="60000"/>
                      <a:lumOff val="4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D-9F07-413A-A6C4-6C683EC495B2}"/>
              </c:ext>
            </c:extLst>
          </c:dPt>
          <c:dPt>
            <c:idx val="15"/>
            <c:bubble3D val="0"/>
            <c:spPr>
              <a:gradFill rotWithShape="1">
                <a:gsLst>
                  <a:gs pos="0">
                    <a:schemeClr val="accent1">
                      <a:lumMod val="50000"/>
                      <a:tint val="94000"/>
                      <a:satMod val="103000"/>
                      <a:lumMod val="102000"/>
                    </a:schemeClr>
                  </a:gs>
                  <a:gs pos="50000">
                    <a:schemeClr val="accent1">
                      <a:lumMod val="50000"/>
                      <a:shade val="100000"/>
                      <a:satMod val="110000"/>
                      <a:lumMod val="100000"/>
                    </a:schemeClr>
                  </a:gs>
                  <a:gs pos="100000">
                    <a:schemeClr val="accent1">
                      <a:lumMod val="5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1F-9F07-413A-A6C4-6C683EC495B2}"/>
              </c:ext>
            </c:extLst>
          </c:dPt>
          <c:dPt>
            <c:idx val="16"/>
            <c:bubble3D val="0"/>
            <c:spPr>
              <a:gradFill rotWithShape="1">
                <a:gsLst>
                  <a:gs pos="0">
                    <a:schemeClr val="accent3">
                      <a:lumMod val="50000"/>
                      <a:tint val="94000"/>
                      <a:satMod val="103000"/>
                      <a:lumMod val="102000"/>
                    </a:schemeClr>
                  </a:gs>
                  <a:gs pos="50000">
                    <a:schemeClr val="accent3">
                      <a:lumMod val="50000"/>
                      <a:shade val="100000"/>
                      <a:satMod val="110000"/>
                      <a:lumMod val="100000"/>
                    </a:schemeClr>
                  </a:gs>
                  <a:gs pos="100000">
                    <a:schemeClr val="accent3">
                      <a:lumMod val="5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21-9F07-413A-A6C4-6C683EC495B2}"/>
              </c:ext>
            </c:extLst>
          </c:dPt>
          <c:dPt>
            <c:idx val="17"/>
            <c:bubble3D val="0"/>
            <c:spPr>
              <a:gradFill rotWithShape="1">
                <a:gsLst>
                  <a:gs pos="0">
                    <a:schemeClr val="accent5">
                      <a:lumMod val="50000"/>
                      <a:tint val="94000"/>
                      <a:satMod val="103000"/>
                      <a:lumMod val="102000"/>
                    </a:schemeClr>
                  </a:gs>
                  <a:gs pos="50000">
                    <a:schemeClr val="accent5">
                      <a:lumMod val="50000"/>
                      <a:shade val="100000"/>
                      <a:satMod val="110000"/>
                      <a:lumMod val="100000"/>
                    </a:schemeClr>
                  </a:gs>
                  <a:gs pos="100000">
                    <a:schemeClr val="accent5">
                      <a:lumMod val="5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23-9F07-413A-A6C4-6C683EC495B2}"/>
              </c:ext>
            </c:extLst>
          </c:dPt>
          <c:dPt>
            <c:idx val="18"/>
            <c:bubble3D val="0"/>
            <c:spPr>
              <a:gradFill rotWithShape="1">
                <a:gsLst>
                  <a:gs pos="0">
                    <a:schemeClr val="accent1">
                      <a:lumMod val="70000"/>
                      <a:lumOff val="30000"/>
                      <a:tint val="94000"/>
                      <a:satMod val="103000"/>
                      <a:lumMod val="102000"/>
                    </a:schemeClr>
                  </a:gs>
                  <a:gs pos="50000">
                    <a:schemeClr val="accent1">
                      <a:lumMod val="70000"/>
                      <a:lumOff val="30000"/>
                      <a:shade val="100000"/>
                      <a:satMod val="110000"/>
                      <a:lumMod val="100000"/>
                    </a:schemeClr>
                  </a:gs>
                  <a:gs pos="100000">
                    <a:schemeClr val="accent1">
                      <a:lumMod val="70000"/>
                      <a:lumOff val="30000"/>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25-9F07-413A-A6C4-6C683EC495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s-CZ"/>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List1!$B$1:$AT$1</c:f>
              <c:strCache>
                <c:ptCount val="19"/>
                <c:pt idx="0">
                  <c:v>Francie</c:v>
                </c:pt>
                <c:pt idx="1">
                  <c:v>NSR</c:v>
                </c:pt>
                <c:pt idx="2">
                  <c:v>Bulharsko</c:v>
                </c:pt>
                <c:pt idx="3">
                  <c:v>NDR</c:v>
                </c:pt>
                <c:pt idx="4">
                  <c:v>Polsko</c:v>
                </c:pt>
                <c:pt idx="5">
                  <c:v>SSSR</c:v>
                </c:pt>
                <c:pt idx="6">
                  <c:v>Kuba</c:v>
                </c:pt>
                <c:pt idx="7">
                  <c:v>Tunis</c:v>
                </c:pt>
                <c:pt idx="8">
                  <c:v>Jugoslávie</c:v>
                </c:pt>
                <c:pt idx="9">
                  <c:v>Maďarsko</c:v>
                </c:pt>
                <c:pt idx="10">
                  <c:v>Itálie</c:v>
                </c:pt>
                <c:pt idx="11">
                  <c:v>Rakousko</c:v>
                </c:pt>
                <c:pt idx="12">
                  <c:v>Indonésie</c:v>
                </c:pt>
                <c:pt idx="13">
                  <c:v>Anglie</c:v>
                </c:pt>
                <c:pt idx="14">
                  <c:v>USA</c:v>
                </c:pt>
                <c:pt idx="15">
                  <c:v>Belgie</c:v>
                </c:pt>
                <c:pt idx="16">
                  <c:v>Rumunsko</c:v>
                </c:pt>
                <c:pt idx="17">
                  <c:v>Kambodža</c:v>
                </c:pt>
                <c:pt idx="18">
                  <c:v>Nepál</c:v>
                </c:pt>
              </c:strCache>
            </c:strRef>
          </c:cat>
          <c:val>
            <c:numRef>
              <c:f>List1!$B$3:$AT$3</c:f>
              <c:numCache>
                <c:formatCode>0</c:formatCode>
                <c:ptCount val="19"/>
                <c:pt idx="0">
                  <c:v>9</c:v>
                </c:pt>
                <c:pt idx="1">
                  <c:v>22</c:v>
                </c:pt>
                <c:pt idx="2">
                  <c:v>8</c:v>
                </c:pt>
                <c:pt idx="3">
                  <c:v>13</c:v>
                </c:pt>
                <c:pt idx="4">
                  <c:v>13</c:v>
                </c:pt>
                <c:pt idx="5">
                  <c:v>27</c:v>
                </c:pt>
                <c:pt idx="6">
                  <c:v>2</c:v>
                </c:pt>
                <c:pt idx="7">
                  <c:v>1</c:v>
                </c:pt>
                <c:pt idx="8">
                  <c:v>6</c:v>
                </c:pt>
                <c:pt idx="9">
                  <c:v>5</c:v>
                </c:pt>
                <c:pt idx="10">
                  <c:v>3</c:v>
                </c:pt>
                <c:pt idx="11">
                  <c:v>1</c:v>
                </c:pt>
                <c:pt idx="12">
                  <c:v>1</c:v>
                </c:pt>
                <c:pt idx="13">
                  <c:v>1</c:v>
                </c:pt>
                <c:pt idx="14">
                  <c:v>1</c:v>
                </c:pt>
                <c:pt idx="15">
                  <c:v>1</c:v>
                </c:pt>
                <c:pt idx="16">
                  <c:v>2</c:v>
                </c:pt>
                <c:pt idx="17">
                  <c:v>1</c:v>
                </c:pt>
                <c:pt idx="18">
                  <c:v>1</c:v>
                </c:pt>
              </c:numCache>
            </c:numRef>
          </c:val>
          <c:extLst>
            <c:ext xmlns:c16="http://schemas.microsoft.com/office/drawing/2014/chart" uri="{C3380CC4-5D6E-409C-BE32-E72D297353CC}">
              <c16:uniqueId val="{00000026-9F07-413A-A6C4-6C683EC495B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3.3203800913774659E-2"/>
          <c:y val="0.88789885690419323"/>
          <c:w val="0.93822190628949176"/>
          <c:h val="9.9226616006585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14044425002431"/>
          <c:y val="3.6367581155592799E-2"/>
          <c:w val="0.66119130941965587"/>
          <c:h val="0.84811241704884677"/>
        </c:manualLayout>
      </c:layout>
      <c:pieChart>
        <c:varyColors val="1"/>
        <c:ser>
          <c:idx val="0"/>
          <c:order val="0"/>
          <c:tx>
            <c:strRef>
              <c:f>List1!$A$2</c:f>
              <c:strCache>
                <c:ptCount val="1"/>
                <c:pt idx="0">
                  <c:v>koprodukce NDR</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151-47EA-A60A-E9C80DC7233A}"/>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151-47EA-A60A-E9C80DC7233A}"/>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151-47EA-A60A-E9C80DC7233A}"/>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151-47EA-A60A-E9C80DC7233A}"/>
              </c:ext>
            </c:extLst>
          </c:dPt>
          <c:dPt>
            <c:idx val="4"/>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3151-47EA-A60A-E9C80DC7233A}"/>
              </c:ext>
            </c:extLst>
          </c:dPt>
          <c:dPt>
            <c:idx val="5"/>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3151-47EA-A60A-E9C80DC7233A}"/>
              </c:ext>
            </c:extLst>
          </c:dPt>
          <c:dPt>
            <c:idx val="6"/>
            <c:bubble3D val="0"/>
            <c:spPr>
              <a:solidFill>
                <a:schemeClr val="accent1">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3151-47EA-A60A-E9C80DC7233A}"/>
              </c:ext>
            </c:extLst>
          </c:dPt>
          <c:dPt>
            <c:idx val="7"/>
            <c:bubble3D val="0"/>
            <c:spPr>
              <a:solidFill>
                <a:schemeClr val="accent3">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3151-47EA-A60A-E9C80DC7233A}"/>
              </c:ext>
            </c:extLst>
          </c:dPt>
          <c:dPt>
            <c:idx val="8"/>
            <c:bubble3D val="0"/>
            <c:spPr>
              <a:solidFill>
                <a:schemeClr val="accent5">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3151-47EA-A60A-E9C80DC7233A}"/>
              </c:ext>
            </c:extLst>
          </c:dPt>
          <c:dPt>
            <c:idx val="9"/>
            <c:bubble3D val="0"/>
            <c:spPr>
              <a:solidFill>
                <a:schemeClr val="accent1">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3151-47EA-A60A-E9C80DC7233A}"/>
              </c:ext>
            </c:extLst>
          </c:dPt>
          <c:dPt>
            <c:idx val="10"/>
            <c:bubble3D val="0"/>
            <c:spPr>
              <a:solidFill>
                <a:schemeClr val="accent3">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3151-47EA-A60A-E9C80DC7233A}"/>
              </c:ext>
            </c:extLst>
          </c:dPt>
          <c:dPt>
            <c:idx val="11"/>
            <c:bubble3D val="0"/>
            <c:spPr>
              <a:solidFill>
                <a:schemeClr val="accent5">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3151-47EA-A60A-E9C80DC7233A}"/>
              </c:ext>
            </c:extLst>
          </c:dPt>
          <c:dPt>
            <c:idx val="12"/>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9-3151-47EA-A60A-E9C80DC7233A}"/>
              </c:ext>
            </c:extLst>
          </c:dPt>
          <c:dPt>
            <c:idx val="13"/>
            <c:bubble3D val="0"/>
            <c:spPr>
              <a:solidFill>
                <a:schemeClr val="accent3">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B-3151-47EA-A60A-E9C80DC7233A}"/>
              </c:ext>
            </c:extLst>
          </c:dPt>
          <c:dPt>
            <c:idx val="14"/>
            <c:bubble3D val="0"/>
            <c:spPr>
              <a:solidFill>
                <a:schemeClr val="accent5">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D-3151-47EA-A60A-E9C80DC7233A}"/>
              </c:ext>
            </c:extLst>
          </c:dPt>
          <c:dPt>
            <c:idx val="15"/>
            <c:bubble3D val="0"/>
            <c:spPr>
              <a:solidFill>
                <a:schemeClr val="accent1">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F-3151-47EA-A60A-E9C80DC7233A}"/>
              </c:ext>
            </c:extLst>
          </c:dPt>
          <c:dPt>
            <c:idx val="16"/>
            <c:bubble3D val="0"/>
            <c:spPr>
              <a:solidFill>
                <a:schemeClr val="accent3">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1-3151-47EA-A60A-E9C80DC723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List1!$B$1:$R$1</c:f>
              <c:strCache>
                <c:ptCount val="17"/>
                <c:pt idx="0">
                  <c:v>Francie</c:v>
                </c:pt>
                <c:pt idx="1">
                  <c:v>NSR</c:v>
                </c:pt>
                <c:pt idx="2">
                  <c:v>Švédsko</c:v>
                </c:pt>
                <c:pt idx="3">
                  <c:v>Bulharsko</c:v>
                </c:pt>
                <c:pt idx="4">
                  <c:v>NDR</c:v>
                </c:pt>
                <c:pt idx="5">
                  <c:v>Polsko</c:v>
                </c:pt>
                <c:pt idx="6">
                  <c:v>Československo</c:v>
                </c:pt>
                <c:pt idx="7">
                  <c:v>SSSR</c:v>
                </c:pt>
                <c:pt idx="8">
                  <c:v>Mongolsko</c:v>
                </c:pt>
                <c:pt idx="9">
                  <c:v>Kuba</c:v>
                </c:pt>
                <c:pt idx="10">
                  <c:v>Tunis</c:v>
                </c:pt>
                <c:pt idx="11">
                  <c:v>Jugoslávie</c:v>
                </c:pt>
                <c:pt idx="12">
                  <c:v>Maďarsko</c:v>
                </c:pt>
                <c:pt idx="13">
                  <c:v>Itálie</c:v>
                </c:pt>
                <c:pt idx="14">
                  <c:v>Rakousko</c:v>
                </c:pt>
                <c:pt idx="15">
                  <c:v>Vietnam</c:v>
                </c:pt>
                <c:pt idx="16">
                  <c:v>Švýcarsko</c:v>
                </c:pt>
              </c:strCache>
            </c:strRef>
          </c:cat>
          <c:val>
            <c:numRef>
              <c:f>List1!$B$2:$AT$2</c:f>
              <c:numCache>
                <c:formatCode>0</c:formatCode>
                <c:ptCount val="17"/>
                <c:pt idx="0">
                  <c:v>4</c:v>
                </c:pt>
                <c:pt idx="1">
                  <c:v>2</c:v>
                </c:pt>
                <c:pt idx="2">
                  <c:v>4</c:v>
                </c:pt>
                <c:pt idx="3">
                  <c:v>5</c:v>
                </c:pt>
                <c:pt idx="5">
                  <c:v>4</c:v>
                </c:pt>
                <c:pt idx="6">
                  <c:v>13</c:v>
                </c:pt>
                <c:pt idx="7">
                  <c:v>14</c:v>
                </c:pt>
                <c:pt idx="8">
                  <c:v>2</c:v>
                </c:pt>
                <c:pt idx="9">
                  <c:v>1</c:v>
                </c:pt>
                <c:pt idx="10">
                  <c:v>1</c:v>
                </c:pt>
                <c:pt idx="11">
                  <c:v>2</c:v>
                </c:pt>
                <c:pt idx="12">
                  <c:v>2</c:v>
                </c:pt>
                <c:pt idx="13">
                  <c:v>1</c:v>
                </c:pt>
                <c:pt idx="14">
                  <c:v>1</c:v>
                </c:pt>
                <c:pt idx="15">
                  <c:v>1</c:v>
                </c:pt>
                <c:pt idx="16">
                  <c:v>1</c:v>
                </c:pt>
              </c:numCache>
            </c:numRef>
          </c:val>
          <c:extLst>
            <c:ext xmlns:c16="http://schemas.microsoft.com/office/drawing/2014/chart" uri="{C3380CC4-5D6E-409C-BE32-E72D297353CC}">
              <c16:uniqueId val="{00000022-3151-47EA-A60A-E9C80DC7233A}"/>
            </c:ext>
          </c:extLst>
        </c:ser>
        <c:dLbls>
          <c:dLblPos val="inEnd"/>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1"/>
                <c:order val="1"/>
                <c:tx>
                  <c:strRef>
                    <c:extLst>
                      <c:ext uri="{02D57815-91ED-43cb-92C2-25804820EDAC}">
                        <c15:formulaRef>
                          <c15:sqref>List1!$A$3</c15:sqref>
                        </c15:formulaRef>
                      </c:ext>
                    </c:extLst>
                    <c:strCache>
                      <c:ptCount val="1"/>
                      <c:pt idx="0">
                        <c:v>koprodukce Československo</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4-3151-47EA-A60A-E9C80DC7233A}"/>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6-3151-47EA-A60A-E9C80DC7233A}"/>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8-3151-47EA-A60A-E9C80DC7233A}"/>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A-3151-47EA-A60A-E9C80DC7233A}"/>
                    </c:ext>
                  </c:extLst>
                </c:dPt>
                <c:dPt>
                  <c:idx val="4"/>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C-3151-47EA-A60A-E9C80DC7233A}"/>
                    </c:ext>
                  </c:extLst>
                </c:dPt>
                <c:dPt>
                  <c:idx val="5"/>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E-3151-47EA-A60A-E9C80DC7233A}"/>
                    </c:ext>
                  </c:extLst>
                </c:dPt>
                <c:dPt>
                  <c:idx val="6"/>
                  <c:bubble3D val="0"/>
                  <c:spPr>
                    <a:solidFill>
                      <a:schemeClr val="accent1">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0-3151-47EA-A60A-E9C80DC7233A}"/>
                    </c:ext>
                  </c:extLst>
                </c:dPt>
                <c:dPt>
                  <c:idx val="7"/>
                  <c:bubble3D val="0"/>
                  <c:spPr>
                    <a:solidFill>
                      <a:schemeClr val="accent3">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2-3151-47EA-A60A-E9C80DC7233A}"/>
                    </c:ext>
                  </c:extLst>
                </c:dPt>
                <c:dPt>
                  <c:idx val="8"/>
                  <c:bubble3D val="0"/>
                  <c:spPr>
                    <a:solidFill>
                      <a:schemeClr val="accent5">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4-3151-47EA-A60A-E9C80DC7233A}"/>
                    </c:ext>
                  </c:extLst>
                </c:dPt>
                <c:dPt>
                  <c:idx val="9"/>
                  <c:bubble3D val="0"/>
                  <c:spPr>
                    <a:solidFill>
                      <a:schemeClr val="accent1">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6-3151-47EA-A60A-E9C80DC7233A}"/>
                    </c:ext>
                  </c:extLst>
                </c:dPt>
                <c:dPt>
                  <c:idx val="10"/>
                  <c:bubble3D val="0"/>
                  <c:spPr>
                    <a:solidFill>
                      <a:schemeClr val="accent3">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8-3151-47EA-A60A-E9C80DC7233A}"/>
                    </c:ext>
                  </c:extLst>
                </c:dPt>
                <c:dPt>
                  <c:idx val="11"/>
                  <c:bubble3D val="0"/>
                  <c:spPr>
                    <a:solidFill>
                      <a:schemeClr val="accent5">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A-3151-47EA-A60A-E9C80DC7233A}"/>
                    </c:ext>
                  </c:extLst>
                </c:dPt>
                <c:dPt>
                  <c:idx val="12"/>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C-3151-47EA-A60A-E9C80DC7233A}"/>
                    </c:ext>
                  </c:extLst>
                </c:dPt>
                <c:dPt>
                  <c:idx val="13"/>
                  <c:bubble3D val="0"/>
                  <c:spPr>
                    <a:solidFill>
                      <a:schemeClr val="accent3">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3E-3151-47EA-A60A-E9C80DC7233A}"/>
                    </c:ext>
                  </c:extLst>
                </c:dPt>
                <c:dPt>
                  <c:idx val="14"/>
                  <c:bubble3D val="0"/>
                  <c:spPr>
                    <a:solidFill>
                      <a:schemeClr val="accent5">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40-3151-47EA-A60A-E9C80DC7233A}"/>
                    </c:ext>
                  </c:extLst>
                </c:dPt>
                <c:dPt>
                  <c:idx val="15"/>
                  <c:bubble3D val="0"/>
                  <c:spPr>
                    <a:solidFill>
                      <a:schemeClr val="accent1">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42-3151-47EA-A60A-E9C80DC7233A}"/>
                    </c:ext>
                  </c:extLst>
                </c:dPt>
                <c:dPt>
                  <c:idx val="16"/>
                  <c:bubble3D val="0"/>
                  <c:spPr>
                    <a:solidFill>
                      <a:schemeClr val="accent3">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44-3151-47EA-A60A-E9C80DC723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uri="{CE6537A1-D6FC-4f65-9D91-7224C49458BB}"/>
                  </c:extLst>
                </c:dLbls>
                <c:cat>
                  <c:strRef>
                    <c:extLst>
                      <c:ext uri="{02D57815-91ED-43cb-92C2-25804820EDAC}">
                        <c15:formulaRef>
                          <c15:sqref>List1!$B$1:$R$1</c15:sqref>
                        </c15:formulaRef>
                      </c:ext>
                    </c:extLst>
                    <c:strCache>
                      <c:ptCount val="17"/>
                      <c:pt idx="0">
                        <c:v>Francie</c:v>
                      </c:pt>
                      <c:pt idx="1">
                        <c:v>NSR</c:v>
                      </c:pt>
                      <c:pt idx="2">
                        <c:v>Švédsko</c:v>
                      </c:pt>
                      <c:pt idx="3">
                        <c:v>Bulharsko</c:v>
                      </c:pt>
                      <c:pt idx="4">
                        <c:v>NDR</c:v>
                      </c:pt>
                      <c:pt idx="5">
                        <c:v>Polsko</c:v>
                      </c:pt>
                      <c:pt idx="6">
                        <c:v>Československo</c:v>
                      </c:pt>
                      <c:pt idx="7">
                        <c:v>SSSR</c:v>
                      </c:pt>
                      <c:pt idx="8">
                        <c:v>Mongolsko</c:v>
                      </c:pt>
                      <c:pt idx="9">
                        <c:v>Kuba</c:v>
                      </c:pt>
                      <c:pt idx="10">
                        <c:v>Tunis</c:v>
                      </c:pt>
                      <c:pt idx="11">
                        <c:v>Jugoslávie</c:v>
                      </c:pt>
                      <c:pt idx="12">
                        <c:v>Maďarsko</c:v>
                      </c:pt>
                      <c:pt idx="13">
                        <c:v>Itálie</c:v>
                      </c:pt>
                      <c:pt idx="14">
                        <c:v>Rakousko</c:v>
                      </c:pt>
                      <c:pt idx="15">
                        <c:v>Vietnam</c:v>
                      </c:pt>
                      <c:pt idx="16">
                        <c:v>Švýcarsko</c:v>
                      </c:pt>
                    </c:strCache>
                  </c:strRef>
                </c:cat>
                <c:val>
                  <c:numRef>
                    <c:extLst>
                      <c:ext uri="{02D57815-91ED-43cb-92C2-25804820EDAC}">
                        <c15:formulaRef>
                          <c15:sqref>List1!$B$3:$AT$3</c15:sqref>
                        </c15:formulaRef>
                      </c:ext>
                    </c:extLst>
                    <c:numCache>
                      <c:formatCode>0</c:formatCode>
                      <c:ptCount val="17"/>
                      <c:pt idx="0">
                        <c:v>9</c:v>
                      </c:pt>
                      <c:pt idx="1">
                        <c:v>22</c:v>
                      </c:pt>
                      <c:pt idx="3">
                        <c:v>8</c:v>
                      </c:pt>
                      <c:pt idx="4">
                        <c:v>13</c:v>
                      </c:pt>
                      <c:pt idx="5">
                        <c:v>13</c:v>
                      </c:pt>
                      <c:pt idx="7">
                        <c:v>27</c:v>
                      </c:pt>
                      <c:pt idx="9">
                        <c:v>2</c:v>
                      </c:pt>
                      <c:pt idx="10">
                        <c:v>1</c:v>
                      </c:pt>
                      <c:pt idx="11">
                        <c:v>6</c:v>
                      </c:pt>
                      <c:pt idx="12">
                        <c:v>5</c:v>
                      </c:pt>
                      <c:pt idx="13">
                        <c:v>3</c:v>
                      </c:pt>
                      <c:pt idx="14">
                        <c:v>1</c:v>
                      </c:pt>
                    </c:numCache>
                  </c:numRef>
                </c:val>
                <c:extLst>
                  <c:ext xmlns:c16="http://schemas.microsoft.com/office/drawing/2014/chart" uri="{C3380CC4-5D6E-409C-BE32-E72D297353CC}">
                    <c16:uniqueId val="{00000045-3151-47EA-A60A-E9C80DC7233A}"/>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List1!$A$4</c15:sqref>
                        </c15:formulaRef>
                      </c:ext>
                    </c:extLst>
                    <c:strCache>
                      <c:ptCount val="1"/>
                      <c:pt idx="0">
                        <c:v>koprodukce Polsko</c:v>
                      </c:pt>
                    </c:strCache>
                  </c:strRef>
                </c:tx>
                <c:dPt>
                  <c:idx val="0"/>
                  <c:bubble3D val="0"/>
                  <c:spPr>
                    <a:solidFill>
                      <a:schemeClr val="accent1"/>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47-3151-47EA-A60A-E9C80DC7233A}"/>
                    </c:ext>
                  </c:extLst>
                </c:dPt>
                <c:dPt>
                  <c:idx val="1"/>
                  <c:bubble3D val="0"/>
                  <c:spPr>
                    <a:solidFill>
                      <a:schemeClr val="accent3"/>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49-3151-47EA-A60A-E9C80DC7233A}"/>
                    </c:ext>
                  </c:extLst>
                </c:dPt>
                <c:dPt>
                  <c:idx val="2"/>
                  <c:bubble3D val="0"/>
                  <c:spPr>
                    <a:solidFill>
                      <a:schemeClr val="accent5"/>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4B-3151-47EA-A60A-E9C80DC7233A}"/>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4D-3151-47EA-A60A-E9C80DC7233A}"/>
                    </c:ext>
                  </c:extLst>
                </c:dPt>
                <c:dPt>
                  <c:idx val="4"/>
                  <c:bubble3D val="0"/>
                  <c:spPr>
                    <a:solidFill>
                      <a:schemeClr val="accent3">
                        <a:lumMod val="6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4F-3151-47EA-A60A-E9C80DC7233A}"/>
                    </c:ext>
                  </c:extLst>
                </c:dPt>
                <c:dPt>
                  <c:idx val="5"/>
                  <c:bubble3D val="0"/>
                  <c:spPr>
                    <a:solidFill>
                      <a:schemeClr val="accent5">
                        <a:lumMod val="6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1-3151-47EA-A60A-E9C80DC7233A}"/>
                    </c:ext>
                  </c:extLst>
                </c:dPt>
                <c:dPt>
                  <c:idx val="6"/>
                  <c:bubble3D val="0"/>
                  <c:spPr>
                    <a:solidFill>
                      <a:schemeClr val="accent1">
                        <a:lumMod val="80000"/>
                        <a:lumOff val="2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3-3151-47EA-A60A-E9C80DC7233A}"/>
                    </c:ext>
                  </c:extLst>
                </c:dPt>
                <c:dPt>
                  <c:idx val="7"/>
                  <c:bubble3D val="0"/>
                  <c:spPr>
                    <a:solidFill>
                      <a:schemeClr val="accent3">
                        <a:lumMod val="80000"/>
                        <a:lumOff val="2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5-3151-47EA-A60A-E9C80DC7233A}"/>
                    </c:ext>
                  </c:extLst>
                </c:dPt>
                <c:dPt>
                  <c:idx val="8"/>
                  <c:bubble3D val="0"/>
                  <c:spPr>
                    <a:solidFill>
                      <a:schemeClr val="accent5">
                        <a:lumMod val="80000"/>
                        <a:lumOff val="2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7-3151-47EA-A60A-E9C80DC7233A}"/>
                    </c:ext>
                  </c:extLst>
                </c:dPt>
                <c:dPt>
                  <c:idx val="9"/>
                  <c:bubble3D val="0"/>
                  <c:spPr>
                    <a:solidFill>
                      <a:schemeClr val="accent1">
                        <a:lumMod val="8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9-3151-47EA-A60A-E9C80DC7233A}"/>
                    </c:ext>
                  </c:extLst>
                </c:dPt>
                <c:dPt>
                  <c:idx val="10"/>
                  <c:bubble3D val="0"/>
                  <c:spPr>
                    <a:solidFill>
                      <a:schemeClr val="accent3">
                        <a:lumMod val="8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B-3151-47EA-A60A-E9C80DC7233A}"/>
                    </c:ext>
                  </c:extLst>
                </c:dPt>
                <c:dPt>
                  <c:idx val="11"/>
                  <c:bubble3D val="0"/>
                  <c:spPr>
                    <a:solidFill>
                      <a:schemeClr val="accent5">
                        <a:lumMod val="8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D-3151-47EA-A60A-E9C80DC7233A}"/>
                    </c:ext>
                  </c:extLst>
                </c:dPt>
                <c:dPt>
                  <c:idx val="12"/>
                  <c:bubble3D val="0"/>
                  <c:spPr>
                    <a:solidFill>
                      <a:schemeClr val="accent1">
                        <a:lumMod val="60000"/>
                        <a:lumOff val="4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5F-3151-47EA-A60A-E9C80DC7233A}"/>
                    </c:ext>
                  </c:extLst>
                </c:dPt>
                <c:dPt>
                  <c:idx val="13"/>
                  <c:bubble3D val="0"/>
                  <c:spPr>
                    <a:solidFill>
                      <a:schemeClr val="accent3">
                        <a:lumMod val="60000"/>
                        <a:lumOff val="4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61-3151-47EA-A60A-E9C80DC7233A}"/>
                    </c:ext>
                  </c:extLst>
                </c:dPt>
                <c:dPt>
                  <c:idx val="14"/>
                  <c:bubble3D val="0"/>
                  <c:spPr>
                    <a:solidFill>
                      <a:schemeClr val="accent5">
                        <a:lumMod val="60000"/>
                        <a:lumOff val="4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63-3151-47EA-A60A-E9C80DC7233A}"/>
                    </c:ext>
                  </c:extLst>
                </c:dPt>
                <c:dPt>
                  <c:idx val="15"/>
                  <c:bubble3D val="0"/>
                  <c:spPr>
                    <a:solidFill>
                      <a:schemeClr val="accent1">
                        <a:lumMod val="5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65-3151-47EA-A60A-E9C80DC7233A}"/>
                    </c:ext>
                  </c:extLst>
                </c:dPt>
                <c:dPt>
                  <c:idx val="16"/>
                  <c:bubble3D val="0"/>
                  <c:spPr>
                    <a:solidFill>
                      <a:schemeClr val="accent3">
                        <a:lumMod val="50000"/>
                      </a:schemeClr>
                    </a:solidFill>
                    <a:ln>
                      <a:noFill/>
                    </a:ln>
                    <a:effectLst>
                      <a:outerShdw blurRad="317500" algn="ctr" rotWithShape="0">
                        <a:prstClr val="black">
                          <a:alpha val="25000"/>
                        </a:prstClr>
                      </a:outerShdw>
                    </a:effectLst>
                  </c:spPr>
                  <c:extLst xmlns:c15="http://schemas.microsoft.com/office/drawing/2012/chart">
                    <c:ext xmlns:c16="http://schemas.microsoft.com/office/drawing/2014/chart" uri="{C3380CC4-5D6E-409C-BE32-E72D297353CC}">
                      <c16:uniqueId val="{00000067-3151-47EA-A60A-E9C80DC723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List1!$B$1:$R$1</c15:sqref>
                        </c15:formulaRef>
                      </c:ext>
                    </c:extLst>
                    <c:strCache>
                      <c:ptCount val="17"/>
                      <c:pt idx="0">
                        <c:v>Francie</c:v>
                      </c:pt>
                      <c:pt idx="1">
                        <c:v>NSR</c:v>
                      </c:pt>
                      <c:pt idx="2">
                        <c:v>Švédsko</c:v>
                      </c:pt>
                      <c:pt idx="3">
                        <c:v>Bulharsko</c:v>
                      </c:pt>
                      <c:pt idx="4">
                        <c:v>NDR</c:v>
                      </c:pt>
                      <c:pt idx="5">
                        <c:v>Polsko</c:v>
                      </c:pt>
                      <c:pt idx="6">
                        <c:v>Československo</c:v>
                      </c:pt>
                      <c:pt idx="7">
                        <c:v>SSSR</c:v>
                      </c:pt>
                      <c:pt idx="8">
                        <c:v>Mongolsko</c:v>
                      </c:pt>
                      <c:pt idx="9">
                        <c:v>Kuba</c:v>
                      </c:pt>
                      <c:pt idx="10">
                        <c:v>Tunis</c:v>
                      </c:pt>
                      <c:pt idx="11">
                        <c:v>Jugoslávie</c:v>
                      </c:pt>
                      <c:pt idx="12">
                        <c:v>Maďarsko</c:v>
                      </c:pt>
                      <c:pt idx="13">
                        <c:v>Itálie</c:v>
                      </c:pt>
                      <c:pt idx="14">
                        <c:v>Rakousko</c:v>
                      </c:pt>
                      <c:pt idx="15">
                        <c:v>Vietnam</c:v>
                      </c:pt>
                      <c:pt idx="16">
                        <c:v>Švýcarsko</c:v>
                      </c:pt>
                    </c:strCache>
                  </c:strRef>
                </c:cat>
                <c:val>
                  <c:numRef>
                    <c:extLst xmlns:c15="http://schemas.microsoft.com/office/drawing/2012/chart">
                      <c:ext xmlns:c15="http://schemas.microsoft.com/office/drawing/2012/chart" uri="{02D57815-91ED-43cb-92C2-25804820EDAC}">
                        <c15:formulaRef>
                          <c15:sqref>List1!$B$4:$AT$4</c15:sqref>
                        </c15:formulaRef>
                      </c:ext>
                    </c:extLst>
                    <c:numCache>
                      <c:formatCode>0</c:formatCode>
                      <c:ptCount val="17"/>
                      <c:pt idx="0">
                        <c:v>6</c:v>
                      </c:pt>
                      <c:pt idx="1">
                        <c:v>4</c:v>
                      </c:pt>
                      <c:pt idx="2">
                        <c:v>0</c:v>
                      </c:pt>
                      <c:pt idx="3">
                        <c:v>5</c:v>
                      </c:pt>
                      <c:pt idx="4">
                        <c:v>4</c:v>
                      </c:pt>
                      <c:pt idx="5">
                        <c:v>0</c:v>
                      </c:pt>
                      <c:pt idx="6">
                        <c:v>13</c:v>
                      </c:pt>
                      <c:pt idx="7">
                        <c:v>16</c:v>
                      </c:pt>
                      <c:pt idx="8">
                        <c:v>0</c:v>
                      </c:pt>
                      <c:pt idx="9">
                        <c:v>0</c:v>
                      </c:pt>
                      <c:pt idx="10">
                        <c:v>0</c:v>
                      </c:pt>
                      <c:pt idx="11">
                        <c:v>1</c:v>
                      </c:pt>
                      <c:pt idx="12">
                        <c:v>3</c:v>
                      </c:pt>
                      <c:pt idx="13">
                        <c:v>1</c:v>
                      </c:pt>
                      <c:pt idx="14">
                        <c:v>0</c:v>
                      </c:pt>
                      <c:pt idx="15">
                        <c:v>0</c:v>
                      </c:pt>
                      <c:pt idx="16">
                        <c:v>0</c:v>
                      </c:pt>
                    </c:numCache>
                  </c:numRef>
                </c:val>
                <c:extLst xmlns:c15="http://schemas.microsoft.com/office/drawing/2012/chart">
                  <c:ext xmlns:c16="http://schemas.microsoft.com/office/drawing/2014/chart" uri="{C3380CC4-5D6E-409C-BE32-E72D297353CC}">
                    <c16:uniqueId val="{00000068-3151-47EA-A60A-E9C80DC7233A}"/>
                  </c:ext>
                </c:extLst>
              </c15:ser>
            </c15:filteredPieSeries>
          </c:ext>
        </c:extLst>
      </c:pieChart>
      <c:spPr>
        <a:noFill/>
        <a:ln>
          <a:noFill/>
        </a:ln>
        <a:effectLst/>
      </c:spPr>
    </c:plotArea>
    <c:legend>
      <c:legendPos val="b"/>
      <c:layout>
        <c:manualLayout>
          <c:xMode val="edge"/>
          <c:yMode val="edge"/>
          <c:x val="1.74012102653835E-2"/>
          <c:y val="0.89558340591631991"/>
          <c:w val="0.87106177700009724"/>
          <c:h val="9.0134843059453545E-2"/>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cs-CZ"/>
        </a:p>
      </c:txPr>
    </c:legend>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accent5">
                    <a:lumMod val="75000"/>
                  </a:schemeClr>
                </a:solidFill>
                <a:latin typeface="+mn-lt"/>
                <a:ea typeface="+mn-ea"/>
                <a:cs typeface="+mn-cs"/>
              </a:defRPr>
            </a:pPr>
            <a:r>
              <a:rPr lang="en-US" sz="4000" dirty="0" err="1" smtClean="0">
                <a:solidFill>
                  <a:schemeClr val="accent5">
                    <a:lumMod val="75000"/>
                  </a:schemeClr>
                </a:solidFill>
              </a:rPr>
              <a:t>Polsko</a:t>
            </a:r>
            <a:endParaRPr lang="en-US" sz="4000" dirty="0">
              <a:solidFill>
                <a:schemeClr val="accent5">
                  <a:lumMod val="75000"/>
                </a:schemeClr>
              </a:solidFill>
            </a:endParaRPr>
          </a:p>
        </c:rich>
      </c:tx>
      <c:layout>
        <c:manualLayout>
          <c:xMode val="edge"/>
          <c:yMode val="edge"/>
          <c:x val="0.74485333430543399"/>
          <c:y val="3.7306758822738387E-2"/>
        </c:manualLayout>
      </c:layout>
      <c:overlay val="0"/>
      <c:spPr>
        <a:noFill/>
        <a:ln>
          <a:noFill/>
        </a:ln>
        <a:effectLst/>
      </c:spPr>
      <c:txPr>
        <a:bodyPr rot="0" spcFirstLastPara="1" vertOverflow="ellipsis" vert="horz" wrap="square" anchor="ctr" anchorCtr="1"/>
        <a:lstStyle/>
        <a:p>
          <a:pPr>
            <a:defRPr sz="4000" b="1" i="0" u="none" strike="noStrike" kern="1200" baseline="0">
              <a:solidFill>
                <a:schemeClr val="accent5">
                  <a:lumMod val="75000"/>
                </a:schemeClr>
              </a:solidFill>
              <a:latin typeface="+mn-lt"/>
              <a:ea typeface="+mn-ea"/>
              <a:cs typeface="+mn-cs"/>
            </a:defRPr>
          </a:pPr>
          <a:endParaRPr lang="cs-CZ"/>
        </a:p>
      </c:txPr>
    </c:title>
    <c:autoTitleDeleted val="0"/>
    <c:plotArea>
      <c:layout>
        <c:manualLayout>
          <c:layoutTarget val="inner"/>
          <c:xMode val="edge"/>
          <c:yMode val="edge"/>
          <c:x val="0.20255127831243316"/>
          <c:y val="2.2456677811911269E-2"/>
          <c:w val="0.58563830562846309"/>
          <c:h val="0.78653761291577617"/>
        </c:manualLayout>
      </c:layout>
      <c:pieChart>
        <c:varyColors val="1"/>
        <c:ser>
          <c:idx val="0"/>
          <c:order val="0"/>
          <c:tx>
            <c:strRef>
              <c:f>List1!$A$4</c:f>
              <c:strCache>
                <c:ptCount val="1"/>
                <c:pt idx="0">
                  <c:v>koprodukce Polsko</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447-46A0-940F-E267581E2404}"/>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447-46A0-940F-E267581E2404}"/>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447-46A0-940F-E267581E2404}"/>
              </c:ext>
            </c:extLst>
          </c:dPt>
          <c:dPt>
            <c:idx val="3"/>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447-46A0-940F-E267581E2404}"/>
              </c:ext>
            </c:extLst>
          </c:dPt>
          <c:dPt>
            <c:idx val="4"/>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2447-46A0-940F-E267581E2404}"/>
              </c:ext>
            </c:extLst>
          </c:dPt>
          <c:dPt>
            <c:idx val="5"/>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2447-46A0-940F-E267581E2404}"/>
              </c:ext>
            </c:extLst>
          </c:dPt>
          <c:dPt>
            <c:idx val="6"/>
            <c:bubble3D val="0"/>
            <c:spPr>
              <a:solidFill>
                <a:schemeClr val="accent1">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2447-46A0-940F-E267581E2404}"/>
              </c:ext>
            </c:extLst>
          </c:dPt>
          <c:dPt>
            <c:idx val="7"/>
            <c:bubble3D val="0"/>
            <c:spPr>
              <a:solidFill>
                <a:schemeClr val="accent3">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2447-46A0-940F-E267581E2404}"/>
              </c:ext>
            </c:extLst>
          </c:dPt>
          <c:dPt>
            <c:idx val="8"/>
            <c:bubble3D val="0"/>
            <c:spPr>
              <a:solidFill>
                <a:schemeClr val="accent5">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2447-46A0-940F-E267581E2404}"/>
              </c:ext>
            </c:extLst>
          </c:dPt>
          <c:dPt>
            <c:idx val="9"/>
            <c:bubble3D val="0"/>
            <c:spPr>
              <a:solidFill>
                <a:schemeClr val="accent1">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2447-46A0-940F-E267581E2404}"/>
              </c:ext>
            </c:extLst>
          </c:dPt>
          <c:dPt>
            <c:idx val="10"/>
            <c:bubble3D val="0"/>
            <c:spPr>
              <a:solidFill>
                <a:schemeClr val="accent3">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2447-46A0-940F-E267581E2404}"/>
              </c:ext>
            </c:extLst>
          </c:dPt>
          <c:dPt>
            <c:idx val="11"/>
            <c:bubble3D val="0"/>
            <c:spPr>
              <a:solidFill>
                <a:schemeClr val="accent5">
                  <a:lumMod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2447-46A0-940F-E267581E2404}"/>
              </c:ext>
            </c:extLst>
          </c:dPt>
          <c:dPt>
            <c:idx val="12"/>
            <c:bubble3D val="0"/>
            <c:spPr>
              <a:solidFill>
                <a:schemeClr val="accent1">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9-2447-46A0-940F-E267581E2404}"/>
              </c:ext>
            </c:extLst>
          </c:dPt>
          <c:dPt>
            <c:idx val="13"/>
            <c:bubble3D val="0"/>
            <c:spPr>
              <a:solidFill>
                <a:schemeClr val="accent3">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B-2447-46A0-940F-E267581E2404}"/>
              </c:ext>
            </c:extLst>
          </c:dPt>
          <c:dPt>
            <c:idx val="14"/>
            <c:bubble3D val="0"/>
            <c:spPr>
              <a:solidFill>
                <a:schemeClr val="accent5">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D-2447-46A0-940F-E267581E2404}"/>
              </c:ext>
            </c:extLst>
          </c:dPt>
          <c:dPt>
            <c:idx val="15"/>
            <c:bubble3D val="0"/>
            <c:spPr>
              <a:solidFill>
                <a:schemeClr val="accent1">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F-2447-46A0-940F-E267581E2404}"/>
              </c:ext>
            </c:extLst>
          </c:dPt>
          <c:dPt>
            <c:idx val="16"/>
            <c:bubble3D val="0"/>
            <c:spPr>
              <a:solidFill>
                <a:schemeClr val="accent3">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1-2447-46A0-940F-E267581E24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List1!$B$1:$AT$1</c:f>
              <c:strCache>
                <c:ptCount val="17"/>
                <c:pt idx="0">
                  <c:v>Francie</c:v>
                </c:pt>
                <c:pt idx="1">
                  <c:v>NSR</c:v>
                </c:pt>
                <c:pt idx="2">
                  <c:v>Bulharsko</c:v>
                </c:pt>
                <c:pt idx="3">
                  <c:v>NDR</c:v>
                </c:pt>
                <c:pt idx="4">
                  <c:v>Československo</c:v>
                </c:pt>
                <c:pt idx="5">
                  <c:v>SSSR</c:v>
                </c:pt>
                <c:pt idx="6">
                  <c:v>Jugoslávie</c:v>
                </c:pt>
                <c:pt idx="7">
                  <c:v>Maďarsko</c:v>
                </c:pt>
                <c:pt idx="8">
                  <c:v>Itálie</c:v>
                </c:pt>
                <c:pt idx="9">
                  <c:v>Anglie</c:v>
                </c:pt>
                <c:pt idx="10">
                  <c:v>USA</c:v>
                </c:pt>
                <c:pt idx="11">
                  <c:v>Rumunsko</c:v>
                </c:pt>
                <c:pt idx="12">
                  <c:v>Finsko</c:v>
                </c:pt>
                <c:pt idx="13">
                  <c:v>Japonsko</c:v>
                </c:pt>
                <c:pt idx="14">
                  <c:v>Norsko</c:v>
                </c:pt>
                <c:pt idx="15">
                  <c:v>Kanada</c:v>
                </c:pt>
                <c:pt idx="16">
                  <c:v>Dánsko</c:v>
                </c:pt>
              </c:strCache>
            </c:strRef>
          </c:cat>
          <c:val>
            <c:numRef>
              <c:f>List1!$B$4:$AT$4</c:f>
              <c:numCache>
                <c:formatCode>0</c:formatCode>
                <c:ptCount val="17"/>
                <c:pt idx="0">
                  <c:v>6</c:v>
                </c:pt>
                <c:pt idx="1">
                  <c:v>4</c:v>
                </c:pt>
                <c:pt idx="2">
                  <c:v>5</c:v>
                </c:pt>
                <c:pt idx="3">
                  <c:v>4</c:v>
                </c:pt>
                <c:pt idx="4">
                  <c:v>13</c:v>
                </c:pt>
                <c:pt idx="5">
                  <c:v>16</c:v>
                </c:pt>
                <c:pt idx="6">
                  <c:v>1</c:v>
                </c:pt>
                <c:pt idx="7">
                  <c:v>3</c:v>
                </c:pt>
                <c:pt idx="8">
                  <c:v>1</c:v>
                </c:pt>
                <c:pt idx="9">
                  <c:v>2</c:v>
                </c:pt>
                <c:pt idx="10">
                  <c:v>3</c:v>
                </c:pt>
                <c:pt idx="11">
                  <c:v>1</c:v>
                </c:pt>
                <c:pt idx="12">
                  <c:v>1</c:v>
                </c:pt>
                <c:pt idx="13" formatCode="General">
                  <c:v>1</c:v>
                </c:pt>
                <c:pt idx="14">
                  <c:v>1</c:v>
                </c:pt>
                <c:pt idx="15">
                  <c:v>1</c:v>
                </c:pt>
                <c:pt idx="16">
                  <c:v>1</c:v>
                </c:pt>
              </c:numCache>
            </c:numRef>
          </c:val>
          <c:extLst>
            <c:ext xmlns:c16="http://schemas.microsoft.com/office/drawing/2014/chart" uri="{C3380CC4-5D6E-409C-BE32-E72D297353CC}">
              <c16:uniqueId val="{00000022-2447-46A0-940F-E267581E240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cs-CZ"/>
        </a:p>
      </c:txPr>
    </c:legend>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53324584426942E-2"/>
          <c:y val="2.2783884446443619E-2"/>
          <c:w val="0.79779923057563007"/>
          <c:h val="0.85571557926680042"/>
        </c:manualLayout>
      </c:layout>
      <c:barChart>
        <c:barDir val="col"/>
        <c:grouping val="clustered"/>
        <c:varyColors val="0"/>
        <c:ser>
          <c:idx val="0"/>
          <c:order val="0"/>
          <c:tx>
            <c:strRef>
              <c:f>List1!$A$2</c:f>
              <c:strCache>
                <c:ptCount val="1"/>
                <c:pt idx="0">
                  <c:v>koprodukce NDR-SSSR</c:v>
                </c:pt>
              </c:strCache>
            </c:strRef>
          </c:tx>
          <c:spPr>
            <a:solidFill>
              <a:srgbClr val="00B050"/>
            </a:solidFill>
            <a:ln>
              <a:noFill/>
            </a:ln>
            <a:effectLst>
              <a:outerShdw blurRad="57150" dist="19050" dir="5400000" algn="ctr" rotWithShape="0">
                <a:srgbClr val="000000">
                  <a:alpha val="35000"/>
                </a:srgbClr>
              </a:outerShdw>
            </a:effectLst>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List1!$B$2:$AT$2</c:f>
              <c:numCache>
                <c:formatCode>0</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1</c:v>
                </c:pt>
                <c:pt idx="18">
                  <c:v>0</c:v>
                </c:pt>
                <c:pt idx="19">
                  <c:v>0</c:v>
                </c:pt>
                <c:pt idx="20">
                  <c:v>0</c:v>
                </c:pt>
                <c:pt idx="21">
                  <c:v>0</c:v>
                </c:pt>
                <c:pt idx="22">
                  <c:v>0</c:v>
                </c:pt>
                <c:pt idx="23">
                  <c:v>0</c:v>
                </c:pt>
                <c:pt idx="24">
                  <c:v>0</c:v>
                </c:pt>
                <c:pt idx="25">
                  <c:v>1</c:v>
                </c:pt>
                <c:pt idx="26">
                  <c:v>2</c:v>
                </c:pt>
                <c:pt idx="27">
                  <c:v>0</c:v>
                </c:pt>
                <c:pt idx="28">
                  <c:v>0</c:v>
                </c:pt>
                <c:pt idx="29">
                  <c:v>0</c:v>
                </c:pt>
                <c:pt idx="30">
                  <c:v>1</c:v>
                </c:pt>
                <c:pt idx="31">
                  <c:v>0</c:v>
                </c:pt>
                <c:pt idx="32">
                  <c:v>0</c:v>
                </c:pt>
                <c:pt idx="33">
                  <c:v>0</c:v>
                </c:pt>
                <c:pt idx="34">
                  <c:v>0</c:v>
                </c:pt>
                <c:pt idx="35">
                  <c:v>0</c:v>
                </c:pt>
                <c:pt idx="36">
                  <c:v>3</c:v>
                </c:pt>
                <c:pt idx="37">
                  <c:v>0</c:v>
                </c:pt>
                <c:pt idx="38">
                  <c:v>1</c:v>
                </c:pt>
                <c:pt idx="39">
                  <c:v>0</c:v>
                </c:pt>
                <c:pt idx="40">
                  <c:v>1</c:v>
                </c:pt>
                <c:pt idx="41">
                  <c:v>0</c:v>
                </c:pt>
                <c:pt idx="42">
                  <c:v>0</c:v>
                </c:pt>
                <c:pt idx="43">
                  <c:v>1</c:v>
                </c:pt>
                <c:pt idx="44">
                  <c:v>0</c:v>
                </c:pt>
              </c:numCache>
            </c:numRef>
          </c:val>
          <c:extLst>
            <c:ext xmlns:c16="http://schemas.microsoft.com/office/drawing/2014/chart" uri="{C3380CC4-5D6E-409C-BE32-E72D297353CC}">
              <c16:uniqueId val="{00000000-380F-4488-B504-52E733D271D5}"/>
            </c:ext>
          </c:extLst>
        </c:ser>
        <c:ser>
          <c:idx val="1"/>
          <c:order val="1"/>
          <c:tx>
            <c:strRef>
              <c:f>List1!$A$3</c:f>
              <c:strCache>
                <c:ptCount val="1"/>
                <c:pt idx="0">
                  <c:v>koprodukce Československo-SSSR</c:v>
                </c:pt>
              </c:strCache>
            </c:strRef>
          </c:tx>
          <c:spPr>
            <a:solidFill>
              <a:srgbClr val="00B0F0"/>
            </a:solidFill>
            <a:ln>
              <a:noFill/>
            </a:ln>
            <a:effectLst>
              <a:outerShdw blurRad="57150" dist="19050" dir="5400000" algn="ctr" rotWithShape="0">
                <a:srgbClr val="000000">
                  <a:alpha val="35000"/>
                </a:srgbClr>
              </a:outerShdw>
            </a:effectLst>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List1!$B$3:$AT$3</c:f>
              <c:numCache>
                <c:formatCode>0</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c:v>
                </c:pt>
                <c:pt idx="15">
                  <c:v>1</c:v>
                </c:pt>
                <c:pt idx="16">
                  <c:v>0</c:v>
                </c:pt>
                <c:pt idx="17">
                  <c:v>0</c:v>
                </c:pt>
                <c:pt idx="18">
                  <c:v>0</c:v>
                </c:pt>
                <c:pt idx="19">
                  <c:v>0</c:v>
                </c:pt>
                <c:pt idx="20">
                  <c:v>1</c:v>
                </c:pt>
                <c:pt idx="21">
                  <c:v>0</c:v>
                </c:pt>
                <c:pt idx="22">
                  <c:v>0</c:v>
                </c:pt>
                <c:pt idx="23">
                  <c:v>0</c:v>
                </c:pt>
                <c:pt idx="24">
                  <c:v>1</c:v>
                </c:pt>
                <c:pt idx="25">
                  <c:v>0</c:v>
                </c:pt>
                <c:pt idx="26">
                  <c:v>0</c:v>
                </c:pt>
                <c:pt idx="27">
                  <c:v>4</c:v>
                </c:pt>
                <c:pt idx="28">
                  <c:v>1</c:v>
                </c:pt>
                <c:pt idx="29">
                  <c:v>0</c:v>
                </c:pt>
                <c:pt idx="30" formatCode="General">
                  <c:v>2</c:v>
                </c:pt>
                <c:pt idx="31">
                  <c:v>0</c:v>
                </c:pt>
                <c:pt idx="32" formatCode="General">
                  <c:v>2</c:v>
                </c:pt>
                <c:pt idx="33" formatCode="General">
                  <c:v>1</c:v>
                </c:pt>
                <c:pt idx="34">
                  <c:v>0</c:v>
                </c:pt>
                <c:pt idx="35">
                  <c:v>0</c:v>
                </c:pt>
                <c:pt idx="36">
                  <c:v>0</c:v>
                </c:pt>
                <c:pt idx="37" formatCode="General">
                  <c:v>2</c:v>
                </c:pt>
                <c:pt idx="38" formatCode="General">
                  <c:v>1</c:v>
                </c:pt>
                <c:pt idx="39" formatCode="General">
                  <c:v>1</c:v>
                </c:pt>
                <c:pt idx="40" formatCode="General">
                  <c:v>2</c:v>
                </c:pt>
                <c:pt idx="41" formatCode="General">
                  <c:v>1</c:v>
                </c:pt>
                <c:pt idx="42">
                  <c:v>0</c:v>
                </c:pt>
                <c:pt idx="43">
                  <c:v>0</c:v>
                </c:pt>
                <c:pt idx="44" formatCode="General">
                  <c:v>1</c:v>
                </c:pt>
              </c:numCache>
            </c:numRef>
          </c:val>
          <c:extLst>
            <c:ext xmlns:c16="http://schemas.microsoft.com/office/drawing/2014/chart" uri="{C3380CC4-5D6E-409C-BE32-E72D297353CC}">
              <c16:uniqueId val="{00000001-380F-4488-B504-52E733D271D5}"/>
            </c:ext>
          </c:extLst>
        </c:ser>
        <c:ser>
          <c:idx val="2"/>
          <c:order val="2"/>
          <c:tx>
            <c:strRef>
              <c:f>List1!$A$4</c:f>
              <c:strCache>
                <c:ptCount val="1"/>
                <c:pt idx="0">
                  <c:v>koprodukce Polsko-SSSR</c:v>
                </c:pt>
              </c:strCache>
            </c:strRef>
          </c:tx>
          <c:spPr>
            <a:solidFill>
              <a:srgbClr val="FF0000"/>
            </a:solidFill>
            <a:ln>
              <a:noFill/>
            </a:ln>
            <a:effectLst>
              <a:outerShdw blurRad="57150" dist="19050" dir="5400000" algn="ctr" rotWithShape="0">
                <a:srgbClr val="000000">
                  <a:alpha val="35000"/>
                </a:srgbClr>
              </a:outerShdw>
            </a:effectLst>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List1!$B$4:$AT$4</c:f>
              <c:numCache>
                <c:formatCode>0</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formatCode="General">
                  <c:v>1</c:v>
                </c:pt>
                <c:pt idx="21">
                  <c:v>0</c:v>
                </c:pt>
                <c:pt idx="22" formatCode="General">
                  <c:v>1</c:v>
                </c:pt>
                <c:pt idx="23">
                  <c:v>0</c:v>
                </c:pt>
                <c:pt idx="24">
                  <c:v>0</c:v>
                </c:pt>
                <c:pt idx="25" formatCode="General">
                  <c:v>1</c:v>
                </c:pt>
                <c:pt idx="26">
                  <c:v>0</c:v>
                </c:pt>
                <c:pt idx="27">
                  <c:v>0</c:v>
                </c:pt>
                <c:pt idx="28">
                  <c:v>0</c:v>
                </c:pt>
                <c:pt idx="29">
                  <c:v>0</c:v>
                </c:pt>
                <c:pt idx="30" formatCode="General">
                  <c:v>1</c:v>
                </c:pt>
                <c:pt idx="31" formatCode="General">
                  <c:v>2</c:v>
                </c:pt>
                <c:pt idx="32">
                  <c:v>0</c:v>
                </c:pt>
                <c:pt idx="33" formatCode="General">
                  <c:v>1</c:v>
                </c:pt>
                <c:pt idx="34" formatCode="General">
                  <c:v>1</c:v>
                </c:pt>
                <c:pt idx="35" formatCode="General">
                  <c:v>2</c:v>
                </c:pt>
                <c:pt idx="36">
                  <c:v>0</c:v>
                </c:pt>
                <c:pt idx="37">
                  <c:v>0</c:v>
                </c:pt>
                <c:pt idx="38">
                  <c:v>0</c:v>
                </c:pt>
                <c:pt idx="39" formatCode="General">
                  <c:v>1</c:v>
                </c:pt>
                <c:pt idx="40" formatCode="General">
                  <c:v>1</c:v>
                </c:pt>
                <c:pt idx="41">
                  <c:v>0</c:v>
                </c:pt>
                <c:pt idx="42" formatCode="General">
                  <c:v>1</c:v>
                </c:pt>
                <c:pt idx="43" formatCode="General">
                  <c:v>2</c:v>
                </c:pt>
                <c:pt idx="44" formatCode="General">
                  <c:v>1</c:v>
                </c:pt>
              </c:numCache>
            </c:numRef>
          </c:val>
          <c:extLst>
            <c:ext xmlns:c16="http://schemas.microsoft.com/office/drawing/2014/chart" uri="{C3380CC4-5D6E-409C-BE32-E72D297353CC}">
              <c16:uniqueId val="{00000002-380F-4488-B504-52E733D271D5}"/>
            </c:ext>
          </c:extLst>
        </c:ser>
        <c:dLbls>
          <c:showLegendKey val="0"/>
          <c:showVal val="0"/>
          <c:showCatName val="0"/>
          <c:showSerName val="0"/>
          <c:showPercent val="0"/>
          <c:showBubbleSize val="0"/>
        </c:dLbls>
        <c:gapWidth val="100"/>
        <c:overlap val="-24"/>
        <c:axId val="292940752"/>
        <c:axId val="292941144"/>
      </c:barChart>
      <c:catAx>
        <c:axId val="292940752"/>
        <c:scaling>
          <c:orientation val="minMax"/>
        </c:scaling>
        <c:delete val="0"/>
        <c:axPos val="b"/>
        <c:numFmt formatCode="0"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s-CZ"/>
          </a:p>
        </c:txPr>
        <c:crossAx val="292941144"/>
        <c:crosses val="autoZero"/>
        <c:auto val="1"/>
        <c:lblAlgn val="ctr"/>
        <c:lblOffset val="100"/>
        <c:noMultiLvlLbl val="0"/>
      </c:catAx>
      <c:valAx>
        <c:axId val="29294114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s-CZ"/>
          </a:p>
        </c:txPr>
        <c:crossAx val="29294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cs-CZ"/>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718008270548906E-2"/>
          <c:y val="1.8815753596239174E-2"/>
          <c:w val="0.79779923057563007"/>
          <c:h val="0.87384565120634905"/>
        </c:manualLayout>
      </c:layout>
      <c:bar3DChart>
        <c:barDir val="col"/>
        <c:grouping val="clustered"/>
        <c:varyColors val="0"/>
        <c:ser>
          <c:idx val="0"/>
          <c:order val="0"/>
          <c:tx>
            <c:strRef>
              <c:f>List1!$A$2</c:f>
              <c:strCache>
                <c:ptCount val="1"/>
                <c:pt idx="0">
                  <c:v>koprodukce NDR/SRN, Francie, USA, Anglie, Itálie, Švédsko, Norsko, Finsko, Belgie, Rakousko, Kanada, Japonsko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List1!$B$2:$AT$2</c:f>
              <c:numCache>
                <c:formatCode>0</c:formatCode>
                <c:ptCount val="45"/>
                <c:pt idx="0">
                  <c:v>0</c:v>
                </c:pt>
                <c:pt idx="1">
                  <c:v>0</c:v>
                </c:pt>
                <c:pt idx="2">
                  <c:v>0</c:v>
                </c:pt>
                <c:pt idx="3">
                  <c:v>0</c:v>
                </c:pt>
                <c:pt idx="4">
                  <c:v>0</c:v>
                </c:pt>
                <c:pt idx="5">
                  <c:v>0</c:v>
                </c:pt>
                <c:pt idx="6">
                  <c:v>0</c:v>
                </c:pt>
                <c:pt idx="7">
                  <c:v>0</c:v>
                </c:pt>
                <c:pt idx="8">
                  <c:v>0</c:v>
                </c:pt>
                <c:pt idx="9">
                  <c:v>1</c:v>
                </c:pt>
                <c:pt idx="10">
                  <c:v>1</c:v>
                </c:pt>
                <c:pt idx="11">
                  <c:v>1</c:v>
                </c:pt>
                <c:pt idx="12">
                  <c:v>4</c:v>
                </c:pt>
                <c:pt idx="13">
                  <c:v>0</c:v>
                </c:pt>
                <c:pt idx="14">
                  <c:v>0</c:v>
                </c:pt>
                <c:pt idx="15">
                  <c:v>1</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1</c:v>
                </c:pt>
                <c:pt idx="43">
                  <c:v>0</c:v>
                </c:pt>
                <c:pt idx="44">
                  <c:v>1</c:v>
                </c:pt>
              </c:numCache>
            </c:numRef>
          </c:val>
          <c:extLst>
            <c:ext xmlns:c16="http://schemas.microsoft.com/office/drawing/2014/chart" uri="{C3380CC4-5D6E-409C-BE32-E72D297353CC}">
              <c16:uniqueId val="{00000000-5215-4034-9081-32B9F5485003}"/>
            </c:ext>
          </c:extLst>
        </c:ser>
        <c:ser>
          <c:idx val="1"/>
          <c:order val="1"/>
          <c:tx>
            <c:strRef>
              <c:f>List1!$A$3</c:f>
              <c:strCache>
                <c:ptCount val="1"/>
                <c:pt idx="0">
                  <c:v>koprodukce Československo/SRN, Francie, USA, Anglie, Itálie, Švédsko, Norsko, Finsko, Belgie, Rakousko, Kanada, Japonsko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List1!$B$3:$AT$3</c:f>
              <c:numCache>
                <c:formatCode>0</c:formatCode>
                <c:ptCount val="45"/>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1</c:v>
                </c:pt>
                <c:pt idx="21">
                  <c:v>1</c:v>
                </c:pt>
                <c:pt idx="22">
                  <c:v>2</c:v>
                </c:pt>
                <c:pt idx="23">
                  <c:v>4</c:v>
                </c:pt>
                <c:pt idx="24">
                  <c:v>6</c:v>
                </c:pt>
                <c:pt idx="25">
                  <c:v>2</c:v>
                </c:pt>
                <c:pt idx="26">
                  <c:v>1</c:v>
                </c:pt>
                <c:pt idx="27">
                  <c:v>0</c:v>
                </c:pt>
                <c:pt idx="28">
                  <c:v>0</c:v>
                </c:pt>
                <c:pt idx="29">
                  <c:v>0</c:v>
                </c:pt>
                <c:pt idx="30" formatCode="General">
                  <c:v>1</c:v>
                </c:pt>
                <c:pt idx="31">
                  <c:v>1</c:v>
                </c:pt>
                <c:pt idx="32" formatCode="General">
                  <c:v>0</c:v>
                </c:pt>
                <c:pt idx="33" formatCode="General">
                  <c:v>1</c:v>
                </c:pt>
                <c:pt idx="34">
                  <c:v>0</c:v>
                </c:pt>
                <c:pt idx="35">
                  <c:v>0</c:v>
                </c:pt>
                <c:pt idx="36">
                  <c:v>1</c:v>
                </c:pt>
                <c:pt idx="37" formatCode="General">
                  <c:v>4</c:v>
                </c:pt>
                <c:pt idx="38" formatCode="General">
                  <c:v>1</c:v>
                </c:pt>
                <c:pt idx="39" formatCode="General">
                  <c:v>2</c:v>
                </c:pt>
                <c:pt idx="40" formatCode="General">
                  <c:v>2</c:v>
                </c:pt>
                <c:pt idx="41" formatCode="General">
                  <c:v>2</c:v>
                </c:pt>
                <c:pt idx="42">
                  <c:v>2</c:v>
                </c:pt>
                <c:pt idx="43">
                  <c:v>2</c:v>
                </c:pt>
                <c:pt idx="44" formatCode="General">
                  <c:v>1</c:v>
                </c:pt>
              </c:numCache>
            </c:numRef>
          </c:val>
          <c:extLst>
            <c:ext xmlns:c16="http://schemas.microsoft.com/office/drawing/2014/chart" uri="{C3380CC4-5D6E-409C-BE32-E72D297353CC}">
              <c16:uniqueId val="{00000001-5215-4034-9081-32B9F5485003}"/>
            </c:ext>
          </c:extLst>
        </c:ser>
        <c:ser>
          <c:idx val="2"/>
          <c:order val="2"/>
          <c:tx>
            <c:strRef>
              <c:f>List1!$A$4</c:f>
              <c:strCache>
                <c:ptCount val="1"/>
                <c:pt idx="0">
                  <c:v>koprodukce Polsko/SRN, Francie, USA, Anglie, Itálie, Švédsko, Norsko, Finsko, Belgie, Rakousko, Kanada, Japonsko</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cat>
            <c:numRef>
              <c:f>List1!$B$1:$AT$1</c:f>
              <c:numCache>
                <c:formatCode>0</c:formatCode>
                <c:ptCount val="45"/>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numCache>
            </c:numRef>
          </c:cat>
          <c:val>
            <c:numRef>
              <c:f>List1!$B$4:$AT$4</c:f>
              <c:numCache>
                <c:formatCode>0</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0</c:v>
                </c:pt>
                <c:pt idx="15">
                  <c:v>0</c:v>
                </c:pt>
                <c:pt idx="16">
                  <c:v>0</c:v>
                </c:pt>
                <c:pt idx="17">
                  <c:v>0</c:v>
                </c:pt>
                <c:pt idx="18">
                  <c:v>0</c:v>
                </c:pt>
                <c:pt idx="19">
                  <c:v>0</c:v>
                </c:pt>
                <c:pt idx="20" formatCode="General">
                  <c:v>0</c:v>
                </c:pt>
                <c:pt idx="21">
                  <c:v>0</c:v>
                </c:pt>
                <c:pt idx="22" formatCode="General">
                  <c:v>1</c:v>
                </c:pt>
                <c:pt idx="23">
                  <c:v>0</c:v>
                </c:pt>
                <c:pt idx="24">
                  <c:v>0</c:v>
                </c:pt>
                <c:pt idx="25" formatCode="General">
                  <c:v>0</c:v>
                </c:pt>
                <c:pt idx="26">
                  <c:v>0</c:v>
                </c:pt>
                <c:pt idx="27">
                  <c:v>0</c:v>
                </c:pt>
                <c:pt idx="28">
                  <c:v>0</c:v>
                </c:pt>
                <c:pt idx="29">
                  <c:v>0</c:v>
                </c:pt>
                <c:pt idx="30" formatCode="General">
                  <c:v>0</c:v>
                </c:pt>
                <c:pt idx="31" formatCode="General">
                  <c:v>2</c:v>
                </c:pt>
                <c:pt idx="32">
                  <c:v>1</c:v>
                </c:pt>
                <c:pt idx="33" formatCode="General">
                  <c:v>0</c:v>
                </c:pt>
                <c:pt idx="34" formatCode="General">
                  <c:v>1</c:v>
                </c:pt>
                <c:pt idx="35" formatCode="General">
                  <c:v>0</c:v>
                </c:pt>
                <c:pt idx="36">
                  <c:v>0</c:v>
                </c:pt>
                <c:pt idx="37">
                  <c:v>1</c:v>
                </c:pt>
                <c:pt idx="38">
                  <c:v>1</c:v>
                </c:pt>
                <c:pt idx="39" formatCode="General">
                  <c:v>1</c:v>
                </c:pt>
                <c:pt idx="40" formatCode="General">
                  <c:v>0</c:v>
                </c:pt>
                <c:pt idx="41">
                  <c:v>2</c:v>
                </c:pt>
                <c:pt idx="42" formatCode="General">
                  <c:v>1</c:v>
                </c:pt>
                <c:pt idx="43" formatCode="General">
                  <c:v>3</c:v>
                </c:pt>
                <c:pt idx="44" formatCode="General">
                  <c:v>2</c:v>
                </c:pt>
              </c:numCache>
            </c:numRef>
          </c:val>
          <c:extLst>
            <c:ext xmlns:c16="http://schemas.microsoft.com/office/drawing/2014/chart" uri="{C3380CC4-5D6E-409C-BE32-E72D297353CC}">
              <c16:uniqueId val="{00000002-5215-4034-9081-32B9F5485003}"/>
            </c:ext>
          </c:extLst>
        </c:ser>
        <c:dLbls>
          <c:showLegendKey val="0"/>
          <c:showVal val="0"/>
          <c:showCatName val="0"/>
          <c:showSerName val="0"/>
          <c:showPercent val="0"/>
          <c:showBubbleSize val="0"/>
        </c:dLbls>
        <c:gapWidth val="65"/>
        <c:shape val="box"/>
        <c:axId val="292941536"/>
        <c:axId val="292941928"/>
        <c:axId val="0"/>
      </c:bar3DChart>
      <c:catAx>
        <c:axId val="292941536"/>
        <c:scaling>
          <c:orientation val="minMax"/>
        </c:scaling>
        <c:delete val="0"/>
        <c:axPos val="b"/>
        <c:numFmt formatCode="0"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cs-CZ"/>
          </a:p>
        </c:txPr>
        <c:crossAx val="292941928"/>
        <c:crosses val="autoZero"/>
        <c:auto val="1"/>
        <c:lblAlgn val="ctr"/>
        <c:lblOffset val="100"/>
        <c:noMultiLvlLbl val="0"/>
      </c:catAx>
      <c:valAx>
        <c:axId val="2929419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cs-CZ"/>
          </a:p>
        </c:txPr>
        <c:crossAx val="292941536"/>
        <c:crosses val="autoZero"/>
        <c:crossBetween val="between"/>
      </c:valAx>
      <c:spPr>
        <a:noFill/>
        <a:ln>
          <a:noFill/>
        </a:ln>
        <a:effectLst/>
      </c:spPr>
    </c:plotArea>
    <c:legend>
      <c:legendPos val="b"/>
      <c:layout>
        <c:manualLayout>
          <c:xMode val="edge"/>
          <c:yMode val="edge"/>
          <c:x val="0.10372205210459803"/>
          <c:y val="8.3544516765059279E-2"/>
          <c:w val="0.84502491008068426"/>
          <c:h val="0.17448811562444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86400311072225E-2"/>
          <c:y val="0.10646620541666058"/>
          <c:w val="0.93629508117040927"/>
          <c:h val="0.78127390375791927"/>
        </c:manualLayout>
      </c:layout>
      <c:lineChart>
        <c:grouping val="standard"/>
        <c:varyColors val="0"/>
        <c:ser>
          <c:idx val="0"/>
          <c:order val="0"/>
          <c:tx>
            <c:strRef>
              <c:f>List1!$A$2</c:f>
              <c:strCache>
                <c:ptCount val="1"/>
                <c:pt idx="0">
                  <c:v>východoněmecké koprodukce</c:v>
                </c:pt>
              </c:strCache>
            </c:strRef>
          </c:tx>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List1!$B$1:$AK$1</c:f>
              <c:numCache>
                <c:formatCode>General</c:formatCode>
                <c:ptCount val="36"/>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numCache>
            </c:numRef>
          </c:cat>
          <c:val>
            <c:numRef>
              <c:f>List1!$B$2:$AK$2</c:f>
              <c:numCache>
                <c:formatCode>General</c:formatCode>
                <c:ptCount val="36"/>
                <c:pt idx="0">
                  <c:v>1</c:v>
                </c:pt>
                <c:pt idx="1">
                  <c:v>0</c:v>
                </c:pt>
                <c:pt idx="2">
                  <c:v>1</c:v>
                </c:pt>
                <c:pt idx="3">
                  <c:v>5</c:v>
                </c:pt>
                <c:pt idx="4">
                  <c:v>0</c:v>
                </c:pt>
                <c:pt idx="5">
                  <c:v>2</c:v>
                </c:pt>
                <c:pt idx="6">
                  <c:v>3</c:v>
                </c:pt>
                <c:pt idx="7">
                  <c:v>2</c:v>
                </c:pt>
                <c:pt idx="8">
                  <c:v>1</c:v>
                </c:pt>
                <c:pt idx="9">
                  <c:v>2</c:v>
                </c:pt>
                <c:pt idx="10">
                  <c:v>0</c:v>
                </c:pt>
                <c:pt idx="11">
                  <c:v>4</c:v>
                </c:pt>
                <c:pt idx="12">
                  <c:v>0</c:v>
                </c:pt>
                <c:pt idx="13">
                  <c:v>0</c:v>
                </c:pt>
                <c:pt idx="14">
                  <c:v>1</c:v>
                </c:pt>
                <c:pt idx="15">
                  <c:v>0</c:v>
                </c:pt>
                <c:pt idx="16">
                  <c:v>2</c:v>
                </c:pt>
                <c:pt idx="17">
                  <c:v>3</c:v>
                </c:pt>
                <c:pt idx="18">
                  <c:v>4</c:v>
                </c:pt>
                <c:pt idx="19">
                  <c:v>2</c:v>
                </c:pt>
                <c:pt idx="20">
                  <c:v>1</c:v>
                </c:pt>
                <c:pt idx="21">
                  <c:v>1</c:v>
                </c:pt>
                <c:pt idx="22">
                  <c:v>1</c:v>
                </c:pt>
                <c:pt idx="23">
                  <c:v>1</c:v>
                </c:pt>
                <c:pt idx="24">
                  <c:v>0</c:v>
                </c:pt>
                <c:pt idx="25">
                  <c:v>2</c:v>
                </c:pt>
                <c:pt idx="26">
                  <c:v>0</c:v>
                </c:pt>
                <c:pt idx="27">
                  <c:v>3</c:v>
                </c:pt>
                <c:pt idx="28">
                  <c:v>2</c:v>
                </c:pt>
                <c:pt idx="29">
                  <c:v>0</c:v>
                </c:pt>
                <c:pt idx="30">
                  <c:v>1</c:v>
                </c:pt>
                <c:pt idx="31">
                  <c:v>1</c:v>
                </c:pt>
                <c:pt idx="32">
                  <c:v>1</c:v>
                </c:pt>
                <c:pt idx="33">
                  <c:v>1</c:v>
                </c:pt>
                <c:pt idx="34">
                  <c:v>2</c:v>
                </c:pt>
                <c:pt idx="35">
                  <c:v>1</c:v>
                </c:pt>
              </c:numCache>
            </c:numRef>
          </c:val>
          <c:smooth val="0"/>
          <c:extLst>
            <c:ext xmlns:c16="http://schemas.microsoft.com/office/drawing/2014/chart" uri="{C3380CC4-5D6E-409C-BE32-E72D297353CC}">
              <c16:uniqueId val="{00000000-E5BC-4165-9259-67BA89DB52FD}"/>
            </c:ext>
          </c:extLst>
        </c:ser>
        <c:ser>
          <c:idx val="1"/>
          <c:order val="1"/>
          <c:tx>
            <c:strRef>
              <c:f>List1!$A$3</c:f>
              <c:strCache>
                <c:ptCount val="1"/>
                <c:pt idx="0">
                  <c:v>polské koprodukce</c:v>
                </c:pt>
              </c:strCache>
            </c:strRef>
          </c:tx>
          <c:spPr>
            <a:ln w="22225" cap="rnd">
              <a:solidFill>
                <a:srgbClr val="FF0000"/>
              </a:solidFill>
            </a:ln>
            <a:effectLst>
              <a:glow rad="139700">
                <a:schemeClr val="accent2">
                  <a:satMod val="175000"/>
                  <a:alpha val="14000"/>
                </a:schemeClr>
              </a:glow>
            </a:effectLst>
          </c:spPr>
          <c:marker>
            <c:symbol val="none"/>
          </c:marker>
          <c:dLbls>
            <c:dLbl>
              <c:idx val="19"/>
              <c:spPr>
                <a:solidFill>
                  <a:schemeClr val="tx1">
                    <a:lumMod val="95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cs-CZ"/>
                </a:p>
              </c:txPr>
              <c:dLblPos val="ctr"/>
              <c:showLegendKey val="0"/>
              <c:showVal val="1"/>
              <c:showCatName val="0"/>
              <c:showSerName val="0"/>
              <c:showPercent val="0"/>
              <c:showBubbleSize val="0"/>
              <c:extLst>
                <c:ext xmlns:c16="http://schemas.microsoft.com/office/drawing/2014/chart" uri="{C3380CC4-5D6E-409C-BE32-E72D297353CC}">
                  <c16:uniqueId val="{00000001-E5BC-4165-9259-67BA89DB52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List1!$B$1:$AK$1</c:f>
              <c:numCache>
                <c:formatCode>General</c:formatCode>
                <c:ptCount val="36"/>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numCache>
            </c:numRef>
          </c:cat>
          <c:val>
            <c:numRef>
              <c:f>List1!$B$3:$AK$3</c:f>
              <c:numCache>
                <c:formatCode>General</c:formatCode>
                <c:ptCount val="36"/>
                <c:pt idx="0">
                  <c:v>0</c:v>
                </c:pt>
                <c:pt idx="1">
                  <c:v>0</c:v>
                </c:pt>
                <c:pt idx="2">
                  <c:v>0</c:v>
                </c:pt>
                <c:pt idx="3">
                  <c:v>0</c:v>
                </c:pt>
                <c:pt idx="4">
                  <c:v>3</c:v>
                </c:pt>
                <c:pt idx="5">
                  <c:v>1</c:v>
                </c:pt>
                <c:pt idx="6">
                  <c:v>1</c:v>
                </c:pt>
                <c:pt idx="7">
                  <c:v>0</c:v>
                </c:pt>
                <c:pt idx="8">
                  <c:v>0</c:v>
                </c:pt>
                <c:pt idx="9">
                  <c:v>0</c:v>
                </c:pt>
                <c:pt idx="10">
                  <c:v>0</c:v>
                </c:pt>
                <c:pt idx="11">
                  <c:v>1</c:v>
                </c:pt>
                <c:pt idx="12">
                  <c:v>0</c:v>
                </c:pt>
                <c:pt idx="13">
                  <c:v>2</c:v>
                </c:pt>
                <c:pt idx="14">
                  <c:v>0</c:v>
                </c:pt>
                <c:pt idx="15">
                  <c:v>0</c:v>
                </c:pt>
                <c:pt idx="16">
                  <c:v>2</c:v>
                </c:pt>
                <c:pt idx="17">
                  <c:v>0</c:v>
                </c:pt>
                <c:pt idx="18">
                  <c:v>0</c:v>
                </c:pt>
                <c:pt idx="19">
                  <c:v>1</c:v>
                </c:pt>
                <c:pt idx="20">
                  <c:v>1</c:v>
                </c:pt>
                <c:pt idx="21">
                  <c:v>2</c:v>
                </c:pt>
                <c:pt idx="22">
                  <c:v>5</c:v>
                </c:pt>
                <c:pt idx="23">
                  <c:v>1</c:v>
                </c:pt>
                <c:pt idx="24">
                  <c:v>2</c:v>
                </c:pt>
                <c:pt idx="25">
                  <c:v>3</c:v>
                </c:pt>
                <c:pt idx="26">
                  <c:v>2</c:v>
                </c:pt>
                <c:pt idx="27">
                  <c:v>0</c:v>
                </c:pt>
                <c:pt idx="28">
                  <c:v>2</c:v>
                </c:pt>
                <c:pt idx="29">
                  <c:v>2</c:v>
                </c:pt>
                <c:pt idx="30">
                  <c:v>4</c:v>
                </c:pt>
                <c:pt idx="31">
                  <c:v>3</c:v>
                </c:pt>
                <c:pt idx="32">
                  <c:v>5</c:v>
                </c:pt>
                <c:pt idx="33">
                  <c:v>2</c:v>
                </c:pt>
                <c:pt idx="34">
                  <c:v>8</c:v>
                </c:pt>
                <c:pt idx="35">
                  <c:v>6</c:v>
                </c:pt>
              </c:numCache>
            </c:numRef>
          </c:val>
          <c:smooth val="0"/>
          <c:extLst>
            <c:ext xmlns:c16="http://schemas.microsoft.com/office/drawing/2014/chart" uri="{C3380CC4-5D6E-409C-BE32-E72D297353CC}">
              <c16:uniqueId val="{00000002-E5BC-4165-9259-67BA89DB52FD}"/>
            </c:ext>
          </c:extLst>
        </c:ser>
        <c:ser>
          <c:idx val="2"/>
          <c:order val="2"/>
          <c:tx>
            <c:strRef>
              <c:f>List1!$A$4</c:f>
              <c:strCache>
                <c:ptCount val="1"/>
                <c:pt idx="0">
                  <c:v>československé koprodukce</c:v>
                </c:pt>
              </c:strCache>
            </c:strRef>
          </c:tx>
          <c:spPr>
            <a:ln w="22225" cap="rnd">
              <a:solidFill>
                <a:schemeClr val="accent3"/>
              </a:solidFill>
            </a:ln>
            <a:effectLst>
              <a:glow rad="139700">
                <a:schemeClr val="accent3">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List1!$B$1:$AK$1</c:f>
              <c:numCache>
                <c:formatCode>General</c:formatCode>
                <c:ptCount val="36"/>
                <c:pt idx="0">
                  <c:v>1954</c:v>
                </c:pt>
                <c:pt idx="1">
                  <c:v>1955</c:v>
                </c:pt>
                <c:pt idx="2">
                  <c:v>1956</c:v>
                </c:pt>
                <c:pt idx="3">
                  <c:v>1957</c:v>
                </c:pt>
                <c:pt idx="4">
                  <c:v>1958</c:v>
                </c:pt>
                <c:pt idx="5">
                  <c:v>1959</c:v>
                </c:pt>
                <c:pt idx="6">
                  <c:v>1960</c:v>
                </c:pt>
                <c:pt idx="7">
                  <c:v>1961</c:v>
                </c:pt>
                <c:pt idx="8">
                  <c:v>1962</c:v>
                </c:pt>
                <c:pt idx="9">
                  <c:v>1963</c:v>
                </c:pt>
                <c:pt idx="10">
                  <c:v>1964</c:v>
                </c:pt>
                <c:pt idx="11">
                  <c:v>1965</c:v>
                </c:pt>
                <c:pt idx="12">
                  <c:v>1966</c:v>
                </c:pt>
                <c:pt idx="13">
                  <c:v>1967</c:v>
                </c:pt>
                <c:pt idx="14">
                  <c:v>1968</c:v>
                </c:pt>
                <c:pt idx="15">
                  <c:v>1969</c:v>
                </c:pt>
                <c:pt idx="16">
                  <c:v>1970</c:v>
                </c:pt>
                <c:pt idx="17">
                  <c:v>1971</c:v>
                </c:pt>
                <c:pt idx="18">
                  <c:v>1972</c:v>
                </c:pt>
                <c:pt idx="19">
                  <c:v>1973</c:v>
                </c:pt>
                <c:pt idx="20">
                  <c:v>1974</c:v>
                </c:pt>
                <c:pt idx="21">
                  <c:v>1975</c:v>
                </c:pt>
                <c:pt idx="22">
                  <c:v>1976</c:v>
                </c:pt>
                <c:pt idx="23">
                  <c:v>1977</c:v>
                </c:pt>
                <c:pt idx="24">
                  <c:v>1978</c:v>
                </c:pt>
                <c:pt idx="25">
                  <c:v>1979</c:v>
                </c:pt>
                <c:pt idx="26">
                  <c:v>1980</c:v>
                </c:pt>
                <c:pt idx="27">
                  <c:v>1981</c:v>
                </c:pt>
                <c:pt idx="28">
                  <c:v>1982</c:v>
                </c:pt>
                <c:pt idx="29">
                  <c:v>1983</c:v>
                </c:pt>
                <c:pt idx="30">
                  <c:v>1984</c:v>
                </c:pt>
                <c:pt idx="31">
                  <c:v>1985</c:v>
                </c:pt>
                <c:pt idx="32">
                  <c:v>1986</c:v>
                </c:pt>
                <c:pt idx="33">
                  <c:v>1987</c:v>
                </c:pt>
                <c:pt idx="34">
                  <c:v>1988</c:v>
                </c:pt>
                <c:pt idx="35">
                  <c:v>1989</c:v>
                </c:pt>
              </c:numCache>
            </c:numRef>
          </c:cat>
          <c:val>
            <c:numRef>
              <c:f>List1!$B$4:$AK$4</c:f>
              <c:numCache>
                <c:formatCode>General</c:formatCode>
                <c:ptCount val="36"/>
                <c:pt idx="0">
                  <c:v>0</c:v>
                </c:pt>
                <c:pt idx="1">
                  <c:v>0</c:v>
                </c:pt>
                <c:pt idx="2">
                  <c:v>1</c:v>
                </c:pt>
                <c:pt idx="3">
                  <c:v>3</c:v>
                </c:pt>
                <c:pt idx="4">
                  <c:v>4</c:v>
                </c:pt>
                <c:pt idx="5">
                  <c:v>2</c:v>
                </c:pt>
                <c:pt idx="6">
                  <c:v>1</c:v>
                </c:pt>
                <c:pt idx="7">
                  <c:v>1</c:v>
                </c:pt>
                <c:pt idx="8">
                  <c:v>4</c:v>
                </c:pt>
                <c:pt idx="9">
                  <c:v>0</c:v>
                </c:pt>
                <c:pt idx="10">
                  <c:v>0</c:v>
                </c:pt>
                <c:pt idx="11">
                  <c:v>3</c:v>
                </c:pt>
                <c:pt idx="12">
                  <c:v>2</c:v>
                </c:pt>
                <c:pt idx="13">
                  <c:v>2</c:v>
                </c:pt>
                <c:pt idx="14">
                  <c:v>4</c:v>
                </c:pt>
                <c:pt idx="15">
                  <c:v>8</c:v>
                </c:pt>
                <c:pt idx="16">
                  <c:v>3</c:v>
                </c:pt>
                <c:pt idx="17">
                  <c:v>1</c:v>
                </c:pt>
                <c:pt idx="18">
                  <c:v>5</c:v>
                </c:pt>
                <c:pt idx="19">
                  <c:v>3</c:v>
                </c:pt>
                <c:pt idx="20">
                  <c:v>2</c:v>
                </c:pt>
                <c:pt idx="21">
                  <c:v>6</c:v>
                </c:pt>
                <c:pt idx="22">
                  <c:v>4</c:v>
                </c:pt>
                <c:pt idx="23">
                  <c:v>3</c:v>
                </c:pt>
                <c:pt idx="24">
                  <c:v>3</c:v>
                </c:pt>
                <c:pt idx="25">
                  <c:v>1</c:v>
                </c:pt>
                <c:pt idx="26">
                  <c:v>0</c:v>
                </c:pt>
                <c:pt idx="27">
                  <c:v>3</c:v>
                </c:pt>
                <c:pt idx="28">
                  <c:v>10</c:v>
                </c:pt>
                <c:pt idx="29">
                  <c:v>5</c:v>
                </c:pt>
                <c:pt idx="30">
                  <c:v>8</c:v>
                </c:pt>
                <c:pt idx="31">
                  <c:v>5</c:v>
                </c:pt>
                <c:pt idx="32">
                  <c:v>2</c:v>
                </c:pt>
                <c:pt idx="33">
                  <c:v>3</c:v>
                </c:pt>
                <c:pt idx="34">
                  <c:v>6</c:v>
                </c:pt>
                <c:pt idx="35">
                  <c:v>4</c:v>
                </c:pt>
              </c:numCache>
            </c:numRef>
          </c:val>
          <c:smooth val="0"/>
          <c:extLst>
            <c:ext xmlns:c16="http://schemas.microsoft.com/office/drawing/2014/chart" uri="{C3380CC4-5D6E-409C-BE32-E72D297353CC}">
              <c16:uniqueId val="{00000003-E5BC-4165-9259-67BA89DB52FD}"/>
            </c:ext>
          </c:extLst>
        </c:ser>
        <c:dLbls>
          <c:dLblPos val="ctr"/>
          <c:showLegendKey val="0"/>
          <c:showVal val="1"/>
          <c:showCatName val="0"/>
          <c:showSerName val="0"/>
          <c:showPercent val="0"/>
          <c:showBubbleSize val="0"/>
        </c:dLbls>
        <c:smooth val="0"/>
        <c:axId val="292945456"/>
        <c:axId val="292943104"/>
      </c:lineChart>
      <c:catAx>
        <c:axId val="292945456"/>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cs-CZ"/>
          </a:p>
        </c:txPr>
        <c:crossAx val="292943104"/>
        <c:crosses val="autoZero"/>
        <c:auto val="1"/>
        <c:lblAlgn val="ctr"/>
        <c:lblOffset val="100"/>
        <c:noMultiLvlLbl val="0"/>
      </c:catAx>
      <c:valAx>
        <c:axId val="29294310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cs-CZ"/>
          </a:p>
        </c:txPr>
        <c:crossAx val="2929454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cs-CZ"/>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0D60C-1FE2-46DE-A8FB-FB4EFC4BAEF1}" type="datetimeFigureOut">
              <a:rPr lang="cs-CZ" smtClean="0"/>
              <a:t>4. 5. 2019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21A4B-4A1B-4C77-BABD-4030052D0C84}" type="slidenum">
              <a:rPr lang="cs-CZ" smtClean="0"/>
              <a:t>‹#›</a:t>
            </a:fld>
            <a:endParaRPr lang="cs-CZ"/>
          </a:p>
        </p:txBody>
      </p:sp>
    </p:spTree>
    <p:extLst>
      <p:ext uri="{BB962C8B-B14F-4D97-AF65-F5344CB8AC3E}">
        <p14:creationId xmlns:p14="http://schemas.microsoft.com/office/powerpoint/2010/main" val="2978872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75FBD-7238-4EB7-A944-F625B4EF9DDA}" type="datetimeFigureOut">
              <a:rPr lang="cs-CZ" smtClean="0"/>
              <a:t>4. 5. 2019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976FF-EC7C-431C-8CAE-623083024E21}" type="slidenum">
              <a:rPr lang="cs-CZ" smtClean="0"/>
              <a:t>‹#›</a:t>
            </a:fld>
            <a:endParaRPr lang="cs-CZ"/>
          </a:p>
        </p:txBody>
      </p:sp>
    </p:spTree>
    <p:extLst>
      <p:ext uri="{BB962C8B-B14F-4D97-AF65-F5344CB8AC3E}">
        <p14:creationId xmlns:p14="http://schemas.microsoft.com/office/powerpoint/2010/main" val="32903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8C976FF-EC7C-431C-8CAE-623083024E21}" type="slidenum">
              <a:rPr lang="cs-CZ" smtClean="0"/>
              <a:t>31</a:t>
            </a:fld>
            <a:endParaRPr lang="cs-CZ"/>
          </a:p>
        </p:txBody>
      </p:sp>
    </p:spTree>
    <p:extLst>
      <p:ext uri="{BB962C8B-B14F-4D97-AF65-F5344CB8AC3E}">
        <p14:creationId xmlns:p14="http://schemas.microsoft.com/office/powerpoint/2010/main" val="2362587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smtClean="0"/>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A3A6E84-07A0-4A98-87AA-F4109E175C18}" type="datetimeFigureOut">
              <a:rPr lang="cs-CZ" smtClean="0"/>
              <a:t>4. 5. 2019</a:t>
            </a:fld>
            <a:endParaRPr lang="cs-CZ"/>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F0CD632-9300-42E4-B8E9-491DA775835A}" type="slidenum">
              <a:rPr lang="cs-CZ" smtClean="0"/>
              <a:t>‹#›</a:t>
            </a:fld>
            <a:endParaRPr lang="cs-CZ"/>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6467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A6E84-07A0-4A98-87AA-F4109E175C18}" type="datetimeFigureOut">
              <a:rPr lang="cs-CZ" smtClean="0"/>
              <a:t>4. 5. 2019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31361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A6E84-07A0-4A98-87AA-F4109E175C18}" type="datetimeFigureOut">
              <a:rPr lang="cs-CZ" smtClean="0"/>
              <a:t>4. 5. 2019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107455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7A3A6E84-07A0-4A98-87AA-F4109E175C18}" type="datetimeFigureOut">
              <a:rPr lang="cs-CZ" smtClean="0"/>
              <a:t>4. 5. 2019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41410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A3A6E84-07A0-4A98-87AA-F4109E175C18}" type="datetimeFigureOut">
              <a:rPr lang="cs-CZ" smtClean="0"/>
              <a:t>4. 5. 2019</a:t>
            </a:fld>
            <a:endParaRPr lang="cs-CZ"/>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cs-CZ"/>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F0CD632-9300-42E4-B8E9-491DA775835A}" type="slidenum">
              <a:rPr lang="cs-CZ" smtClean="0"/>
              <a:t>‹#›</a:t>
            </a:fld>
            <a:endParaRPr lang="cs-CZ"/>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82546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smtClean="0"/>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7A3A6E84-07A0-4A98-87AA-F4109E175C18}" type="datetimeFigureOut">
              <a:rPr lang="cs-CZ" smtClean="0"/>
              <a:t>4. 5. 2019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669265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7A3A6E84-07A0-4A98-87AA-F4109E175C18}" type="datetimeFigureOut">
              <a:rPr lang="cs-CZ" smtClean="0"/>
              <a:t>4. 5. 2019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3159321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A3A6E84-07A0-4A98-87AA-F4109E175C18}" type="datetimeFigureOut">
              <a:rPr lang="cs-CZ" smtClean="0"/>
              <a:t>4. 5. 2019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38268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A6E84-07A0-4A98-87AA-F4109E175C18}" type="datetimeFigureOut">
              <a:rPr lang="cs-CZ" smtClean="0"/>
              <a:t>4. 5. 2019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F0CD632-9300-42E4-B8E9-491DA775835A}" type="slidenum">
              <a:rPr lang="cs-CZ" smtClean="0"/>
              <a:t>‹#›</a:t>
            </a:fld>
            <a:endParaRPr lang="cs-CZ"/>
          </a:p>
        </p:txBody>
      </p:sp>
    </p:spTree>
    <p:extLst>
      <p:ext uri="{BB962C8B-B14F-4D97-AF65-F5344CB8AC3E}">
        <p14:creationId xmlns:p14="http://schemas.microsoft.com/office/powerpoint/2010/main" val="103675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A3A6E84-07A0-4A98-87AA-F4109E175C18}" type="datetimeFigureOut">
              <a:rPr lang="cs-CZ" smtClean="0"/>
              <a:t>4. 5. 2019</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0CD632-9300-42E4-B8E9-491DA775835A}"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42379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A3A6E84-07A0-4A98-87AA-F4109E175C18}" type="datetimeFigureOut">
              <a:rPr lang="cs-CZ" smtClean="0"/>
              <a:t>4. 5. 2019</a:t>
            </a:fld>
            <a:endParaRPr lang="cs-CZ"/>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cs-CZ"/>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0CD632-9300-42E4-B8E9-491DA775835A}" type="slidenum">
              <a:rPr lang="cs-CZ" smtClean="0"/>
              <a:t>‹#›</a:t>
            </a:fld>
            <a:endParaRPr lang="cs-CZ"/>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774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A3A6E84-07A0-4A98-87AA-F4109E175C18}" type="datetimeFigureOut">
              <a:rPr lang="cs-CZ" smtClean="0"/>
              <a:t>4. 5. 2019</a:t>
            </a:fld>
            <a:endParaRPr lang="cs-CZ"/>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cs-CZ"/>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F0CD632-9300-42E4-B8E9-491DA775835A}" type="slidenum">
              <a:rPr lang="cs-CZ" smtClean="0"/>
              <a:t>‹#›</a:t>
            </a:fld>
            <a:endParaRPr lang="cs-CZ"/>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53157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youtube.com/watch?v=Djf5uOkmhSc"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www.youtube.com/watch?v=b62jCtUJ8Fc"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e.int/en/web/conventions/full-list/-/conventions/treaty/147/signatures?p_auth=t24on6hT" TargetMode="External"/><Relationship Id="rId2" Type="http://schemas.openxmlformats.org/officeDocument/2006/relationships/hyperlink" Target="https://www.obs.coe.int/en/web/observatoire/" TargetMode="External"/><Relationship Id="rId1" Type="http://schemas.openxmlformats.org/officeDocument/2006/relationships/slideLayout" Target="../slideLayouts/slideLayout2.xml"/><Relationship Id="rId4" Type="http://schemas.openxmlformats.org/officeDocument/2006/relationships/hyperlink" Target="https://rm.coe.int/brochure-cannes-2018/16808ae9fa"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9.xml.rels><?xml version="1.0" encoding="UTF-8" standalone="yes"?>
<Relationships xmlns="http://schemas.openxmlformats.org/package/2006/relationships"><Relationship Id="rId3" Type="http://schemas.openxmlformats.org/officeDocument/2006/relationships/hyperlink" Target="https://www.schloss-moritzburg.de/en/events-and-exhibitions/exhibitions/three-nuts-for-cinderella/" TargetMode="External"/><Relationship Id="rId2" Type="http://schemas.openxmlformats.org/officeDocument/2006/relationships/hyperlink" Target="https://www.dreihaselnuessefueraschenbroedel.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e.int/en/web/eurimages/coproduction" TargetMode="External"/><Relationship Id="rId2" Type="http://schemas.openxmlformats.org/officeDocument/2006/relationships/hyperlink" Target="https://rm.coe.int/168069309e"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m.coe.int/eurimages-support-for-co-production-2015-feature-length-fiction-animat/168072f2ff" TargetMode="External"/><Relationship Id="rId2" Type="http://schemas.openxmlformats.org/officeDocument/2006/relationships/hyperlink" Target="https://rm.coe.int/CoERMPublicCommonSearchServices/DisplayDCTMContent?documentId=09000016800cb5e4"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phil.muni.cz/filmovebrno/index.php?id=14676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ok.ru/video/19546387520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oi.org/10.1080/01439685.2015.113410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vixO6P0EMdU" TargetMode="External"/><Relationship Id="rId2" Type="http://schemas.openxmlformats.org/officeDocument/2006/relationships/hyperlink" Target="https://www.youtube.com/watch?v=t5pgBgsJ55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youtube.com/watch?v=OdQz8mq57B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EoX9NgRaVDI"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LxMfoh0EqV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PbduBMbHTXE"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cda.pl/video/6879552f" TargetMode="External"/><Relationship Id="rId2" Type="http://schemas.openxmlformats.org/officeDocument/2006/relationships/hyperlink" Target="https://ebd.cda.pl/300x150/149321248"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filmpolski.pl/fp/index.php?osoba=11231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youtube.com/watch?v=u-1OeLEH89U"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filmpolski.pl/fp/index.php?osoba=116244" TargetMode="External"/><Relationship Id="rId2" Type="http://schemas.openxmlformats.org/officeDocument/2006/relationships/hyperlink" Target="http://www.filmpolski.pl/fp/index.php?osoba=112404"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youtube.com/watch?v=KJRysGo6Zx4"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hyperlink" Target="https://www.youtube.com/watch?v=0aez3IKd1Ko"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000" b="1" dirty="0"/>
              <a:t>Dějiny evropských filmových </a:t>
            </a:r>
            <a:r>
              <a:rPr lang="cs-CZ" sz="4000" b="1" dirty="0" smtClean="0"/>
              <a:t>koprodukcí</a:t>
            </a:r>
            <a:r>
              <a:rPr lang="cs-CZ" sz="4000" b="1" dirty="0"/>
              <a:t/>
            </a:r>
            <a:br>
              <a:rPr lang="cs-CZ" sz="4000" b="1" dirty="0"/>
            </a:br>
            <a:endParaRPr lang="cs-CZ" sz="4000" dirty="0"/>
          </a:p>
        </p:txBody>
      </p:sp>
      <p:sp>
        <p:nvSpPr>
          <p:cNvPr id="3" name="Podnadpis 2"/>
          <p:cNvSpPr>
            <a:spLocks noGrp="1"/>
          </p:cNvSpPr>
          <p:nvPr>
            <p:ph type="subTitle" idx="1"/>
          </p:nvPr>
        </p:nvSpPr>
        <p:spPr/>
        <p:txBody>
          <a:bodyPr/>
          <a:lstStyle/>
          <a:p>
            <a:r>
              <a:rPr lang="cs-CZ" sz="2400" b="1" dirty="0" smtClean="0"/>
              <a:t>možnosti </a:t>
            </a:r>
            <a:r>
              <a:rPr lang="cs-CZ" sz="2400" b="1" dirty="0"/>
              <a:t>výzkumu</a:t>
            </a:r>
            <a:endParaRPr lang="cs-CZ" dirty="0"/>
          </a:p>
        </p:txBody>
      </p:sp>
    </p:spTree>
    <p:extLst>
      <p:ext uri="{BB962C8B-B14F-4D97-AF65-F5344CB8AC3E}">
        <p14:creationId xmlns:p14="http://schemas.microsoft.com/office/powerpoint/2010/main" val="3884660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511628"/>
            <a:ext cx="9601200" cy="1774372"/>
          </a:xfrm>
        </p:spPr>
        <p:txBody>
          <a:bodyPr>
            <a:normAutofit fontScale="90000"/>
          </a:bodyPr>
          <a:lstStyle/>
          <a:p>
            <a:pPr algn="ctr"/>
            <a:r>
              <a:rPr lang="en-GB" sz="3200" b="1" dirty="0" smtClean="0"/>
              <a:t>Inter/national co-productions</a:t>
            </a:r>
            <a:br>
              <a:rPr lang="en-GB" sz="3200" b="1" dirty="0" smtClean="0"/>
            </a:br>
            <a:r>
              <a:rPr lang="en-GB" sz="3200" b="1" dirty="0" smtClean="0"/>
              <a:t/>
            </a:r>
            <a:br>
              <a:rPr lang="en-GB" sz="3200" b="1" dirty="0" smtClean="0"/>
            </a:br>
            <a:r>
              <a:rPr lang="en-GB" sz="3200" b="1" dirty="0" smtClean="0"/>
              <a:t>Definitions, parameters, functions of an international cooperation</a:t>
            </a:r>
            <a:endParaRPr lang="en-GB" sz="3200" b="1" dirty="0"/>
          </a:p>
        </p:txBody>
      </p:sp>
      <p:sp>
        <p:nvSpPr>
          <p:cNvPr id="3" name="Zástupný symbol pro obsah 2"/>
          <p:cNvSpPr>
            <a:spLocks noGrp="1"/>
          </p:cNvSpPr>
          <p:nvPr>
            <p:ph idx="1"/>
          </p:nvPr>
        </p:nvSpPr>
        <p:spPr/>
        <p:txBody>
          <a:bodyPr/>
          <a:lstStyle/>
          <a:p>
            <a:r>
              <a:rPr lang="en-GB" b="1" dirty="0" err="1"/>
              <a:t>Parametres</a:t>
            </a:r>
            <a:r>
              <a:rPr lang="en-GB" b="1" dirty="0"/>
              <a:t>: </a:t>
            </a:r>
            <a:endParaRPr lang="cs-CZ" b="1" dirty="0"/>
          </a:p>
          <a:p>
            <a:r>
              <a:rPr lang="en-GB" dirty="0" smtClean="0"/>
              <a:t>Does </a:t>
            </a:r>
            <a:r>
              <a:rPr lang="en-GB" dirty="0"/>
              <a:t>the fact of a co-production deal have any aesthetic, political, economic implications? </a:t>
            </a:r>
            <a:endParaRPr lang="cs-CZ" dirty="0"/>
          </a:p>
          <a:p>
            <a:r>
              <a:rPr lang="cs-CZ" b="1" dirty="0" err="1" smtClean="0"/>
              <a:t>Economic</a:t>
            </a:r>
            <a:r>
              <a:rPr lang="cs-CZ" b="1" dirty="0" smtClean="0"/>
              <a:t> and </a:t>
            </a:r>
            <a:r>
              <a:rPr lang="cs-CZ" b="1" dirty="0" err="1" smtClean="0"/>
              <a:t>legal</a:t>
            </a:r>
            <a:r>
              <a:rPr lang="cs-CZ" b="1" dirty="0" smtClean="0"/>
              <a:t> </a:t>
            </a:r>
            <a:r>
              <a:rPr lang="cs-CZ" b="1" dirty="0" err="1" smtClean="0"/>
              <a:t>parametres</a:t>
            </a:r>
            <a:r>
              <a:rPr lang="cs-CZ" b="1" dirty="0" smtClean="0"/>
              <a:t>: </a:t>
            </a:r>
          </a:p>
          <a:p>
            <a:r>
              <a:rPr lang="en-GB" dirty="0"/>
              <a:t>How big is the share of the partner? </a:t>
            </a:r>
            <a:r>
              <a:rPr lang="en-GB" b="1" dirty="0"/>
              <a:t>Minority/majority co-productions </a:t>
            </a:r>
            <a:endParaRPr lang="cs-CZ" b="1" dirty="0" smtClean="0"/>
          </a:p>
          <a:p>
            <a:r>
              <a:rPr lang="cs-CZ" dirty="0" err="1" smtClean="0"/>
              <a:t>Is</a:t>
            </a:r>
            <a:r>
              <a:rPr lang="cs-CZ" dirty="0" smtClean="0"/>
              <a:t> </a:t>
            </a:r>
            <a:r>
              <a:rPr lang="cs-CZ" dirty="0" err="1" smtClean="0"/>
              <a:t>there</a:t>
            </a:r>
            <a:r>
              <a:rPr lang="cs-CZ" dirty="0" smtClean="0"/>
              <a:t> </a:t>
            </a:r>
            <a:r>
              <a:rPr lang="cs-CZ" b="1" dirty="0" smtClean="0"/>
              <a:t>a </a:t>
            </a:r>
            <a:r>
              <a:rPr lang="cs-CZ" b="1" dirty="0" err="1" smtClean="0"/>
              <a:t>contract</a:t>
            </a:r>
            <a:r>
              <a:rPr lang="cs-CZ" b="1" dirty="0" smtClean="0"/>
              <a:t>?</a:t>
            </a:r>
          </a:p>
          <a:p>
            <a:r>
              <a:rPr lang="cs-CZ" b="1" dirty="0" err="1" smtClean="0"/>
              <a:t>Is</a:t>
            </a:r>
            <a:r>
              <a:rPr lang="cs-CZ" b="1" dirty="0" smtClean="0"/>
              <a:t> </a:t>
            </a:r>
            <a:r>
              <a:rPr lang="cs-CZ" b="1" dirty="0" err="1" smtClean="0"/>
              <a:t>there</a:t>
            </a:r>
            <a:r>
              <a:rPr lang="cs-CZ" b="1" dirty="0" smtClean="0"/>
              <a:t> </a:t>
            </a:r>
            <a:r>
              <a:rPr lang="cs-CZ" b="1" dirty="0" err="1" smtClean="0"/>
              <a:t>an</a:t>
            </a:r>
            <a:r>
              <a:rPr lang="cs-CZ" b="1" dirty="0" smtClean="0"/>
              <a:t> </a:t>
            </a:r>
            <a:r>
              <a:rPr lang="cs-CZ" b="1" dirty="0" err="1" smtClean="0"/>
              <a:t>international</a:t>
            </a:r>
            <a:r>
              <a:rPr lang="cs-CZ" b="1" dirty="0" smtClean="0"/>
              <a:t> </a:t>
            </a:r>
            <a:r>
              <a:rPr lang="cs-CZ" b="1" dirty="0" err="1" smtClean="0"/>
              <a:t>treaty</a:t>
            </a:r>
            <a:r>
              <a:rPr lang="cs-CZ" b="1" dirty="0" smtClean="0"/>
              <a:t>? </a:t>
            </a:r>
            <a:endParaRPr lang="cs-CZ" b="1" dirty="0" smtClean="0"/>
          </a:p>
          <a:p>
            <a:r>
              <a:rPr lang="cs-CZ" dirty="0" smtClean="0"/>
              <a:t>Are co-</a:t>
            </a:r>
            <a:r>
              <a:rPr lang="cs-CZ" dirty="0" err="1" smtClean="0"/>
              <a:t>producers</a:t>
            </a:r>
            <a:r>
              <a:rPr lang="cs-CZ" dirty="0" smtClean="0"/>
              <a:t> </a:t>
            </a:r>
            <a:r>
              <a:rPr lang="cs-CZ" b="1" dirty="0" smtClean="0"/>
              <a:t>co-</a:t>
            </a:r>
            <a:r>
              <a:rPr lang="cs-CZ" b="1" dirty="0" err="1" smtClean="0"/>
              <a:t>owners</a:t>
            </a:r>
            <a:r>
              <a:rPr lang="cs-CZ" b="1" dirty="0" smtClean="0"/>
              <a:t> </a:t>
            </a:r>
            <a:r>
              <a:rPr lang="cs-CZ" b="1" dirty="0" err="1" smtClean="0"/>
              <a:t>of</a:t>
            </a:r>
            <a:r>
              <a:rPr lang="cs-CZ" b="1" dirty="0" smtClean="0"/>
              <a:t> </a:t>
            </a:r>
            <a:r>
              <a:rPr lang="cs-CZ" b="1" dirty="0" err="1" smtClean="0"/>
              <a:t>the</a:t>
            </a:r>
            <a:r>
              <a:rPr lang="cs-CZ" b="1" dirty="0" smtClean="0"/>
              <a:t> </a:t>
            </a:r>
            <a:r>
              <a:rPr lang="cs-CZ" b="1" dirty="0" err="1" smtClean="0"/>
              <a:t>work</a:t>
            </a:r>
            <a:r>
              <a:rPr lang="cs-CZ" b="1" dirty="0" smtClean="0"/>
              <a:t>? </a:t>
            </a:r>
            <a:endParaRPr lang="cs-CZ" b="1" dirty="0"/>
          </a:p>
          <a:p>
            <a:endParaRPr lang="cs-CZ" b="1" dirty="0"/>
          </a:p>
          <a:p>
            <a:endParaRPr lang="cs-CZ" dirty="0"/>
          </a:p>
        </p:txBody>
      </p:sp>
    </p:spTree>
    <p:extLst>
      <p:ext uri="{BB962C8B-B14F-4D97-AF65-F5344CB8AC3E}">
        <p14:creationId xmlns:p14="http://schemas.microsoft.com/office/powerpoint/2010/main" val="177894950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83401" y="930679"/>
            <a:ext cx="3929326" cy="5574031"/>
          </a:xfrm>
        </p:spPr>
      </p:pic>
    </p:spTree>
    <p:extLst>
      <p:ext uri="{BB962C8B-B14F-4D97-AF65-F5344CB8AC3E}">
        <p14:creationId xmlns:p14="http://schemas.microsoft.com/office/powerpoint/2010/main" val="10627416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768927"/>
          </a:xfrm>
        </p:spPr>
        <p:txBody>
          <a:bodyPr/>
          <a:lstStyle/>
          <a:p>
            <a:r>
              <a:rPr lang="en-GB" dirty="0"/>
              <a:t>commercial travellers</a:t>
            </a:r>
            <a:endParaRPr lang="cs-CZ" dirty="0"/>
          </a:p>
        </p:txBody>
      </p:sp>
      <p:sp>
        <p:nvSpPr>
          <p:cNvPr id="3" name="Zástupný symbol pro obsah 2"/>
          <p:cNvSpPr>
            <a:spLocks noGrp="1"/>
          </p:cNvSpPr>
          <p:nvPr>
            <p:ph idx="1"/>
          </p:nvPr>
        </p:nvSpPr>
        <p:spPr>
          <a:xfrm>
            <a:off x="1371600" y="1717964"/>
            <a:ext cx="9601200" cy="4149436"/>
          </a:xfrm>
        </p:spPr>
        <p:txBody>
          <a:bodyPr>
            <a:normAutofit fontScale="85000" lnSpcReduction="10000"/>
          </a:bodyPr>
          <a:lstStyle/>
          <a:p>
            <a:r>
              <a:rPr lang="en-GB" dirty="0"/>
              <a:t>One of the main incentives for using the </a:t>
            </a:r>
            <a:r>
              <a:rPr lang="en-GB" dirty="0" err="1"/>
              <a:t>Barrandov’s</a:t>
            </a:r>
            <a:r>
              <a:rPr lang="en-GB" dirty="0"/>
              <a:t> personnel was a shortage of indigenous practitioners who would be or willing, or able to help the studio to launch the entertainment genre movies demanded by </a:t>
            </a:r>
            <a:r>
              <a:rPr lang="en-GB" i="1" dirty="0"/>
              <a:t>Central Film Administration</a:t>
            </a:r>
            <a:r>
              <a:rPr lang="en-GB" dirty="0"/>
              <a:t> (</a:t>
            </a:r>
            <a:r>
              <a:rPr lang="en-GB" dirty="0" err="1"/>
              <a:t>Hauptverwaltung</a:t>
            </a:r>
            <a:r>
              <a:rPr lang="en-GB" dirty="0"/>
              <a:t> Film /HV Film/). </a:t>
            </a:r>
            <a:endParaRPr lang="cs-CZ" dirty="0" smtClean="0"/>
          </a:p>
          <a:p>
            <a:r>
              <a:rPr lang="cs-CZ" dirty="0" err="1" smtClean="0"/>
              <a:t>Of</a:t>
            </a:r>
            <a:r>
              <a:rPr lang="cs-CZ" dirty="0" smtClean="0"/>
              <a:t> </a:t>
            </a:r>
            <a:r>
              <a:rPr lang="en-GB" dirty="0" smtClean="0"/>
              <a:t>the </a:t>
            </a:r>
            <a:r>
              <a:rPr lang="en-GB" dirty="0"/>
              <a:t>movies which passed the </a:t>
            </a:r>
            <a:r>
              <a:rPr lang="en-GB" i="1" dirty="0" err="1"/>
              <a:t>Kahlschlag</a:t>
            </a:r>
            <a:r>
              <a:rPr lang="en-GB" dirty="0"/>
              <a:t> in GDR and were released in 1965 and 1966, very few had a stronger genre identity – and, above all, </a:t>
            </a:r>
            <a:r>
              <a:rPr lang="en-GB" dirty="0" smtClean="0"/>
              <a:t>seven </a:t>
            </a:r>
            <a:r>
              <a:rPr lang="en-GB" dirty="0"/>
              <a:t>of them were shot by a foreign director</a:t>
            </a:r>
            <a:r>
              <a:rPr lang="en-GB" dirty="0" smtClean="0"/>
              <a:t>.</a:t>
            </a:r>
            <a:r>
              <a:rPr lang="cs-CZ" dirty="0" smtClean="0"/>
              <a:t> </a:t>
            </a:r>
            <a:r>
              <a:rPr lang="en-GB" dirty="0"/>
              <a:t>Five of the movies were shot by four Czech directors: </a:t>
            </a:r>
            <a:r>
              <a:rPr lang="en-GB" i="1" dirty="0"/>
              <a:t>Der </a:t>
            </a:r>
            <a:r>
              <a:rPr lang="en-GB" i="1" dirty="0" err="1"/>
              <a:t>Schwarze</a:t>
            </a:r>
            <a:r>
              <a:rPr lang="en-GB" i="1" dirty="0"/>
              <a:t> Panther </a:t>
            </a:r>
            <a:r>
              <a:rPr lang="en-GB" dirty="0"/>
              <a:t>(Josef Mach, 1966); </a:t>
            </a:r>
            <a:r>
              <a:rPr lang="en-GB" i="1" dirty="0"/>
              <a:t>Die </a:t>
            </a:r>
            <a:r>
              <a:rPr lang="en-GB" i="1" dirty="0" err="1"/>
              <a:t>Söhne</a:t>
            </a:r>
            <a:r>
              <a:rPr lang="en-GB" i="1" dirty="0"/>
              <a:t> der </a:t>
            </a:r>
            <a:r>
              <a:rPr lang="en-GB" i="1" dirty="0" err="1"/>
              <a:t>großen</a:t>
            </a:r>
            <a:r>
              <a:rPr lang="en-GB" i="1" dirty="0"/>
              <a:t> </a:t>
            </a:r>
            <a:r>
              <a:rPr lang="en-GB" i="1" dirty="0" err="1"/>
              <a:t>Bärin</a:t>
            </a:r>
            <a:r>
              <a:rPr lang="en-GB" i="1" dirty="0"/>
              <a:t> </a:t>
            </a:r>
            <a:r>
              <a:rPr lang="en-GB" dirty="0"/>
              <a:t>(Josef Mach, 1965); </a:t>
            </a:r>
            <a:r>
              <a:rPr lang="en-GB" i="1" dirty="0" err="1"/>
              <a:t>Ohne</a:t>
            </a:r>
            <a:r>
              <a:rPr lang="en-GB" i="1" dirty="0"/>
              <a:t> Pass in </a:t>
            </a:r>
            <a:r>
              <a:rPr lang="en-GB" i="1" dirty="0" err="1"/>
              <a:t>fremden</a:t>
            </a:r>
            <a:r>
              <a:rPr lang="en-GB" i="1" dirty="0"/>
              <a:t> </a:t>
            </a:r>
            <a:r>
              <a:rPr lang="en-GB" i="1" dirty="0" err="1"/>
              <a:t>Betten</a:t>
            </a:r>
            <a:r>
              <a:rPr lang="en-GB" i="1" dirty="0"/>
              <a:t> </a:t>
            </a:r>
            <a:r>
              <a:rPr lang="en-GB" dirty="0"/>
              <a:t>(</a:t>
            </a:r>
            <a:r>
              <a:rPr lang="en-GB" dirty="0" err="1"/>
              <a:t>Vladimír</a:t>
            </a:r>
            <a:r>
              <a:rPr lang="en-GB" dirty="0"/>
              <a:t> </a:t>
            </a:r>
            <a:r>
              <a:rPr lang="en-GB" dirty="0" err="1"/>
              <a:t>Brebera</a:t>
            </a:r>
            <a:r>
              <a:rPr lang="en-GB" dirty="0"/>
              <a:t>, 1965); </a:t>
            </a:r>
            <a:r>
              <a:rPr lang="en-GB" i="1" dirty="0" err="1"/>
              <a:t>Nichts</a:t>
            </a:r>
            <a:r>
              <a:rPr lang="en-GB" i="1" dirty="0"/>
              <a:t> </a:t>
            </a:r>
            <a:r>
              <a:rPr lang="en-GB" i="1" dirty="0" err="1"/>
              <a:t>als</a:t>
            </a:r>
            <a:r>
              <a:rPr lang="en-GB" i="1" dirty="0"/>
              <a:t> </a:t>
            </a:r>
            <a:r>
              <a:rPr lang="en-GB" i="1" dirty="0" err="1"/>
              <a:t>Sünde</a:t>
            </a:r>
            <a:r>
              <a:rPr lang="en-GB" dirty="0"/>
              <a:t>, </a:t>
            </a:r>
            <a:r>
              <a:rPr lang="en-GB" i="1" dirty="0" err="1"/>
              <a:t>Eine</a:t>
            </a:r>
            <a:r>
              <a:rPr lang="en-GB" i="1" dirty="0"/>
              <a:t> </a:t>
            </a:r>
            <a:r>
              <a:rPr lang="en-GB" i="1" dirty="0" err="1"/>
              <a:t>schreckliche</a:t>
            </a:r>
            <a:r>
              <a:rPr lang="en-GB" i="1" dirty="0"/>
              <a:t> Frau </a:t>
            </a:r>
            <a:r>
              <a:rPr lang="en-GB" dirty="0"/>
              <a:t>(</a:t>
            </a:r>
            <a:r>
              <a:rPr lang="en-GB" dirty="0" err="1"/>
              <a:t>Jindřich</a:t>
            </a:r>
            <a:r>
              <a:rPr lang="en-GB" dirty="0"/>
              <a:t> </a:t>
            </a:r>
            <a:r>
              <a:rPr lang="en-GB" dirty="0" err="1"/>
              <a:t>Polák</a:t>
            </a:r>
            <a:r>
              <a:rPr lang="en-GB" dirty="0"/>
              <a:t>, 1965).  The remaining two pictures were co-productions with Yugoslavia, shot by the Serbian director </a:t>
            </a:r>
            <a:r>
              <a:rPr lang="en-GB" dirty="0" err="1"/>
              <a:t>Boško</a:t>
            </a:r>
            <a:r>
              <a:rPr lang="en-GB" dirty="0"/>
              <a:t> </a:t>
            </a:r>
            <a:r>
              <a:rPr lang="en-GB" dirty="0" err="1"/>
              <a:t>Bošković</a:t>
            </a:r>
            <a:r>
              <a:rPr lang="en-GB" dirty="0"/>
              <a:t> (</a:t>
            </a:r>
            <a:r>
              <a:rPr lang="en-GB" i="1" dirty="0" err="1"/>
              <a:t>Ubica</a:t>
            </a:r>
            <a:r>
              <a:rPr lang="en-GB" i="1" dirty="0"/>
              <a:t> </a:t>
            </a:r>
            <a:r>
              <a:rPr lang="en-GB" i="1" dirty="0" err="1"/>
              <a:t>na</a:t>
            </a:r>
            <a:r>
              <a:rPr lang="en-GB" i="1" dirty="0"/>
              <a:t> </a:t>
            </a:r>
            <a:r>
              <a:rPr lang="en-GB" i="1" dirty="0" err="1"/>
              <a:t>odsustvu</a:t>
            </a:r>
            <a:r>
              <a:rPr lang="en-GB" i="1" dirty="0"/>
              <a:t>/</a:t>
            </a:r>
            <a:r>
              <a:rPr lang="en-GB" i="1" dirty="0" err="1"/>
              <a:t>Mörder</a:t>
            </a:r>
            <a:r>
              <a:rPr lang="en-GB" i="1" dirty="0"/>
              <a:t> auf </a:t>
            </a:r>
            <a:r>
              <a:rPr lang="en-GB" i="1" dirty="0" err="1"/>
              <a:t>Urlaub</a:t>
            </a:r>
            <a:r>
              <a:rPr lang="en-GB" dirty="0"/>
              <a:t>, 1965), and Bulgaria (Die </a:t>
            </a:r>
            <a:r>
              <a:rPr lang="en-GB" dirty="0" err="1"/>
              <a:t>antike</a:t>
            </a:r>
            <a:r>
              <a:rPr lang="en-GB" dirty="0"/>
              <a:t> </a:t>
            </a:r>
            <a:r>
              <a:rPr lang="en-GB" dirty="0" err="1"/>
              <a:t>Münze</a:t>
            </a:r>
            <a:r>
              <a:rPr lang="en-GB" dirty="0"/>
              <a:t>,</a:t>
            </a:r>
            <a:r>
              <a:rPr lang="en-GB" i="1" dirty="0"/>
              <a:t> </a:t>
            </a:r>
            <a:r>
              <a:rPr lang="en-GB" dirty="0" err="1"/>
              <a:t>Vladimír</a:t>
            </a:r>
            <a:r>
              <a:rPr lang="en-GB" dirty="0"/>
              <a:t> </a:t>
            </a:r>
            <a:r>
              <a:rPr lang="en-GB" dirty="0" err="1"/>
              <a:t>Jančev</a:t>
            </a:r>
            <a:r>
              <a:rPr lang="en-GB" dirty="0"/>
              <a:t>, 1965</a:t>
            </a:r>
            <a:r>
              <a:rPr lang="en-GB" dirty="0" smtClean="0"/>
              <a:t>).</a:t>
            </a:r>
            <a:endParaRPr lang="cs-CZ" dirty="0" smtClean="0"/>
          </a:p>
          <a:p>
            <a:r>
              <a:rPr lang="cs-CZ" dirty="0" smtClean="0"/>
              <a:t>HV Film report: </a:t>
            </a:r>
            <a:r>
              <a:rPr lang="en-GB" dirty="0"/>
              <a:t>“despite the fact that co-productions confirm that DEFA is an internationally recognized studio, co-productions can not serve as an excuse for never-ending postponement in training indigenous experts, especially in entertaining movies and musicals</a:t>
            </a:r>
            <a:r>
              <a:rPr lang="en-GB" dirty="0" smtClean="0"/>
              <a:t>.”</a:t>
            </a:r>
            <a:endParaRPr lang="cs-CZ" dirty="0" smtClean="0"/>
          </a:p>
          <a:p>
            <a:r>
              <a:rPr lang="en-GB" dirty="0"/>
              <a:t>the movie </a:t>
            </a:r>
            <a:r>
              <a:rPr lang="en-GB" i="1" dirty="0" err="1"/>
              <a:t>Eine</a:t>
            </a:r>
            <a:r>
              <a:rPr lang="en-GB" i="1" dirty="0"/>
              <a:t> </a:t>
            </a:r>
            <a:r>
              <a:rPr lang="en-GB" i="1" dirty="0" err="1"/>
              <a:t>schreckliche</a:t>
            </a:r>
            <a:r>
              <a:rPr lang="en-GB" i="1" dirty="0"/>
              <a:t> Frau</a:t>
            </a:r>
            <a:r>
              <a:rPr lang="en-GB" dirty="0"/>
              <a:t>, as well as other projects using Czech creative </a:t>
            </a:r>
            <a:r>
              <a:rPr lang="en-GB" dirty="0" smtClean="0"/>
              <a:t>workers</a:t>
            </a:r>
            <a:r>
              <a:rPr lang="cs-CZ" dirty="0" smtClean="0"/>
              <a:t> - </a:t>
            </a:r>
            <a:r>
              <a:rPr lang="en-GB" dirty="0" smtClean="0"/>
              <a:t>professional </a:t>
            </a:r>
            <a:r>
              <a:rPr lang="en-GB" dirty="0"/>
              <a:t>training for entertainment </a:t>
            </a:r>
            <a:r>
              <a:rPr lang="en-GB" dirty="0" smtClean="0"/>
              <a:t>production</a:t>
            </a:r>
            <a:r>
              <a:rPr lang="cs-CZ" dirty="0" smtClean="0"/>
              <a:t> (?)</a:t>
            </a:r>
            <a:endParaRPr lang="cs-CZ" dirty="0"/>
          </a:p>
        </p:txBody>
      </p:sp>
    </p:spTree>
    <p:extLst>
      <p:ext uri="{BB962C8B-B14F-4D97-AF65-F5344CB8AC3E}">
        <p14:creationId xmlns:p14="http://schemas.microsoft.com/office/powerpoint/2010/main" val="79907431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Synové Velké medvědice</a:t>
            </a:r>
            <a:endParaRPr lang="cs-CZ"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r>
              <a:rPr lang="en-GB" dirty="0"/>
              <a:t>The Czech director Josef Mach launched the series of </a:t>
            </a:r>
            <a:r>
              <a:rPr lang="en-GB" i="1" dirty="0" err="1"/>
              <a:t>Indianerfilme</a:t>
            </a:r>
            <a:r>
              <a:rPr lang="en-GB" dirty="0"/>
              <a:t> with </a:t>
            </a:r>
            <a:r>
              <a:rPr lang="en-GB" i="1" dirty="0"/>
              <a:t>Die </a:t>
            </a:r>
            <a:r>
              <a:rPr lang="en-GB" i="1" dirty="0" err="1"/>
              <a:t>Söhne</a:t>
            </a:r>
            <a:r>
              <a:rPr lang="en-GB" i="1" dirty="0"/>
              <a:t> der </a:t>
            </a:r>
            <a:r>
              <a:rPr lang="en-GB" i="1" dirty="0" err="1"/>
              <a:t>großen</a:t>
            </a:r>
            <a:r>
              <a:rPr lang="en-GB" i="1" dirty="0"/>
              <a:t> </a:t>
            </a:r>
            <a:r>
              <a:rPr lang="en-GB" i="1" dirty="0" err="1"/>
              <a:t>Bärin</a:t>
            </a:r>
            <a:r>
              <a:rPr lang="en-GB" dirty="0"/>
              <a:t> in 1965 and then gave the role of director in the series over to the indigenous filmmakers, despite started to work on a script for another </a:t>
            </a:r>
            <a:r>
              <a:rPr lang="en-GB" i="1" dirty="0" err="1" smtClean="0"/>
              <a:t>Indianerfilm</a:t>
            </a:r>
            <a:r>
              <a:rPr lang="en-GB" dirty="0" smtClean="0"/>
              <a:t>.</a:t>
            </a:r>
            <a:endParaRPr lang="cs-CZ" dirty="0" smtClean="0"/>
          </a:p>
          <a:p>
            <a:r>
              <a:rPr lang="cs-CZ" dirty="0"/>
              <a:t> </a:t>
            </a:r>
            <a:r>
              <a:rPr lang="en-GB" dirty="0"/>
              <a:t>Mach also directed </a:t>
            </a:r>
            <a:r>
              <a:rPr lang="en-GB" i="1" dirty="0"/>
              <a:t>Der </a:t>
            </a:r>
            <a:r>
              <a:rPr lang="en-GB" i="1" dirty="0" err="1"/>
              <a:t>Schwarze</a:t>
            </a:r>
            <a:r>
              <a:rPr lang="en-GB" i="1" dirty="0"/>
              <a:t> Panther</a:t>
            </a:r>
            <a:r>
              <a:rPr lang="en-GB" dirty="0"/>
              <a:t> (1966), an adventure movie set in a circus ambience </a:t>
            </a:r>
            <a:endParaRPr lang="cs-CZ" dirty="0" smtClean="0"/>
          </a:p>
          <a:p>
            <a:r>
              <a:rPr lang="en-GB" dirty="0"/>
              <a:t>Both of the movies were shot by the Czech cameraman Jaroslav </a:t>
            </a:r>
            <a:r>
              <a:rPr lang="en-GB" dirty="0" err="1"/>
              <a:t>Tuzar</a:t>
            </a:r>
            <a:r>
              <a:rPr lang="en-GB" dirty="0"/>
              <a:t> whom Mach proposed for this job. Mach was explicitly addressed as a director which is experienced in genre production and successful in attracting audiences: he was presented as an author of “</a:t>
            </a:r>
            <a:r>
              <a:rPr lang="en-GB" dirty="0" err="1"/>
              <a:t>lustspielen</a:t>
            </a:r>
            <a:r>
              <a:rPr lang="en-GB" dirty="0"/>
              <a:t>, </a:t>
            </a:r>
            <a:r>
              <a:rPr lang="en-GB" dirty="0" err="1"/>
              <a:t>satiren</a:t>
            </a:r>
            <a:r>
              <a:rPr lang="en-GB" dirty="0"/>
              <a:t> und </a:t>
            </a:r>
            <a:r>
              <a:rPr lang="en-GB" dirty="0" err="1"/>
              <a:t>grotesken</a:t>
            </a:r>
            <a:r>
              <a:rPr lang="en-GB" dirty="0"/>
              <a:t>”, an adventure movie (</a:t>
            </a:r>
            <a:r>
              <a:rPr lang="en-GB" i="1" dirty="0" err="1"/>
              <a:t>Akce</a:t>
            </a:r>
            <a:r>
              <a:rPr lang="en-GB" i="1" dirty="0"/>
              <a:t> B</a:t>
            </a:r>
            <a:r>
              <a:rPr lang="en-GB" dirty="0"/>
              <a:t>), or a </a:t>
            </a:r>
            <a:r>
              <a:rPr lang="en-GB" dirty="0" err="1"/>
              <a:t>tanzilm</a:t>
            </a:r>
            <a:r>
              <a:rPr lang="en-GB" dirty="0"/>
              <a:t> (</a:t>
            </a:r>
            <a:r>
              <a:rPr lang="en-GB" i="1" dirty="0" err="1"/>
              <a:t>Rodná</a:t>
            </a:r>
            <a:r>
              <a:rPr lang="en-GB" i="1" dirty="0"/>
              <a:t> </a:t>
            </a:r>
            <a:r>
              <a:rPr lang="en-GB" i="1" dirty="0" err="1"/>
              <a:t>zem</a:t>
            </a:r>
            <a:r>
              <a:rPr lang="en-GB" dirty="0"/>
              <a:t>), where he allegedly used “</a:t>
            </a:r>
            <a:r>
              <a:rPr lang="en-GB" dirty="0" err="1"/>
              <a:t>stilmittel</a:t>
            </a:r>
            <a:r>
              <a:rPr lang="en-GB" dirty="0"/>
              <a:t> des musicals</a:t>
            </a:r>
            <a:r>
              <a:rPr lang="en-GB" dirty="0" smtClean="0"/>
              <a:t>”</a:t>
            </a:r>
            <a:endParaRPr lang="cs-CZ" dirty="0" smtClean="0"/>
          </a:p>
          <a:p>
            <a:r>
              <a:rPr lang="en-GB" dirty="0"/>
              <a:t>Mach was proposed as the director for the comedy </a:t>
            </a:r>
            <a:r>
              <a:rPr lang="en-GB" i="1" dirty="0" err="1">
                <a:solidFill>
                  <a:srgbClr val="FF0000"/>
                </a:solidFill>
              </a:rPr>
              <a:t>Ohne</a:t>
            </a:r>
            <a:r>
              <a:rPr lang="en-GB" i="1" dirty="0">
                <a:solidFill>
                  <a:srgbClr val="FF0000"/>
                </a:solidFill>
              </a:rPr>
              <a:t> Pass in </a:t>
            </a:r>
            <a:r>
              <a:rPr lang="en-GB" i="1" dirty="0" err="1">
                <a:solidFill>
                  <a:srgbClr val="FF0000"/>
                </a:solidFill>
              </a:rPr>
              <a:t>fremden</a:t>
            </a:r>
            <a:r>
              <a:rPr lang="en-GB" i="1" dirty="0">
                <a:solidFill>
                  <a:srgbClr val="FF0000"/>
                </a:solidFill>
              </a:rPr>
              <a:t> </a:t>
            </a:r>
            <a:r>
              <a:rPr lang="en-GB" i="1" dirty="0" err="1">
                <a:solidFill>
                  <a:srgbClr val="FF0000"/>
                </a:solidFill>
              </a:rPr>
              <a:t>Betten</a:t>
            </a:r>
            <a:r>
              <a:rPr lang="en-GB" dirty="0">
                <a:solidFill>
                  <a:srgbClr val="FF0000"/>
                </a:solidFill>
              </a:rPr>
              <a:t> </a:t>
            </a:r>
            <a:r>
              <a:rPr lang="en-GB" dirty="0"/>
              <a:t>(1965) – but the group </a:t>
            </a:r>
            <a:r>
              <a:rPr lang="en-GB" i="1" dirty="0" err="1"/>
              <a:t>Roter</a:t>
            </a:r>
            <a:r>
              <a:rPr lang="en-GB" i="1" dirty="0"/>
              <a:t> </a:t>
            </a:r>
            <a:r>
              <a:rPr lang="en-GB" i="1" dirty="0" err="1"/>
              <a:t>Kreis</a:t>
            </a:r>
            <a:r>
              <a:rPr lang="en-GB" dirty="0"/>
              <a:t> obstructed this competitive engagement to the KAG </a:t>
            </a:r>
            <a:r>
              <a:rPr lang="en-GB" dirty="0" err="1"/>
              <a:t>Johannisthal’s</a:t>
            </a:r>
            <a:r>
              <a:rPr lang="en-GB" dirty="0"/>
              <a:t> project and the movie was made by another Czech director, </a:t>
            </a:r>
            <a:r>
              <a:rPr lang="en-GB" dirty="0" err="1"/>
              <a:t>Vladimír</a:t>
            </a:r>
            <a:r>
              <a:rPr lang="en-GB" dirty="0"/>
              <a:t> </a:t>
            </a:r>
            <a:r>
              <a:rPr lang="en-GB" dirty="0" err="1" smtClean="0"/>
              <a:t>Brebera</a:t>
            </a:r>
            <a:endParaRPr lang="cs-CZ" dirty="0" smtClean="0"/>
          </a:p>
          <a:p>
            <a:r>
              <a:rPr lang="en-GB" dirty="0"/>
              <a:t>and with music composed and performed by the Czech jazzman Karel </a:t>
            </a:r>
            <a:r>
              <a:rPr lang="en-GB" dirty="0" err="1"/>
              <a:t>Krautgartner</a:t>
            </a:r>
            <a:r>
              <a:rPr lang="en-GB" dirty="0"/>
              <a:t> and his orchestra. </a:t>
            </a:r>
            <a:endParaRPr lang="cs-CZ" dirty="0" smtClean="0"/>
          </a:p>
          <a:p>
            <a:r>
              <a:rPr lang="en-GB" dirty="0"/>
              <a:t>Mach handled his role of an entertainment genre booster rather effectively and pragmatically, as prove both the enormous success of the first </a:t>
            </a:r>
            <a:r>
              <a:rPr lang="en-GB" i="1" dirty="0" err="1"/>
              <a:t>Indianerfilm</a:t>
            </a:r>
            <a:r>
              <a:rPr lang="en-GB" dirty="0"/>
              <a:t> with the audience and the complains the author of the script and historian Liselotte </a:t>
            </a:r>
            <a:r>
              <a:rPr lang="en-GB" dirty="0" err="1"/>
              <a:t>Welskopf-Henrich</a:t>
            </a:r>
            <a:r>
              <a:rPr lang="en-GB" dirty="0"/>
              <a:t> raised against the director’s criterion of suspense (</a:t>
            </a:r>
            <a:r>
              <a:rPr lang="en-GB" dirty="0" err="1"/>
              <a:t>spannung</a:t>
            </a:r>
            <a:r>
              <a:rPr lang="en-GB" dirty="0"/>
              <a:t>).</a:t>
            </a:r>
            <a:endParaRPr lang="cs-CZ" dirty="0" smtClean="0"/>
          </a:p>
          <a:p>
            <a:endParaRPr lang="cs-CZ" dirty="0"/>
          </a:p>
        </p:txBody>
      </p:sp>
    </p:spTree>
    <p:extLst>
      <p:ext uri="{BB962C8B-B14F-4D97-AF65-F5344CB8AC3E}">
        <p14:creationId xmlns:p14="http://schemas.microsoft.com/office/powerpoint/2010/main" val="121299594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810491"/>
          </a:xfrm>
        </p:spPr>
        <p:txBody>
          <a:bodyPr/>
          <a:lstStyle/>
          <a:p>
            <a:r>
              <a:rPr lang="cs-CZ" dirty="0" err="1" smtClean="0"/>
              <a:t>Musicals</a:t>
            </a:r>
            <a:endParaRPr lang="cs-CZ" dirty="0"/>
          </a:p>
        </p:txBody>
      </p:sp>
      <p:sp>
        <p:nvSpPr>
          <p:cNvPr id="3" name="Zástupný symbol pro obsah 2"/>
          <p:cNvSpPr>
            <a:spLocks noGrp="1"/>
          </p:cNvSpPr>
          <p:nvPr>
            <p:ph idx="1"/>
          </p:nvPr>
        </p:nvSpPr>
        <p:spPr>
          <a:xfrm>
            <a:off x="1371600" y="1496291"/>
            <a:ext cx="9601200" cy="4371109"/>
          </a:xfrm>
        </p:spPr>
        <p:txBody>
          <a:bodyPr>
            <a:normAutofit lnSpcReduction="10000"/>
          </a:bodyPr>
          <a:lstStyle/>
          <a:p>
            <a:r>
              <a:rPr lang="en-GB" dirty="0"/>
              <a:t>Besides </a:t>
            </a:r>
            <a:r>
              <a:rPr lang="en-GB" i="1" dirty="0" err="1"/>
              <a:t>Eine</a:t>
            </a:r>
            <a:r>
              <a:rPr lang="en-GB" i="1" dirty="0"/>
              <a:t> </a:t>
            </a:r>
            <a:r>
              <a:rPr lang="en-GB" i="1" dirty="0" err="1"/>
              <a:t>schreckliche</a:t>
            </a:r>
            <a:r>
              <a:rPr lang="en-GB" i="1" dirty="0"/>
              <a:t> Frau</a:t>
            </a:r>
            <a:r>
              <a:rPr lang="en-GB" dirty="0"/>
              <a:t>, Czechs were also hired to participate in another two music films. </a:t>
            </a:r>
            <a:r>
              <a:rPr lang="en-GB" i="1" dirty="0" err="1"/>
              <a:t>Nichts</a:t>
            </a:r>
            <a:r>
              <a:rPr lang="en-GB" i="1" dirty="0"/>
              <a:t> </a:t>
            </a:r>
            <a:r>
              <a:rPr lang="en-GB" i="1" dirty="0" err="1"/>
              <a:t>als</a:t>
            </a:r>
            <a:r>
              <a:rPr lang="en-GB" i="1" dirty="0"/>
              <a:t> </a:t>
            </a:r>
            <a:r>
              <a:rPr lang="en-GB" i="1" dirty="0" err="1"/>
              <a:t>Sünde</a:t>
            </a:r>
            <a:r>
              <a:rPr lang="en-GB" dirty="0"/>
              <a:t> was based on a successful theatrical adaptation of Shakespeare’s comedy </a:t>
            </a:r>
            <a:r>
              <a:rPr lang="en-GB" i="1" dirty="0"/>
              <a:t>Was </a:t>
            </a:r>
            <a:r>
              <a:rPr lang="en-GB" i="1" dirty="0" err="1"/>
              <a:t>ihr</a:t>
            </a:r>
            <a:r>
              <a:rPr lang="en-GB" i="1" dirty="0"/>
              <a:t> </a:t>
            </a:r>
            <a:r>
              <a:rPr lang="en-GB" i="1" dirty="0" err="1"/>
              <a:t>wollt</a:t>
            </a:r>
            <a:r>
              <a:rPr lang="en-GB" dirty="0"/>
              <a:t> – </a:t>
            </a:r>
            <a:r>
              <a:rPr lang="en-GB" dirty="0" err="1"/>
              <a:t>Hanuš</a:t>
            </a:r>
            <a:r>
              <a:rPr lang="en-GB" dirty="0"/>
              <a:t> Burger directed both the theatrical and the film version and the actress Helga </a:t>
            </a:r>
            <a:r>
              <a:rPr lang="en-GB" dirty="0" err="1"/>
              <a:t>Čočková</a:t>
            </a:r>
            <a:r>
              <a:rPr lang="en-GB" dirty="0"/>
              <a:t> was casted into one of the main roles. In 1964, the choreographer Josef </a:t>
            </a:r>
            <a:r>
              <a:rPr lang="en-GB" dirty="0" err="1"/>
              <a:t>Koníček</a:t>
            </a:r>
            <a:r>
              <a:rPr lang="en-GB" dirty="0"/>
              <a:t> worked on the highly successful and appraised Czech musical </a:t>
            </a:r>
            <a:r>
              <a:rPr lang="en-GB" i="1" dirty="0" err="1"/>
              <a:t>Starci</a:t>
            </a:r>
            <a:r>
              <a:rPr lang="en-GB" i="1" dirty="0"/>
              <a:t> </a:t>
            </a:r>
            <a:r>
              <a:rPr lang="en-GB" i="1" dirty="0" err="1"/>
              <a:t>na</a:t>
            </a:r>
            <a:r>
              <a:rPr lang="en-GB" i="1" dirty="0"/>
              <a:t> </a:t>
            </a:r>
            <a:r>
              <a:rPr lang="en-GB" i="1" dirty="0" err="1"/>
              <a:t>chmelu</a:t>
            </a:r>
            <a:r>
              <a:rPr lang="en-GB" i="1" dirty="0"/>
              <a:t> </a:t>
            </a:r>
            <a:r>
              <a:rPr lang="en-GB" dirty="0"/>
              <a:t>(</a:t>
            </a:r>
            <a:r>
              <a:rPr lang="en-GB" dirty="0" err="1"/>
              <a:t>Ladislav</a:t>
            </a:r>
            <a:r>
              <a:rPr lang="en-GB" dirty="0"/>
              <a:t> </a:t>
            </a:r>
            <a:r>
              <a:rPr lang="en-GB" dirty="0" err="1"/>
              <a:t>Rychman</a:t>
            </a:r>
            <a:r>
              <a:rPr lang="en-GB" dirty="0"/>
              <a:t>) – DEFA admired the movie and hired </a:t>
            </a:r>
            <a:r>
              <a:rPr lang="cs-CZ" dirty="0" smtClean="0"/>
              <a:t>Josef </a:t>
            </a:r>
            <a:r>
              <a:rPr lang="en-GB" dirty="0" err="1" smtClean="0">
                <a:solidFill>
                  <a:schemeClr val="tx1"/>
                </a:solidFill>
              </a:rPr>
              <a:t>Koníček</a:t>
            </a:r>
            <a:r>
              <a:rPr lang="en-GB" dirty="0" smtClean="0">
                <a:solidFill>
                  <a:srgbClr val="FF0000"/>
                </a:solidFill>
              </a:rPr>
              <a:t> </a:t>
            </a:r>
            <a:r>
              <a:rPr lang="en-GB" dirty="0"/>
              <a:t>as a choreographer for the musical </a:t>
            </a:r>
            <a:r>
              <a:rPr lang="en-GB" i="1" dirty="0" err="1">
                <a:solidFill>
                  <a:schemeClr val="tx1"/>
                </a:solidFill>
              </a:rPr>
              <a:t>Reise</a:t>
            </a:r>
            <a:r>
              <a:rPr lang="en-GB" i="1" dirty="0">
                <a:solidFill>
                  <a:schemeClr val="tx1"/>
                </a:solidFill>
              </a:rPr>
              <a:t> ins </a:t>
            </a:r>
            <a:r>
              <a:rPr lang="en-GB" i="1" dirty="0" err="1">
                <a:solidFill>
                  <a:schemeClr val="tx1"/>
                </a:solidFill>
              </a:rPr>
              <a:t>Ehebett</a:t>
            </a:r>
            <a:r>
              <a:rPr lang="en-GB" dirty="0">
                <a:solidFill>
                  <a:schemeClr val="tx1"/>
                </a:solidFill>
              </a:rPr>
              <a:t> </a:t>
            </a:r>
            <a:r>
              <a:rPr lang="en-GB" dirty="0"/>
              <a:t>(Joachim </a:t>
            </a:r>
            <a:r>
              <a:rPr lang="en-GB" dirty="0" err="1"/>
              <a:t>Hasler</a:t>
            </a:r>
            <a:r>
              <a:rPr lang="en-GB" dirty="0"/>
              <a:t>, 1966), despite the troubles the appointment caused to DEFA because of </a:t>
            </a:r>
            <a:r>
              <a:rPr lang="en-GB" dirty="0" err="1"/>
              <a:t>Koníček’s</a:t>
            </a:r>
            <a:r>
              <a:rPr lang="en-GB" dirty="0"/>
              <a:t> commitment to a Prague’s </a:t>
            </a:r>
            <a:r>
              <a:rPr lang="en-GB" dirty="0" smtClean="0"/>
              <a:t>theatre</a:t>
            </a:r>
            <a:endParaRPr lang="cs-CZ" dirty="0"/>
          </a:p>
          <a:p>
            <a:r>
              <a:rPr lang="cs-CZ" dirty="0" smtClean="0"/>
              <a:t>T</a:t>
            </a:r>
            <a:r>
              <a:rPr lang="en-GB" dirty="0" err="1" smtClean="0"/>
              <a:t>hree</a:t>
            </a:r>
            <a:r>
              <a:rPr lang="en-GB" dirty="0" smtClean="0"/>
              <a:t> </a:t>
            </a:r>
            <a:r>
              <a:rPr lang="en-GB" dirty="0"/>
              <a:t>subsequent </a:t>
            </a:r>
            <a:r>
              <a:rPr lang="en-GB" dirty="0" err="1"/>
              <a:t>Johannisthal’s</a:t>
            </a:r>
            <a:r>
              <a:rPr lang="en-GB" dirty="0"/>
              <a:t> popular hits: </a:t>
            </a:r>
            <a:r>
              <a:rPr lang="en-GB" i="1" dirty="0" err="1">
                <a:solidFill>
                  <a:srgbClr val="FF0000"/>
                </a:solidFill>
              </a:rPr>
              <a:t>Hei</a:t>
            </a:r>
            <a:r>
              <a:rPr lang="de-DE" i="1" dirty="0">
                <a:solidFill>
                  <a:srgbClr val="FF0000"/>
                </a:solidFill>
              </a:rPr>
              <a:t>ß</a:t>
            </a:r>
            <a:r>
              <a:rPr lang="en-GB" i="1" dirty="0" err="1">
                <a:solidFill>
                  <a:srgbClr val="FF0000"/>
                </a:solidFill>
              </a:rPr>
              <a:t>er</a:t>
            </a:r>
            <a:r>
              <a:rPr lang="en-GB" i="1" dirty="0">
                <a:solidFill>
                  <a:srgbClr val="FF0000"/>
                </a:solidFill>
              </a:rPr>
              <a:t> </a:t>
            </a:r>
            <a:r>
              <a:rPr lang="en-GB" i="1" dirty="0" err="1">
                <a:solidFill>
                  <a:srgbClr val="FF0000"/>
                </a:solidFill>
              </a:rPr>
              <a:t>Sommer</a:t>
            </a:r>
            <a:r>
              <a:rPr lang="en-GB" dirty="0">
                <a:solidFill>
                  <a:srgbClr val="FF0000"/>
                </a:solidFill>
              </a:rPr>
              <a:t> </a:t>
            </a:r>
            <a:r>
              <a:rPr lang="en-GB" dirty="0"/>
              <a:t>from 1968 and </a:t>
            </a:r>
            <a:r>
              <a:rPr lang="en-GB" i="1" dirty="0" err="1"/>
              <a:t>Nicht</a:t>
            </a:r>
            <a:r>
              <a:rPr lang="en-GB" i="1" dirty="0"/>
              <a:t> </a:t>
            </a:r>
            <a:r>
              <a:rPr lang="en-GB" i="1" dirty="0" err="1"/>
              <a:t>schummeln</a:t>
            </a:r>
            <a:r>
              <a:rPr lang="en-GB" i="1" dirty="0"/>
              <a:t>, Liebling!</a:t>
            </a:r>
            <a:r>
              <a:rPr lang="en-GB" dirty="0"/>
              <a:t> from 1972, both directed by </a:t>
            </a:r>
            <a:r>
              <a:rPr lang="en-GB" dirty="0" err="1"/>
              <a:t>Hasler</a:t>
            </a:r>
            <a:r>
              <a:rPr lang="en-GB" dirty="0"/>
              <a:t> and casting Frank </a:t>
            </a:r>
            <a:r>
              <a:rPr lang="en-GB" dirty="0" err="1"/>
              <a:t>Schöbel</a:t>
            </a:r>
            <a:r>
              <a:rPr lang="en-GB" dirty="0"/>
              <a:t> (the role in </a:t>
            </a:r>
            <a:r>
              <a:rPr lang="en-GB" i="1" dirty="0" err="1"/>
              <a:t>Reise</a:t>
            </a:r>
            <a:r>
              <a:rPr lang="en-GB" i="1" dirty="0"/>
              <a:t> ins </a:t>
            </a:r>
            <a:r>
              <a:rPr lang="en-GB" i="1" dirty="0" err="1"/>
              <a:t>Ehebett</a:t>
            </a:r>
            <a:r>
              <a:rPr lang="en-GB" dirty="0"/>
              <a:t> was </a:t>
            </a:r>
            <a:r>
              <a:rPr lang="en-GB" dirty="0" err="1"/>
              <a:t>Schöbel’s</a:t>
            </a:r>
            <a:r>
              <a:rPr lang="en-GB" dirty="0"/>
              <a:t> debut), and </a:t>
            </a:r>
            <a:r>
              <a:rPr lang="en-GB" i="1" dirty="0" err="1"/>
              <a:t>Hochzeitsnacht</a:t>
            </a:r>
            <a:r>
              <a:rPr lang="en-GB" i="1" dirty="0"/>
              <a:t> </a:t>
            </a:r>
            <a:r>
              <a:rPr lang="en-GB" i="1" dirty="0" err="1"/>
              <a:t>im</a:t>
            </a:r>
            <a:r>
              <a:rPr lang="en-GB" i="1" dirty="0"/>
              <a:t> Regen</a:t>
            </a:r>
            <a:r>
              <a:rPr lang="en-GB" dirty="0"/>
              <a:t> (Horst </a:t>
            </a:r>
            <a:r>
              <a:rPr lang="en-GB" dirty="0" err="1"/>
              <a:t>Seemann</a:t>
            </a:r>
            <a:r>
              <a:rPr lang="en-GB" dirty="0"/>
              <a:t>, 1967</a:t>
            </a:r>
            <a:r>
              <a:rPr lang="en-GB" dirty="0" smtClean="0"/>
              <a:t>)</a:t>
            </a:r>
            <a:endParaRPr lang="cs-CZ" dirty="0" smtClean="0"/>
          </a:p>
          <a:p>
            <a:r>
              <a:rPr lang="cs-CZ" dirty="0">
                <a:hlinkClick r:id="rId2"/>
              </a:rPr>
              <a:t>https://</a:t>
            </a:r>
            <a:r>
              <a:rPr lang="cs-CZ" dirty="0" smtClean="0">
                <a:hlinkClick r:id="rId2"/>
              </a:rPr>
              <a:t>www.youtube.com/watch?v=Djf5uOkmhSc</a:t>
            </a:r>
            <a:r>
              <a:rPr lang="cs-CZ" dirty="0" smtClean="0"/>
              <a:t>  </a:t>
            </a:r>
            <a:endParaRPr lang="cs-CZ" dirty="0"/>
          </a:p>
        </p:txBody>
      </p:sp>
    </p:spTree>
    <p:extLst>
      <p:ext uri="{BB962C8B-B14F-4D97-AF65-F5344CB8AC3E}">
        <p14:creationId xmlns:p14="http://schemas.microsoft.com/office/powerpoint/2010/main" val="6733139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71600" y="2285999"/>
            <a:ext cx="9601200" cy="4209691"/>
          </a:xfrm>
        </p:spPr>
        <p:txBody>
          <a:bodyPr>
            <a:normAutofit lnSpcReduction="10000"/>
          </a:bodyPr>
          <a:lstStyle/>
          <a:p>
            <a:r>
              <a:rPr lang="en-GB" dirty="0"/>
              <a:t>In certain sense was the movie </a:t>
            </a:r>
            <a:r>
              <a:rPr lang="en-GB" i="1" dirty="0" err="1"/>
              <a:t>Eine</a:t>
            </a:r>
            <a:r>
              <a:rPr lang="en-GB" i="1" dirty="0"/>
              <a:t> </a:t>
            </a:r>
            <a:r>
              <a:rPr lang="en-GB" i="1" dirty="0" err="1"/>
              <a:t>schreckliche</a:t>
            </a:r>
            <a:r>
              <a:rPr lang="en-GB" i="1" dirty="0"/>
              <a:t> Frau</a:t>
            </a:r>
            <a:r>
              <a:rPr lang="en-GB" dirty="0"/>
              <a:t> a return to the moment of feverish activity and high expectations associated with co-productions in 1958. While the first DEFA-</a:t>
            </a:r>
            <a:r>
              <a:rPr lang="en-GB" dirty="0" err="1"/>
              <a:t>Barrandov</a:t>
            </a:r>
            <a:r>
              <a:rPr lang="en-GB" dirty="0"/>
              <a:t> common movie </a:t>
            </a:r>
            <a:r>
              <a:rPr lang="en-GB" i="1" dirty="0" err="1"/>
              <a:t>Jahrgang</a:t>
            </a:r>
            <a:r>
              <a:rPr lang="en-GB" i="1" dirty="0"/>
              <a:t> 21</a:t>
            </a:r>
            <a:r>
              <a:rPr lang="en-GB" dirty="0"/>
              <a:t> from 1957 can be partly understood as a reaction to the Ackermann’s demand to make a movie with a socialist country,</a:t>
            </a:r>
            <a:endParaRPr lang="cs-CZ" dirty="0"/>
          </a:p>
          <a:p>
            <a:r>
              <a:rPr lang="en-GB" dirty="0"/>
              <a:t>the second co-production planned in 1958 and never implemented was a widescreen musical comedy </a:t>
            </a:r>
            <a:r>
              <a:rPr lang="en-GB" i="1" dirty="0"/>
              <a:t>Berlin-Bucharest</a:t>
            </a:r>
            <a:r>
              <a:rPr lang="en-GB" dirty="0"/>
              <a:t>. The movie was supposed to be directed by Kurt </a:t>
            </a:r>
            <a:r>
              <a:rPr lang="en-GB" dirty="0" err="1"/>
              <a:t>Maetzig</a:t>
            </a:r>
            <a:r>
              <a:rPr lang="en-GB" dirty="0"/>
              <a:t> and written by no-one else than the Czech scriptwriter </a:t>
            </a:r>
            <a:r>
              <a:rPr lang="en-GB" dirty="0" err="1">
                <a:solidFill>
                  <a:srgbClr val="FF0000"/>
                </a:solidFill>
              </a:rPr>
              <a:t>Vratislav</a:t>
            </a:r>
            <a:r>
              <a:rPr lang="en-GB" dirty="0">
                <a:solidFill>
                  <a:srgbClr val="FF0000"/>
                </a:solidFill>
              </a:rPr>
              <a:t> </a:t>
            </a:r>
            <a:r>
              <a:rPr lang="en-GB" dirty="0" err="1">
                <a:solidFill>
                  <a:srgbClr val="FF0000"/>
                </a:solidFill>
              </a:rPr>
              <a:t>Blažek</a:t>
            </a:r>
            <a:r>
              <a:rPr lang="en-GB" dirty="0"/>
              <a:t>, the future author of the script for </a:t>
            </a:r>
            <a:r>
              <a:rPr lang="en-GB" i="1" dirty="0" err="1"/>
              <a:t>Eine</a:t>
            </a:r>
            <a:r>
              <a:rPr lang="en-GB" i="1" dirty="0"/>
              <a:t> </a:t>
            </a:r>
            <a:r>
              <a:rPr lang="en-GB" i="1" dirty="0" err="1"/>
              <a:t>schreckliche</a:t>
            </a:r>
            <a:r>
              <a:rPr lang="en-GB" i="1" dirty="0"/>
              <a:t> Frau </a:t>
            </a:r>
            <a:r>
              <a:rPr lang="en-GB" dirty="0"/>
              <a:t>as well as for </a:t>
            </a:r>
            <a:r>
              <a:rPr lang="en-GB" i="1" dirty="0"/>
              <a:t>Ach, du </a:t>
            </a:r>
            <a:r>
              <a:rPr lang="en-GB" i="1" dirty="0" err="1"/>
              <a:t>fröhliche</a:t>
            </a:r>
            <a:r>
              <a:rPr lang="en-GB" i="1" dirty="0"/>
              <a:t>...</a:t>
            </a:r>
            <a:r>
              <a:rPr lang="en-GB" dirty="0"/>
              <a:t> (Günter </a:t>
            </a:r>
            <a:r>
              <a:rPr lang="en-GB" dirty="0" err="1"/>
              <a:t>Reisch</a:t>
            </a:r>
            <a:r>
              <a:rPr lang="en-GB" dirty="0"/>
              <a:t>, 1962</a:t>
            </a:r>
            <a:r>
              <a:rPr lang="en-GB" dirty="0" smtClean="0"/>
              <a:t>).</a:t>
            </a:r>
            <a:endParaRPr lang="cs-CZ" dirty="0" smtClean="0"/>
          </a:p>
          <a:p>
            <a:r>
              <a:rPr lang="cs-CZ" dirty="0" smtClean="0">
                <a:solidFill>
                  <a:srgbClr val="FF0000"/>
                </a:solidFill>
              </a:rPr>
              <a:t>Der </a:t>
            </a:r>
            <a:r>
              <a:rPr lang="cs-CZ" dirty="0" err="1" smtClean="0">
                <a:solidFill>
                  <a:srgbClr val="FF0000"/>
                </a:solidFill>
              </a:rPr>
              <a:t>Fall</a:t>
            </a:r>
            <a:r>
              <a:rPr lang="cs-CZ" dirty="0" smtClean="0">
                <a:solidFill>
                  <a:srgbClr val="FF0000"/>
                </a:solidFill>
              </a:rPr>
              <a:t> </a:t>
            </a:r>
            <a:r>
              <a:rPr lang="cs-CZ" dirty="0" err="1" smtClean="0">
                <a:solidFill>
                  <a:srgbClr val="FF0000"/>
                </a:solidFill>
              </a:rPr>
              <a:t>Gleiwitz</a:t>
            </a:r>
            <a:r>
              <a:rPr lang="cs-CZ" dirty="0" smtClean="0">
                <a:solidFill>
                  <a:srgbClr val="FF0000"/>
                </a:solidFill>
              </a:rPr>
              <a:t> </a:t>
            </a:r>
            <a:r>
              <a:rPr lang="cs-CZ" dirty="0" smtClean="0"/>
              <a:t>(Gerhard Klein, 1961; Jan </a:t>
            </a:r>
            <a:r>
              <a:rPr lang="cs-CZ" dirty="0" err="1" smtClean="0"/>
              <a:t>Čuřík´s</a:t>
            </a:r>
            <a:r>
              <a:rPr lang="cs-CZ" dirty="0" smtClean="0"/>
              <a:t> </a:t>
            </a:r>
            <a:r>
              <a:rPr lang="cs-CZ" dirty="0" err="1" smtClean="0"/>
              <a:t>participation</a:t>
            </a:r>
            <a:r>
              <a:rPr lang="cs-CZ" dirty="0" smtClean="0"/>
              <a:t> </a:t>
            </a:r>
            <a:r>
              <a:rPr lang="cs-CZ" dirty="0" err="1" smtClean="0"/>
              <a:t>proposed</a:t>
            </a:r>
            <a:r>
              <a:rPr lang="cs-CZ" dirty="0" smtClean="0"/>
              <a:t> by Klein and </a:t>
            </a:r>
            <a:r>
              <a:rPr lang="cs-CZ" dirty="0" err="1" smtClean="0"/>
              <a:t>approved</a:t>
            </a:r>
            <a:r>
              <a:rPr lang="cs-CZ" dirty="0" smtClean="0"/>
              <a:t> by DEFA </a:t>
            </a:r>
            <a:r>
              <a:rPr lang="cs-CZ" dirty="0" err="1" smtClean="0"/>
              <a:t>director</a:t>
            </a:r>
            <a:r>
              <a:rPr lang="cs-CZ" dirty="0" smtClean="0"/>
              <a:t> Albert </a:t>
            </a:r>
            <a:r>
              <a:rPr lang="cs-CZ" dirty="0" err="1" smtClean="0"/>
              <a:t>Wilkening</a:t>
            </a:r>
            <a:r>
              <a:rPr lang="cs-CZ" dirty="0" smtClean="0"/>
              <a:t> – to support „</a:t>
            </a:r>
            <a:r>
              <a:rPr lang="cs-CZ" dirty="0" err="1" smtClean="0"/>
              <a:t>certain</a:t>
            </a:r>
            <a:r>
              <a:rPr lang="cs-CZ" dirty="0" smtClean="0"/>
              <a:t> </a:t>
            </a:r>
            <a:r>
              <a:rPr lang="cs-CZ" dirty="0" err="1" smtClean="0"/>
              <a:t>level</a:t>
            </a:r>
            <a:r>
              <a:rPr lang="cs-CZ" dirty="0" smtClean="0"/>
              <a:t> </a:t>
            </a:r>
            <a:r>
              <a:rPr lang="cs-CZ" dirty="0" err="1" smtClean="0"/>
              <a:t>of</a:t>
            </a:r>
            <a:r>
              <a:rPr lang="cs-CZ" dirty="0" smtClean="0"/>
              <a:t> </a:t>
            </a:r>
            <a:r>
              <a:rPr lang="cs-CZ" dirty="0" err="1" smtClean="0"/>
              <a:t>experimentation</a:t>
            </a:r>
            <a:r>
              <a:rPr lang="cs-CZ" dirty="0" smtClean="0"/>
              <a:t>“. </a:t>
            </a:r>
            <a:r>
              <a:rPr lang="cs-CZ" dirty="0" err="1" smtClean="0"/>
              <a:t>The</a:t>
            </a:r>
            <a:r>
              <a:rPr lang="cs-CZ" dirty="0" smtClean="0"/>
              <a:t> </a:t>
            </a:r>
            <a:r>
              <a:rPr lang="cs-CZ" dirty="0" err="1" smtClean="0"/>
              <a:t>movie</a:t>
            </a:r>
            <a:r>
              <a:rPr lang="cs-CZ" dirty="0" smtClean="0"/>
              <a:t> </a:t>
            </a:r>
            <a:r>
              <a:rPr lang="cs-CZ" dirty="0" err="1" smtClean="0"/>
              <a:t>was</a:t>
            </a:r>
            <a:r>
              <a:rPr lang="cs-CZ" dirty="0" smtClean="0"/>
              <a:t> </a:t>
            </a:r>
            <a:r>
              <a:rPr lang="cs-CZ" dirty="0" err="1" smtClean="0"/>
              <a:t>screened</a:t>
            </a:r>
            <a:r>
              <a:rPr lang="cs-CZ" dirty="0" smtClean="0"/>
              <a:t> in GDR </a:t>
            </a:r>
            <a:r>
              <a:rPr lang="cs-CZ" dirty="0" err="1" smtClean="0"/>
              <a:t>for</a:t>
            </a:r>
            <a:r>
              <a:rPr lang="cs-CZ" dirty="0" smtClean="0"/>
              <a:t> a </a:t>
            </a:r>
            <a:r>
              <a:rPr lang="cs-CZ" dirty="0" err="1"/>
              <a:t>f</a:t>
            </a:r>
            <a:r>
              <a:rPr lang="cs-CZ" dirty="0" err="1" smtClean="0"/>
              <a:t>ew</a:t>
            </a:r>
            <a:r>
              <a:rPr lang="cs-CZ" dirty="0" smtClean="0"/>
              <a:t> </a:t>
            </a:r>
            <a:r>
              <a:rPr lang="cs-CZ" dirty="0" err="1" smtClean="0"/>
              <a:t>weeks</a:t>
            </a:r>
            <a:r>
              <a:rPr lang="cs-CZ" dirty="0" smtClean="0"/>
              <a:t> </a:t>
            </a:r>
            <a:r>
              <a:rPr lang="cs-CZ" dirty="0" err="1" smtClean="0"/>
              <a:t>only</a:t>
            </a:r>
            <a:r>
              <a:rPr lang="cs-CZ" dirty="0" smtClean="0"/>
              <a:t>. </a:t>
            </a:r>
            <a:endParaRPr lang="cs-CZ" dirty="0"/>
          </a:p>
          <a:p>
            <a:r>
              <a:rPr lang="cs-CZ" dirty="0">
                <a:hlinkClick r:id="rId2"/>
              </a:rPr>
              <a:t>https://</a:t>
            </a:r>
            <a:r>
              <a:rPr lang="cs-CZ" dirty="0" smtClean="0">
                <a:hlinkClick r:id="rId2"/>
              </a:rPr>
              <a:t>www.youtube.com/watch?v=b62jCtUJ8Fc</a:t>
            </a:r>
            <a:r>
              <a:rPr lang="cs-CZ" dirty="0" smtClean="0"/>
              <a:t> </a:t>
            </a:r>
            <a:endParaRPr lang="cs-CZ" dirty="0"/>
          </a:p>
        </p:txBody>
      </p:sp>
    </p:spTree>
    <p:extLst>
      <p:ext uri="{BB962C8B-B14F-4D97-AF65-F5344CB8AC3E}">
        <p14:creationId xmlns:p14="http://schemas.microsoft.com/office/powerpoint/2010/main" val="39268935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831273"/>
            <a:ext cx="9601200" cy="5036127"/>
          </a:xfrm>
        </p:spPr>
        <p:txBody>
          <a:bodyPr>
            <a:normAutofit/>
          </a:bodyPr>
          <a:lstStyle/>
          <a:p>
            <a:r>
              <a:rPr lang="en-GB" dirty="0"/>
              <a:t>the KAGs changed their strategy during the second half of the decade. </a:t>
            </a:r>
            <a:r>
              <a:rPr lang="cs-CZ" dirty="0" err="1" smtClean="0"/>
              <a:t>The</a:t>
            </a:r>
            <a:r>
              <a:rPr lang="cs-CZ" dirty="0" smtClean="0"/>
              <a:t> </a:t>
            </a:r>
            <a:r>
              <a:rPr lang="en-GB" dirty="0" smtClean="0"/>
              <a:t>director </a:t>
            </a:r>
            <a:r>
              <a:rPr lang="en-GB" dirty="0"/>
              <a:t>of the musical </a:t>
            </a:r>
            <a:r>
              <a:rPr lang="en-GB" i="1" dirty="0" err="1">
                <a:solidFill>
                  <a:srgbClr val="FF0000"/>
                </a:solidFill>
              </a:rPr>
              <a:t>Nichts</a:t>
            </a:r>
            <a:r>
              <a:rPr lang="en-GB" i="1" dirty="0">
                <a:solidFill>
                  <a:srgbClr val="FF0000"/>
                </a:solidFill>
              </a:rPr>
              <a:t> </a:t>
            </a:r>
            <a:r>
              <a:rPr lang="en-GB" i="1" dirty="0" err="1">
                <a:solidFill>
                  <a:srgbClr val="FF0000"/>
                </a:solidFill>
              </a:rPr>
              <a:t>als</a:t>
            </a:r>
            <a:r>
              <a:rPr lang="en-GB" i="1" dirty="0">
                <a:solidFill>
                  <a:srgbClr val="FF0000"/>
                </a:solidFill>
              </a:rPr>
              <a:t> </a:t>
            </a:r>
            <a:r>
              <a:rPr lang="en-GB" i="1" dirty="0" err="1">
                <a:solidFill>
                  <a:srgbClr val="FF0000"/>
                </a:solidFill>
              </a:rPr>
              <a:t>Sünde</a:t>
            </a:r>
            <a:r>
              <a:rPr lang="en-GB" dirty="0">
                <a:solidFill>
                  <a:srgbClr val="FF0000"/>
                </a:solidFill>
              </a:rPr>
              <a:t> </a:t>
            </a:r>
            <a:r>
              <a:rPr lang="en-GB" dirty="0" err="1">
                <a:solidFill>
                  <a:srgbClr val="FF0000"/>
                </a:solidFill>
              </a:rPr>
              <a:t>Hanuš</a:t>
            </a:r>
            <a:r>
              <a:rPr lang="en-GB" dirty="0">
                <a:solidFill>
                  <a:srgbClr val="FF0000"/>
                </a:solidFill>
              </a:rPr>
              <a:t> </a:t>
            </a:r>
            <a:r>
              <a:rPr lang="en-GB" dirty="0" smtClean="0">
                <a:solidFill>
                  <a:srgbClr val="FF0000"/>
                </a:solidFill>
              </a:rPr>
              <a:t>Burger</a:t>
            </a:r>
            <a:r>
              <a:rPr lang="cs-CZ" dirty="0" smtClean="0">
                <a:solidFill>
                  <a:srgbClr val="FF0000"/>
                </a:solidFill>
              </a:rPr>
              <a:t> </a:t>
            </a:r>
            <a:r>
              <a:rPr lang="en-GB" dirty="0"/>
              <a:t>was considered to be the director of an Offenbach adaptation, but was denied by the studio because “[m]it </a:t>
            </a:r>
            <a:r>
              <a:rPr lang="en-GB" dirty="0" err="1"/>
              <a:t>Rücksicht</a:t>
            </a:r>
            <a:r>
              <a:rPr lang="en-GB" dirty="0"/>
              <a:t> auf die </a:t>
            </a:r>
            <a:r>
              <a:rPr lang="en-GB" dirty="0" err="1"/>
              <a:t>eigene</a:t>
            </a:r>
            <a:r>
              <a:rPr lang="en-GB" dirty="0"/>
              <a:t> </a:t>
            </a:r>
            <a:r>
              <a:rPr lang="en-GB" dirty="0" err="1"/>
              <a:t>Überkapazität</a:t>
            </a:r>
            <a:r>
              <a:rPr lang="en-GB" dirty="0"/>
              <a:t> </a:t>
            </a:r>
            <a:r>
              <a:rPr lang="en-GB" dirty="0" err="1"/>
              <a:t>wollte</a:t>
            </a:r>
            <a:r>
              <a:rPr lang="en-GB" dirty="0"/>
              <a:t> man </a:t>
            </a:r>
            <a:r>
              <a:rPr lang="en-GB" dirty="0" err="1"/>
              <a:t>sich</a:t>
            </a:r>
            <a:r>
              <a:rPr lang="en-GB" dirty="0"/>
              <a:t> </a:t>
            </a:r>
            <a:r>
              <a:rPr lang="en-GB" dirty="0" err="1"/>
              <a:t>nicht</a:t>
            </a:r>
            <a:r>
              <a:rPr lang="en-GB" dirty="0"/>
              <a:t> </a:t>
            </a:r>
            <a:r>
              <a:rPr lang="en-GB" dirty="0" err="1"/>
              <a:t>zusätzlich</a:t>
            </a:r>
            <a:r>
              <a:rPr lang="en-GB" dirty="0"/>
              <a:t> </a:t>
            </a:r>
            <a:r>
              <a:rPr lang="en-GB" dirty="0" err="1"/>
              <a:t>mit</a:t>
            </a:r>
            <a:r>
              <a:rPr lang="en-GB" dirty="0"/>
              <a:t> </a:t>
            </a:r>
            <a:r>
              <a:rPr lang="en-GB" dirty="0" err="1"/>
              <a:t>freien</a:t>
            </a:r>
            <a:r>
              <a:rPr lang="en-GB" dirty="0"/>
              <a:t> </a:t>
            </a:r>
            <a:r>
              <a:rPr lang="en-GB" dirty="0" err="1"/>
              <a:t>Mitarbeitern</a:t>
            </a:r>
            <a:r>
              <a:rPr lang="en-GB" dirty="0"/>
              <a:t> </a:t>
            </a:r>
            <a:r>
              <a:rPr lang="en-GB" dirty="0" err="1"/>
              <a:t>belasten</a:t>
            </a:r>
            <a:r>
              <a:rPr lang="en-GB" dirty="0"/>
              <a:t>, die </a:t>
            </a:r>
            <a:r>
              <a:rPr lang="en-GB" dirty="0" err="1"/>
              <a:t>noch</a:t>
            </a:r>
            <a:r>
              <a:rPr lang="en-GB" dirty="0"/>
              <a:t> </a:t>
            </a:r>
            <a:r>
              <a:rPr lang="en-GB" dirty="0" err="1"/>
              <a:t>dazu</a:t>
            </a:r>
            <a:r>
              <a:rPr lang="en-GB" dirty="0"/>
              <a:t> in </a:t>
            </a:r>
            <a:r>
              <a:rPr lang="en-GB" dirty="0" err="1"/>
              <a:t>solchen</a:t>
            </a:r>
            <a:r>
              <a:rPr lang="en-GB" dirty="0"/>
              <a:t> </a:t>
            </a:r>
            <a:r>
              <a:rPr lang="en-GB" dirty="0" err="1"/>
              <a:t>Zeiten</a:t>
            </a:r>
            <a:r>
              <a:rPr lang="en-GB" dirty="0"/>
              <a:t> der </a:t>
            </a:r>
            <a:r>
              <a:rPr lang="en-GB" dirty="0" err="1"/>
              <a:t>Polit</a:t>
            </a:r>
            <a:r>
              <a:rPr lang="en-GB" dirty="0"/>
              <a:t>- und </a:t>
            </a:r>
            <a:r>
              <a:rPr lang="en-GB" dirty="0" err="1"/>
              <a:t>Studiozwänge</a:t>
            </a:r>
            <a:r>
              <a:rPr lang="en-GB" dirty="0"/>
              <a:t> </a:t>
            </a:r>
            <a:r>
              <a:rPr lang="en-GB" dirty="0" err="1"/>
              <a:t>weniger</a:t>
            </a:r>
            <a:r>
              <a:rPr lang="en-GB" dirty="0"/>
              <a:t> </a:t>
            </a:r>
            <a:r>
              <a:rPr lang="en-GB" dirty="0" err="1" smtClean="0"/>
              <a:t>diszip</a:t>
            </a:r>
            <a:r>
              <a:rPr lang="cs-CZ" dirty="0" smtClean="0"/>
              <a:t>l</a:t>
            </a:r>
            <a:r>
              <a:rPr lang="en-GB" dirty="0" err="1" smtClean="0"/>
              <a:t>inierbar</a:t>
            </a:r>
            <a:r>
              <a:rPr lang="en-GB" dirty="0" smtClean="0"/>
              <a:t> </a:t>
            </a:r>
            <a:r>
              <a:rPr lang="en-GB" dirty="0" err="1"/>
              <a:t>erschienen</a:t>
            </a:r>
            <a:r>
              <a:rPr lang="en-GB" dirty="0" smtClean="0"/>
              <a:t>”</a:t>
            </a:r>
            <a:r>
              <a:rPr lang="cs-CZ" dirty="0" smtClean="0"/>
              <a:t>. </a:t>
            </a:r>
          </a:p>
          <a:p>
            <a:r>
              <a:rPr lang="en-GB" dirty="0"/>
              <a:t>at the end of 1960s has DEFA already put an accent on training and using its own creative personnel for the genre production. Such approach </a:t>
            </a:r>
            <a:r>
              <a:rPr lang="en-GB" dirty="0" smtClean="0"/>
              <a:t>gave </a:t>
            </a:r>
            <a:r>
              <a:rPr lang="en-GB" dirty="0"/>
              <a:t>the studio better control over the production process than would be possible in the case of a hired foreign director. </a:t>
            </a:r>
            <a:endParaRPr lang="cs-CZ" dirty="0" smtClean="0"/>
          </a:p>
          <a:p>
            <a:r>
              <a:rPr lang="cs-CZ" dirty="0" smtClean="0"/>
              <a:t>(</a:t>
            </a:r>
            <a:r>
              <a:rPr lang="en-GB" dirty="0"/>
              <a:t>Burger´s affiliation with German´s cultural sphere goes back to 1930s when he </a:t>
            </a:r>
            <a:r>
              <a:rPr lang="en-GB" dirty="0" err="1" smtClean="0"/>
              <a:t>studie</a:t>
            </a:r>
            <a:r>
              <a:rPr lang="cs-CZ" dirty="0" smtClean="0"/>
              <a:t>d</a:t>
            </a:r>
            <a:r>
              <a:rPr lang="en-GB" dirty="0" smtClean="0"/>
              <a:t> </a:t>
            </a:r>
            <a:r>
              <a:rPr lang="en-GB" dirty="0"/>
              <a:t>stage design in Munich and worked as a dramaturge in Hamburg´s theatre. He emigrated to West Germany in </a:t>
            </a:r>
            <a:r>
              <a:rPr lang="en-GB" dirty="0" smtClean="0"/>
              <a:t>1968</a:t>
            </a:r>
            <a:r>
              <a:rPr lang="cs-CZ" dirty="0" smtClean="0"/>
              <a:t>)</a:t>
            </a:r>
          </a:p>
          <a:p>
            <a:endParaRPr lang="cs-CZ" dirty="0" smtClean="0"/>
          </a:p>
          <a:p>
            <a:endParaRPr lang="cs-CZ" dirty="0" smtClean="0"/>
          </a:p>
          <a:p>
            <a:endParaRPr lang="cs-CZ" dirty="0"/>
          </a:p>
          <a:p>
            <a:endParaRPr lang="cs-CZ" dirty="0"/>
          </a:p>
        </p:txBody>
      </p:sp>
    </p:spTree>
    <p:extLst>
      <p:ext uri="{BB962C8B-B14F-4D97-AF65-F5344CB8AC3E}">
        <p14:creationId xmlns:p14="http://schemas.microsoft.com/office/powerpoint/2010/main" val="3432412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886691"/>
            <a:ext cx="9601200" cy="5514109"/>
          </a:xfrm>
        </p:spPr>
        <p:txBody>
          <a:bodyPr>
            <a:normAutofit fontScale="92500" lnSpcReduction="20000"/>
          </a:bodyPr>
          <a:lstStyle/>
          <a:p>
            <a:r>
              <a:rPr lang="en-GB" dirty="0" err="1"/>
              <a:t>Johannisthal</a:t>
            </a:r>
            <a:r>
              <a:rPr lang="en-GB" dirty="0"/>
              <a:t> fostered music films (</a:t>
            </a:r>
            <a:r>
              <a:rPr lang="en-GB" i="1" dirty="0" err="1"/>
              <a:t>Hochzeitsnacht</a:t>
            </a:r>
            <a:r>
              <a:rPr lang="en-GB" i="1" dirty="0"/>
              <a:t> </a:t>
            </a:r>
            <a:r>
              <a:rPr lang="en-GB" i="1" dirty="0" err="1"/>
              <a:t>im</a:t>
            </a:r>
            <a:r>
              <a:rPr lang="en-GB" i="1" dirty="0"/>
              <a:t> Regen</a:t>
            </a:r>
            <a:r>
              <a:rPr lang="en-GB" dirty="0"/>
              <a:t>, </a:t>
            </a:r>
            <a:r>
              <a:rPr lang="en-GB" i="1" dirty="0" err="1"/>
              <a:t>Hei</a:t>
            </a:r>
            <a:r>
              <a:rPr lang="de-DE" i="1" dirty="0"/>
              <a:t>ß</a:t>
            </a:r>
            <a:r>
              <a:rPr lang="en-GB" i="1" dirty="0" err="1"/>
              <a:t>er</a:t>
            </a:r>
            <a:r>
              <a:rPr lang="en-GB" i="1" dirty="0"/>
              <a:t> </a:t>
            </a:r>
            <a:r>
              <a:rPr lang="en-GB" i="1" dirty="0" err="1"/>
              <a:t>Sommer</a:t>
            </a:r>
            <a:r>
              <a:rPr lang="en-GB" dirty="0"/>
              <a:t>, or </a:t>
            </a:r>
            <a:r>
              <a:rPr lang="en-GB" i="1" dirty="0" err="1"/>
              <a:t>Nicht</a:t>
            </a:r>
            <a:r>
              <a:rPr lang="en-GB" i="1" dirty="0"/>
              <a:t> </a:t>
            </a:r>
            <a:r>
              <a:rPr lang="en-GB" i="1" dirty="0" err="1"/>
              <a:t>Schummeln</a:t>
            </a:r>
            <a:r>
              <a:rPr lang="en-GB" i="1" dirty="0"/>
              <a:t>, Liebling!</a:t>
            </a:r>
            <a:r>
              <a:rPr lang="en-GB" dirty="0"/>
              <a:t>), while </a:t>
            </a:r>
            <a:r>
              <a:rPr lang="en-GB" dirty="0" err="1"/>
              <a:t>Roter</a:t>
            </a:r>
            <a:r>
              <a:rPr lang="en-GB" dirty="0"/>
              <a:t> </a:t>
            </a:r>
            <a:r>
              <a:rPr lang="en-GB" dirty="0" err="1"/>
              <a:t>Kreis</a:t>
            </a:r>
            <a:r>
              <a:rPr lang="en-GB" dirty="0"/>
              <a:t> launched the </a:t>
            </a:r>
            <a:r>
              <a:rPr lang="en-GB" dirty="0" err="1"/>
              <a:t>serie</a:t>
            </a:r>
            <a:r>
              <a:rPr lang="en-GB" dirty="0"/>
              <a:t> of </a:t>
            </a:r>
            <a:r>
              <a:rPr lang="en-GB" i="1" dirty="0" err="1"/>
              <a:t>Indianerfilme</a:t>
            </a:r>
            <a:r>
              <a:rPr lang="en-GB" dirty="0"/>
              <a:t>. Both these production cycles turned out to be extremely successful</a:t>
            </a:r>
            <a:r>
              <a:rPr lang="en-GB" dirty="0" smtClean="0"/>
              <a:t>.</a:t>
            </a:r>
            <a:endParaRPr lang="cs-CZ" dirty="0" smtClean="0"/>
          </a:p>
          <a:p>
            <a:r>
              <a:rPr lang="en-GB" dirty="0" smtClean="0"/>
              <a:t> While </a:t>
            </a:r>
            <a:r>
              <a:rPr lang="en-GB" i="1" dirty="0" err="1">
                <a:solidFill>
                  <a:srgbClr val="FF0000"/>
                </a:solidFill>
              </a:rPr>
              <a:t>Nichts</a:t>
            </a:r>
            <a:r>
              <a:rPr lang="en-GB" i="1" dirty="0">
                <a:solidFill>
                  <a:srgbClr val="FF0000"/>
                </a:solidFill>
              </a:rPr>
              <a:t> </a:t>
            </a:r>
            <a:r>
              <a:rPr lang="en-GB" i="1" dirty="0" err="1">
                <a:solidFill>
                  <a:srgbClr val="FF0000"/>
                </a:solidFill>
              </a:rPr>
              <a:t>als</a:t>
            </a:r>
            <a:r>
              <a:rPr lang="en-GB" i="1" dirty="0">
                <a:solidFill>
                  <a:srgbClr val="FF0000"/>
                </a:solidFill>
              </a:rPr>
              <a:t> </a:t>
            </a:r>
            <a:r>
              <a:rPr lang="en-GB" i="1" dirty="0" err="1">
                <a:solidFill>
                  <a:srgbClr val="FF0000"/>
                </a:solidFill>
              </a:rPr>
              <a:t>Sünde</a:t>
            </a:r>
            <a:r>
              <a:rPr lang="en-GB" dirty="0" smtClean="0"/>
              <a:t> was </a:t>
            </a:r>
            <a:r>
              <a:rPr lang="en-GB" dirty="0"/>
              <a:t>just the sixth most attended indigenous movie of 1965, </a:t>
            </a:r>
            <a:r>
              <a:rPr lang="en-GB" i="1" dirty="0" err="1">
                <a:solidFill>
                  <a:srgbClr val="FF0000"/>
                </a:solidFill>
              </a:rPr>
              <a:t>Reise</a:t>
            </a:r>
            <a:r>
              <a:rPr lang="en-GB" i="1" dirty="0">
                <a:solidFill>
                  <a:srgbClr val="FF0000"/>
                </a:solidFill>
              </a:rPr>
              <a:t> ins </a:t>
            </a:r>
            <a:r>
              <a:rPr lang="en-GB" i="1" dirty="0" err="1" smtClean="0">
                <a:solidFill>
                  <a:srgbClr val="FF0000"/>
                </a:solidFill>
              </a:rPr>
              <a:t>Ehebett</a:t>
            </a:r>
            <a:r>
              <a:rPr lang="en-GB" dirty="0" smtClean="0">
                <a:solidFill>
                  <a:srgbClr val="FF0000"/>
                </a:solidFill>
              </a:rPr>
              <a:t> </a:t>
            </a:r>
            <a:r>
              <a:rPr lang="en-GB" dirty="0"/>
              <a:t>was second a year later, and the three musicals which were already fully indigenous products, </a:t>
            </a:r>
            <a:r>
              <a:rPr lang="en-GB" i="1" dirty="0" err="1"/>
              <a:t>Hochzeitsnacht</a:t>
            </a:r>
            <a:r>
              <a:rPr lang="en-GB" i="1" dirty="0"/>
              <a:t> </a:t>
            </a:r>
            <a:r>
              <a:rPr lang="en-GB" i="1" dirty="0" err="1"/>
              <a:t>im</a:t>
            </a:r>
            <a:r>
              <a:rPr lang="en-GB" i="1" dirty="0"/>
              <a:t> Regen</a:t>
            </a:r>
            <a:r>
              <a:rPr lang="en-GB" dirty="0"/>
              <a:t>, </a:t>
            </a:r>
            <a:r>
              <a:rPr lang="en-GB" i="1" dirty="0" err="1"/>
              <a:t>Hei</a:t>
            </a:r>
            <a:r>
              <a:rPr lang="de-DE" i="1" dirty="0"/>
              <a:t>ß</a:t>
            </a:r>
            <a:r>
              <a:rPr lang="en-GB" i="1" dirty="0" err="1"/>
              <a:t>er</a:t>
            </a:r>
            <a:r>
              <a:rPr lang="en-GB" i="1" dirty="0"/>
              <a:t> </a:t>
            </a:r>
            <a:r>
              <a:rPr lang="en-GB" i="1" dirty="0" err="1"/>
              <a:t>Sommer</a:t>
            </a:r>
            <a:r>
              <a:rPr lang="en-GB" dirty="0"/>
              <a:t> and </a:t>
            </a:r>
            <a:r>
              <a:rPr lang="en-GB" i="1" dirty="0" err="1"/>
              <a:t>Nicht</a:t>
            </a:r>
            <a:r>
              <a:rPr lang="en-GB" i="1" dirty="0"/>
              <a:t> </a:t>
            </a:r>
            <a:r>
              <a:rPr lang="en-GB" i="1" dirty="0" err="1"/>
              <a:t>schummeln</a:t>
            </a:r>
            <a:r>
              <a:rPr lang="en-GB" i="1" dirty="0"/>
              <a:t>, Liebling!</a:t>
            </a:r>
            <a:r>
              <a:rPr lang="en-GB" dirty="0"/>
              <a:t>, took the fifth place in 1967, fourth in 1968 and third in 1973, respectively. </a:t>
            </a:r>
            <a:endParaRPr lang="cs-CZ" dirty="0" smtClean="0"/>
          </a:p>
          <a:p>
            <a:r>
              <a:rPr lang="en-GB" dirty="0" smtClean="0"/>
              <a:t>The </a:t>
            </a:r>
            <a:r>
              <a:rPr lang="en-GB" i="1" dirty="0" err="1"/>
              <a:t>Indianerfilme</a:t>
            </a:r>
            <a:r>
              <a:rPr lang="en-GB" dirty="0"/>
              <a:t> achieved phenomenal success since their first instalment – Mach’s </a:t>
            </a:r>
            <a:r>
              <a:rPr lang="en-GB" i="1" dirty="0"/>
              <a:t>Die </a:t>
            </a:r>
            <a:r>
              <a:rPr lang="en-GB" i="1" dirty="0" err="1"/>
              <a:t>Söhne</a:t>
            </a:r>
            <a:r>
              <a:rPr lang="en-GB" i="1" dirty="0"/>
              <a:t> der </a:t>
            </a:r>
            <a:r>
              <a:rPr lang="en-GB" i="1" dirty="0" err="1"/>
              <a:t>großen</a:t>
            </a:r>
            <a:r>
              <a:rPr lang="en-GB" i="1" dirty="0"/>
              <a:t> </a:t>
            </a:r>
            <a:r>
              <a:rPr lang="en-GB" i="1" dirty="0" err="1"/>
              <a:t>Bärin</a:t>
            </a:r>
            <a:r>
              <a:rPr lang="en-GB" dirty="0"/>
              <a:t> with 4 870 000 viewers was the most attended DEFA movie in 1966 </a:t>
            </a:r>
            <a:endParaRPr lang="cs-CZ" dirty="0" smtClean="0"/>
          </a:p>
          <a:p>
            <a:r>
              <a:rPr lang="en-GB" dirty="0" smtClean="0"/>
              <a:t>(</a:t>
            </a:r>
            <a:r>
              <a:rPr lang="en-GB" dirty="0"/>
              <a:t>the second movie directed by Mach for DEFA, </a:t>
            </a:r>
            <a:r>
              <a:rPr lang="en-GB" i="1" dirty="0"/>
              <a:t>Der </a:t>
            </a:r>
            <a:r>
              <a:rPr lang="en-GB" i="1" dirty="0" err="1"/>
              <a:t>Schwarze</a:t>
            </a:r>
            <a:r>
              <a:rPr lang="en-GB" i="1" dirty="0"/>
              <a:t> Panther</a:t>
            </a:r>
            <a:r>
              <a:rPr lang="en-GB" dirty="0"/>
              <a:t>, took the third place in the same year, and was attended by 927 000 cinemagoers). </a:t>
            </a:r>
            <a:endParaRPr lang="cs-CZ" dirty="0" smtClean="0"/>
          </a:p>
          <a:p>
            <a:r>
              <a:rPr lang="en-GB" dirty="0" smtClean="0"/>
              <a:t>The </a:t>
            </a:r>
            <a:r>
              <a:rPr lang="en-GB" dirty="0"/>
              <a:t>subsequent instalments of the series from the Wild West were the most attended DEFA movies in the years 1967, 1968, 1969, 1971, 1973, 1974, </a:t>
            </a:r>
            <a:r>
              <a:rPr lang="en-GB" dirty="0" smtClean="0"/>
              <a:t>1975. </a:t>
            </a:r>
            <a:r>
              <a:rPr lang="en-GB" dirty="0"/>
              <a:t>While often made with a support of foreign partners and twice as a co-production, all of the </a:t>
            </a:r>
            <a:r>
              <a:rPr lang="en-GB" i="1" dirty="0" err="1"/>
              <a:t>Indianerfilme</a:t>
            </a:r>
            <a:r>
              <a:rPr lang="en-GB" dirty="0"/>
              <a:t> made during 1960s and 1970s were already shot by an indigenous </a:t>
            </a:r>
            <a:r>
              <a:rPr lang="en-GB" dirty="0" smtClean="0"/>
              <a:t>director. </a:t>
            </a:r>
            <a:r>
              <a:rPr lang="en-GB" dirty="0"/>
              <a:t>The only partial exception represents the movie </a:t>
            </a:r>
            <a:r>
              <a:rPr lang="en-GB" i="1" dirty="0" err="1"/>
              <a:t>Weiße</a:t>
            </a:r>
            <a:r>
              <a:rPr lang="en-GB" i="1" dirty="0"/>
              <a:t> </a:t>
            </a:r>
            <a:r>
              <a:rPr lang="en-GB" i="1" dirty="0" err="1"/>
              <a:t>Wölfe</a:t>
            </a:r>
            <a:r>
              <a:rPr lang="en-GB" dirty="0"/>
              <a:t> (Konrad </a:t>
            </a:r>
            <a:r>
              <a:rPr lang="en-GB" dirty="0" err="1"/>
              <a:t>Petzold</a:t>
            </a:r>
            <a:r>
              <a:rPr lang="en-GB" dirty="0"/>
              <a:t>, 1968), as two Serbs worked on the project as assistant directors: significantly enough, one of them was the director of </a:t>
            </a:r>
            <a:r>
              <a:rPr lang="en-GB" i="1" dirty="0" err="1"/>
              <a:t>Mörder</a:t>
            </a:r>
            <a:r>
              <a:rPr lang="en-GB" i="1" dirty="0"/>
              <a:t> auf </a:t>
            </a:r>
            <a:r>
              <a:rPr lang="en-GB" i="1" dirty="0" err="1"/>
              <a:t>Urlaub</a:t>
            </a:r>
            <a:r>
              <a:rPr lang="en-GB" dirty="0"/>
              <a:t> </a:t>
            </a:r>
            <a:r>
              <a:rPr lang="en-GB" dirty="0" err="1"/>
              <a:t>Boško</a:t>
            </a:r>
            <a:r>
              <a:rPr lang="en-GB" dirty="0"/>
              <a:t> </a:t>
            </a:r>
            <a:r>
              <a:rPr lang="en-GB" dirty="0" err="1"/>
              <a:t>Bošković</a:t>
            </a:r>
            <a:r>
              <a:rPr lang="en-GB" dirty="0"/>
              <a:t>. </a:t>
            </a:r>
            <a:endParaRPr lang="cs-CZ" dirty="0"/>
          </a:p>
        </p:txBody>
      </p:sp>
    </p:spTree>
    <p:extLst>
      <p:ext uri="{BB962C8B-B14F-4D97-AF65-F5344CB8AC3E}">
        <p14:creationId xmlns:p14="http://schemas.microsoft.com/office/powerpoint/2010/main" val="19168361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263236"/>
            <a:ext cx="9601200" cy="5604164"/>
          </a:xfrm>
        </p:spPr>
        <p:txBody>
          <a:bodyPr>
            <a:normAutofit fontScale="77500" lnSpcReduction="20000"/>
          </a:bodyPr>
          <a:lstStyle/>
          <a:p>
            <a:r>
              <a:rPr lang="cs-CZ" dirty="0" err="1" smtClean="0"/>
              <a:t>Feinstein</a:t>
            </a:r>
            <a:r>
              <a:rPr lang="cs-CZ" dirty="0"/>
              <a:t>, Joshua (2002): </a:t>
            </a:r>
            <a:r>
              <a:rPr lang="cs-CZ" dirty="0" err="1"/>
              <a:t>The</a:t>
            </a:r>
            <a:r>
              <a:rPr lang="cs-CZ" dirty="0"/>
              <a:t> </a:t>
            </a:r>
            <a:r>
              <a:rPr lang="cs-CZ" dirty="0" err="1"/>
              <a:t>Triumph</a:t>
            </a:r>
            <a:r>
              <a:rPr lang="cs-CZ" dirty="0"/>
              <a:t> </a:t>
            </a:r>
            <a:r>
              <a:rPr lang="cs-CZ" dirty="0" err="1"/>
              <a:t>of</a:t>
            </a:r>
            <a:r>
              <a:rPr lang="cs-CZ" dirty="0"/>
              <a:t> </a:t>
            </a:r>
            <a:r>
              <a:rPr lang="cs-CZ" dirty="0" err="1"/>
              <a:t>the</a:t>
            </a:r>
            <a:r>
              <a:rPr lang="cs-CZ" dirty="0"/>
              <a:t> </a:t>
            </a:r>
            <a:r>
              <a:rPr lang="cs-CZ" dirty="0" err="1"/>
              <a:t>Ordinary</a:t>
            </a:r>
            <a:r>
              <a:rPr lang="cs-CZ" dirty="0"/>
              <a:t>. </a:t>
            </a:r>
            <a:r>
              <a:rPr lang="cs-CZ" dirty="0" err="1"/>
              <a:t>Depictions</a:t>
            </a:r>
            <a:r>
              <a:rPr lang="cs-CZ" dirty="0"/>
              <a:t> </a:t>
            </a:r>
            <a:r>
              <a:rPr lang="cs-CZ" dirty="0" err="1"/>
              <a:t>of</a:t>
            </a:r>
            <a:r>
              <a:rPr lang="cs-CZ" dirty="0"/>
              <a:t> </a:t>
            </a:r>
            <a:r>
              <a:rPr lang="cs-CZ" dirty="0" err="1"/>
              <a:t>Daily</a:t>
            </a:r>
            <a:r>
              <a:rPr lang="cs-CZ" dirty="0"/>
              <a:t> </a:t>
            </a:r>
            <a:r>
              <a:rPr lang="cs-CZ" dirty="0" err="1"/>
              <a:t>Life</a:t>
            </a:r>
            <a:r>
              <a:rPr lang="cs-CZ" dirty="0"/>
              <a:t> in </a:t>
            </a:r>
            <a:r>
              <a:rPr lang="cs-CZ" dirty="0" err="1"/>
              <a:t>the</a:t>
            </a:r>
            <a:r>
              <a:rPr lang="cs-CZ" dirty="0"/>
              <a:t> East </a:t>
            </a:r>
            <a:r>
              <a:rPr lang="cs-CZ" dirty="0" err="1"/>
              <a:t>German</a:t>
            </a:r>
            <a:r>
              <a:rPr lang="cs-CZ" dirty="0"/>
              <a:t> </a:t>
            </a:r>
            <a:r>
              <a:rPr lang="cs-CZ" dirty="0" err="1"/>
              <a:t>Cinema</a:t>
            </a:r>
            <a:r>
              <a:rPr lang="cs-CZ" dirty="0"/>
              <a:t>, 1949-1989. </a:t>
            </a:r>
            <a:r>
              <a:rPr lang="cs-CZ" dirty="0" err="1"/>
              <a:t>Chapel</a:t>
            </a:r>
            <a:r>
              <a:rPr lang="cs-CZ" dirty="0"/>
              <a:t> </a:t>
            </a:r>
            <a:r>
              <a:rPr lang="cs-CZ" dirty="0" err="1"/>
              <a:t>Hill</a:t>
            </a:r>
            <a:r>
              <a:rPr lang="cs-CZ" dirty="0"/>
              <a:t>: </a:t>
            </a:r>
            <a:r>
              <a:rPr lang="cs-CZ" dirty="0" err="1"/>
              <a:t>The</a:t>
            </a:r>
            <a:r>
              <a:rPr lang="cs-CZ" dirty="0"/>
              <a:t> University </a:t>
            </a:r>
            <a:r>
              <a:rPr lang="cs-CZ" dirty="0" err="1"/>
              <a:t>of</a:t>
            </a:r>
            <a:r>
              <a:rPr lang="cs-CZ" dirty="0"/>
              <a:t> </a:t>
            </a:r>
            <a:r>
              <a:rPr lang="cs-CZ" dirty="0" err="1"/>
              <a:t>North</a:t>
            </a:r>
            <a:r>
              <a:rPr lang="cs-CZ" dirty="0"/>
              <a:t> Carolina </a:t>
            </a:r>
            <a:r>
              <a:rPr lang="cs-CZ" dirty="0" err="1"/>
              <a:t>Press</a:t>
            </a:r>
            <a:endParaRPr lang="cs-CZ" dirty="0"/>
          </a:p>
          <a:p>
            <a:r>
              <a:rPr lang="en-GB" dirty="0" err="1" smtClean="0"/>
              <a:t>Ivanova</a:t>
            </a:r>
            <a:r>
              <a:rPr lang="en-GB" dirty="0"/>
              <a:t>, Mariana (2011): DEFA and East European Cinemas: Co-Productions, Transnational Exchange and Artistic Collaborations. Ph.D. Diss., University of Texas, Austin. </a:t>
            </a:r>
            <a:endParaRPr lang="cs-CZ" dirty="0"/>
          </a:p>
          <a:p>
            <a:r>
              <a:rPr lang="en-GB" dirty="0" err="1"/>
              <a:t>Kersten</a:t>
            </a:r>
            <a:r>
              <a:rPr lang="en-GB" dirty="0"/>
              <a:t>, Heinz (1963): Das </a:t>
            </a:r>
            <a:r>
              <a:rPr lang="en-GB" dirty="0" err="1"/>
              <a:t>Filmwesen</a:t>
            </a:r>
            <a:r>
              <a:rPr lang="en-GB" dirty="0"/>
              <a:t> in der </a:t>
            </a:r>
            <a:r>
              <a:rPr lang="en-GB" dirty="0" err="1"/>
              <a:t>sowjetischen</a:t>
            </a:r>
            <a:r>
              <a:rPr lang="en-GB" dirty="0"/>
              <a:t> </a:t>
            </a:r>
            <a:r>
              <a:rPr lang="en-GB" dirty="0" err="1"/>
              <a:t>Besatzungszone</a:t>
            </a:r>
            <a:r>
              <a:rPr lang="en-GB" dirty="0"/>
              <a:t> </a:t>
            </a:r>
            <a:r>
              <a:rPr lang="en-GB" dirty="0" err="1"/>
              <a:t>Deutschlands</a:t>
            </a:r>
            <a:r>
              <a:rPr lang="en-GB" dirty="0"/>
              <a:t>. Bonn – Berlin: </a:t>
            </a:r>
            <a:r>
              <a:rPr lang="en-GB" dirty="0" err="1"/>
              <a:t>Bundesministerium</a:t>
            </a:r>
            <a:r>
              <a:rPr lang="en-GB" dirty="0"/>
              <a:t> </a:t>
            </a:r>
            <a:r>
              <a:rPr lang="en-GB" dirty="0" err="1"/>
              <a:t>für</a:t>
            </a:r>
            <a:r>
              <a:rPr lang="en-GB" dirty="0"/>
              <a:t> </a:t>
            </a:r>
            <a:r>
              <a:rPr lang="en-GB" dirty="0" err="1"/>
              <a:t>gesamtdeutsche</a:t>
            </a:r>
            <a:r>
              <a:rPr lang="en-GB" dirty="0"/>
              <a:t> </a:t>
            </a:r>
            <a:r>
              <a:rPr lang="en-GB" dirty="0" err="1"/>
              <a:t>Fragen</a:t>
            </a:r>
            <a:endParaRPr lang="cs-CZ" dirty="0"/>
          </a:p>
          <a:p>
            <a:r>
              <a:rPr lang="cs-CZ" dirty="0" err="1" smtClean="0"/>
              <a:t>Raundalen</a:t>
            </a:r>
            <a:r>
              <a:rPr lang="cs-CZ" dirty="0"/>
              <a:t>, Jon (2005): A </a:t>
            </a:r>
            <a:r>
              <a:rPr lang="cs-CZ" dirty="0" err="1"/>
              <a:t>Communist</a:t>
            </a:r>
            <a:r>
              <a:rPr lang="cs-CZ" dirty="0"/>
              <a:t> </a:t>
            </a:r>
            <a:r>
              <a:rPr lang="cs-CZ" dirty="0" err="1"/>
              <a:t>Takeover</a:t>
            </a:r>
            <a:r>
              <a:rPr lang="cs-CZ" dirty="0"/>
              <a:t> in </a:t>
            </a:r>
            <a:r>
              <a:rPr lang="cs-CZ" dirty="0" err="1"/>
              <a:t>the</a:t>
            </a:r>
            <a:r>
              <a:rPr lang="cs-CZ" dirty="0"/>
              <a:t> </a:t>
            </a:r>
            <a:r>
              <a:rPr lang="cs-CZ" dirty="0" err="1"/>
              <a:t>Dream</a:t>
            </a:r>
            <a:r>
              <a:rPr lang="cs-CZ" dirty="0"/>
              <a:t> </a:t>
            </a:r>
            <a:r>
              <a:rPr lang="cs-CZ" dirty="0" err="1"/>
              <a:t>Factory</a:t>
            </a:r>
            <a:r>
              <a:rPr lang="cs-CZ" dirty="0"/>
              <a:t> – </a:t>
            </a:r>
            <a:r>
              <a:rPr lang="cs-CZ" dirty="0" err="1"/>
              <a:t>Appropriation</a:t>
            </a:r>
            <a:r>
              <a:rPr lang="cs-CZ" dirty="0"/>
              <a:t> </a:t>
            </a:r>
            <a:r>
              <a:rPr lang="cs-CZ" dirty="0" err="1"/>
              <a:t>of</a:t>
            </a:r>
            <a:r>
              <a:rPr lang="cs-CZ" dirty="0"/>
              <a:t> </a:t>
            </a:r>
            <a:r>
              <a:rPr lang="cs-CZ" dirty="0" err="1"/>
              <a:t>Popular</a:t>
            </a:r>
            <a:r>
              <a:rPr lang="cs-CZ" dirty="0"/>
              <a:t> </a:t>
            </a:r>
            <a:r>
              <a:rPr lang="cs-CZ" dirty="0" err="1"/>
              <a:t>Genres</a:t>
            </a:r>
            <a:r>
              <a:rPr lang="cs-CZ" dirty="0"/>
              <a:t> by </a:t>
            </a:r>
            <a:r>
              <a:rPr lang="cs-CZ" dirty="0" err="1"/>
              <a:t>the</a:t>
            </a:r>
            <a:r>
              <a:rPr lang="cs-CZ" dirty="0"/>
              <a:t> East </a:t>
            </a:r>
            <a:r>
              <a:rPr lang="cs-CZ" dirty="0" err="1"/>
              <a:t>German</a:t>
            </a:r>
            <a:r>
              <a:rPr lang="cs-CZ" dirty="0"/>
              <a:t> Film </a:t>
            </a:r>
            <a:r>
              <a:rPr lang="cs-CZ" dirty="0" err="1"/>
              <a:t>Industry</a:t>
            </a:r>
            <a:r>
              <a:rPr lang="cs-CZ" dirty="0"/>
              <a:t>. </a:t>
            </a:r>
            <a:r>
              <a:rPr lang="cs-CZ" i="1" dirty="0" err="1"/>
              <a:t>Slavonica</a:t>
            </a:r>
            <a:r>
              <a:rPr lang="cs-CZ" dirty="0"/>
              <a:t> 11, no. 1, 2005, pp. 69-86</a:t>
            </a:r>
          </a:p>
          <a:p>
            <a:r>
              <a:rPr lang="en-GB" dirty="0"/>
              <a:t>Rinke, Andrea (2006): Eastside stories: Singing and dancing for socialism. Film History 18, no. 1, pp. </a:t>
            </a:r>
            <a:r>
              <a:rPr lang="en-GB" dirty="0" smtClean="0"/>
              <a:t>73-87</a:t>
            </a:r>
            <a:endParaRPr lang="cs-CZ" dirty="0" smtClean="0"/>
          </a:p>
          <a:p>
            <a:r>
              <a:rPr lang="cs-CZ" dirty="0"/>
              <a:t>SKOPAL, Pavel. </a:t>
            </a:r>
            <a:r>
              <a:rPr lang="cs-CZ" dirty="0" err="1"/>
              <a:t>The</a:t>
            </a:r>
            <a:r>
              <a:rPr lang="cs-CZ" dirty="0"/>
              <a:t> </a:t>
            </a:r>
            <a:r>
              <a:rPr lang="cs-CZ" dirty="0" err="1"/>
              <a:t>Pragmatic</a:t>
            </a:r>
            <a:r>
              <a:rPr lang="cs-CZ" dirty="0"/>
              <a:t> </a:t>
            </a:r>
            <a:r>
              <a:rPr lang="cs-CZ" dirty="0" err="1"/>
              <a:t>Alliance</a:t>
            </a:r>
            <a:r>
              <a:rPr lang="cs-CZ" dirty="0"/>
              <a:t> </a:t>
            </a:r>
            <a:r>
              <a:rPr lang="cs-CZ" dirty="0" err="1"/>
              <a:t>of</a:t>
            </a:r>
            <a:r>
              <a:rPr lang="cs-CZ" dirty="0"/>
              <a:t> DEFA and Barrandov : </a:t>
            </a:r>
            <a:r>
              <a:rPr lang="cs-CZ" dirty="0" err="1"/>
              <a:t>Cultural</a:t>
            </a:r>
            <a:r>
              <a:rPr lang="cs-CZ" dirty="0"/>
              <a:t> Transfer, </a:t>
            </a:r>
            <a:r>
              <a:rPr lang="cs-CZ" dirty="0" err="1"/>
              <a:t>Popular</a:t>
            </a:r>
            <a:r>
              <a:rPr lang="cs-CZ" dirty="0"/>
              <a:t> </a:t>
            </a:r>
            <a:r>
              <a:rPr lang="cs-CZ" dirty="0" err="1"/>
              <a:t>Cinema</a:t>
            </a:r>
            <a:r>
              <a:rPr lang="cs-CZ" dirty="0"/>
              <a:t> and </a:t>
            </a:r>
            <a:r>
              <a:rPr lang="cs-CZ" dirty="0" err="1"/>
              <a:t>Czechoslovak</a:t>
            </a:r>
            <a:r>
              <a:rPr lang="cs-CZ" dirty="0"/>
              <a:t>-East </a:t>
            </a:r>
            <a:r>
              <a:rPr lang="cs-CZ" dirty="0" err="1"/>
              <a:t>German</a:t>
            </a:r>
            <a:r>
              <a:rPr lang="cs-CZ" dirty="0"/>
              <a:t> Co-</a:t>
            </a:r>
            <a:r>
              <a:rPr lang="cs-CZ" dirty="0" err="1"/>
              <a:t>productions</a:t>
            </a:r>
            <a:r>
              <a:rPr lang="cs-CZ" dirty="0"/>
              <a:t>, 1957–85. </a:t>
            </a:r>
            <a:r>
              <a:rPr lang="cs-CZ" b="1" dirty="0" err="1"/>
              <a:t>Historical</a:t>
            </a:r>
            <a:r>
              <a:rPr lang="cs-CZ" b="1" dirty="0"/>
              <a:t> </a:t>
            </a:r>
            <a:r>
              <a:rPr lang="cs-CZ" b="1" dirty="0" err="1"/>
              <a:t>Journal</a:t>
            </a:r>
            <a:r>
              <a:rPr lang="cs-CZ" b="1" dirty="0"/>
              <a:t> </a:t>
            </a:r>
            <a:r>
              <a:rPr lang="cs-CZ" b="1" dirty="0" err="1"/>
              <a:t>of</a:t>
            </a:r>
            <a:r>
              <a:rPr lang="cs-CZ" b="1" dirty="0"/>
              <a:t> Film, </a:t>
            </a:r>
            <a:r>
              <a:rPr lang="cs-CZ" b="1" dirty="0" err="1"/>
              <a:t>Radio</a:t>
            </a:r>
            <a:r>
              <a:rPr lang="cs-CZ" b="1" dirty="0"/>
              <a:t> and </a:t>
            </a:r>
            <a:r>
              <a:rPr lang="cs-CZ" b="1" dirty="0" err="1"/>
              <a:t>Television</a:t>
            </a:r>
            <a:r>
              <a:rPr lang="cs-CZ" dirty="0"/>
              <a:t>, 2018, roč. 38, č. 1, s. </a:t>
            </a:r>
            <a:r>
              <a:rPr lang="cs-CZ" dirty="0" smtClean="0"/>
              <a:t>133-146</a:t>
            </a:r>
          </a:p>
          <a:p>
            <a:r>
              <a:rPr lang="cs-CZ" dirty="0"/>
              <a:t>SKOPAL, Pavel. </a:t>
            </a:r>
            <a:r>
              <a:rPr lang="cs-CZ" dirty="0" err="1"/>
              <a:t>Reisende</a:t>
            </a:r>
            <a:r>
              <a:rPr lang="cs-CZ" dirty="0"/>
              <a:t> in </a:t>
            </a:r>
            <a:r>
              <a:rPr lang="cs-CZ" dirty="0" err="1"/>
              <a:t>Sachen</a:t>
            </a:r>
            <a:r>
              <a:rPr lang="cs-CZ" dirty="0"/>
              <a:t> </a:t>
            </a:r>
            <a:r>
              <a:rPr lang="cs-CZ" dirty="0" err="1"/>
              <a:t>Genre</a:t>
            </a:r>
            <a:r>
              <a:rPr lang="cs-CZ" dirty="0"/>
              <a:t> - von Barrandov nach </a:t>
            </a:r>
            <a:r>
              <a:rPr lang="cs-CZ" dirty="0" err="1"/>
              <a:t>Babelsberg</a:t>
            </a:r>
            <a:r>
              <a:rPr lang="cs-CZ" dirty="0"/>
              <a:t> </a:t>
            </a:r>
            <a:r>
              <a:rPr lang="cs-CZ" dirty="0" err="1"/>
              <a:t>und</a:t>
            </a:r>
            <a:r>
              <a:rPr lang="cs-CZ" dirty="0"/>
              <a:t> </a:t>
            </a:r>
            <a:r>
              <a:rPr lang="cs-CZ" dirty="0" err="1"/>
              <a:t>zurück</a:t>
            </a:r>
            <a:r>
              <a:rPr lang="cs-CZ" dirty="0"/>
              <a:t>. </a:t>
            </a:r>
            <a:r>
              <a:rPr lang="cs-CZ" dirty="0" err="1"/>
              <a:t>Zur</a:t>
            </a:r>
            <a:r>
              <a:rPr lang="cs-CZ" dirty="0"/>
              <a:t> </a:t>
            </a:r>
            <a:r>
              <a:rPr lang="cs-CZ" dirty="0" err="1"/>
              <a:t>bedeutung</a:t>
            </a:r>
            <a:r>
              <a:rPr lang="cs-CZ" dirty="0"/>
              <a:t> von </a:t>
            </a:r>
            <a:r>
              <a:rPr lang="cs-CZ" dirty="0" err="1"/>
              <a:t>tschechischen</a:t>
            </a:r>
            <a:r>
              <a:rPr lang="cs-CZ" dirty="0"/>
              <a:t> </a:t>
            </a:r>
            <a:r>
              <a:rPr lang="cs-CZ" dirty="0" err="1"/>
              <a:t>Regisseuren</a:t>
            </a:r>
            <a:r>
              <a:rPr lang="cs-CZ" dirty="0"/>
              <a:t> </a:t>
            </a:r>
            <a:r>
              <a:rPr lang="cs-CZ" dirty="0" err="1"/>
              <a:t>für</a:t>
            </a:r>
            <a:r>
              <a:rPr lang="cs-CZ" dirty="0"/>
              <a:t> </a:t>
            </a:r>
            <a:r>
              <a:rPr lang="cs-CZ" dirty="0" err="1"/>
              <a:t>die</a:t>
            </a:r>
            <a:r>
              <a:rPr lang="cs-CZ" dirty="0"/>
              <a:t> </a:t>
            </a:r>
            <a:r>
              <a:rPr lang="cs-CZ" dirty="0" err="1"/>
              <a:t>Genrefilmproduktion</a:t>
            </a:r>
            <a:r>
              <a:rPr lang="cs-CZ" dirty="0"/>
              <a:t> der DEFA in den 1960er </a:t>
            </a:r>
            <a:r>
              <a:rPr lang="cs-CZ" dirty="0" err="1"/>
              <a:t>und</a:t>
            </a:r>
            <a:r>
              <a:rPr lang="cs-CZ" dirty="0"/>
              <a:t> 1970er </a:t>
            </a:r>
            <a:r>
              <a:rPr lang="cs-CZ" dirty="0" err="1"/>
              <a:t>Jahren</a:t>
            </a:r>
            <a:r>
              <a:rPr lang="cs-CZ" dirty="0"/>
              <a:t>. In Michael </a:t>
            </a:r>
            <a:r>
              <a:rPr lang="cs-CZ" dirty="0" err="1"/>
              <a:t>Wedel</a:t>
            </a:r>
            <a:r>
              <a:rPr lang="cs-CZ" dirty="0"/>
              <a:t>, </a:t>
            </a:r>
            <a:r>
              <a:rPr lang="cs-CZ" dirty="0" err="1"/>
              <a:t>Barton</a:t>
            </a:r>
            <a:r>
              <a:rPr lang="cs-CZ" dirty="0"/>
              <a:t> </a:t>
            </a:r>
            <a:r>
              <a:rPr lang="cs-CZ" dirty="0" err="1"/>
              <a:t>Byg</a:t>
            </a:r>
            <a:r>
              <a:rPr lang="cs-CZ" dirty="0"/>
              <a:t>, Andy </a:t>
            </a:r>
            <a:r>
              <a:rPr lang="cs-CZ" dirty="0" err="1"/>
              <a:t>Räder</a:t>
            </a:r>
            <a:r>
              <a:rPr lang="cs-CZ" dirty="0"/>
              <a:t>, </a:t>
            </a:r>
            <a:r>
              <a:rPr lang="cs-CZ" dirty="0" err="1"/>
              <a:t>Skyler</a:t>
            </a:r>
            <a:r>
              <a:rPr lang="cs-CZ" dirty="0"/>
              <a:t> Arndt-</a:t>
            </a:r>
            <a:r>
              <a:rPr lang="cs-CZ" dirty="0" err="1"/>
              <a:t>Bryggs</a:t>
            </a:r>
            <a:r>
              <a:rPr lang="cs-CZ" dirty="0"/>
              <a:t>, </a:t>
            </a:r>
            <a:r>
              <a:rPr lang="cs-CZ" dirty="0" err="1"/>
              <a:t>Evan</a:t>
            </a:r>
            <a:r>
              <a:rPr lang="cs-CZ" dirty="0"/>
              <a:t> </a:t>
            </a:r>
            <a:r>
              <a:rPr lang="cs-CZ" dirty="0" err="1"/>
              <a:t>Torner</a:t>
            </a:r>
            <a:r>
              <a:rPr lang="cs-CZ" dirty="0"/>
              <a:t>. </a:t>
            </a:r>
            <a:r>
              <a:rPr lang="cs-CZ" b="1" dirty="0"/>
              <a:t>DEFA </a:t>
            </a:r>
            <a:r>
              <a:rPr lang="cs-CZ" b="1" dirty="0" err="1"/>
              <a:t>international</a:t>
            </a:r>
            <a:r>
              <a:rPr lang="cs-CZ" b="1" dirty="0"/>
              <a:t>: </a:t>
            </a:r>
            <a:r>
              <a:rPr lang="cs-CZ" b="1" dirty="0" err="1"/>
              <a:t>Grenzüberschreitende</a:t>
            </a:r>
            <a:r>
              <a:rPr lang="cs-CZ" b="1" dirty="0"/>
              <a:t> </a:t>
            </a:r>
            <a:r>
              <a:rPr lang="cs-CZ" b="1" dirty="0" err="1"/>
              <a:t>Filmbeziehungen</a:t>
            </a:r>
            <a:r>
              <a:rPr lang="cs-CZ" b="1" dirty="0"/>
              <a:t> vor </a:t>
            </a:r>
            <a:r>
              <a:rPr lang="cs-CZ" b="1" dirty="0" err="1"/>
              <a:t>und</a:t>
            </a:r>
            <a:r>
              <a:rPr lang="cs-CZ" b="1" dirty="0"/>
              <a:t> nach dem </a:t>
            </a:r>
            <a:r>
              <a:rPr lang="cs-CZ" b="1" dirty="0" err="1" smtClean="0"/>
              <a:t>Mauerbau</a:t>
            </a:r>
            <a:r>
              <a:rPr lang="cs-CZ" dirty="0" smtClean="0"/>
              <a:t>. </a:t>
            </a:r>
            <a:r>
              <a:rPr lang="cs-CZ" dirty="0"/>
              <a:t>Wiesbaden, Německo: </a:t>
            </a:r>
            <a:r>
              <a:rPr lang="cs-CZ" dirty="0" err="1"/>
              <a:t>Springer</a:t>
            </a:r>
            <a:r>
              <a:rPr lang="cs-CZ" dirty="0"/>
              <a:t> VS, 2013. s. </a:t>
            </a:r>
            <a:r>
              <a:rPr lang="cs-CZ" dirty="0" smtClean="0"/>
              <a:t>249-266</a:t>
            </a:r>
          </a:p>
          <a:p>
            <a:r>
              <a:rPr lang="cs-CZ" dirty="0"/>
              <a:t>SKOPAL, Pavel. </a:t>
            </a:r>
            <a:r>
              <a:rPr lang="cs-CZ" dirty="0" err="1"/>
              <a:t>The</a:t>
            </a:r>
            <a:r>
              <a:rPr lang="cs-CZ" dirty="0"/>
              <a:t> </a:t>
            </a:r>
            <a:r>
              <a:rPr lang="cs-CZ" dirty="0" err="1"/>
              <a:t>Czechoslovak</a:t>
            </a:r>
            <a:r>
              <a:rPr lang="cs-CZ" dirty="0"/>
              <a:t>-East </a:t>
            </a:r>
            <a:r>
              <a:rPr lang="cs-CZ" dirty="0" err="1"/>
              <a:t>German</a:t>
            </a:r>
            <a:r>
              <a:rPr lang="cs-CZ" dirty="0"/>
              <a:t> Co-</a:t>
            </a:r>
            <a:r>
              <a:rPr lang="cs-CZ" dirty="0" err="1"/>
              <a:t>production</a:t>
            </a:r>
            <a:r>
              <a:rPr lang="cs-CZ" dirty="0"/>
              <a:t> Tři oříšky pro Popelku/</a:t>
            </a:r>
            <a:r>
              <a:rPr lang="cs-CZ" dirty="0" err="1"/>
              <a:t>Drei</a:t>
            </a:r>
            <a:r>
              <a:rPr lang="cs-CZ" dirty="0"/>
              <a:t> </a:t>
            </a:r>
            <a:r>
              <a:rPr lang="cs-CZ" dirty="0" err="1"/>
              <a:t>Haselnüsse</a:t>
            </a:r>
            <a:r>
              <a:rPr lang="cs-CZ" dirty="0"/>
              <a:t> </a:t>
            </a:r>
            <a:r>
              <a:rPr lang="cs-CZ" dirty="0" err="1"/>
              <a:t>für</a:t>
            </a:r>
            <a:r>
              <a:rPr lang="cs-CZ" dirty="0"/>
              <a:t> </a:t>
            </a:r>
            <a:r>
              <a:rPr lang="cs-CZ" dirty="0" err="1"/>
              <a:t>Aschenbrödel</a:t>
            </a:r>
            <a:r>
              <a:rPr lang="cs-CZ" dirty="0"/>
              <a:t>/</a:t>
            </a:r>
            <a:r>
              <a:rPr lang="cs-CZ" dirty="0" err="1"/>
              <a:t>Three</a:t>
            </a:r>
            <a:r>
              <a:rPr lang="cs-CZ" dirty="0"/>
              <a:t> </a:t>
            </a:r>
            <a:r>
              <a:rPr lang="cs-CZ" dirty="0" err="1"/>
              <a:t>Wishes</a:t>
            </a:r>
            <a:r>
              <a:rPr lang="cs-CZ" dirty="0"/>
              <a:t> </a:t>
            </a:r>
            <a:r>
              <a:rPr lang="cs-CZ" dirty="0" err="1"/>
              <a:t>for</a:t>
            </a:r>
            <a:r>
              <a:rPr lang="cs-CZ" dirty="0"/>
              <a:t> </a:t>
            </a:r>
            <a:r>
              <a:rPr lang="cs-CZ" dirty="0" err="1"/>
              <a:t>Cinderella</a:t>
            </a:r>
            <a:r>
              <a:rPr lang="cs-CZ" dirty="0"/>
              <a:t> : A </a:t>
            </a:r>
            <a:r>
              <a:rPr lang="cs-CZ" dirty="0" err="1"/>
              <a:t>Transnational</a:t>
            </a:r>
            <a:r>
              <a:rPr lang="cs-CZ" dirty="0"/>
              <a:t> </a:t>
            </a:r>
            <a:r>
              <a:rPr lang="cs-CZ" dirty="0" err="1"/>
              <a:t>Tale</a:t>
            </a:r>
            <a:r>
              <a:rPr lang="cs-CZ" dirty="0"/>
              <a:t>. In </a:t>
            </a:r>
            <a:r>
              <a:rPr lang="cs-CZ" dirty="0" err="1"/>
              <a:t>Ostrowska</a:t>
            </a:r>
            <a:r>
              <a:rPr lang="cs-CZ" dirty="0"/>
              <a:t>, Dorota; </a:t>
            </a:r>
            <a:r>
              <a:rPr lang="cs-CZ" dirty="0" err="1"/>
              <a:t>Pitassio</a:t>
            </a:r>
            <a:r>
              <a:rPr lang="cs-CZ" dirty="0"/>
              <a:t>, Francesco; Varga, </a:t>
            </a:r>
            <a:r>
              <a:rPr lang="cs-CZ" dirty="0" err="1"/>
              <a:t>Zsuzsanna</a:t>
            </a:r>
            <a:r>
              <a:rPr lang="cs-CZ" dirty="0"/>
              <a:t>. </a:t>
            </a:r>
            <a:r>
              <a:rPr lang="cs-CZ" b="1" dirty="0" err="1"/>
              <a:t>Popular</a:t>
            </a:r>
            <a:r>
              <a:rPr lang="cs-CZ" b="1" dirty="0"/>
              <a:t> </a:t>
            </a:r>
            <a:r>
              <a:rPr lang="cs-CZ" b="1" dirty="0" err="1"/>
              <a:t>Cinemas</a:t>
            </a:r>
            <a:r>
              <a:rPr lang="cs-CZ" b="1" dirty="0"/>
              <a:t> in East </a:t>
            </a:r>
            <a:r>
              <a:rPr lang="cs-CZ" b="1" dirty="0" err="1"/>
              <a:t>Central</a:t>
            </a:r>
            <a:r>
              <a:rPr lang="cs-CZ" b="1" dirty="0"/>
              <a:t> </a:t>
            </a:r>
            <a:r>
              <a:rPr lang="cs-CZ" b="1" dirty="0" err="1"/>
              <a:t>Europe</a:t>
            </a:r>
            <a:r>
              <a:rPr lang="cs-CZ" b="1" dirty="0"/>
              <a:t> : Film </a:t>
            </a:r>
            <a:r>
              <a:rPr lang="cs-CZ" b="1" dirty="0" err="1"/>
              <a:t>Cultures</a:t>
            </a:r>
            <a:r>
              <a:rPr lang="cs-CZ" b="1" dirty="0"/>
              <a:t> and </a:t>
            </a:r>
            <a:r>
              <a:rPr lang="cs-CZ" b="1" dirty="0" err="1"/>
              <a:t>Histories</a:t>
            </a:r>
            <a:r>
              <a:rPr lang="cs-CZ" dirty="0"/>
              <a:t>. Londýn: I. B. </a:t>
            </a:r>
            <a:r>
              <a:rPr lang="cs-CZ" dirty="0" err="1"/>
              <a:t>Tauris</a:t>
            </a:r>
            <a:r>
              <a:rPr lang="cs-CZ" dirty="0"/>
              <a:t>, 2017. s. </a:t>
            </a:r>
            <a:r>
              <a:rPr lang="cs-CZ" dirty="0" smtClean="0"/>
              <a:t>184-197</a:t>
            </a:r>
          </a:p>
          <a:p>
            <a:r>
              <a:rPr lang="cs-CZ" dirty="0"/>
              <a:t>SKOPAL, </a:t>
            </a:r>
            <a:r>
              <a:rPr lang="cs-CZ" dirty="0" smtClean="0"/>
              <a:t>Pavel, </a:t>
            </a:r>
            <a:r>
              <a:rPr lang="cs-CZ" dirty="0" err="1" smtClean="0"/>
              <a:t>ed</a:t>
            </a:r>
            <a:r>
              <a:rPr lang="cs-CZ" dirty="0" smtClean="0"/>
              <a:t>. </a:t>
            </a:r>
            <a:r>
              <a:rPr lang="cs-CZ" b="1" dirty="0"/>
              <a:t>Tři oříšky pro Popelku</a:t>
            </a:r>
            <a:r>
              <a:rPr lang="cs-CZ" dirty="0"/>
              <a:t>. Praha: Národní filmový archiv, 2016. 249 s</a:t>
            </a:r>
          </a:p>
        </p:txBody>
      </p:sp>
    </p:spTree>
    <p:extLst>
      <p:ext uri="{BB962C8B-B14F-4D97-AF65-F5344CB8AC3E}">
        <p14:creationId xmlns:p14="http://schemas.microsoft.com/office/powerpoint/2010/main" val="5517294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Pre-1965 DEFA/Barrandov co-</a:t>
            </a:r>
            <a:r>
              <a:rPr lang="cs-CZ" dirty="0" err="1" smtClean="0"/>
              <a:t>productions</a:t>
            </a:r>
            <a:endParaRPr lang="cs-CZ" dirty="0"/>
          </a:p>
        </p:txBody>
      </p:sp>
      <p:sp>
        <p:nvSpPr>
          <p:cNvPr id="3" name="Zástupný symbol pro obsah 2"/>
          <p:cNvSpPr>
            <a:spLocks noGrp="1"/>
          </p:cNvSpPr>
          <p:nvPr>
            <p:ph idx="1"/>
          </p:nvPr>
        </p:nvSpPr>
        <p:spPr/>
        <p:txBody>
          <a:bodyPr/>
          <a:lstStyle/>
          <a:p>
            <a:r>
              <a:rPr lang="en-GB" i="1" dirty="0"/>
              <a:t>Those Born in 1921</a:t>
            </a:r>
            <a:r>
              <a:rPr lang="en-GB" dirty="0"/>
              <a:t> - </a:t>
            </a:r>
            <a:r>
              <a:rPr lang="en-GB" i="1" dirty="0" err="1"/>
              <a:t>Jahrgang</a:t>
            </a:r>
            <a:r>
              <a:rPr lang="en-GB" i="1" dirty="0"/>
              <a:t> 21</a:t>
            </a:r>
            <a:r>
              <a:rPr lang="en-GB" dirty="0"/>
              <a:t>/</a:t>
            </a:r>
            <a:r>
              <a:rPr lang="en-GB" i="1" dirty="0" err="1"/>
              <a:t>Ročník</a:t>
            </a:r>
            <a:r>
              <a:rPr lang="en-GB" i="1" dirty="0"/>
              <a:t> 21</a:t>
            </a:r>
            <a:r>
              <a:rPr lang="en-GB" dirty="0"/>
              <a:t>; 1957</a:t>
            </a:r>
            <a:r>
              <a:rPr lang="cs-CZ" dirty="0"/>
              <a:t>, </a:t>
            </a:r>
            <a:r>
              <a:rPr lang="en-GB" dirty="0"/>
              <a:t>dir. </a:t>
            </a:r>
            <a:r>
              <a:rPr lang="en-GB" dirty="0" err="1"/>
              <a:t>Václav</a:t>
            </a:r>
            <a:r>
              <a:rPr lang="en-GB" dirty="0"/>
              <a:t> </a:t>
            </a:r>
            <a:r>
              <a:rPr lang="en-GB" dirty="0" err="1" smtClean="0"/>
              <a:t>Gajer</a:t>
            </a:r>
            <a:endParaRPr lang="cs-CZ" dirty="0"/>
          </a:p>
          <a:p>
            <a:r>
              <a:rPr lang="en-GB" i="1" dirty="0"/>
              <a:t>The Fugitive</a:t>
            </a:r>
            <a:r>
              <a:rPr lang="en-GB" dirty="0"/>
              <a:t> - </a:t>
            </a:r>
            <a:r>
              <a:rPr lang="en-GB" i="1" dirty="0"/>
              <a:t>Die </a:t>
            </a:r>
            <a:r>
              <a:rPr lang="en-GB" i="1" dirty="0" err="1"/>
              <a:t>Igelfreundschaft</a:t>
            </a:r>
            <a:r>
              <a:rPr lang="en-GB" i="1" dirty="0"/>
              <a:t>/</a:t>
            </a:r>
            <a:r>
              <a:rPr lang="en-GB" i="1" dirty="0" err="1"/>
              <a:t>Uprchlík</a:t>
            </a:r>
            <a:r>
              <a:rPr lang="en-GB" dirty="0"/>
              <a:t>, 1961</a:t>
            </a:r>
            <a:r>
              <a:rPr lang="cs-CZ" dirty="0"/>
              <a:t>,</a:t>
            </a:r>
            <a:r>
              <a:rPr lang="en-GB" dirty="0"/>
              <a:t>dir. Hermann </a:t>
            </a:r>
            <a:r>
              <a:rPr lang="en-GB" dirty="0" err="1"/>
              <a:t>Zschoche</a:t>
            </a:r>
            <a:endParaRPr lang="cs-CZ" dirty="0"/>
          </a:p>
          <a:p>
            <a:r>
              <a:rPr lang="en-GB" i="1" dirty="0"/>
              <a:t>Prague at Zero Hour</a:t>
            </a:r>
            <a:r>
              <a:rPr lang="en-GB" dirty="0"/>
              <a:t> - </a:t>
            </a:r>
            <a:r>
              <a:rPr lang="en-GB" i="1" dirty="0"/>
              <a:t>Praha </a:t>
            </a:r>
            <a:r>
              <a:rPr lang="en-GB" i="1" dirty="0" err="1"/>
              <a:t>nultá</a:t>
            </a:r>
            <a:r>
              <a:rPr lang="en-GB" i="1" dirty="0"/>
              <a:t> </a:t>
            </a:r>
            <a:r>
              <a:rPr lang="en-GB" i="1" dirty="0" err="1"/>
              <a:t>hodina</a:t>
            </a:r>
            <a:r>
              <a:rPr lang="en-GB" i="1" dirty="0"/>
              <a:t>/</a:t>
            </a:r>
            <a:r>
              <a:rPr lang="en-GB" i="1" dirty="0" err="1"/>
              <a:t>Koffer</a:t>
            </a:r>
            <a:r>
              <a:rPr lang="en-GB" i="1" dirty="0"/>
              <a:t> </a:t>
            </a:r>
            <a:r>
              <a:rPr lang="en-GB" i="1" dirty="0" err="1"/>
              <a:t>mit</a:t>
            </a:r>
            <a:r>
              <a:rPr lang="en-GB" i="1" dirty="0"/>
              <a:t> </a:t>
            </a:r>
            <a:r>
              <a:rPr lang="en-GB" i="1" dirty="0" err="1"/>
              <a:t>dynamit</a:t>
            </a:r>
            <a:r>
              <a:rPr lang="en-GB" dirty="0"/>
              <a:t>, 1962</a:t>
            </a:r>
            <a:r>
              <a:rPr lang="cs-CZ" dirty="0"/>
              <a:t>, </a:t>
            </a:r>
            <a:r>
              <a:rPr lang="cs-CZ" dirty="0" err="1"/>
              <a:t>dir</a:t>
            </a:r>
            <a:r>
              <a:rPr lang="cs-CZ" dirty="0"/>
              <a:t>. </a:t>
            </a:r>
            <a:r>
              <a:rPr lang="en-GB" dirty="0" err="1"/>
              <a:t>Miloš</a:t>
            </a:r>
            <a:r>
              <a:rPr lang="en-GB" dirty="0"/>
              <a:t> </a:t>
            </a:r>
            <a:r>
              <a:rPr lang="en-GB" dirty="0" err="1" smtClean="0"/>
              <a:t>Makovec</a:t>
            </a:r>
            <a:endParaRPr lang="cs-CZ" dirty="0" smtClean="0"/>
          </a:p>
          <a:p>
            <a:endParaRPr lang="cs-CZ" dirty="0"/>
          </a:p>
          <a:p>
            <a:r>
              <a:rPr lang="cs-CZ" dirty="0" err="1"/>
              <a:t>It</a:t>
            </a:r>
            <a:r>
              <a:rPr lang="cs-CZ" dirty="0"/>
              <a:t> </a:t>
            </a:r>
            <a:r>
              <a:rPr lang="cs-CZ" dirty="0" err="1"/>
              <a:t>was</a:t>
            </a:r>
            <a:r>
              <a:rPr lang="cs-CZ" dirty="0"/>
              <a:t> DEFA </a:t>
            </a:r>
            <a:r>
              <a:rPr lang="cs-CZ" dirty="0" err="1"/>
              <a:t>that</a:t>
            </a:r>
            <a:r>
              <a:rPr lang="cs-CZ" dirty="0"/>
              <a:t> </a:t>
            </a:r>
            <a:r>
              <a:rPr lang="cs-CZ" dirty="0" err="1"/>
              <a:t>initiated</a:t>
            </a:r>
            <a:r>
              <a:rPr lang="cs-CZ" dirty="0"/>
              <a:t> </a:t>
            </a:r>
            <a:r>
              <a:rPr lang="cs-CZ" i="1" dirty="0"/>
              <a:t>Die </a:t>
            </a:r>
            <a:r>
              <a:rPr lang="cs-CZ" i="1" dirty="0" err="1"/>
              <a:t>Igelfreundschaft</a:t>
            </a:r>
            <a:r>
              <a:rPr lang="cs-CZ" dirty="0"/>
              <a:t>, </a:t>
            </a:r>
            <a:r>
              <a:rPr lang="cs-CZ" dirty="0" err="1"/>
              <a:t>offering</a:t>
            </a:r>
            <a:r>
              <a:rPr lang="cs-CZ" dirty="0"/>
              <a:t> Barrandov </a:t>
            </a:r>
            <a:r>
              <a:rPr lang="cs-CZ" dirty="0" err="1"/>
              <a:t>the</a:t>
            </a:r>
            <a:r>
              <a:rPr lang="cs-CZ" dirty="0"/>
              <a:t> </a:t>
            </a:r>
            <a:r>
              <a:rPr lang="cs-CZ" dirty="0" err="1"/>
              <a:t>opportunity</a:t>
            </a:r>
            <a:r>
              <a:rPr lang="cs-CZ" dirty="0"/>
              <a:t> to </a:t>
            </a:r>
            <a:r>
              <a:rPr lang="cs-CZ" dirty="0" err="1"/>
              <a:t>work</a:t>
            </a:r>
            <a:r>
              <a:rPr lang="cs-CZ" dirty="0"/>
              <a:t> on </a:t>
            </a:r>
            <a:r>
              <a:rPr lang="cs-CZ" dirty="0" err="1"/>
              <a:t>this</a:t>
            </a:r>
            <a:r>
              <a:rPr lang="cs-CZ" dirty="0"/>
              <a:t> </a:t>
            </a:r>
            <a:r>
              <a:rPr lang="cs-CZ" dirty="0" err="1"/>
              <a:t>tale</a:t>
            </a:r>
            <a:r>
              <a:rPr lang="cs-CZ" dirty="0"/>
              <a:t> </a:t>
            </a:r>
            <a:r>
              <a:rPr lang="cs-CZ" dirty="0" err="1"/>
              <a:t>of</a:t>
            </a:r>
            <a:r>
              <a:rPr lang="cs-CZ" dirty="0"/>
              <a:t> </a:t>
            </a:r>
            <a:r>
              <a:rPr lang="cs-CZ" dirty="0" err="1"/>
              <a:t>friendship</a:t>
            </a:r>
            <a:r>
              <a:rPr lang="cs-CZ" dirty="0"/>
              <a:t> </a:t>
            </a:r>
            <a:r>
              <a:rPr lang="cs-CZ" dirty="0" err="1"/>
              <a:t>between</a:t>
            </a:r>
            <a:r>
              <a:rPr lang="cs-CZ" dirty="0"/>
              <a:t> </a:t>
            </a:r>
            <a:r>
              <a:rPr lang="cs-CZ" dirty="0" err="1"/>
              <a:t>Young</a:t>
            </a:r>
            <a:r>
              <a:rPr lang="cs-CZ" dirty="0"/>
              <a:t> </a:t>
            </a:r>
            <a:r>
              <a:rPr lang="cs-CZ" dirty="0" err="1"/>
              <a:t>Pioneers</a:t>
            </a:r>
            <a:r>
              <a:rPr lang="cs-CZ" dirty="0"/>
              <a:t> </a:t>
            </a:r>
            <a:r>
              <a:rPr lang="cs-CZ" dirty="0" err="1"/>
              <a:t>of</a:t>
            </a:r>
            <a:r>
              <a:rPr lang="cs-CZ" dirty="0"/>
              <a:t> East </a:t>
            </a:r>
            <a:r>
              <a:rPr lang="cs-CZ" dirty="0" err="1"/>
              <a:t>Germany</a:t>
            </a:r>
            <a:r>
              <a:rPr lang="cs-CZ" dirty="0"/>
              <a:t> and </a:t>
            </a:r>
            <a:r>
              <a:rPr lang="cs-CZ" dirty="0" err="1"/>
              <a:t>Czechoslovakia</a:t>
            </a:r>
            <a:r>
              <a:rPr lang="cs-CZ" dirty="0"/>
              <a:t>. </a:t>
            </a:r>
          </a:p>
          <a:p>
            <a:endParaRPr lang="cs-CZ" dirty="0"/>
          </a:p>
        </p:txBody>
      </p:sp>
    </p:spTree>
    <p:extLst>
      <p:ext uri="{BB962C8B-B14F-4D97-AF65-F5344CB8AC3E}">
        <p14:creationId xmlns:p14="http://schemas.microsoft.com/office/powerpoint/2010/main" val="38655301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685800"/>
          </a:xfrm>
        </p:spPr>
        <p:txBody>
          <a:bodyPr>
            <a:normAutofit fontScale="90000"/>
          </a:bodyPr>
          <a:lstStyle/>
          <a:p>
            <a:r>
              <a:rPr lang="cs-CZ" dirty="0" smtClean="0"/>
              <a:t>Post-1965 DEFA/Barrandov </a:t>
            </a:r>
            <a:r>
              <a:rPr lang="cs-CZ" dirty="0" err="1" smtClean="0"/>
              <a:t>CPs</a:t>
            </a:r>
            <a:endParaRPr lang="cs-CZ" dirty="0"/>
          </a:p>
        </p:txBody>
      </p:sp>
      <p:sp>
        <p:nvSpPr>
          <p:cNvPr id="3" name="Zástupný symbol pro obsah 2"/>
          <p:cNvSpPr>
            <a:spLocks noGrp="1"/>
          </p:cNvSpPr>
          <p:nvPr>
            <p:ph idx="1"/>
          </p:nvPr>
        </p:nvSpPr>
        <p:spPr>
          <a:xfrm>
            <a:off x="1371600" y="1854679"/>
            <a:ext cx="9601200" cy="4012721"/>
          </a:xfrm>
        </p:spPr>
        <p:txBody>
          <a:bodyPr>
            <a:normAutofit fontScale="40000" lnSpcReduction="20000"/>
          </a:bodyPr>
          <a:lstStyle/>
          <a:p>
            <a:pPr lvl="0"/>
            <a:r>
              <a:rPr lang="en-GB" sz="4000" i="1" dirty="0">
                <a:solidFill>
                  <a:schemeClr val="tx1"/>
                </a:solidFill>
              </a:rPr>
              <a:t>The Stolen Battle - Die </a:t>
            </a:r>
            <a:r>
              <a:rPr lang="en-GB" sz="4000" i="1" dirty="0" err="1">
                <a:solidFill>
                  <a:schemeClr val="tx1"/>
                </a:solidFill>
              </a:rPr>
              <a:t>gestohlene</a:t>
            </a:r>
            <a:r>
              <a:rPr lang="en-GB" sz="4000" i="1" dirty="0">
                <a:solidFill>
                  <a:schemeClr val="tx1"/>
                </a:solidFill>
              </a:rPr>
              <a:t> </a:t>
            </a:r>
            <a:r>
              <a:rPr lang="en-GB" sz="4000" i="1" dirty="0" err="1">
                <a:solidFill>
                  <a:schemeClr val="tx1"/>
                </a:solidFill>
              </a:rPr>
              <a:t>Schlacht</a:t>
            </a:r>
            <a:r>
              <a:rPr lang="en-GB" sz="4000" dirty="0">
                <a:solidFill>
                  <a:schemeClr val="tx1"/>
                </a:solidFill>
              </a:rPr>
              <a:t>/</a:t>
            </a:r>
            <a:r>
              <a:rPr lang="en-GB" sz="4000" i="1" dirty="0" err="1">
                <a:solidFill>
                  <a:schemeClr val="tx1"/>
                </a:solidFill>
              </a:rPr>
              <a:t>Ukradená</a:t>
            </a:r>
            <a:r>
              <a:rPr lang="en-GB" sz="4000" i="1" dirty="0">
                <a:solidFill>
                  <a:schemeClr val="tx1"/>
                </a:solidFill>
              </a:rPr>
              <a:t> </a:t>
            </a:r>
            <a:r>
              <a:rPr lang="en-GB" sz="4000" i="1" dirty="0" err="1">
                <a:solidFill>
                  <a:schemeClr val="tx1"/>
                </a:solidFill>
              </a:rPr>
              <a:t>bitva</a:t>
            </a:r>
            <a:r>
              <a:rPr lang="en-GB" sz="4000" dirty="0">
                <a:solidFill>
                  <a:schemeClr val="tx1"/>
                </a:solidFill>
              </a:rPr>
              <a:t>, 1971, dir. </a:t>
            </a:r>
            <a:r>
              <a:rPr lang="en-GB" sz="4000" b="1" dirty="0">
                <a:solidFill>
                  <a:schemeClr val="tx1"/>
                </a:solidFill>
              </a:rPr>
              <a:t>Erwin </a:t>
            </a:r>
            <a:r>
              <a:rPr lang="en-GB" sz="4000" b="1" dirty="0" err="1">
                <a:solidFill>
                  <a:schemeClr val="tx1"/>
                </a:solidFill>
              </a:rPr>
              <a:t>Stranka</a:t>
            </a:r>
            <a:r>
              <a:rPr lang="en-GB" sz="4000" b="1" dirty="0">
                <a:solidFill>
                  <a:schemeClr val="tx1"/>
                </a:solidFill>
              </a:rPr>
              <a:t> </a:t>
            </a:r>
            <a:r>
              <a:rPr lang="en-GB" sz="4000" dirty="0">
                <a:solidFill>
                  <a:schemeClr val="tx1"/>
                </a:solidFill>
              </a:rPr>
              <a:t>(historical comedy)</a:t>
            </a:r>
            <a:endParaRPr lang="cs-CZ" sz="4000" dirty="0">
              <a:solidFill>
                <a:schemeClr val="tx1"/>
              </a:solidFill>
            </a:endParaRPr>
          </a:p>
          <a:p>
            <a:pPr lvl="0"/>
            <a:r>
              <a:rPr lang="fr-FR" sz="4000" i="1" dirty="0" smtClean="0">
                <a:solidFill>
                  <a:schemeClr val="tx1"/>
                </a:solidFill>
              </a:rPr>
              <a:t>The </a:t>
            </a:r>
            <a:r>
              <a:rPr lang="fr-FR" sz="4000" i="1" dirty="0">
                <a:solidFill>
                  <a:schemeClr val="tx1"/>
                </a:solidFill>
              </a:rPr>
              <a:t>Devil´s Elixirs - Die Elixiere des Teufels</a:t>
            </a:r>
            <a:r>
              <a:rPr lang="fr-FR" sz="4000" dirty="0">
                <a:solidFill>
                  <a:schemeClr val="tx1"/>
                </a:solidFill>
              </a:rPr>
              <a:t>/</a:t>
            </a:r>
            <a:r>
              <a:rPr lang="fr-FR" sz="4000" i="1" dirty="0">
                <a:solidFill>
                  <a:schemeClr val="tx1"/>
                </a:solidFill>
              </a:rPr>
              <a:t>Elixíry ďábla</a:t>
            </a:r>
            <a:r>
              <a:rPr lang="fr-FR" sz="4000" dirty="0">
                <a:solidFill>
                  <a:schemeClr val="tx1"/>
                </a:solidFill>
              </a:rPr>
              <a:t>, 1972, dir. </a:t>
            </a:r>
            <a:r>
              <a:rPr lang="en-GB" sz="4000" b="1" dirty="0">
                <a:solidFill>
                  <a:schemeClr val="tx1"/>
                </a:solidFill>
              </a:rPr>
              <a:t>Ralf Kirsten </a:t>
            </a:r>
            <a:r>
              <a:rPr lang="en-GB" sz="4000" dirty="0">
                <a:solidFill>
                  <a:schemeClr val="tx1"/>
                </a:solidFill>
              </a:rPr>
              <a:t>(adaptation of an E.T.A. Hoffmann novel)</a:t>
            </a:r>
            <a:endParaRPr lang="cs-CZ" sz="4000" dirty="0">
              <a:solidFill>
                <a:schemeClr val="tx1"/>
              </a:solidFill>
            </a:endParaRPr>
          </a:p>
          <a:p>
            <a:pPr lvl="0"/>
            <a:r>
              <a:rPr lang="en-GB" sz="4000" i="1" dirty="0" smtClean="0">
                <a:solidFill>
                  <a:schemeClr val="tx1"/>
                </a:solidFill>
              </a:rPr>
              <a:t>Shots </a:t>
            </a:r>
            <a:r>
              <a:rPr lang="en-GB" sz="4000" i="1" dirty="0">
                <a:solidFill>
                  <a:schemeClr val="tx1"/>
                </a:solidFill>
              </a:rPr>
              <a:t>in Marienbad - </a:t>
            </a:r>
            <a:r>
              <a:rPr lang="en-GB" sz="4000" i="1" dirty="0" err="1">
                <a:solidFill>
                  <a:schemeClr val="tx1"/>
                </a:solidFill>
              </a:rPr>
              <a:t>Schüsse</a:t>
            </a:r>
            <a:r>
              <a:rPr lang="en-GB" sz="4000" i="1" dirty="0">
                <a:solidFill>
                  <a:schemeClr val="tx1"/>
                </a:solidFill>
              </a:rPr>
              <a:t> in Marienbad/</a:t>
            </a:r>
            <a:r>
              <a:rPr lang="en-GB" sz="4000" i="1" dirty="0" err="1">
                <a:solidFill>
                  <a:schemeClr val="tx1"/>
                </a:solidFill>
              </a:rPr>
              <a:t>Výstřely</a:t>
            </a:r>
            <a:r>
              <a:rPr lang="en-GB" sz="4000" i="1" dirty="0">
                <a:solidFill>
                  <a:schemeClr val="tx1"/>
                </a:solidFill>
              </a:rPr>
              <a:t> v </a:t>
            </a:r>
            <a:r>
              <a:rPr lang="en-GB" sz="4000" i="1" dirty="0" err="1">
                <a:solidFill>
                  <a:schemeClr val="tx1"/>
                </a:solidFill>
              </a:rPr>
              <a:t>Mariánských</a:t>
            </a:r>
            <a:r>
              <a:rPr lang="en-GB" sz="4000" i="1" dirty="0">
                <a:solidFill>
                  <a:schemeClr val="tx1"/>
                </a:solidFill>
              </a:rPr>
              <a:t> </a:t>
            </a:r>
            <a:r>
              <a:rPr lang="en-GB" sz="4000" i="1" dirty="0" err="1">
                <a:solidFill>
                  <a:schemeClr val="tx1"/>
                </a:solidFill>
              </a:rPr>
              <a:t>Lázních</a:t>
            </a:r>
            <a:r>
              <a:rPr lang="en-GB" sz="4000" dirty="0">
                <a:solidFill>
                  <a:schemeClr val="tx1"/>
                </a:solidFill>
              </a:rPr>
              <a:t>, 1973, dir. Ivo </a:t>
            </a:r>
            <a:r>
              <a:rPr lang="en-GB" sz="4000" dirty="0" err="1">
                <a:solidFill>
                  <a:schemeClr val="tx1"/>
                </a:solidFill>
              </a:rPr>
              <a:t>Toman</a:t>
            </a:r>
            <a:r>
              <a:rPr lang="en-GB" sz="4000" dirty="0">
                <a:solidFill>
                  <a:schemeClr val="tx1"/>
                </a:solidFill>
              </a:rPr>
              <a:t> (political drama)</a:t>
            </a:r>
            <a:endParaRPr lang="cs-CZ" sz="4000" dirty="0">
              <a:solidFill>
                <a:schemeClr val="tx1"/>
              </a:solidFill>
            </a:endParaRPr>
          </a:p>
          <a:p>
            <a:pPr lvl="0"/>
            <a:r>
              <a:rPr lang="en-GB" sz="4000" i="1" dirty="0" smtClean="0">
                <a:solidFill>
                  <a:schemeClr val="tx1"/>
                </a:solidFill>
              </a:rPr>
              <a:t>Three </a:t>
            </a:r>
            <a:r>
              <a:rPr lang="en-GB" sz="4000" i="1" dirty="0">
                <a:solidFill>
                  <a:schemeClr val="tx1"/>
                </a:solidFill>
              </a:rPr>
              <a:t>Nuts for Cinderella - </a:t>
            </a:r>
            <a:r>
              <a:rPr lang="en-GB" sz="4000" i="1" dirty="0" err="1">
                <a:solidFill>
                  <a:schemeClr val="tx1"/>
                </a:solidFill>
              </a:rPr>
              <a:t>Drei</a:t>
            </a:r>
            <a:r>
              <a:rPr lang="en-GB" sz="4000" i="1" dirty="0">
                <a:solidFill>
                  <a:schemeClr val="tx1"/>
                </a:solidFill>
              </a:rPr>
              <a:t> </a:t>
            </a:r>
            <a:r>
              <a:rPr lang="en-GB" sz="4000" i="1" dirty="0" err="1">
                <a:solidFill>
                  <a:schemeClr val="tx1"/>
                </a:solidFill>
              </a:rPr>
              <a:t>Haselnüsse</a:t>
            </a:r>
            <a:r>
              <a:rPr lang="en-GB" sz="4000" i="1" dirty="0">
                <a:solidFill>
                  <a:schemeClr val="tx1"/>
                </a:solidFill>
              </a:rPr>
              <a:t> </a:t>
            </a:r>
            <a:r>
              <a:rPr lang="en-GB" sz="4000" i="1" dirty="0" err="1">
                <a:solidFill>
                  <a:schemeClr val="tx1"/>
                </a:solidFill>
              </a:rPr>
              <a:t>für</a:t>
            </a:r>
            <a:r>
              <a:rPr lang="en-GB" sz="4000" i="1" dirty="0">
                <a:solidFill>
                  <a:schemeClr val="tx1"/>
                </a:solidFill>
              </a:rPr>
              <a:t> </a:t>
            </a:r>
            <a:r>
              <a:rPr lang="en-GB" sz="4000" i="1" dirty="0" err="1">
                <a:solidFill>
                  <a:schemeClr val="tx1"/>
                </a:solidFill>
              </a:rPr>
              <a:t>Aschenbrödel</a:t>
            </a:r>
            <a:r>
              <a:rPr lang="en-GB" sz="4000" i="1" dirty="0">
                <a:solidFill>
                  <a:schemeClr val="tx1"/>
                </a:solidFill>
              </a:rPr>
              <a:t>/</a:t>
            </a:r>
            <a:r>
              <a:rPr lang="en-GB" sz="4000" i="1" dirty="0" err="1">
                <a:solidFill>
                  <a:schemeClr val="tx1"/>
                </a:solidFill>
              </a:rPr>
              <a:t>Tři</a:t>
            </a:r>
            <a:r>
              <a:rPr lang="en-GB" sz="4000" i="1" dirty="0">
                <a:solidFill>
                  <a:schemeClr val="tx1"/>
                </a:solidFill>
              </a:rPr>
              <a:t> </a:t>
            </a:r>
            <a:r>
              <a:rPr lang="en-GB" sz="4000" i="1" dirty="0" err="1">
                <a:solidFill>
                  <a:schemeClr val="tx1"/>
                </a:solidFill>
              </a:rPr>
              <a:t>oříšky</a:t>
            </a:r>
            <a:r>
              <a:rPr lang="en-GB" sz="4000" i="1" dirty="0">
                <a:solidFill>
                  <a:schemeClr val="tx1"/>
                </a:solidFill>
              </a:rPr>
              <a:t> pro </a:t>
            </a:r>
            <a:r>
              <a:rPr lang="en-GB" sz="4000" i="1" dirty="0" err="1">
                <a:solidFill>
                  <a:schemeClr val="tx1"/>
                </a:solidFill>
              </a:rPr>
              <a:t>Popelku</a:t>
            </a:r>
            <a:r>
              <a:rPr lang="en-GB" sz="4000" dirty="0">
                <a:solidFill>
                  <a:schemeClr val="tx1"/>
                </a:solidFill>
              </a:rPr>
              <a:t>, 1973, dir. </a:t>
            </a:r>
            <a:r>
              <a:rPr lang="en-GB" sz="4000" dirty="0" err="1">
                <a:solidFill>
                  <a:schemeClr val="tx1"/>
                </a:solidFill>
              </a:rPr>
              <a:t>Václav</a:t>
            </a:r>
            <a:r>
              <a:rPr lang="en-GB" sz="4000" dirty="0">
                <a:solidFill>
                  <a:schemeClr val="tx1"/>
                </a:solidFill>
              </a:rPr>
              <a:t> </a:t>
            </a:r>
            <a:r>
              <a:rPr lang="en-GB" sz="4000" dirty="0" err="1">
                <a:solidFill>
                  <a:schemeClr val="tx1"/>
                </a:solidFill>
              </a:rPr>
              <a:t>Vorlíček</a:t>
            </a:r>
            <a:r>
              <a:rPr lang="en-GB" sz="4000" dirty="0">
                <a:solidFill>
                  <a:schemeClr val="tx1"/>
                </a:solidFill>
              </a:rPr>
              <a:t> (</a:t>
            </a:r>
            <a:r>
              <a:rPr lang="en-GB" sz="4000" dirty="0" err="1">
                <a:solidFill>
                  <a:schemeClr val="tx1"/>
                </a:solidFill>
              </a:rPr>
              <a:t>fairytale</a:t>
            </a:r>
            <a:r>
              <a:rPr lang="en-GB" sz="4000" dirty="0">
                <a:solidFill>
                  <a:schemeClr val="tx1"/>
                </a:solidFill>
              </a:rPr>
              <a:t>)</a:t>
            </a:r>
            <a:endParaRPr lang="cs-CZ" sz="4000" dirty="0">
              <a:solidFill>
                <a:schemeClr val="tx1"/>
              </a:solidFill>
            </a:endParaRPr>
          </a:p>
          <a:p>
            <a:pPr lvl="0"/>
            <a:r>
              <a:rPr lang="en-GB" sz="4000" i="1" dirty="0" smtClean="0">
                <a:solidFill>
                  <a:schemeClr val="tx1"/>
                </a:solidFill>
              </a:rPr>
              <a:t>Adventure </a:t>
            </a:r>
            <a:r>
              <a:rPr lang="en-GB" sz="4000" i="1" dirty="0">
                <a:solidFill>
                  <a:schemeClr val="tx1"/>
                </a:solidFill>
              </a:rPr>
              <a:t>with Blasius - </a:t>
            </a:r>
            <a:r>
              <a:rPr lang="en-GB" sz="4000" i="1" dirty="0" err="1">
                <a:solidFill>
                  <a:schemeClr val="tx1"/>
                </a:solidFill>
              </a:rPr>
              <a:t>Abenteuer</a:t>
            </a:r>
            <a:r>
              <a:rPr lang="en-GB" sz="4000" i="1" dirty="0">
                <a:solidFill>
                  <a:schemeClr val="tx1"/>
                </a:solidFill>
              </a:rPr>
              <a:t> </a:t>
            </a:r>
            <a:r>
              <a:rPr lang="en-GB" sz="4000" i="1" dirty="0" err="1">
                <a:solidFill>
                  <a:schemeClr val="tx1"/>
                </a:solidFill>
              </a:rPr>
              <a:t>mit</a:t>
            </a:r>
            <a:r>
              <a:rPr lang="en-GB" sz="4000" i="1" dirty="0">
                <a:solidFill>
                  <a:schemeClr val="tx1"/>
                </a:solidFill>
              </a:rPr>
              <a:t> Blasius/</a:t>
            </a:r>
            <a:r>
              <a:rPr lang="en-GB" sz="4000" i="1" dirty="0" err="1">
                <a:solidFill>
                  <a:schemeClr val="tx1"/>
                </a:solidFill>
              </a:rPr>
              <a:t>Dobrodružství</a:t>
            </a:r>
            <a:r>
              <a:rPr lang="en-GB" sz="4000" i="1" dirty="0">
                <a:solidFill>
                  <a:schemeClr val="tx1"/>
                </a:solidFill>
              </a:rPr>
              <a:t> s </a:t>
            </a:r>
            <a:r>
              <a:rPr lang="en-GB" sz="4000" i="1" dirty="0" err="1">
                <a:solidFill>
                  <a:schemeClr val="tx1"/>
                </a:solidFill>
              </a:rPr>
              <a:t>Blasiem</a:t>
            </a:r>
            <a:r>
              <a:rPr lang="en-GB" sz="4000" dirty="0">
                <a:solidFill>
                  <a:schemeClr val="tx1"/>
                </a:solidFill>
              </a:rPr>
              <a:t>, 1974, dir. </a:t>
            </a:r>
            <a:r>
              <a:rPr lang="en-GB" sz="4000" dirty="0" err="1">
                <a:solidFill>
                  <a:schemeClr val="tx1"/>
                </a:solidFill>
              </a:rPr>
              <a:t>Egon</a:t>
            </a:r>
            <a:r>
              <a:rPr lang="en-GB" sz="4000" dirty="0">
                <a:solidFill>
                  <a:schemeClr val="tx1"/>
                </a:solidFill>
              </a:rPr>
              <a:t> Schlegel (children’s movie)</a:t>
            </a:r>
            <a:endParaRPr lang="cs-CZ" sz="4000" dirty="0">
              <a:solidFill>
                <a:schemeClr val="tx1"/>
              </a:solidFill>
            </a:endParaRPr>
          </a:p>
          <a:p>
            <a:pPr lvl="0"/>
            <a:r>
              <a:rPr lang="en-GB" sz="4000" i="1" dirty="0" smtClean="0">
                <a:solidFill>
                  <a:schemeClr val="tx1"/>
                </a:solidFill>
              </a:rPr>
              <a:t>Island </a:t>
            </a:r>
            <a:r>
              <a:rPr lang="en-GB" sz="4000" i="1" dirty="0">
                <a:solidFill>
                  <a:schemeClr val="tx1"/>
                </a:solidFill>
              </a:rPr>
              <a:t>of the Silver Herons - Die </a:t>
            </a:r>
            <a:r>
              <a:rPr lang="en-GB" sz="4000" i="1" dirty="0" err="1">
                <a:solidFill>
                  <a:schemeClr val="tx1"/>
                </a:solidFill>
              </a:rPr>
              <a:t>Insel</a:t>
            </a:r>
            <a:r>
              <a:rPr lang="en-GB" sz="4000" i="1" dirty="0">
                <a:solidFill>
                  <a:schemeClr val="tx1"/>
                </a:solidFill>
              </a:rPr>
              <a:t> der </a:t>
            </a:r>
            <a:r>
              <a:rPr lang="en-GB" sz="4000" i="1" dirty="0" err="1">
                <a:solidFill>
                  <a:schemeClr val="tx1"/>
                </a:solidFill>
              </a:rPr>
              <a:t>Silberreiher</a:t>
            </a:r>
            <a:r>
              <a:rPr lang="en-GB" sz="4000" i="1" dirty="0">
                <a:solidFill>
                  <a:schemeClr val="tx1"/>
                </a:solidFill>
              </a:rPr>
              <a:t>/</a:t>
            </a:r>
            <a:r>
              <a:rPr lang="en-GB" sz="4000" i="1" dirty="0" err="1">
                <a:solidFill>
                  <a:schemeClr val="tx1"/>
                </a:solidFill>
              </a:rPr>
              <a:t>Ostrov</a:t>
            </a:r>
            <a:r>
              <a:rPr lang="en-GB" sz="4000" i="1" dirty="0">
                <a:solidFill>
                  <a:schemeClr val="tx1"/>
                </a:solidFill>
              </a:rPr>
              <a:t> </a:t>
            </a:r>
            <a:r>
              <a:rPr lang="en-GB" sz="4000" i="1" dirty="0" err="1">
                <a:solidFill>
                  <a:schemeClr val="tx1"/>
                </a:solidFill>
              </a:rPr>
              <a:t>stříbrných</a:t>
            </a:r>
            <a:r>
              <a:rPr lang="en-GB" sz="4000" i="1" dirty="0">
                <a:solidFill>
                  <a:schemeClr val="tx1"/>
                </a:solidFill>
              </a:rPr>
              <a:t> </a:t>
            </a:r>
            <a:r>
              <a:rPr lang="en-GB" sz="4000" i="1" dirty="0" err="1">
                <a:solidFill>
                  <a:schemeClr val="tx1"/>
                </a:solidFill>
              </a:rPr>
              <a:t>volavek</a:t>
            </a:r>
            <a:r>
              <a:rPr lang="en-GB" sz="4000" dirty="0">
                <a:solidFill>
                  <a:schemeClr val="tx1"/>
                </a:solidFill>
              </a:rPr>
              <a:t>, 1976, dir. </a:t>
            </a:r>
            <a:r>
              <a:rPr lang="en-GB" sz="4000" dirty="0" err="1">
                <a:solidFill>
                  <a:schemeClr val="tx1"/>
                </a:solidFill>
              </a:rPr>
              <a:t>Jaromil</a:t>
            </a:r>
            <a:r>
              <a:rPr lang="en-GB" sz="4000" dirty="0">
                <a:solidFill>
                  <a:schemeClr val="tx1"/>
                </a:solidFill>
              </a:rPr>
              <a:t> </a:t>
            </a:r>
            <a:r>
              <a:rPr lang="en-GB" sz="4000" dirty="0" err="1">
                <a:solidFill>
                  <a:schemeClr val="tx1"/>
                </a:solidFill>
              </a:rPr>
              <a:t>Jireš</a:t>
            </a:r>
            <a:r>
              <a:rPr lang="en-GB" sz="4000" dirty="0">
                <a:solidFill>
                  <a:schemeClr val="tx1"/>
                </a:solidFill>
              </a:rPr>
              <a:t> (children’s movie)</a:t>
            </a:r>
            <a:endParaRPr lang="cs-CZ" sz="4000" dirty="0">
              <a:solidFill>
                <a:schemeClr val="tx1"/>
              </a:solidFill>
            </a:endParaRPr>
          </a:p>
          <a:p>
            <a:pPr lvl="0"/>
            <a:r>
              <a:rPr lang="en-GB" sz="4000" i="1" dirty="0" smtClean="0">
                <a:solidFill>
                  <a:schemeClr val="tx1"/>
                </a:solidFill>
              </a:rPr>
              <a:t>Cat </a:t>
            </a:r>
            <a:r>
              <a:rPr lang="en-GB" sz="4000" i="1" dirty="0">
                <a:solidFill>
                  <a:schemeClr val="tx1"/>
                </a:solidFill>
              </a:rPr>
              <a:t>Prince - Der </a:t>
            </a:r>
            <a:r>
              <a:rPr lang="en-GB" sz="4000" i="1" dirty="0" err="1">
                <a:solidFill>
                  <a:schemeClr val="tx1"/>
                </a:solidFill>
              </a:rPr>
              <a:t>Katzenprinz</a:t>
            </a:r>
            <a:r>
              <a:rPr lang="en-GB" sz="4000" i="1" dirty="0">
                <a:solidFill>
                  <a:schemeClr val="tx1"/>
                </a:solidFill>
              </a:rPr>
              <a:t>/</a:t>
            </a:r>
            <a:r>
              <a:rPr lang="en-GB" sz="4000" i="1" dirty="0" err="1">
                <a:solidFill>
                  <a:schemeClr val="tx1"/>
                </a:solidFill>
              </a:rPr>
              <a:t>Kočičí</a:t>
            </a:r>
            <a:r>
              <a:rPr lang="en-GB" sz="4000" i="1" dirty="0">
                <a:solidFill>
                  <a:schemeClr val="tx1"/>
                </a:solidFill>
              </a:rPr>
              <a:t> </a:t>
            </a:r>
            <a:r>
              <a:rPr lang="en-GB" sz="4000" i="1" dirty="0" err="1">
                <a:solidFill>
                  <a:schemeClr val="tx1"/>
                </a:solidFill>
              </a:rPr>
              <a:t>princ</a:t>
            </a:r>
            <a:r>
              <a:rPr lang="en-GB" sz="4000" dirty="0">
                <a:solidFill>
                  <a:schemeClr val="tx1"/>
                </a:solidFill>
              </a:rPr>
              <a:t>, 1979, dir. Ota </a:t>
            </a:r>
            <a:r>
              <a:rPr lang="en-GB" sz="4000" dirty="0" err="1">
                <a:solidFill>
                  <a:schemeClr val="tx1"/>
                </a:solidFill>
              </a:rPr>
              <a:t>Koval</a:t>
            </a:r>
            <a:r>
              <a:rPr lang="en-GB" sz="4000" dirty="0">
                <a:solidFill>
                  <a:schemeClr val="tx1"/>
                </a:solidFill>
              </a:rPr>
              <a:t> (</a:t>
            </a:r>
            <a:r>
              <a:rPr lang="en-GB" sz="4000" dirty="0" err="1">
                <a:solidFill>
                  <a:schemeClr val="tx1"/>
                </a:solidFill>
              </a:rPr>
              <a:t>fairytale</a:t>
            </a:r>
            <a:r>
              <a:rPr lang="en-GB" sz="4000" dirty="0">
                <a:solidFill>
                  <a:schemeClr val="tx1"/>
                </a:solidFill>
              </a:rPr>
              <a:t>)</a:t>
            </a:r>
            <a:endParaRPr lang="cs-CZ" sz="4000" dirty="0">
              <a:solidFill>
                <a:schemeClr val="tx1"/>
              </a:solidFill>
            </a:endParaRPr>
          </a:p>
          <a:p>
            <a:pPr lvl="0"/>
            <a:r>
              <a:rPr lang="en-GB" sz="4000" i="1" dirty="0" smtClean="0">
                <a:solidFill>
                  <a:schemeClr val="tx1"/>
                </a:solidFill>
              </a:rPr>
              <a:t>Magical </a:t>
            </a:r>
            <a:r>
              <a:rPr lang="en-GB" sz="4000" i="1" dirty="0">
                <a:solidFill>
                  <a:schemeClr val="tx1"/>
                </a:solidFill>
              </a:rPr>
              <a:t>Heritage – </a:t>
            </a:r>
            <a:r>
              <a:rPr lang="en-GB" sz="4000" i="1" dirty="0" err="1">
                <a:solidFill>
                  <a:schemeClr val="tx1"/>
                </a:solidFill>
              </a:rPr>
              <a:t>Čarovné</a:t>
            </a:r>
            <a:r>
              <a:rPr lang="en-GB" sz="4000" i="1" dirty="0">
                <a:solidFill>
                  <a:schemeClr val="tx1"/>
                </a:solidFill>
              </a:rPr>
              <a:t> </a:t>
            </a:r>
            <a:r>
              <a:rPr lang="en-GB" sz="4000" i="1" dirty="0" err="1">
                <a:solidFill>
                  <a:schemeClr val="tx1"/>
                </a:solidFill>
              </a:rPr>
              <a:t>dědictví</a:t>
            </a:r>
            <a:r>
              <a:rPr lang="en-GB" sz="4000" i="1" dirty="0">
                <a:solidFill>
                  <a:schemeClr val="tx1"/>
                </a:solidFill>
              </a:rPr>
              <a:t>/</a:t>
            </a:r>
            <a:r>
              <a:rPr lang="en-GB" sz="4000" i="1" dirty="0" err="1">
                <a:solidFill>
                  <a:schemeClr val="tx1"/>
                </a:solidFill>
              </a:rPr>
              <a:t>Zauberhafte</a:t>
            </a:r>
            <a:r>
              <a:rPr lang="en-GB" sz="4000" i="1" dirty="0">
                <a:solidFill>
                  <a:schemeClr val="tx1"/>
                </a:solidFill>
              </a:rPr>
              <a:t> </a:t>
            </a:r>
            <a:r>
              <a:rPr lang="en-GB" sz="4000" i="1" dirty="0" err="1">
                <a:solidFill>
                  <a:schemeClr val="tx1"/>
                </a:solidFill>
              </a:rPr>
              <a:t>Erbschaft</a:t>
            </a:r>
            <a:r>
              <a:rPr lang="en-GB" sz="4000" dirty="0">
                <a:solidFill>
                  <a:schemeClr val="tx1"/>
                </a:solidFill>
              </a:rPr>
              <a:t>, 1985</a:t>
            </a:r>
            <a:r>
              <a:rPr lang="cs-CZ" sz="4000" dirty="0">
                <a:solidFill>
                  <a:schemeClr val="tx1"/>
                </a:solidFill>
              </a:rPr>
              <a:t>, </a:t>
            </a:r>
            <a:r>
              <a:rPr lang="cs-CZ" sz="4000" dirty="0" err="1">
                <a:solidFill>
                  <a:schemeClr val="tx1"/>
                </a:solidFill>
              </a:rPr>
              <a:t>dir</a:t>
            </a:r>
            <a:r>
              <a:rPr lang="cs-CZ" sz="4000" dirty="0">
                <a:solidFill>
                  <a:schemeClr val="tx1"/>
                </a:solidFill>
              </a:rPr>
              <a:t>. Zdeněk Zelenka</a:t>
            </a:r>
            <a:r>
              <a:rPr lang="en-GB" sz="4000" dirty="0">
                <a:solidFill>
                  <a:schemeClr val="tx1"/>
                </a:solidFill>
              </a:rPr>
              <a:t> (</a:t>
            </a:r>
            <a:r>
              <a:rPr lang="en-GB" sz="4000" dirty="0" err="1">
                <a:solidFill>
                  <a:schemeClr val="tx1"/>
                </a:solidFill>
              </a:rPr>
              <a:t>fairytale</a:t>
            </a:r>
            <a:r>
              <a:rPr lang="en-GB" sz="4000" dirty="0">
                <a:solidFill>
                  <a:schemeClr val="tx1"/>
                </a:solidFill>
              </a:rPr>
              <a:t>)</a:t>
            </a:r>
            <a:endParaRPr lang="cs-CZ" sz="4000" dirty="0">
              <a:solidFill>
                <a:schemeClr val="tx1"/>
              </a:solidFill>
            </a:endParaRPr>
          </a:p>
          <a:p>
            <a:endParaRPr lang="cs-CZ" dirty="0"/>
          </a:p>
        </p:txBody>
      </p:sp>
    </p:spTree>
    <p:extLst>
      <p:ext uri="{BB962C8B-B14F-4D97-AF65-F5344CB8AC3E}">
        <p14:creationId xmlns:p14="http://schemas.microsoft.com/office/powerpoint/2010/main" val="138551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err="1" smtClean="0"/>
              <a:t>Státní</a:t>
            </a:r>
            <a:r>
              <a:rPr lang="en-GB" b="1" dirty="0" smtClean="0"/>
              <a:t> </a:t>
            </a:r>
            <a:r>
              <a:rPr lang="en-GB" b="1" dirty="0"/>
              <a:t>fond </a:t>
            </a:r>
            <a:r>
              <a:rPr lang="en-GB" b="1" dirty="0" err="1" smtClean="0"/>
              <a:t>kinematografie</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SFK</a:t>
            </a:r>
            <a:r>
              <a:rPr lang="en-GB" dirty="0" smtClean="0"/>
              <a:t> </a:t>
            </a:r>
            <a:r>
              <a:rPr lang="en-GB" dirty="0"/>
              <a:t>provides a support for minority co-productions (with Czech participation of less than 50% of the production budget</a:t>
            </a:r>
            <a:r>
              <a:rPr lang="en-GB" dirty="0" smtClean="0"/>
              <a:t>)</a:t>
            </a:r>
            <a:endParaRPr lang="cs-CZ" dirty="0" smtClean="0"/>
          </a:p>
          <a:p>
            <a:r>
              <a:rPr lang="en-GB" dirty="0"/>
              <a:t>Long-term </a:t>
            </a:r>
            <a:r>
              <a:rPr lang="en-GB" b="1" dirty="0"/>
              <a:t>concept</a:t>
            </a:r>
            <a:r>
              <a:rPr lang="en-GB" dirty="0"/>
              <a:t> of </a:t>
            </a:r>
            <a:r>
              <a:rPr lang="cs-CZ" dirty="0" smtClean="0"/>
              <a:t>SFK</a:t>
            </a:r>
            <a:r>
              <a:rPr lang="en-GB" dirty="0" smtClean="0"/>
              <a:t>: </a:t>
            </a:r>
            <a:endParaRPr lang="cs-CZ" dirty="0"/>
          </a:p>
          <a:p>
            <a:pPr marL="0" lvl="0" indent="0">
              <a:buNone/>
            </a:pPr>
            <a:r>
              <a:rPr lang="en-GB" dirty="0"/>
              <a:t>co-productions are a tool </a:t>
            </a:r>
            <a:r>
              <a:rPr lang="en-GB" dirty="0" smtClean="0"/>
              <a:t>of</a:t>
            </a:r>
            <a:r>
              <a:rPr lang="cs-CZ" dirty="0" smtClean="0"/>
              <a:t>:</a:t>
            </a:r>
            <a:r>
              <a:rPr lang="en-GB" dirty="0" smtClean="0"/>
              <a:t> </a:t>
            </a:r>
            <a:r>
              <a:rPr lang="en-GB" b="1" dirty="0"/>
              <a:t>getting creative and technological </a:t>
            </a:r>
            <a:r>
              <a:rPr lang="en-GB" b="1" dirty="0" smtClean="0"/>
              <a:t>experiences</a:t>
            </a:r>
            <a:r>
              <a:rPr lang="cs-CZ" b="1" dirty="0" smtClean="0"/>
              <a:t>; </a:t>
            </a:r>
            <a:r>
              <a:rPr lang="en-GB" b="1" dirty="0" smtClean="0"/>
              <a:t>making </a:t>
            </a:r>
            <a:r>
              <a:rPr lang="en-GB" b="1" dirty="0"/>
              <a:t>the Czech film industry visible on the European </a:t>
            </a:r>
            <a:r>
              <a:rPr lang="en-GB" b="1" dirty="0" smtClean="0"/>
              <a:t>market</a:t>
            </a:r>
            <a:r>
              <a:rPr lang="cs-CZ" b="1" dirty="0" smtClean="0"/>
              <a:t> (and </a:t>
            </a:r>
            <a:r>
              <a:rPr lang="cs-CZ" b="1" dirty="0" err="1" smtClean="0"/>
              <a:t>beyond</a:t>
            </a:r>
            <a:r>
              <a:rPr lang="cs-CZ" b="1" dirty="0" smtClean="0"/>
              <a:t>)</a:t>
            </a:r>
            <a:endParaRPr lang="cs-CZ" dirty="0"/>
          </a:p>
          <a:p>
            <a:pPr marL="0" lvl="0" indent="0">
              <a:buNone/>
            </a:pPr>
            <a:r>
              <a:rPr lang="cs-CZ" b="1" u="sng" dirty="0" smtClean="0"/>
              <a:t>M</a:t>
            </a:r>
            <a:r>
              <a:rPr lang="en-GB" b="1" u="sng" dirty="0" err="1" smtClean="0"/>
              <a:t>inority</a:t>
            </a:r>
            <a:r>
              <a:rPr lang="en-GB" b="1" u="sng" dirty="0" smtClean="0"/>
              <a:t> co-productions</a:t>
            </a:r>
            <a:r>
              <a:rPr lang="cs-CZ" b="1" u="sng" dirty="0" smtClean="0"/>
              <a:t>: </a:t>
            </a:r>
            <a:r>
              <a:rPr lang="en-GB" b="1" dirty="0" smtClean="0"/>
              <a:t>increase </a:t>
            </a:r>
            <a:r>
              <a:rPr lang="en-GB" b="1" dirty="0"/>
              <a:t>competitiveness </a:t>
            </a:r>
            <a:r>
              <a:rPr lang="en-GB" dirty="0"/>
              <a:t>of </a:t>
            </a:r>
            <a:r>
              <a:rPr lang="cs-CZ" dirty="0" err="1" smtClean="0"/>
              <a:t>the</a:t>
            </a:r>
            <a:r>
              <a:rPr lang="cs-CZ" dirty="0" smtClean="0"/>
              <a:t> </a:t>
            </a:r>
            <a:r>
              <a:rPr lang="en-GB" dirty="0" smtClean="0"/>
              <a:t>Czech cinema</a:t>
            </a:r>
            <a:r>
              <a:rPr lang="cs-CZ" dirty="0" smtClean="0"/>
              <a:t>, </a:t>
            </a:r>
            <a:r>
              <a:rPr lang="en-GB" dirty="0" smtClean="0"/>
              <a:t>help </a:t>
            </a:r>
            <a:r>
              <a:rPr lang="en-GB" dirty="0"/>
              <a:t>to</a:t>
            </a:r>
            <a:r>
              <a:rPr lang="en-GB" b="1" dirty="0"/>
              <a:t> transfer knowledge and </a:t>
            </a:r>
            <a:r>
              <a:rPr lang="en-GB" b="1" dirty="0" smtClean="0"/>
              <a:t>practices</a:t>
            </a:r>
            <a:r>
              <a:rPr lang="cs-CZ" b="1" dirty="0" smtClean="0"/>
              <a:t>,</a:t>
            </a:r>
            <a:r>
              <a:rPr lang="en-GB" dirty="0" smtClean="0"/>
              <a:t> </a:t>
            </a:r>
            <a:r>
              <a:rPr lang="en-GB" dirty="0"/>
              <a:t>help to build up</a:t>
            </a:r>
            <a:r>
              <a:rPr lang="en-GB" b="1" dirty="0"/>
              <a:t> reciprocal relationship with foreign funds</a:t>
            </a:r>
            <a:endParaRPr lang="cs-CZ" dirty="0"/>
          </a:p>
          <a:p>
            <a:pPr marL="0" lvl="0" indent="0">
              <a:buNone/>
            </a:pPr>
            <a:r>
              <a:rPr lang="en-GB" b="1" dirty="0"/>
              <a:t>the support from a national fund increases a chance to get support of </a:t>
            </a:r>
            <a:r>
              <a:rPr lang="en-GB" b="1" dirty="0" err="1"/>
              <a:t>Eurimages</a:t>
            </a:r>
            <a:r>
              <a:rPr lang="en-GB" dirty="0"/>
              <a:t>; the Fund </a:t>
            </a:r>
            <a:r>
              <a:rPr lang="en-GB" dirty="0" smtClean="0"/>
              <a:t>“</a:t>
            </a:r>
            <a:r>
              <a:rPr lang="cs-CZ" dirty="0" err="1" smtClean="0"/>
              <a:t>recognizes</a:t>
            </a:r>
            <a:r>
              <a:rPr lang="cs-CZ" dirty="0" smtClean="0"/>
              <a:t> </a:t>
            </a:r>
            <a:r>
              <a:rPr lang="en-GB" dirty="0" smtClean="0"/>
              <a:t>a </a:t>
            </a:r>
            <a:r>
              <a:rPr lang="en-GB" dirty="0"/>
              <a:t>potential </a:t>
            </a:r>
            <a:r>
              <a:rPr lang="en-GB" dirty="0" smtClean="0"/>
              <a:t>in </a:t>
            </a:r>
            <a:r>
              <a:rPr lang="en-GB" dirty="0"/>
              <a:t>the projects with authorial participation of Czech artists” </a:t>
            </a:r>
            <a:endParaRPr lang="cs-CZ" dirty="0"/>
          </a:p>
          <a:p>
            <a:pPr marL="0" indent="0">
              <a:buNone/>
            </a:pPr>
            <a:r>
              <a:rPr lang="en-GB" dirty="0"/>
              <a:t>Allocation for minority co-productions 2013-2017: 2.7 mil., 25, 25, 40, 40 mil.</a:t>
            </a:r>
            <a:endParaRPr lang="cs-CZ" dirty="0"/>
          </a:p>
          <a:p>
            <a:endParaRPr lang="cs-CZ" dirty="0"/>
          </a:p>
        </p:txBody>
      </p:sp>
    </p:spTree>
    <p:extLst>
      <p:ext uri="{BB962C8B-B14F-4D97-AF65-F5344CB8AC3E}">
        <p14:creationId xmlns:p14="http://schemas.microsoft.com/office/powerpoint/2010/main" val="132642169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b="1" dirty="0"/>
              <a:t>FAMU – Film School of Academy of Performing Arts</a:t>
            </a:r>
            <a:endParaRPr lang="cs-CZ" dirty="0"/>
          </a:p>
          <a:p>
            <a:r>
              <a:rPr lang="en-GB" dirty="0"/>
              <a:t>Frank Beyer: 1952-1956</a:t>
            </a:r>
            <a:endParaRPr lang="cs-CZ" dirty="0"/>
          </a:p>
          <a:p>
            <a:r>
              <a:rPr lang="en-GB" dirty="0"/>
              <a:t>Ralf Kirsten: 1952-1956</a:t>
            </a:r>
            <a:endParaRPr lang="cs-CZ" dirty="0"/>
          </a:p>
          <a:p>
            <a:r>
              <a:rPr lang="en-GB" dirty="0"/>
              <a:t>Konrad </a:t>
            </a:r>
            <a:r>
              <a:rPr lang="en-GB" dirty="0" err="1"/>
              <a:t>Petzold</a:t>
            </a:r>
            <a:r>
              <a:rPr lang="en-GB" dirty="0"/>
              <a:t>: 1952-1956</a:t>
            </a:r>
            <a:endParaRPr lang="cs-CZ" dirty="0"/>
          </a:p>
          <a:p>
            <a:r>
              <a:rPr lang="en-GB" dirty="0"/>
              <a:t>Erwin </a:t>
            </a:r>
            <a:r>
              <a:rPr lang="en-GB" dirty="0" err="1"/>
              <a:t>Stranka</a:t>
            </a:r>
            <a:r>
              <a:rPr lang="en-GB" dirty="0"/>
              <a:t>: 1954-1960</a:t>
            </a:r>
            <a:endParaRPr lang="cs-CZ" dirty="0"/>
          </a:p>
          <a:p>
            <a:r>
              <a:rPr lang="en-GB" dirty="0"/>
              <a:t>(Eva </a:t>
            </a:r>
            <a:r>
              <a:rPr lang="en-GB" dirty="0" err="1"/>
              <a:t>Natus</a:t>
            </a:r>
            <a:r>
              <a:rPr lang="en-GB" dirty="0"/>
              <a:t>: 1963-1966</a:t>
            </a:r>
            <a:r>
              <a:rPr lang="cs-CZ" dirty="0"/>
              <a:t>)</a:t>
            </a:r>
            <a:r>
              <a:rPr lang="en-GB" dirty="0"/>
              <a:t> </a:t>
            </a:r>
            <a:endParaRPr lang="cs-CZ" dirty="0"/>
          </a:p>
          <a:p>
            <a:endParaRPr lang="cs-CZ" dirty="0"/>
          </a:p>
        </p:txBody>
      </p:sp>
    </p:spTree>
    <p:extLst>
      <p:ext uri="{BB962C8B-B14F-4D97-AF65-F5344CB8AC3E}">
        <p14:creationId xmlns:p14="http://schemas.microsoft.com/office/powerpoint/2010/main" val="8987615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833782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7.</a:t>
            </a:r>
            <a:endParaRPr lang="cs-CZ" b="1" dirty="0"/>
          </a:p>
        </p:txBody>
      </p:sp>
      <p:sp>
        <p:nvSpPr>
          <p:cNvPr id="3" name="Zástupný symbol pro obsah 2"/>
          <p:cNvSpPr>
            <a:spLocks noGrp="1"/>
          </p:cNvSpPr>
          <p:nvPr>
            <p:ph idx="1"/>
          </p:nvPr>
        </p:nvSpPr>
        <p:spPr>
          <a:xfrm>
            <a:off x="1371600" y="1751161"/>
            <a:ext cx="9601200" cy="4623759"/>
          </a:xfrm>
        </p:spPr>
        <p:txBody>
          <a:bodyPr/>
          <a:lstStyle/>
          <a:p>
            <a:endParaRPr lang="cs-CZ" dirty="0"/>
          </a:p>
        </p:txBody>
      </p:sp>
    </p:spTree>
    <p:extLst>
      <p:ext uri="{BB962C8B-B14F-4D97-AF65-F5344CB8AC3E}">
        <p14:creationId xmlns:p14="http://schemas.microsoft.com/office/powerpoint/2010/main" val="38034568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2800" i="1" dirty="0">
                <a:solidFill>
                  <a:schemeClr val="tx1"/>
                </a:solidFill>
              </a:rPr>
              <a:t>Adventure with Blasius - </a:t>
            </a:r>
            <a:r>
              <a:rPr lang="en-GB" sz="2800" i="1" dirty="0" err="1">
                <a:solidFill>
                  <a:schemeClr val="tx1"/>
                </a:solidFill>
              </a:rPr>
              <a:t>Abenteuer</a:t>
            </a:r>
            <a:r>
              <a:rPr lang="en-GB" sz="2800" i="1" dirty="0">
                <a:solidFill>
                  <a:schemeClr val="tx1"/>
                </a:solidFill>
              </a:rPr>
              <a:t> </a:t>
            </a:r>
            <a:r>
              <a:rPr lang="en-GB" sz="2800" i="1" dirty="0" err="1">
                <a:solidFill>
                  <a:schemeClr val="tx1"/>
                </a:solidFill>
              </a:rPr>
              <a:t>mit</a:t>
            </a:r>
            <a:r>
              <a:rPr lang="en-GB" sz="2800" i="1" dirty="0">
                <a:solidFill>
                  <a:schemeClr val="tx1"/>
                </a:solidFill>
              </a:rPr>
              <a:t> Blasius/</a:t>
            </a:r>
            <a:r>
              <a:rPr lang="en-GB" sz="2800" i="1" dirty="0" err="1">
                <a:solidFill>
                  <a:schemeClr val="tx1"/>
                </a:solidFill>
              </a:rPr>
              <a:t>Dobrodružství</a:t>
            </a:r>
            <a:r>
              <a:rPr lang="en-GB" sz="2800" i="1" dirty="0">
                <a:solidFill>
                  <a:schemeClr val="tx1"/>
                </a:solidFill>
              </a:rPr>
              <a:t> s </a:t>
            </a:r>
            <a:r>
              <a:rPr lang="en-GB" sz="2800" i="1" dirty="0" err="1">
                <a:solidFill>
                  <a:schemeClr val="tx1"/>
                </a:solidFill>
              </a:rPr>
              <a:t>Blasiem</a:t>
            </a:r>
            <a:r>
              <a:rPr lang="en-GB" sz="2800" dirty="0">
                <a:solidFill>
                  <a:schemeClr val="tx1"/>
                </a:solidFill>
              </a:rPr>
              <a:t>, 1974, dir. </a:t>
            </a:r>
            <a:r>
              <a:rPr lang="en-GB" sz="2800" dirty="0" err="1">
                <a:solidFill>
                  <a:schemeClr val="tx1"/>
                </a:solidFill>
              </a:rPr>
              <a:t>Egon</a:t>
            </a:r>
            <a:r>
              <a:rPr lang="en-GB" sz="2800" dirty="0">
                <a:solidFill>
                  <a:schemeClr val="tx1"/>
                </a:solidFill>
              </a:rPr>
              <a:t> </a:t>
            </a:r>
            <a:r>
              <a:rPr lang="en-GB" sz="2800" dirty="0" smtClean="0">
                <a:solidFill>
                  <a:schemeClr val="tx1"/>
                </a:solidFill>
              </a:rPr>
              <a:t>Schlegel</a:t>
            </a:r>
            <a:r>
              <a:rPr lang="cs-CZ" sz="2800" dirty="0" smtClean="0">
                <a:solidFill>
                  <a:schemeClr val="tx1"/>
                </a:solidFill>
              </a:rPr>
              <a:t/>
            </a:r>
            <a:br>
              <a:rPr lang="cs-CZ" sz="2800" dirty="0" smtClean="0">
                <a:solidFill>
                  <a:schemeClr val="tx1"/>
                </a:solidFill>
              </a:rPr>
            </a:br>
            <a:r>
              <a:rPr lang="cs-CZ" sz="2800" dirty="0">
                <a:solidFill>
                  <a:srgbClr val="FF0000"/>
                </a:solidFill>
              </a:rPr>
              <a:t>U</a:t>
            </a:r>
          </a:p>
        </p:txBody>
      </p:sp>
      <p:sp>
        <p:nvSpPr>
          <p:cNvPr id="3" name="Zástupný symbol pro obsah 2"/>
          <p:cNvSpPr>
            <a:spLocks noGrp="1"/>
          </p:cNvSpPr>
          <p:nvPr>
            <p:ph idx="1"/>
          </p:nvPr>
        </p:nvSpPr>
        <p:spPr/>
        <p:txBody>
          <a:bodyPr>
            <a:normAutofit fontScale="70000" lnSpcReduction="20000"/>
          </a:bodyPr>
          <a:lstStyle/>
          <a:p>
            <a:r>
              <a:rPr lang="en-GB" dirty="0"/>
              <a:t>In 1969, the DEFA´s group </a:t>
            </a:r>
            <a:r>
              <a:rPr lang="en-GB" dirty="0" err="1"/>
              <a:t>Babelsberg</a:t>
            </a:r>
            <a:r>
              <a:rPr lang="en-GB" dirty="0"/>
              <a:t> launched the project of the children movie </a:t>
            </a:r>
            <a:r>
              <a:rPr lang="en-GB" i="1" dirty="0"/>
              <a:t>Adventure with Blasius </a:t>
            </a:r>
            <a:r>
              <a:rPr lang="en-GB" dirty="0"/>
              <a:t>(an adaptation of Werner Bender´s book </a:t>
            </a:r>
            <a:r>
              <a:rPr lang="en-GB" i="1" dirty="0" err="1"/>
              <a:t>Messeabenteuer</a:t>
            </a:r>
            <a:r>
              <a:rPr lang="en-GB" i="1" dirty="0"/>
              <a:t> 1999</a:t>
            </a:r>
            <a:r>
              <a:rPr lang="en-GB" dirty="0"/>
              <a:t>)</a:t>
            </a:r>
            <a:endParaRPr lang="cs-CZ" dirty="0"/>
          </a:p>
          <a:p>
            <a:r>
              <a:rPr lang="en-GB" dirty="0"/>
              <a:t>The early versions of the script were critically reviewed and DEFA asked </a:t>
            </a:r>
            <a:r>
              <a:rPr lang="en-GB" dirty="0" err="1"/>
              <a:t>Barrandov</a:t>
            </a:r>
            <a:r>
              <a:rPr lang="en-GB" dirty="0"/>
              <a:t> for a scriptwriter who would revise the first draft penned by Fred </a:t>
            </a:r>
            <a:r>
              <a:rPr lang="en-GB" dirty="0" err="1"/>
              <a:t>Rodrian</a:t>
            </a:r>
            <a:r>
              <a:rPr lang="en-GB" dirty="0"/>
              <a:t> and Gerhard Holtz-</a:t>
            </a:r>
            <a:r>
              <a:rPr lang="en-GB" dirty="0" err="1"/>
              <a:t>Baummer</a:t>
            </a:r>
            <a:r>
              <a:rPr lang="en-GB" dirty="0"/>
              <a:t>. The Czechoslovak studio provided the experienced Czech author Milan </a:t>
            </a:r>
            <a:r>
              <a:rPr lang="en-GB" dirty="0" err="1"/>
              <a:t>Pavlík</a:t>
            </a:r>
            <a:r>
              <a:rPr lang="en-GB" dirty="0"/>
              <a:t>, who had been scriptwriting for children´s movies since early </a:t>
            </a:r>
            <a:r>
              <a:rPr lang="en-GB" dirty="0" smtClean="0"/>
              <a:t>1950s</a:t>
            </a:r>
            <a:endParaRPr lang="cs-CZ" dirty="0" smtClean="0"/>
          </a:p>
          <a:p>
            <a:r>
              <a:rPr lang="cs-CZ" dirty="0" smtClean="0"/>
              <a:t>Hofman </a:t>
            </a:r>
            <a:r>
              <a:rPr lang="cs-CZ" dirty="0" err="1"/>
              <a:t>was</a:t>
            </a:r>
            <a:r>
              <a:rPr lang="cs-CZ" dirty="0"/>
              <a:t> </a:t>
            </a:r>
            <a:r>
              <a:rPr lang="cs-CZ" dirty="0" err="1"/>
              <a:t>bitterly</a:t>
            </a:r>
            <a:r>
              <a:rPr lang="cs-CZ" dirty="0"/>
              <a:t> </a:t>
            </a:r>
            <a:r>
              <a:rPr lang="cs-CZ" dirty="0" err="1"/>
              <a:t>disappointed</a:t>
            </a:r>
            <a:r>
              <a:rPr lang="cs-CZ" dirty="0"/>
              <a:t>. ‘</a:t>
            </a:r>
            <a:r>
              <a:rPr lang="cs-CZ" dirty="0" err="1"/>
              <a:t>This</a:t>
            </a:r>
            <a:r>
              <a:rPr lang="cs-CZ" dirty="0"/>
              <a:t> </a:t>
            </a:r>
            <a:r>
              <a:rPr lang="cs-CZ" dirty="0" err="1"/>
              <a:t>innovative</a:t>
            </a:r>
            <a:r>
              <a:rPr lang="cs-CZ" dirty="0"/>
              <a:t> </a:t>
            </a:r>
            <a:r>
              <a:rPr lang="cs-CZ" dirty="0" err="1"/>
              <a:t>script</a:t>
            </a:r>
            <a:r>
              <a:rPr lang="cs-CZ" dirty="0"/>
              <a:t> </a:t>
            </a:r>
            <a:r>
              <a:rPr lang="cs-CZ" dirty="0" err="1"/>
              <a:t>offering</a:t>
            </a:r>
            <a:r>
              <a:rPr lang="cs-CZ" dirty="0"/>
              <a:t> </a:t>
            </a:r>
            <a:r>
              <a:rPr lang="cs-CZ" dirty="0" err="1"/>
              <a:t>young</a:t>
            </a:r>
            <a:r>
              <a:rPr lang="cs-CZ" dirty="0"/>
              <a:t> </a:t>
            </a:r>
            <a:r>
              <a:rPr lang="cs-CZ" dirty="0" err="1"/>
              <a:t>people</a:t>
            </a:r>
            <a:r>
              <a:rPr lang="cs-CZ" dirty="0"/>
              <a:t> </a:t>
            </a:r>
            <a:r>
              <a:rPr lang="cs-CZ" dirty="0" err="1"/>
              <a:t>an</a:t>
            </a:r>
            <a:r>
              <a:rPr lang="cs-CZ" dirty="0"/>
              <a:t> </a:t>
            </a:r>
            <a:r>
              <a:rPr lang="cs-CZ" dirty="0" err="1"/>
              <a:t>exceptional</a:t>
            </a:r>
            <a:r>
              <a:rPr lang="cs-CZ" dirty="0"/>
              <a:t> science fiction film’, he </a:t>
            </a:r>
            <a:r>
              <a:rPr lang="cs-CZ" dirty="0" err="1"/>
              <a:t>bemoaned</a:t>
            </a:r>
            <a:r>
              <a:rPr lang="cs-CZ" dirty="0"/>
              <a:t>, ‘has </a:t>
            </a:r>
            <a:r>
              <a:rPr lang="cs-CZ" dirty="0" err="1"/>
              <a:t>been</a:t>
            </a:r>
            <a:r>
              <a:rPr lang="cs-CZ" dirty="0"/>
              <a:t> co-</a:t>
            </a:r>
            <a:r>
              <a:rPr lang="cs-CZ" dirty="0" err="1"/>
              <a:t>opted</a:t>
            </a:r>
            <a:r>
              <a:rPr lang="cs-CZ" dirty="0"/>
              <a:t> by a type </a:t>
            </a:r>
            <a:r>
              <a:rPr lang="cs-CZ" dirty="0" err="1"/>
              <a:t>of</a:t>
            </a:r>
            <a:r>
              <a:rPr lang="cs-CZ" dirty="0"/>
              <a:t> </a:t>
            </a:r>
            <a:r>
              <a:rPr lang="cs-CZ" dirty="0" err="1"/>
              <a:t>humour</a:t>
            </a:r>
            <a:r>
              <a:rPr lang="cs-CZ" dirty="0"/>
              <a:t> </a:t>
            </a:r>
            <a:r>
              <a:rPr lang="cs-CZ" dirty="0" err="1"/>
              <a:t>that</a:t>
            </a:r>
            <a:r>
              <a:rPr lang="cs-CZ" dirty="0"/>
              <a:t> </a:t>
            </a:r>
            <a:r>
              <a:rPr lang="cs-CZ" dirty="0" err="1"/>
              <a:t>is</a:t>
            </a:r>
            <a:r>
              <a:rPr lang="cs-CZ" dirty="0"/>
              <a:t> not </a:t>
            </a:r>
            <a:r>
              <a:rPr lang="cs-CZ" dirty="0" err="1"/>
              <a:t>our</a:t>
            </a:r>
            <a:r>
              <a:rPr lang="cs-CZ" dirty="0"/>
              <a:t> </a:t>
            </a:r>
            <a:r>
              <a:rPr lang="cs-CZ" dirty="0" err="1"/>
              <a:t>own</a:t>
            </a:r>
            <a:r>
              <a:rPr lang="cs-CZ" dirty="0"/>
              <a:t> and </a:t>
            </a:r>
            <a:r>
              <a:rPr lang="cs-CZ" dirty="0" err="1"/>
              <a:t>is</a:t>
            </a:r>
            <a:r>
              <a:rPr lang="cs-CZ" dirty="0"/>
              <a:t> </a:t>
            </a:r>
            <a:r>
              <a:rPr lang="cs-CZ" dirty="0" err="1"/>
              <a:t>performed</a:t>
            </a:r>
            <a:r>
              <a:rPr lang="cs-CZ" dirty="0"/>
              <a:t> by </a:t>
            </a:r>
            <a:r>
              <a:rPr lang="cs-CZ" dirty="0" err="1"/>
              <a:t>child</a:t>
            </a:r>
            <a:r>
              <a:rPr lang="cs-CZ" dirty="0"/>
              <a:t> </a:t>
            </a:r>
            <a:r>
              <a:rPr lang="cs-CZ" dirty="0" err="1"/>
              <a:t>actors</a:t>
            </a:r>
            <a:r>
              <a:rPr lang="cs-CZ" dirty="0"/>
              <a:t> </a:t>
            </a:r>
            <a:r>
              <a:rPr lang="cs-CZ" dirty="0" err="1"/>
              <a:t>whose</a:t>
            </a:r>
            <a:r>
              <a:rPr lang="cs-CZ" dirty="0"/>
              <a:t> </a:t>
            </a:r>
            <a:r>
              <a:rPr lang="cs-CZ" dirty="0" err="1"/>
              <a:t>skills</a:t>
            </a:r>
            <a:r>
              <a:rPr lang="cs-CZ" dirty="0"/>
              <a:t> </a:t>
            </a:r>
            <a:r>
              <a:rPr lang="cs-CZ" dirty="0" err="1"/>
              <a:t>fall</a:t>
            </a:r>
            <a:r>
              <a:rPr lang="cs-CZ" dirty="0"/>
              <a:t> </a:t>
            </a:r>
            <a:r>
              <a:rPr lang="cs-CZ" dirty="0" err="1"/>
              <a:t>short</a:t>
            </a:r>
            <a:r>
              <a:rPr lang="cs-CZ" dirty="0"/>
              <a:t> </a:t>
            </a:r>
            <a:r>
              <a:rPr lang="cs-CZ" dirty="0" err="1"/>
              <a:t>of</a:t>
            </a:r>
            <a:r>
              <a:rPr lang="cs-CZ" dirty="0"/>
              <a:t> </a:t>
            </a:r>
            <a:r>
              <a:rPr lang="cs-CZ" dirty="0" err="1"/>
              <a:t>their</a:t>
            </a:r>
            <a:r>
              <a:rPr lang="cs-CZ" dirty="0"/>
              <a:t> </a:t>
            </a:r>
            <a:r>
              <a:rPr lang="cs-CZ" dirty="0" err="1"/>
              <a:t>Czechoslovak</a:t>
            </a:r>
            <a:r>
              <a:rPr lang="cs-CZ" dirty="0"/>
              <a:t> </a:t>
            </a:r>
            <a:r>
              <a:rPr lang="cs-CZ" dirty="0" err="1"/>
              <a:t>peers</a:t>
            </a:r>
            <a:r>
              <a:rPr lang="cs-CZ" dirty="0"/>
              <a:t>’.</a:t>
            </a:r>
          </a:p>
          <a:p>
            <a:r>
              <a:rPr lang="en-GB" dirty="0" smtClean="0"/>
              <a:t>In </a:t>
            </a:r>
            <a:r>
              <a:rPr lang="en-GB" dirty="0"/>
              <a:t>a later phase of the project, DEFA asked for the Czech director </a:t>
            </a:r>
            <a:r>
              <a:rPr lang="en-GB" dirty="0" err="1"/>
              <a:t>Václav</a:t>
            </a:r>
            <a:r>
              <a:rPr lang="en-GB" dirty="0"/>
              <a:t> </a:t>
            </a:r>
            <a:r>
              <a:rPr lang="en-GB" dirty="0" err="1"/>
              <a:t>Vorlíček</a:t>
            </a:r>
            <a:r>
              <a:rPr lang="en-GB" dirty="0"/>
              <a:t> for the position of the movie´s director – a request clearly influenced by </a:t>
            </a:r>
            <a:r>
              <a:rPr lang="en-GB" dirty="0" err="1"/>
              <a:t>Vorlíček´s</a:t>
            </a:r>
            <a:r>
              <a:rPr lang="en-GB" dirty="0"/>
              <a:t> very recent and (both critically and financially) extraordinarily successful fairy-tale </a:t>
            </a:r>
            <a:r>
              <a:rPr lang="en-GB" i="1" dirty="0"/>
              <a:t>Three Nuts for Cinderella</a:t>
            </a:r>
            <a:r>
              <a:rPr lang="en-GB" dirty="0"/>
              <a:t>. However, </a:t>
            </a:r>
            <a:r>
              <a:rPr lang="en-GB" dirty="0" err="1"/>
              <a:t>Vorlíček</a:t>
            </a:r>
            <a:r>
              <a:rPr lang="en-GB" dirty="0"/>
              <a:t> got ill. To DEFA´s irritation, the </a:t>
            </a:r>
            <a:r>
              <a:rPr lang="en-GB" dirty="0" err="1"/>
              <a:t>Barrandov</a:t>
            </a:r>
            <a:r>
              <a:rPr lang="en-GB" dirty="0"/>
              <a:t> studio was not eager to inform the German partner on </a:t>
            </a:r>
            <a:r>
              <a:rPr lang="en-GB" dirty="0" err="1"/>
              <a:t>Vorlíček´s</a:t>
            </a:r>
            <a:r>
              <a:rPr lang="en-GB" dirty="0"/>
              <a:t> indisposition.</a:t>
            </a:r>
            <a:endParaRPr lang="cs-CZ" dirty="0"/>
          </a:p>
          <a:p>
            <a:r>
              <a:rPr lang="en-GB" dirty="0"/>
              <a:t>In December 1973, the head of the Czech dramaturge group of films for children Ota </a:t>
            </a:r>
            <a:r>
              <a:rPr lang="en-GB" dirty="0" err="1"/>
              <a:t>Hofman</a:t>
            </a:r>
            <a:r>
              <a:rPr lang="en-GB" dirty="0"/>
              <a:t> wrote a letter to </a:t>
            </a:r>
            <a:r>
              <a:rPr lang="en-GB" dirty="0" err="1"/>
              <a:t>Ludvík</a:t>
            </a:r>
            <a:r>
              <a:rPr lang="en-GB" dirty="0"/>
              <a:t> </a:t>
            </a:r>
            <a:r>
              <a:rPr lang="en-GB" dirty="0" err="1"/>
              <a:t>Toman</a:t>
            </a:r>
            <a:r>
              <a:rPr lang="en-GB" dirty="0"/>
              <a:t>, the chief dramaturge at </a:t>
            </a:r>
            <a:r>
              <a:rPr lang="en-GB" dirty="0" err="1"/>
              <a:t>Barrandov</a:t>
            </a:r>
            <a:endParaRPr lang="cs-CZ" dirty="0"/>
          </a:p>
          <a:p>
            <a:endParaRPr lang="cs-CZ" dirty="0"/>
          </a:p>
        </p:txBody>
      </p:sp>
    </p:spTree>
    <p:extLst>
      <p:ext uri="{BB962C8B-B14F-4D97-AF65-F5344CB8AC3E}">
        <p14:creationId xmlns:p14="http://schemas.microsoft.com/office/powerpoint/2010/main" val="6257645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en-GB" dirty="0"/>
              <a:t>“DEFA is disconcerted by the situation […] and I feel as Alice in Wonderland as well […] Find out who should be blamed for the fact that nobody in DEFA knows that </a:t>
            </a:r>
            <a:r>
              <a:rPr lang="en-GB" dirty="0" err="1"/>
              <a:t>Vorlíček</a:t>
            </a:r>
            <a:r>
              <a:rPr lang="en-GB" dirty="0"/>
              <a:t> stepped out of the project [...] Both you and I are losing </a:t>
            </a:r>
            <a:r>
              <a:rPr lang="en-GB" b="1" i="1" dirty="0"/>
              <a:t>the trust</a:t>
            </a:r>
            <a:r>
              <a:rPr lang="en-GB" b="1" dirty="0"/>
              <a:t> </a:t>
            </a:r>
            <a:r>
              <a:rPr lang="en-GB" dirty="0"/>
              <a:t>(emphasized P.S.) of our foreign partners which is so hard to build up. I demand an investigation of the situation, because other co-productions could be put into danger in the same way. I would not like to be again in that situation. I felt deep shame in front of our friends from the cinema industries which are close to us and which we intend to co-operate with</a:t>
            </a:r>
            <a:r>
              <a:rPr lang="en-GB" dirty="0" smtClean="0"/>
              <a:t>.”</a:t>
            </a:r>
            <a:r>
              <a:rPr lang="cs-CZ" dirty="0" smtClean="0"/>
              <a:t>  </a:t>
            </a:r>
          </a:p>
          <a:p>
            <a:pPr marL="0" indent="0">
              <a:buNone/>
            </a:pPr>
            <a:r>
              <a:rPr lang="cs-CZ" dirty="0" smtClean="0"/>
              <a:t>      </a:t>
            </a:r>
            <a:r>
              <a:rPr lang="en-GB" dirty="0" smtClean="0"/>
              <a:t>Letter </a:t>
            </a:r>
            <a:r>
              <a:rPr lang="en-GB" dirty="0"/>
              <a:t>from Ota </a:t>
            </a:r>
            <a:r>
              <a:rPr lang="en-GB" dirty="0" err="1"/>
              <a:t>Hofman</a:t>
            </a:r>
            <a:r>
              <a:rPr lang="en-GB" dirty="0"/>
              <a:t> to </a:t>
            </a:r>
            <a:r>
              <a:rPr lang="en-GB" dirty="0" err="1"/>
              <a:t>Ludvík</a:t>
            </a:r>
            <a:r>
              <a:rPr lang="en-GB" dirty="0"/>
              <a:t> </a:t>
            </a:r>
            <a:r>
              <a:rPr lang="en-GB" dirty="0" err="1"/>
              <a:t>Toman</a:t>
            </a:r>
            <a:r>
              <a:rPr lang="en-GB" dirty="0"/>
              <a:t>, 17 December 1973</a:t>
            </a:r>
            <a:endParaRPr lang="cs-CZ" dirty="0"/>
          </a:p>
        </p:txBody>
      </p:sp>
    </p:spTree>
    <p:extLst>
      <p:ext uri="{BB962C8B-B14F-4D97-AF65-F5344CB8AC3E}">
        <p14:creationId xmlns:p14="http://schemas.microsoft.com/office/powerpoint/2010/main" val="39809017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85000" lnSpcReduction="10000"/>
          </a:bodyPr>
          <a:lstStyle/>
          <a:p>
            <a:r>
              <a:rPr lang="en-GB" dirty="0"/>
              <a:t>According to the calculative theory of behaviour, agents form subjective probabilities regarding the future action of another agents.</a:t>
            </a:r>
            <a:endParaRPr lang="cs-CZ" dirty="0"/>
          </a:p>
          <a:p>
            <a:r>
              <a:rPr lang="en-GB" dirty="0"/>
              <a:t>For a sensible application of the concept in the social sciences is essential Williamson´s demand to differentiate between trust as a non-calculative term, and risk as a concept suited for calculative relations. </a:t>
            </a:r>
            <a:endParaRPr lang="cs-CZ" dirty="0" smtClean="0"/>
          </a:p>
          <a:p>
            <a:r>
              <a:rPr lang="en-GB" dirty="0" smtClean="0"/>
              <a:t>Williamson´s concept </a:t>
            </a:r>
            <a:r>
              <a:rPr lang="en-GB" dirty="0"/>
              <a:t>of “institutional trust”, which is not a non-calculative trust – as the institutions work as a general purpose safeguards supplementing transaction-specific safeguards and are a part of the actor´s calculations</a:t>
            </a:r>
            <a:r>
              <a:rPr lang="en-GB" dirty="0" smtClean="0"/>
              <a:t>.</a:t>
            </a:r>
            <a:endParaRPr lang="cs-CZ" dirty="0" smtClean="0"/>
          </a:p>
          <a:p>
            <a:r>
              <a:rPr lang="en-GB" i="1" dirty="0"/>
              <a:t>institutional trust</a:t>
            </a:r>
            <a:r>
              <a:rPr lang="en-GB" dirty="0"/>
              <a:t>, which “refers to the social and organizational context within which contracts are embedded</a:t>
            </a:r>
            <a:r>
              <a:rPr lang="en-GB" dirty="0" smtClean="0"/>
              <a:t>”</a:t>
            </a:r>
            <a:endParaRPr lang="cs-CZ" dirty="0" smtClean="0"/>
          </a:p>
          <a:p>
            <a:r>
              <a:rPr lang="en-GB" dirty="0"/>
              <a:t>Contracts are embedded in institutional contexts and Williamson identifies six kinds of such contexts – each of them can be thought of as institutional trust of a hyphenated kind: societal culture, politics, regulation, professionalization, networks, and corporate culture.</a:t>
            </a:r>
            <a:endParaRPr lang="cs-CZ" dirty="0"/>
          </a:p>
          <a:p>
            <a:endParaRPr lang="cs-CZ" dirty="0"/>
          </a:p>
        </p:txBody>
      </p:sp>
    </p:spTree>
    <p:extLst>
      <p:ext uri="{BB962C8B-B14F-4D97-AF65-F5344CB8AC3E}">
        <p14:creationId xmlns:p14="http://schemas.microsoft.com/office/powerpoint/2010/main" val="23027383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a:t>
            </a:r>
            <a:r>
              <a:rPr lang="en-GB" dirty="0" err="1" smtClean="0"/>
              <a:t>nstitutional</a:t>
            </a:r>
            <a:r>
              <a:rPr lang="en-GB" dirty="0" smtClean="0"/>
              <a:t> </a:t>
            </a:r>
            <a:r>
              <a:rPr lang="en-GB" dirty="0"/>
              <a:t>environments</a:t>
            </a:r>
            <a:endParaRPr lang="cs-CZ" dirty="0"/>
          </a:p>
        </p:txBody>
      </p:sp>
      <p:sp>
        <p:nvSpPr>
          <p:cNvPr id="3" name="Zástupný symbol pro obsah 2"/>
          <p:cNvSpPr>
            <a:spLocks noGrp="1"/>
          </p:cNvSpPr>
          <p:nvPr>
            <p:ph idx="1"/>
          </p:nvPr>
        </p:nvSpPr>
        <p:spPr/>
        <p:txBody>
          <a:bodyPr/>
          <a:lstStyle/>
          <a:p>
            <a:r>
              <a:rPr lang="en-GB" dirty="0"/>
              <a:t>Societal culture</a:t>
            </a:r>
            <a:endParaRPr lang="cs-CZ" dirty="0"/>
          </a:p>
          <a:p>
            <a:r>
              <a:rPr lang="en-GB" dirty="0"/>
              <a:t>Politics</a:t>
            </a:r>
            <a:endParaRPr lang="cs-CZ" dirty="0"/>
          </a:p>
          <a:p>
            <a:r>
              <a:rPr lang="en-GB" dirty="0"/>
              <a:t>Regulation</a:t>
            </a:r>
            <a:endParaRPr lang="cs-CZ" dirty="0"/>
          </a:p>
          <a:p>
            <a:r>
              <a:rPr lang="en-GB" dirty="0"/>
              <a:t>Professionalization</a:t>
            </a:r>
            <a:endParaRPr lang="cs-CZ" dirty="0"/>
          </a:p>
          <a:p>
            <a:r>
              <a:rPr lang="en-GB" dirty="0"/>
              <a:t>Networks</a:t>
            </a:r>
            <a:endParaRPr lang="cs-CZ" dirty="0"/>
          </a:p>
          <a:p>
            <a:r>
              <a:rPr lang="en-GB" dirty="0"/>
              <a:t>Corporate culture</a:t>
            </a:r>
            <a:endParaRPr lang="cs-CZ" dirty="0"/>
          </a:p>
          <a:p>
            <a:endParaRPr lang="cs-CZ" dirty="0"/>
          </a:p>
        </p:txBody>
      </p:sp>
    </p:spTree>
    <p:extLst>
      <p:ext uri="{BB962C8B-B14F-4D97-AF65-F5344CB8AC3E}">
        <p14:creationId xmlns:p14="http://schemas.microsoft.com/office/powerpoint/2010/main" val="370942572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927340"/>
          </a:xfrm>
        </p:spPr>
        <p:txBody>
          <a:bodyPr/>
          <a:lstStyle/>
          <a:p>
            <a:r>
              <a:rPr lang="en-GB" sz="3600" dirty="0"/>
              <a:t>Societal </a:t>
            </a:r>
            <a:r>
              <a:rPr lang="en-GB" sz="3600" dirty="0" smtClean="0"/>
              <a:t>culture</a:t>
            </a:r>
            <a:endParaRPr lang="cs-CZ" dirty="0"/>
          </a:p>
        </p:txBody>
      </p:sp>
      <p:sp>
        <p:nvSpPr>
          <p:cNvPr id="3" name="Zástupný symbol pro obsah 2"/>
          <p:cNvSpPr>
            <a:spLocks noGrp="1"/>
          </p:cNvSpPr>
          <p:nvPr>
            <p:ph idx="1"/>
          </p:nvPr>
        </p:nvSpPr>
        <p:spPr>
          <a:xfrm>
            <a:off x="1371600" y="1613140"/>
            <a:ext cx="9601200" cy="4254260"/>
          </a:xfrm>
        </p:spPr>
        <p:txBody>
          <a:bodyPr/>
          <a:lstStyle/>
          <a:p>
            <a:r>
              <a:rPr lang="en-GB" dirty="0" smtClean="0"/>
              <a:t>contracts </a:t>
            </a:r>
            <a:r>
              <a:rPr lang="en-GB" dirty="0"/>
              <a:t>are put into a danger in a culture which supports opportunism and condones hypocrisy, where social sanctions against strategic behaviour are weak, court enforcement is difficult to reach because of widespread bribery, and individuals have hardly any reservations against opportunistic behaviour. In effect, transactions taken in such opportunistic societies are based on good or services exchanged </a:t>
            </a:r>
            <a:r>
              <a:rPr lang="en-GB" i="1" dirty="0"/>
              <a:t>now</a:t>
            </a:r>
            <a:r>
              <a:rPr lang="en-GB" dirty="0"/>
              <a:t> for prices paid </a:t>
            </a:r>
            <a:r>
              <a:rPr lang="en-GB" i="1" dirty="0"/>
              <a:t>now</a:t>
            </a:r>
            <a:r>
              <a:rPr lang="en-GB" dirty="0"/>
              <a:t>, because such transaction needs no safeguard. In general, </a:t>
            </a:r>
            <a:r>
              <a:rPr lang="en-GB" b="1" dirty="0"/>
              <a:t>the </a:t>
            </a:r>
            <a:r>
              <a:rPr lang="cs-CZ" b="1" dirty="0" err="1" smtClean="0"/>
              <a:t>state</a:t>
            </a:r>
            <a:r>
              <a:rPr lang="cs-CZ" b="1" dirty="0" smtClean="0"/>
              <a:t> </a:t>
            </a:r>
            <a:r>
              <a:rPr lang="cs-CZ" b="1" dirty="0" err="1" smtClean="0"/>
              <a:t>socialist</a:t>
            </a:r>
            <a:r>
              <a:rPr lang="cs-CZ" b="1" dirty="0" smtClean="0"/>
              <a:t> </a:t>
            </a:r>
            <a:r>
              <a:rPr lang="en-GB" b="1" dirty="0" smtClean="0"/>
              <a:t>film </a:t>
            </a:r>
            <a:r>
              <a:rPr lang="en-GB" b="1" dirty="0"/>
              <a:t>industries behaved opportunistically towards their Western partners, as indicated by the numerous cases of ceased or shelved projects which were implemented both with the Soviet bloc and Western partners and which felled victim to a change of the political situation.</a:t>
            </a:r>
            <a:endParaRPr lang="cs-CZ" b="1" dirty="0"/>
          </a:p>
        </p:txBody>
      </p:sp>
    </p:spTree>
    <p:extLst>
      <p:ext uri="{BB962C8B-B14F-4D97-AF65-F5344CB8AC3E}">
        <p14:creationId xmlns:p14="http://schemas.microsoft.com/office/powerpoint/2010/main" val="861042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dirty="0"/>
              <a:t>serve-now, pay-now transactions kept very low risk – it explains the often re-appearing preference of commissions to co-productions, and also clarify why </a:t>
            </a:r>
            <a:r>
              <a:rPr lang="en-GB" dirty="0" err="1"/>
              <a:t>Barrandov</a:t>
            </a:r>
            <a:r>
              <a:rPr lang="en-GB" dirty="0"/>
              <a:t> was an available choice for West European and American producers as a provider of services during the 1970s and 1980s</a:t>
            </a:r>
            <a:r>
              <a:rPr lang="en-GB" dirty="0" smtClean="0"/>
              <a:t>.</a:t>
            </a:r>
            <a:r>
              <a:rPr lang="cs-CZ" dirty="0" smtClean="0"/>
              <a:t> </a:t>
            </a:r>
          </a:p>
          <a:p>
            <a:r>
              <a:rPr lang="en-GB" dirty="0" smtClean="0"/>
              <a:t>Just </a:t>
            </a:r>
            <a:r>
              <a:rPr lang="en-GB" dirty="0"/>
              <a:t>during the first half of the 1970s, </a:t>
            </a:r>
            <a:r>
              <a:rPr lang="en-GB" dirty="0" err="1"/>
              <a:t>Barrandov</a:t>
            </a:r>
            <a:r>
              <a:rPr lang="en-GB" dirty="0"/>
              <a:t> provided services for 15 feature film or TV series projects which were produced by West European or American companies, among others for </a:t>
            </a:r>
            <a:r>
              <a:rPr lang="en-GB" cap="small" dirty="0"/>
              <a:t>La </a:t>
            </a:r>
            <a:r>
              <a:rPr lang="en-GB" cap="small" dirty="0" err="1"/>
              <a:t>corta</a:t>
            </a:r>
            <a:r>
              <a:rPr lang="en-GB" cap="small" dirty="0"/>
              <a:t> </a:t>
            </a:r>
            <a:r>
              <a:rPr lang="en-GB" cap="small" dirty="0" err="1"/>
              <a:t>notte</a:t>
            </a:r>
            <a:r>
              <a:rPr lang="en-GB" cap="small" dirty="0"/>
              <a:t> </a:t>
            </a:r>
            <a:r>
              <a:rPr lang="en-GB" cap="small" dirty="0" err="1"/>
              <a:t>delle</a:t>
            </a:r>
            <a:r>
              <a:rPr lang="en-GB" cap="small" dirty="0"/>
              <a:t> </a:t>
            </a:r>
            <a:r>
              <a:rPr lang="en-GB" cap="small" dirty="0" err="1"/>
              <a:t>bambole</a:t>
            </a:r>
            <a:r>
              <a:rPr lang="en-GB" cap="small" dirty="0"/>
              <a:t> di </a:t>
            </a:r>
            <a:r>
              <a:rPr lang="en-GB" cap="small" dirty="0" err="1"/>
              <a:t>vetro</a:t>
            </a:r>
            <a:r>
              <a:rPr lang="en-GB" dirty="0"/>
              <a:t> (Aldo </a:t>
            </a:r>
            <a:r>
              <a:rPr lang="en-GB" dirty="0" err="1"/>
              <a:t>Lado</a:t>
            </a:r>
            <a:r>
              <a:rPr lang="en-GB" dirty="0"/>
              <a:t>, Italy – West Germany – Yugoslavia, 1971), Slaughterhouse – Five (George Roy Hill, Universal Pictures, USA, 1972), or </a:t>
            </a:r>
            <a:r>
              <a:rPr lang="en-GB" cap="small" dirty="0"/>
              <a:t>Operation: Daybreak</a:t>
            </a:r>
            <a:r>
              <a:rPr lang="en-GB" dirty="0"/>
              <a:t> (Lewis Gilbert, USA, 1975). See a report on </a:t>
            </a:r>
            <a:r>
              <a:rPr lang="en-GB" dirty="0" err="1"/>
              <a:t>Barrandov</a:t>
            </a:r>
            <a:r>
              <a:rPr lang="en-GB" dirty="0"/>
              <a:t> Studios activities in the period 1971-1975.</a:t>
            </a:r>
            <a:endParaRPr lang="cs-CZ" dirty="0"/>
          </a:p>
        </p:txBody>
      </p:sp>
    </p:spTree>
    <p:extLst>
      <p:ext uri="{BB962C8B-B14F-4D97-AF65-F5344CB8AC3E}">
        <p14:creationId xmlns:p14="http://schemas.microsoft.com/office/powerpoint/2010/main" val="33834174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T</a:t>
            </a:r>
            <a:r>
              <a:rPr lang="en-GB" dirty="0" smtClean="0"/>
              <a:t>o </a:t>
            </a:r>
            <a:r>
              <a:rPr lang="en-GB" dirty="0"/>
              <a:t>say that the societal culture in the state-socialist system inclined towards opportunism does not imply that Western producers did not behave opportunistically</a:t>
            </a:r>
            <a:r>
              <a:rPr lang="en-GB" dirty="0" smtClean="0"/>
              <a:t>.</a:t>
            </a:r>
            <a:r>
              <a:rPr lang="cs-CZ" dirty="0" smtClean="0"/>
              <a:t> </a:t>
            </a:r>
            <a:r>
              <a:rPr lang="en-GB" dirty="0"/>
              <a:t>A telling example is Carlo </a:t>
            </a:r>
            <a:r>
              <a:rPr lang="en-GB" dirty="0" err="1"/>
              <a:t>Ponti</a:t>
            </a:r>
            <a:r>
              <a:rPr lang="en-GB" dirty="0"/>
              <a:t> and his predatory behaviour to </a:t>
            </a:r>
            <a:r>
              <a:rPr lang="en-GB" dirty="0" err="1"/>
              <a:t>Miloš</a:t>
            </a:r>
            <a:r>
              <a:rPr lang="en-GB" dirty="0"/>
              <a:t> Forman and the movie </a:t>
            </a:r>
            <a:r>
              <a:rPr lang="en-GB" cap="small" dirty="0" err="1">
                <a:solidFill>
                  <a:srgbClr val="FF0000"/>
                </a:solidFill>
              </a:rPr>
              <a:t>Hoří</a:t>
            </a:r>
            <a:r>
              <a:rPr lang="en-GB" cap="small" dirty="0">
                <a:solidFill>
                  <a:srgbClr val="FF0000"/>
                </a:solidFill>
              </a:rPr>
              <a:t>, </a:t>
            </a:r>
            <a:r>
              <a:rPr lang="en-GB" cap="small" dirty="0" err="1">
                <a:solidFill>
                  <a:srgbClr val="FF0000"/>
                </a:solidFill>
              </a:rPr>
              <a:t>má</a:t>
            </a:r>
            <a:r>
              <a:rPr lang="en-GB" cap="small" dirty="0">
                <a:solidFill>
                  <a:srgbClr val="FF0000"/>
                </a:solidFill>
              </a:rPr>
              <a:t> </a:t>
            </a:r>
            <a:r>
              <a:rPr lang="en-GB" cap="small" dirty="0" err="1">
                <a:solidFill>
                  <a:srgbClr val="FF0000"/>
                </a:solidFill>
              </a:rPr>
              <a:t>panenko</a:t>
            </a:r>
            <a:r>
              <a:rPr lang="en-GB" dirty="0">
                <a:solidFill>
                  <a:srgbClr val="FF0000"/>
                </a:solidFill>
              </a:rPr>
              <a:t> </a:t>
            </a:r>
            <a:r>
              <a:rPr lang="en-GB" dirty="0"/>
              <a:t>(</a:t>
            </a:r>
            <a:r>
              <a:rPr lang="en-GB" dirty="0" err="1"/>
              <a:t>Ponti</a:t>
            </a:r>
            <a:r>
              <a:rPr lang="en-GB" dirty="0"/>
              <a:t> used a miniscule deficiency in the contracted requirement to step back from financial support of the already made movie. </a:t>
            </a:r>
            <a:endParaRPr lang="cs-CZ" dirty="0">
              <a:solidFill>
                <a:srgbClr val="FF0000"/>
              </a:solidFill>
            </a:endParaRPr>
          </a:p>
        </p:txBody>
      </p:sp>
    </p:spTree>
    <p:extLst>
      <p:ext uri="{BB962C8B-B14F-4D97-AF65-F5344CB8AC3E}">
        <p14:creationId xmlns:p14="http://schemas.microsoft.com/office/powerpoint/2010/main" val="379951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539930"/>
            <a:ext cx="9601200" cy="5327469"/>
          </a:xfrm>
        </p:spPr>
        <p:txBody>
          <a:bodyPr>
            <a:normAutofit fontScale="92500" lnSpcReduction="10000"/>
          </a:bodyPr>
          <a:lstStyle/>
          <a:p>
            <a:r>
              <a:rPr lang="en-GB" dirty="0" smtClean="0"/>
              <a:t>In </a:t>
            </a:r>
            <a:r>
              <a:rPr lang="en-GB" dirty="0"/>
              <a:t>the period 2004-2011 – top European productions in European cinemas (box office figures extracted from the European </a:t>
            </a:r>
            <a:r>
              <a:rPr lang="en-GB" dirty="0" err="1"/>
              <a:t>Audiovisual</a:t>
            </a:r>
            <a:r>
              <a:rPr lang="en-GB" dirty="0"/>
              <a:t> Observatory: </a:t>
            </a:r>
            <a:r>
              <a:rPr lang="en-GB" u="sng" dirty="0">
                <a:hlinkClick r:id="rId2"/>
              </a:rPr>
              <a:t>https://www.obs.coe.int/en/web/observatoire</a:t>
            </a:r>
            <a:r>
              <a:rPr lang="en-GB" u="sng" dirty="0" smtClean="0">
                <a:hlinkClick r:id="rId2"/>
              </a:rPr>
              <a:t>/</a:t>
            </a:r>
            <a:endParaRPr lang="cs-CZ" u="sng" dirty="0" smtClean="0"/>
          </a:p>
          <a:p>
            <a:r>
              <a:rPr lang="en-GB" dirty="0"/>
              <a:t>EAO was set up by the Council of Europe in 1992</a:t>
            </a:r>
            <a:endParaRPr lang="cs-CZ" dirty="0"/>
          </a:p>
          <a:p>
            <a:r>
              <a:rPr lang="en-GB" i="1" dirty="0"/>
              <a:t>Paid service – </a:t>
            </a:r>
            <a:r>
              <a:rPr lang="cs-CZ" i="1" dirty="0" smtClean="0"/>
              <a:t>P</a:t>
            </a:r>
            <a:r>
              <a:rPr lang="en-GB" i="1" dirty="0" smtClean="0"/>
              <a:t>an-</a:t>
            </a:r>
            <a:r>
              <a:rPr lang="cs-CZ" i="1" dirty="0" err="1" smtClean="0"/>
              <a:t>E</a:t>
            </a:r>
            <a:r>
              <a:rPr lang="en-GB" i="1" dirty="0" err="1" smtClean="0"/>
              <a:t>uropean</a:t>
            </a:r>
            <a:r>
              <a:rPr lang="en-GB" i="1" dirty="0" smtClean="0"/>
              <a:t> </a:t>
            </a:r>
            <a:r>
              <a:rPr lang="en-GB" i="1" dirty="0"/>
              <a:t>and national market </a:t>
            </a:r>
            <a:r>
              <a:rPr lang="en-GB" i="1" dirty="0" smtClean="0"/>
              <a:t>reports</a:t>
            </a:r>
            <a:endParaRPr lang="cs-CZ" dirty="0"/>
          </a:p>
          <a:p>
            <a:r>
              <a:rPr lang="en-GB" dirty="0"/>
              <a:t>8 years, 80 movies – of them, 35 co-productions (</a:t>
            </a:r>
            <a:r>
              <a:rPr lang="en-GB" dirty="0" err="1"/>
              <a:t>Deník</a:t>
            </a:r>
            <a:r>
              <a:rPr lang="en-GB" dirty="0"/>
              <a:t> Bridget </a:t>
            </a:r>
            <a:r>
              <a:rPr lang="en-GB" dirty="0" err="1"/>
              <a:t>Jonesové</a:t>
            </a:r>
            <a:r>
              <a:rPr lang="en-GB" dirty="0"/>
              <a:t>, Alexander, </a:t>
            </a:r>
            <a:r>
              <a:rPr lang="en-GB" dirty="0" err="1"/>
              <a:t>Prázdniny</a:t>
            </a:r>
            <a:r>
              <a:rPr lang="en-GB" dirty="0"/>
              <a:t> </a:t>
            </a:r>
            <a:r>
              <a:rPr lang="en-GB" dirty="0" err="1"/>
              <a:t>pana</a:t>
            </a:r>
            <a:r>
              <a:rPr lang="en-GB" dirty="0"/>
              <a:t> </a:t>
            </a:r>
            <a:r>
              <a:rPr lang="en-GB" dirty="0" err="1"/>
              <a:t>Beana</a:t>
            </a:r>
            <a:r>
              <a:rPr lang="en-GB" dirty="0"/>
              <a:t>, Quantum of Solace, Harry Potter – no. 1)</a:t>
            </a:r>
            <a:endParaRPr lang="cs-CZ" dirty="0"/>
          </a:p>
          <a:p>
            <a:r>
              <a:rPr lang="en-GB" dirty="0"/>
              <a:t>2x Czech participation: </a:t>
            </a:r>
            <a:endParaRPr lang="cs-CZ" dirty="0"/>
          </a:p>
          <a:p>
            <a:r>
              <a:rPr lang="en-GB" dirty="0"/>
              <a:t>Oliver Twist (2005), Edith </a:t>
            </a:r>
            <a:r>
              <a:rPr lang="cs-CZ" dirty="0" err="1"/>
              <a:t>P</a:t>
            </a:r>
            <a:r>
              <a:rPr lang="en-GB" dirty="0" err="1" smtClean="0"/>
              <a:t>iaf</a:t>
            </a:r>
            <a:r>
              <a:rPr lang="en-GB" dirty="0" smtClean="0"/>
              <a:t> </a:t>
            </a:r>
            <a:r>
              <a:rPr lang="en-GB" dirty="0"/>
              <a:t>(2007)</a:t>
            </a:r>
            <a:endParaRPr lang="cs-CZ" dirty="0"/>
          </a:p>
          <a:p>
            <a:r>
              <a:rPr lang="en-GB" dirty="0"/>
              <a:t> </a:t>
            </a:r>
            <a:r>
              <a:rPr lang="en-GB" dirty="0" smtClean="0"/>
              <a:t>The </a:t>
            </a:r>
            <a:r>
              <a:rPr lang="en-GB" dirty="0"/>
              <a:t>text of the European Convention on Cinematographic Co-Production:</a:t>
            </a:r>
            <a:endParaRPr lang="cs-CZ" dirty="0"/>
          </a:p>
          <a:p>
            <a:r>
              <a:rPr lang="en-GB" u="sng" dirty="0">
                <a:hlinkClick r:id="rId3"/>
              </a:rPr>
              <a:t>https://www.coe.int/en/web/conventions/full-list/-/conventions/treaty/147/signatures?p_auth=t24on6hT</a:t>
            </a:r>
            <a:endParaRPr lang="cs-CZ" dirty="0"/>
          </a:p>
          <a:p>
            <a:r>
              <a:rPr lang="en-GB" dirty="0"/>
              <a:t> </a:t>
            </a:r>
            <a:r>
              <a:rPr lang="cs-CZ" dirty="0" smtClean="0"/>
              <a:t>zpráva </a:t>
            </a:r>
            <a:r>
              <a:rPr lang="cs-CZ" dirty="0"/>
              <a:t>o koprodukcích – EAO: </a:t>
            </a:r>
            <a:endParaRPr lang="cs-CZ" dirty="0" smtClean="0"/>
          </a:p>
          <a:p>
            <a:r>
              <a:rPr lang="cs-CZ" dirty="0" smtClean="0">
                <a:hlinkClick r:id="rId4"/>
              </a:rPr>
              <a:t>https</a:t>
            </a:r>
            <a:r>
              <a:rPr lang="cs-CZ" dirty="0">
                <a:hlinkClick r:id="rId4"/>
              </a:rPr>
              <a:t>://</a:t>
            </a:r>
            <a:r>
              <a:rPr lang="cs-CZ" dirty="0" smtClean="0">
                <a:hlinkClick r:id="rId4"/>
              </a:rPr>
              <a:t>rm.coe.int/brochure-cannes-2018/16808ae9fa</a:t>
            </a:r>
            <a:r>
              <a:rPr lang="cs-CZ" dirty="0" smtClean="0"/>
              <a:t>  </a:t>
            </a:r>
            <a:endParaRPr lang="cs-CZ" dirty="0"/>
          </a:p>
          <a:p>
            <a:r>
              <a:rPr lang="en-GB" dirty="0"/>
              <a:t>About 20% of European productions are international co-productions</a:t>
            </a:r>
            <a:endParaRPr lang="cs-CZ" dirty="0"/>
          </a:p>
          <a:p>
            <a:endParaRPr lang="cs-CZ" dirty="0" smtClean="0"/>
          </a:p>
          <a:p>
            <a:endParaRPr lang="cs-CZ" dirty="0"/>
          </a:p>
        </p:txBody>
      </p:sp>
      <p:sp>
        <p:nvSpPr>
          <p:cNvPr id="4" name="Obdélník 3"/>
          <p:cNvSpPr/>
          <p:nvPr/>
        </p:nvSpPr>
        <p:spPr>
          <a:xfrm>
            <a:off x="1561011" y="5934670"/>
            <a:ext cx="9222377" cy="923330"/>
          </a:xfrm>
          <a:prstGeom prst="rect">
            <a:avLst/>
          </a:prstGeom>
        </p:spPr>
        <p:txBody>
          <a:bodyPr wrap="square">
            <a:spAutoFit/>
          </a:bodyPr>
          <a:lstStyle/>
          <a:p>
            <a:r>
              <a:rPr lang="en-GB" i="1" dirty="0">
                <a:latin typeface="Times New Roman" panose="02020603050405020304" pitchFamily="18" charset="0"/>
                <a:ea typeface="Times New Roman" panose="02020603050405020304" pitchFamily="18" charset="0"/>
              </a:rPr>
              <a:t>Tim </a:t>
            </a:r>
            <a:r>
              <a:rPr lang="en-GB" i="1" dirty="0" err="1">
                <a:latin typeface="Times New Roman" panose="02020603050405020304" pitchFamily="18" charset="0"/>
                <a:ea typeface="Times New Roman" panose="02020603050405020304" pitchFamily="18" charset="0"/>
              </a:rPr>
              <a:t>Bergfelder</a:t>
            </a:r>
            <a:r>
              <a:rPr lang="en-GB" i="1" dirty="0">
                <a:latin typeface="Times New Roman" panose="02020603050405020304" pitchFamily="18" charset="0"/>
                <a:ea typeface="Times New Roman" panose="02020603050405020304" pitchFamily="18" charset="0"/>
              </a:rPr>
              <a:t>, Popular European Cinema in the 2000s: </a:t>
            </a:r>
            <a:r>
              <a:rPr lang="en-GB" i="1" dirty="0" err="1">
                <a:latin typeface="Times New Roman" panose="02020603050405020304" pitchFamily="18" charset="0"/>
                <a:ea typeface="Times New Roman" panose="02020603050405020304" pitchFamily="18" charset="0"/>
              </a:rPr>
              <a:t>Cinephilia</a:t>
            </a:r>
            <a:r>
              <a:rPr lang="en-GB" i="1" dirty="0">
                <a:latin typeface="Times New Roman" panose="02020603050405020304" pitchFamily="18" charset="0"/>
                <a:ea typeface="Times New Roman" panose="02020603050405020304" pitchFamily="18" charset="0"/>
              </a:rPr>
              <a:t>, Genre and Heritage. In: Marry </a:t>
            </a:r>
            <a:r>
              <a:rPr lang="en-GB" i="1" dirty="0" err="1">
                <a:latin typeface="Times New Roman" panose="02020603050405020304" pitchFamily="18" charset="0"/>
                <a:ea typeface="Times New Roman" panose="02020603050405020304" pitchFamily="18" charset="0"/>
              </a:rPr>
              <a:t>Harrod</a:t>
            </a:r>
            <a:r>
              <a:rPr lang="en-GB" i="1" dirty="0">
                <a:latin typeface="Times New Roman" panose="02020603050405020304" pitchFamily="18" charset="0"/>
                <a:ea typeface="Times New Roman" panose="02020603050405020304" pitchFamily="18" charset="0"/>
              </a:rPr>
              <a:t>, Mariana Liz, Alissa </a:t>
            </a:r>
            <a:r>
              <a:rPr lang="en-GB" i="1" dirty="0" err="1">
                <a:latin typeface="Times New Roman" panose="02020603050405020304" pitchFamily="18" charset="0"/>
                <a:ea typeface="Times New Roman" panose="02020603050405020304" pitchFamily="18" charset="0"/>
              </a:rPr>
              <a:t>Timoshkina</a:t>
            </a:r>
            <a:r>
              <a:rPr lang="en-GB" i="1" dirty="0">
                <a:latin typeface="Times New Roman" panose="02020603050405020304" pitchFamily="18" charset="0"/>
                <a:ea typeface="Times New Roman" panose="02020603050405020304" pitchFamily="18" charset="0"/>
              </a:rPr>
              <a:t> (eds.), The </a:t>
            </a:r>
            <a:r>
              <a:rPr lang="en-GB" i="1" dirty="0" err="1">
                <a:latin typeface="Times New Roman" panose="02020603050405020304" pitchFamily="18" charset="0"/>
                <a:ea typeface="Times New Roman" panose="02020603050405020304" pitchFamily="18" charset="0"/>
              </a:rPr>
              <a:t>Europeanness</a:t>
            </a:r>
            <a:r>
              <a:rPr lang="en-GB" i="1" dirty="0">
                <a:latin typeface="Times New Roman" panose="02020603050405020304" pitchFamily="18" charset="0"/>
                <a:ea typeface="Times New Roman" panose="02020603050405020304" pitchFamily="18" charset="0"/>
              </a:rPr>
              <a:t> of European Cinema. Identity, Meaning, Globalization. I.B. Tauris 2015, pp. 33-58</a:t>
            </a:r>
            <a:endParaRPr lang="cs-CZ" i="1" dirty="0"/>
          </a:p>
        </p:txBody>
      </p:sp>
    </p:spTree>
    <p:extLst>
      <p:ext uri="{BB962C8B-B14F-4D97-AF65-F5344CB8AC3E}">
        <p14:creationId xmlns:p14="http://schemas.microsoft.com/office/powerpoint/2010/main" val="157940129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endParaRPr lang="cs-CZ" dirty="0"/>
          </a:p>
        </p:txBody>
      </p:sp>
      <p:sp>
        <p:nvSpPr>
          <p:cNvPr id="8" name="Zástupný symbol pro text 7"/>
          <p:cNvSpPr>
            <a:spLocks noGrp="1"/>
          </p:cNvSpPr>
          <p:nvPr>
            <p:ph type="body" idx="1"/>
          </p:nvPr>
        </p:nvSpPr>
        <p:spPr>
          <a:xfrm>
            <a:off x="1919537" y="5733256"/>
            <a:ext cx="8424935" cy="576064"/>
          </a:xfrm>
        </p:spPr>
        <p:txBody>
          <a:bodyPr>
            <a:normAutofit fontScale="70000" lnSpcReduction="20000"/>
          </a:bodyPr>
          <a:lstStyle/>
          <a:p>
            <a:pPr algn="l"/>
            <a:r>
              <a:rPr lang="cs-CZ" b="1" dirty="0" err="1" smtClean="0"/>
              <a:t>From</a:t>
            </a:r>
            <a:r>
              <a:rPr lang="cs-CZ" b="1" dirty="0" smtClean="0"/>
              <a:t> </a:t>
            </a:r>
            <a:r>
              <a:rPr lang="cs-CZ" b="1" dirty="0" err="1" smtClean="0"/>
              <a:t>left</a:t>
            </a:r>
            <a:r>
              <a:rPr lang="cs-CZ" b="1" dirty="0" smtClean="0"/>
              <a:t> to </a:t>
            </a:r>
            <a:r>
              <a:rPr lang="cs-CZ" b="1" dirty="0" err="1" smtClean="0"/>
              <a:t>right</a:t>
            </a:r>
            <a:r>
              <a:rPr lang="cs-CZ" b="1" dirty="0" smtClean="0"/>
              <a:t>: Vlastimil </a:t>
            </a:r>
            <a:r>
              <a:rPr lang="cs-CZ" b="1" dirty="0" err="1" smtClean="0"/>
              <a:t>Harnach</a:t>
            </a:r>
            <a:r>
              <a:rPr lang="cs-CZ" b="1" dirty="0" smtClean="0"/>
              <a:t> (Barrandov), Carlo </a:t>
            </a:r>
            <a:r>
              <a:rPr lang="cs-CZ" b="1" dirty="0" err="1" smtClean="0"/>
              <a:t>Ponti</a:t>
            </a:r>
            <a:r>
              <a:rPr lang="cs-CZ" b="1" dirty="0" smtClean="0"/>
              <a:t> (</a:t>
            </a:r>
            <a:r>
              <a:rPr lang="cs-CZ" b="1" dirty="0" err="1" smtClean="0"/>
              <a:t>Sostar</a:t>
            </a:r>
            <a:r>
              <a:rPr lang="cs-CZ" b="1" dirty="0" smtClean="0"/>
              <a:t> Film), </a:t>
            </a:r>
          </a:p>
          <a:p>
            <a:pPr algn="l"/>
            <a:r>
              <a:rPr lang="cs-CZ" b="1" dirty="0" smtClean="0"/>
              <a:t>Vladislav </a:t>
            </a:r>
            <a:r>
              <a:rPr lang="cs-CZ" b="1" dirty="0" err="1" smtClean="0"/>
              <a:t>Kachtík</a:t>
            </a:r>
            <a:r>
              <a:rPr lang="cs-CZ" b="1" dirty="0" smtClean="0"/>
              <a:t> (Filmexport), 1966</a:t>
            </a:r>
            <a:endParaRPr lang="cs-CZ" b="1" dirty="0"/>
          </a:p>
        </p:txBody>
      </p:sp>
      <p:pic>
        <p:nvPicPr>
          <p:cNvPr id="4" name="Zástupný symbol pro obsah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73697" y="310356"/>
            <a:ext cx="5903913" cy="5422900"/>
          </a:xfrm>
        </p:spPr>
      </p:pic>
    </p:spTree>
    <p:extLst>
      <p:ext uri="{BB962C8B-B14F-4D97-AF65-F5344CB8AC3E}">
        <p14:creationId xmlns:p14="http://schemas.microsoft.com/office/powerpoint/2010/main" val="307912783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Politics</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Investor´s confidence relies on legislative and judicial autonomy from politics, clearly a weak spot of the state-socialist film business controlled and unpredictably intervened by state and party functionaries</a:t>
            </a:r>
            <a:endParaRPr lang="cs-CZ" dirty="0" smtClean="0"/>
          </a:p>
          <a:p>
            <a:r>
              <a:rPr lang="en-GB" dirty="0" smtClean="0"/>
              <a:t>An </a:t>
            </a:r>
            <a:r>
              <a:rPr lang="en-GB" dirty="0"/>
              <a:t>illustrative example provides the attitude of DEFA towards potential co-production partners from the Western Germany. DEFA was not allowed to participate in co-production with any West German company (and the same hold true for the West German companies) till détente in the German relationship in the </a:t>
            </a:r>
            <a:r>
              <a:rPr lang="en-GB" dirty="0" smtClean="0"/>
              <a:t>1970s</a:t>
            </a:r>
            <a:r>
              <a:rPr lang="en-GB" dirty="0"/>
              <a:t>. An illustrative example provides the reaction of DEFA towards the demand of the West German company </a:t>
            </a:r>
            <a:r>
              <a:rPr lang="en-GB" dirty="0" err="1"/>
              <a:t>Westdeutscher</a:t>
            </a:r>
            <a:r>
              <a:rPr lang="en-GB" dirty="0"/>
              <a:t> </a:t>
            </a:r>
            <a:r>
              <a:rPr lang="en-GB" dirty="0" err="1"/>
              <a:t>Rundfunk</a:t>
            </a:r>
            <a:r>
              <a:rPr lang="en-GB" dirty="0"/>
              <a:t> (WRD) to participate at </a:t>
            </a:r>
            <a:r>
              <a:rPr lang="en-GB" i="1" dirty="0"/>
              <a:t>Three Nuts for Cinderella </a:t>
            </a:r>
            <a:r>
              <a:rPr lang="en-GB" dirty="0"/>
              <a:t>as a co-producer. The head of DEFA Albert </a:t>
            </a:r>
            <a:r>
              <a:rPr lang="en-GB" dirty="0" err="1"/>
              <a:t>Wilkening</a:t>
            </a:r>
            <a:r>
              <a:rPr lang="en-GB" dirty="0"/>
              <a:t> explained to his counterpart in </a:t>
            </a:r>
            <a:r>
              <a:rPr lang="en-GB" dirty="0" err="1"/>
              <a:t>Barrandov</a:t>
            </a:r>
            <a:r>
              <a:rPr lang="en-GB" dirty="0"/>
              <a:t> that although there already is a general agreement between GDR and West Germany in force, an agreement treating the cultural relations is still missing and in effect, such co-production is not </a:t>
            </a:r>
            <a:r>
              <a:rPr lang="en-GB" dirty="0" smtClean="0"/>
              <a:t>possible</a:t>
            </a:r>
            <a:endParaRPr lang="cs-CZ" dirty="0" smtClean="0"/>
          </a:p>
          <a:p>
            <a:endParaRPr lang="cs-CZ" dirty="0"/>
          </a:p>
        </p:txBody>
      </p:sp>
    </p:spTree>
    <p:extLst>
      <p:ext uri="{BB962C8B-B14F-4D97-AF65-F5344CB8AC3E}">
        <p14:creationId xmlns:p14="http://schemas.microsoft.com/office/powerpoint/2010/main" val="6711513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Professionalization</a:t>
            </a:r>
            <a:endParaRPr lang="cs-CZ" dirty="0"/>
          </a:p>
        </p:txBody>
      </p:sp>
      <p:sp>
        <p:nvSpPr>
          <p:cNvPr id="3" name="Zástupný symbol pro obsah 2"/>
          <p:cNvSpPr>
            <a:spLocks noGrp="1"/>
          </p:cNvSpPr>
          <p:nvPr>
            <p:ph idx="1"/>
          </p:nvPr>
        </p:nvSpPr>
        <p:spPr/>
        <p:txBody>
          <a:bodyPr/>
          <a:lstStyle/>
          <a:p>
            <a:r>
              <a:rPr lang="en-GB" dirty="0"/>
              <a:t>specialized film schools (</a:t>
            </a:r>
            <a:r>
              <a:rPr lang="en-GB" dirty="0" err="1"/>
              <a:t>Filmová</a:t>
            </a:r>
            <a:r>
              <a:rPr lang="en-GB" dirty="0"/>
              <a:t> </a:t>
            </a:r>
            <a:r>
              <a:rPr lang="en-GB" dirty="0" err="1"/>
              <a:t>akademie</a:t>
            </a:r>
            <a:r>
              <a:rPr lang="en-GB" dirty="0"/>
              <a:t> </a:t>
            </a:r>
            <a:r>
              <a:rPr lang="en-GB" dirty="0" err="1"/>
              <a:t>múzických</a:t>
            </a:r>
            <a:r>
              <a:rPr lang="en-GB" dirty="0"/>
              <a:t> </a:t>
            </a:r>
            <a:r>
              <a:rPr lang="en-GB" dirty="0" err="1"/>
              <a:t>umění</a:t>
            </a:r>
            <a:r>
              <a:rPr lang="en-GB" dirty="0"/>
              <a:t> /FAMU/ and </a:t>
            </a:r>
            <a:r>
              <a:rPr lang="en-GB" dirty="0" err="1"/>
              <a:t>Hochschule</a:t>
            </a:r>
            <a:r>
              <a:rPr lang="en-GB" dirty="0"/>
              <a:t> </a:t>
            </a:r>
            <a:r>
              <a:rPr lang="en-GB" dirty="0" err="1"/>
              <a:t>für</a:t>
            </a:r>
            <a:r>
              <a:rPr lang="en-GB" dirty="0"/>
              <a:t> Film und </a:t>
            </a:r>
            <a:r>
              <a:rPr lang="en-GB" dirty="0" err="1"/>
              <a:t>Fernsehen</a:t>
            </a:r>
            <a:r>
              <a:rPr lang="en-GB" dirty="0"/>
              <a:t>, opened in 1946 and 1954, respectively)</a:t>
            </a:r>
            <a:endParaRPr lang="cs-CZ" dirty="0"/>
          </a:p>
        </p:txBody>
      </p:sp>
    </p:spTree>
    <p:extLst>
      <p:ext uri="{BB962C8B-B14F-4D97-AF65-F5344CB8AC3E}">
        <p14:creationId xmlns:p14="http://schemas.microsoft.com/office/powerpoint/2010/main" val="17500757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927340"/>
          </a:xfrm>
        </p:spPr>
        <p:txBody>
          <a:bodyPr/>
          <a:lstStyle/>
          <a:p>
            <a:r>
              <a:rPr lang="en-GB" dirty="0"/>
              <a:t>Networks</a:t>
            </a:r>
            <a:endParaRPr lang="cs-CZ" dirty="0"/>
          </a:p>
        </p:txBody>
      </p:sp>
      <p:sp>
        <p:nvSpPr>
          <p:cNvPr id="3" name="Zástupný symbol pro obsah 2"/>
          <p:cNvSpPr>
            <a:spLocks noGrp="1"/>
          </p:cNvSpPr>
          <p:nvPr>
            <p:ph idx="1"/>
          </p:nvPr>
        </p:nvSpPr>
        <p:spPr/>
        <p:txBody>
          <a:bodyPr/>
          <a:lstStyle/>
          <a:p>
            <a:r>
              <a:rPr lang="en-GB" dirty="0"/>
              <a:t>informal networks provide an important way how to increase credibility, as it happened between DEFA and </a:t>
            </a:r>
            <a:r>
              <a:rPr lang="en-GB" dirty="0" err="1"/>
              <a:t>Barrandov</a:t>
            </a:r>
            <a:r>
              <a:rPr lang="en-GB" dirty="0"/>
              <a:t> dramaturges of children movies</a:t>
            </a:r>
            <a:r>
              <a:rPr lang="en-GB" dirty="0" smtClean="0"/>
              <a:t>.</a:t>
            </a:r>
            <a:endParaRPr lang="cs-CZ" dirty="0" smtClean="0"/>
          </a:p>
          <a:p>
            <a:r>
              <a:rPr lang="en-GB" dirty="0"/>
              <a:t>Till the reorganisation in 1982 was the </a:t>
            </a:r>
            <a:r>
              <a:rPr lang="cs-CZ" dirty="0" err="1"/>
              <a:t>Children’s</a:t>
            </a:r>
            <a:r>
              <a:rPr lang="cs-CZ" dirty="0"/>
              <a:t> Film </a:t>
            </a:r>
            <a:r>
              <a:rPr lang="cs-CZ" dirty="0" err="1"/>
              <a:t>Dramaturgical</a:t>
            </a:r>
            <a:r>
              <a:rPr lang="cs-CZ" dirty="0"/>
              <a:t> Group </a:t>
            </a:r>
            <a:r>
              <a:rPr lang="en-GB" dirty="0"/>
              <a:t>headed by Ota </a:t>
            </a:r>
            <a:r>
              <a:rPr lang="en-GB" dirty="0" err="1"/>
              <a:t>Hofman</a:t>
            </a:r>
            <a:r>
              <a:rPr lang="en-GB" dirty="0"/>
              <a:t>, then briefly by the writer Stanislav Rudolf, and from 1984 to 1990 by the previous dramaturge of the group, Marcela </a:t>
            </a:r>
            <a:r>
              <a:rPr lang="en-GB" dirty="0" err="1" smtClean="0"/>
              <a:t>Pittermannová</a:t>
            </a:r>
            <a:endParaRPr lang="cs-CZ" dirty="0" smtClean="0"/>
          </a:p>
          <a:p>
            <a:r>
              <a:rPr lang="en-GB" dirty="0"/>
              <a:t>just two of the six </a:t>
            </a:r>
            <a:r>
              <a:rPr lang="en-GB" i="1" dirty="0"/>
              <a:t>dramaturgical</a:t>
            </a:r>
            <a:r>
              <a:rPr lang="en-GB" dirty="0"/>
              <a:t> groups were headed by experienced dramaturges – the second one was the group of </a:t>
            </a:r>
            <a:r>
              <a:rPr lang="en-GB" dirty="0" err="1"/>
              <a:t>Miloš</a:t>
            </a:r>
            <a:r>
              <a:rPr lang="en-GB" dirty="0"/>
              <a:t> </a:t>
            </a:r>
            <a:r>
              <a:rPr lang="en-GB" dirty="0" err="1"/>
              <a:t>Brož</a:t>
            </a:r>
            <a:r>
              <a:rPr lang="en-GB" dirty="0"/>
              <a:t> which prepared </a:t>
            </a:r>
            <a:r>
              <a:rPr lang="en-GB" i="1" dirty="0"/>
              <a:t>The Stolen Battle</a:t>
            </a:r>
            <a:r>
              <a:rPr lang="en-GB" dirty="0"/>
              <a:t> with the group </a:t>
            </a:r>
            <a:r>
              <a:rPr lang="en-GB" dirty="0" err="1"/>
              <a:t>Roter</a:t>
            </a:r>
            <a:r>
              <a:rPr lang="en-GB" dirty="0"/>
              <a:t> </a:t>
            </a:r>
            <a:r>
              <a:rPr lang="en-GB" dirty="0" err="1"/>
              <a:t>Kreis</a:t>
            </a:r>
            <a:endParaRPr lang="cs-CZ" dirty="0"/>
          </a:p>
        </p:txBody>
      </p:sp>
    </p:spTree>
    <p:extLst>
      <p:ext uri="{BB962C8B-B14F-4D97-AF65-F5344CB8AC3E}">
        <p14:creationId xmlns:p14="http://schemas.microsoft.com/office/powerpoint/2010/main" val="31720455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55000" lnSpcReduction="20000"/>
          </a:bodyPr>
          <a:lstStyle/>
          <a:p>
            <a:r>
              <a:rPr lang="cs-CZ" dirty="0" smtClean="0"/>
              <a:t>Skopal</a:t>
            </a:r>
            <a:r>
              <a:rPr lang="cs-CZ" dirty="0"/>
              <a:t>, Pavel: Risk and Trust in </a:t>
            </a:r>
            <a:r>
              <a:rPr lang="cs-CZ" dirty="0" err="1"/>
              <a:t>State-Socialist</a:t>
            </a:r>
            <a:r>
              <a:rPr lang="cs-CZ" dirty="0"/>
              <a:t> Co-</a:t>
            </a:r>
            <a:r>
              <a:rPr lang="cs-CZ" dirty="0" err="1"/>
              <a:t>Production</a:t>
            </a:r>
            <a:r>
              <a:rPr lang="cs-CZ" dirty="0"/>
              <a:t> </a:t>
            </a:r>
            <a:r>
              <a:rPr lang="cs-CZ" dirty="0" err="1"/>
              <a:t>Practice</a:t>
            </a:r>
            <a:r>
              <a:rPr lang="cs-CZ" dirty="0"/>
              <a:t>. DEFA-Barrandov </a:t>
            </a:r>
            <a:r>
              <a:rPr lang="cs-CZ" dirty="0" err="1"/>
              <a:t>Collaborations</a:t>
            </a:r>
            <a:r>
              <a:rPr lang="cs-CZ" dirty="0"/>
              <a:t> </a:t>
            </a:r>
            <a:r>
              <a:rPr lang="cs-CZ" dirty="0" err="1"/>
              <a:t>of</a:t>
            </a:r>
            <a:r>
              <a:rPr lang="cs-CZ" dirty="0"/>
              <a:t> 1970s and 1980s. </a:t>
            </a:r>
            <a:r>
              <a:rPr lang="cs-CZ" b="1" dirty="0"/>
              <a:t>Iluminace : časopis pro teorii, historii a estetiku filmu</a:t>
            </a:r>
            <a:r>
              <a:rPr lang="cs-CZ" dirty="0"/>
              <a:t>, Praha: Národní filmový archiv, 2015, roč. 27, č. 3, s. </a:t>
            </a:r>
            <a:r>
              <a:rPr lang="cs-CZ" dirty="0" smtClean="0"/>
              <a:t>23-35</a:t>
            </a:r>
          </a:p>
          <a:p>
            <a:r>
              <a:rPr lang="cs-CZ" dirty="0" smtClean="0"/>
              <a:t>Skopal, Pavel (</a:t>
            </a:r>
            <a:r>
              <a:rPr lang="cs-CZ" dirty="0" err="1" smtClean="0"/>
              <a:t>ed</a:t>
            </a:r>
            <a:r>
              <a:rPr lang="cs-CZ" dirty="0" smtClean="0"/>
              <a:t>.): </a:t>
            </a:r>
            <a:r>
              <a:rPr lang="cs-CZ" b="1" dirty="0"/>
              <a:t>Tři oříšky pro Popelku</a:t>
            </a:r>
            <a:r>
              <a:rPr lang="cs-CZ" dirty="0"/>
              <a:t>. Praha: Národní filmový archiv, </a:t>
            </a:r>
            <a:r>
              <a:rPr lang="cs-CZ" dirty="0" smtClean="0"/>
              <a:t>2016</a:t>
            </a:r>
          </a:p>
          <a:p>
            <a:r>
              <a:rPr lang="cs-CZ" dirty="0"/>
              <a:t>SKOPAL, Pavel a Francesco DI CHIARA. Příliš kruté pro Američany. Carlo </a:t>
            </a:r>
            <a:r>
              <a:rPr lang="cs-CZ" dirty="0" err="1"/>
              <a:t>Ponti</a:t>
            </a:r>
            <a:r>
              <a:rPr lang="cs-CZ" dirty="0"/>
              <a:t>, česká nová vlna a barrandovské koprodukce se západní Evropou. In Batistová, Anna. Hoří, má panenko. Vyd. 1. Praha: Národní filmový archiv, 2012. s. </a:t>
            </a:r>
            <a:r>
              <a:rPr lang="cs-CZ" dirty="0" smtClean="0"/>
              <a:t>56-79</a:t>
            </a:r>
          </a:p>
          <a:p>
            <a:r>
              <a:rPr lang="en-GB" dirty="0" smtClean="0"/>
              <a:t>Eva </a:t>
            </a:r>
            <a:r>
              <a:rPr lang="en-GB" dirty="0" err="1"/>
              <a:t>Novrup</a:t>
            </a:r>
            <a:r>
              <a:rPr lang="en-GB" dirty="0"/>
              <a:t> </a:t>
            </a:r>
            <a:r>
              <a:rPr lang="en-GB" dirty="0" err="1"/>
              <a:t>Redvall</a:t>
            </a:r>
            <a:r>
              <a:rPr lang="en-GB" dirty="0"/>
              <a:t>: Encouraging Artistic Risk Taking through Film Policy. The Case of New Danish Screen, in Mette </a:t>
            </a:r>
            <a:r>
              <a:rPr lang="en-GB" dirty="0" err="1"/>
              <a:t>Hjort</a:t>
            </a:r>
            <a:r>
              <a:rPr lang="en-GB" dirty="0"/>
              <a:t> (ed.), </a:t>
            </a:r>
            <a:r>
              <a:rPr lang="en-GB" i="1" dirty="0"/>
              <a:t>Film and Risk</a:t>
            </a:r>
            <a:r>
              <a:rPr lang="en-GB" dirty="0"/>
              <a:t>. Detroit: Wayne State University Press, 2012, pp. </a:t>
            </a:r>
            <a:r>
              <a:rPr lang="en-GB" dirty="0" smtClean="0"/>
              <a:t>209-226</a:t>
            </a:r>
            <a:endParaRPr lang="cs-CZ" dirty="0" smtClean="0"/>
          </a:p>
          <a:p>
            <a:r>
              <a:rPr lang="en-GB" dirty="0" smtClean="0"/>
              <a:t>Chris </a:t>
            </a:r>
            <a:r>
              <a:rPr lang="en-GB" dirty="0"/>
              <a:t>Mathieu, The „Cultural“ of Production and Career, in Petr </a:t>
            </a:r>
            <a:r>
              <a:rPr lang="en-GB" dirty="0" err="1"/>
              <a:t>Szczepanik</a:t>
            </a:r>
            <a:r>
              <a:rPr lang="en-GB" dirty="0"/>
              <a:t> – Patrick </a:t>
            </a:r>
            <a:r>
              <a:rPr lang="en-GB" dirty="0" err="1"/>
              <a:t>Vonderau</a:t>
            </a:r>
            <a:r>
              <a:rPr lang="en-GB" dirty="0"/>
              <a:t> (eds.), </a:t>
            </a:r>
            <a:r>
              <a:rPr lang="en-GB" i="1" dirty="0"/>
              <a:t>Behind the Screen: Inside European Production Cultures</a:t>
            </a:r>
            <a:r>
              <a:rPr lang="en-GB" dirty="0"/>
              <a:t> (Basingstoke: Palgrave Macmillan, 2013), pp. </a:t>
            </a:r>
            <a:r>
              <a:rPr lang="en-GB" dirty="0" smtClean="0"/>
              <a:t>45-60</a:t>
            </a:r>
            <a:endParaRPr lang="cs-CZ" dirty="0" smtClean="0"/>
          </a:p>
          <a:p>
            <a:r>
              <a:rPr lang="en-GB" dirty="0"/>
              <a:t>Mark Banks – Andy </a:t>
            </a:r>
            <a:r>
              <a:rPr lang="en-GB" dirty="0" err="1"/>
              <a:t>Lovatt</a:t>
            </a:r>
            <a:r>
              <a:rPr lang="en-GB" dirty="0"/>
              <a:t> – Justin O´Connor – Carlo </a:t>
            </a:r>
            <a:r>
              <a:rPr lang="en-GB" dirty="0" err="1"/>
              <a:t>Raffo</a:t>
            </a:r>
            <a:r>
              <a:rPr lang="en-GB" dirty="0"/>
              <a:t>, Risk and trust in the cultural industries. </a:t>
            </a:r>
            <a:r>
              <a:rPr lang="en-GB" i="1" dirty="0" err="1"/>
              <a:t>Geoforum</a:t>
            </a:r>
            <a:r>
              <a:rPr lang="en-GB" dirty="0"/>
              <a:t> 31, 2000, pp. </a:t>
            </a:r>
            <a:r>
              <a:rPr lang="en-GB" dirty="0" smtClean="0"/>
              <a:t>453-464</a:t>
            </a:r>
            <a:endParaRPr lang="cs-CZ" dirty="0" smtClean="0"/>
          </a:p>
          <a:p>
            <a:r>
              <a:rPr lang="en-GB" dirty="0"/>
              <a:t>Mette </a:t>
            </a:r>
            <a:r>
              <a:rPr lang="en-GB" dirty="0" err="1"/>
              <a:t>Hjort</a:t>
            </a:r>
            <a:r>
              <a:rPr lang="en-GB" dirty="0"/>
              <a:t>, Flamboyant Risk Taking: Why Some Filmmakers Embrace Avoidable and Excessive Risks, in Mette </a:t>
            </a:r>
            <a:r>
              <a:rPr lang="en-GB" dirty="0" err="1"/>
              <a:t>Hjort</a:t>
            </a:r>
            <a:r>
              <a:rPr lang="en-GB" dirty="0"/>
              <a:t> (ed.), </a:t>
            </a:r>
            <a:r>
              <a:rPr lang="en-GB" i="1" dirty="0"/>
              <a:t>Film and Risk</a:t>
            </a:r>
            <a:r>
              <a:rPr lang="en-GB" dirty="0"/>
              <a:t>. Detroit: Wayne State University Press, 2012</a:t>
            </a:r>
            <a:r>
              <a:rPr lang="en-GB" dirty="0" smtClean="0"/>
              <a:t>, </a:t>
            </a:r>
            <a:r>
              <a:rPr lang="en-GB" dirty="0"/>
              <a:t>pp. </a:t>
            </a:r>
            <a:r>
              <a:rPr lang="en-GB" dirty="0" smtClean="0"/>
              <a:t>33-38</a:t>
            </a:r>
            <a:endParaRPr lang="cs-CZ" dirty="0" smtClean="0"/>
          </a:p>
          <a:p>
            <a:r>
              <a:rPr lang="en-GB" b="1" dirty="0"/>
              <a:t>Oliver E. Williamson</a:t>
            </a:r>
            <a:r>
              <a:rPr lang="en-GB" dirty="0"/>
              <a:t>,</a:t>
            </a:r>
            <a:r>
              <a:rPr lang="en-GB" i="1" dirty="0"/>
              <a:t> </a:t>
            </a:r>
            <a:r>
              <a:rPr lang="en-GB" dirty="0" err="1"/>
              <a:t>Calculativeness</a:t>
            </a:r>
            <a:r>
              <a:rPr lang="en-GB" dirty="0"/>
              <a:t>, Trust, and Economic Organization. </a:t>
            </a:r>
            <a:r>
              <a:rPr lang="en-GB" i="1" dirty="0"/>
              <a:t>Journal of Law and Economics</a:t>
            </a:r>
            <a:r>
              <a:rPr lang="en-GB" dirty="0"/>
              <a:t>, vol. 36, No. 1, Part </a:t>
            </a:r>
            <a:r>
              <a:rPr lang="en-GB" dirty="0" smtClean="0"/>
              <a:t>2</a:t>
            </a:r>
            <a:endParaRPr lang="cs-CZ" dirty="0" smtClean="0"/>
          </a:p>
          <a:p>
            <a:r>
              <a:rPr lang="en-GB" dirty="0"/>
              <a:t>Guido </a:t>
            </a:r>
            <a:r>
              <a:rPr lang="en-GB" dirty="0" err="1"/>
              <a:t>Möllering</a:t>
            </a:r>
            <a:r>
              <a:rPr lang="en-GB" dirty="0"/>
              <a:t>, Trust, </a:t>
            </a:r>
            <a:r>
              <a:rPr lang="en-GB" dirty="0" err="1"/>
              <a:t>Calculativeness</a:t>
            </a:r>
            <a:r>
              <a:rPr lang="en-GB" dirty="0"/>
              <a:t>, and Relationships: A Special Issue 20 Years after Williamson (1993a). </a:t>
            </a:r>
            <a:r>
              <a:rPr lang="en-GB" i="1" dirty="0"/>
              <a:t>Journal of Trust Research</a:t>
            </a:r>
            <a:r>
              <a:rPr lang="en-GB" dirty="0"/>
              <a:t>, 4 (1), pp. 1-24</a:t>
            </a:r>
            <a:endParaRPr lang="cs-CZ" dirty="0"/>
          </a:p>
        </p:txBody>
      </p:sp>
    </p:spTree>
    <p:extLst>
      <p:ext uri="{BB962C8B-B14F-4D97-AF65-F5344CB8AC3E}">
        <p14:creationId xmlns:p14="http://schemas.microsoft.com/office/powerpoint/2010/main" val="1498858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3200" i="1" dirty="0" err="1"/>
              <a:t>Drei</a:t>
            </a:r>
            <a:r>
              <a:rPr lang="en-GB" sz="3200" i="1" dirty="0"/>
              <a:t> </a:t>
            </a:r>
            <a:r>
              <a:rPr lang="en-GB" sz="3200" i="1" dirty="0" err="1"/>
              <a:t>Haselnüsse</a:t>
            </a:r>
            <a:r>
              <a:rPr lang="en-GB" sz="3200" i="1" dirty="0"/>
              <a:t> </a:t>
            </a:r>
            <a:r>
              <a:rPr lang="en-GB" sz="3200" i="1" dirty="0" err="1"/>
              <a:t>für</a:t>
            </a:r>
            <a:r>
              <a:rPr lang="en-GB" sz="3200" i="1" dirty="0"/>
              <a:t> </a:t>
            </a:r>
            <a:r>
              <a:rPr lang="en-GB" sz="3200" i="1" dirty="0" err="1"/>
              <a:t>Aschenbrödel</a:t>
            </a:r>
            <a:r>
              <a:rPr lang="en-GB" sz="3200" i="1" dirty="0"/>
              <a:t>/</a:t>
            </a:r>
            <a:r>
              <a:rPr lang="en-GB" sz="3200" i="1" dirty="0" err="1"/>
              <a:t>Tři</a:t>
            </a:r>
            <a:r>
              <a:rPr lang="en-GB" sz="3200" i="1" dirty="0"/>
              <a:t> </a:t>
            </a:r>
            <a:r>
              <a:rPr lang="en-GB" sz="3200" i="1" dirty="0" err="1"/>
              <a:t>oříšky</a:t>
            </a:r>
            <a:r>
              <a:rPr lang="en-GB" sz="3200" i="1" dirty="0"/>
              <a:t> pro </a:t>
            </a:r>
            <a:r>
              <a:rPr lang="en-GB" sz="3200" i="1" dirty="0" err="1"/>
              <a:t>Popelku</a:t>
            </a:r>
            <a:r>
              <a:rPr lang="en-GB" sz="3200" dirty="0"/>
              <a:t>/</a:t>
            </a:r>
            <a:r>
              <a:rPr lang="en-GB" sz="3200" i="1" dirty="0"/>
              <a:t>Three Nuts for Cinderella </a:t>
            </a:r>
            <a:r>
              <a:rPr lang="cs-CZ" sz="3200" dirty="0"/>
              <a:t>(Václav Vorlíček; GDR/CZ, 1973)</a:t>
            </a:r>
          </a:p>
        </p:txBody>
      </p:sp>
      <p:sp>
        <p:nvSpPr>
          <p:cNvPr id="3" name="Zástupný symbol pro obsah 2"/>
          <p:cNvSpPr>
            <a:spLocks noGrp="1"/>
          </p:cNvSpPr>
          <p:nvPr>
            <p:ph idx="1"/>
          </p:nvPr>
        </p:nvSpPr>
        <p:spPr/>
        <p:txBody>
          <a:bodyPr>
            <a:normAutofit fontScale="85000" lnSpcReduction="20000"/>
          </a:bodyPr>
          <a:lstStyle/>
          <a:p>
            <a:r>
              <a:rPr lang="cs-CZ" dirty="0" smtClean="0"/>
              <a:t>B</a:t>
            </a:r>
            <a:r>
              <a:rPr lang="en-GB" dirty="0" err="1" smtClean="0"/>
              <a:t>arrandov’s</a:t>
            </a:r>
            <a:r>
              <a:rPr lang="en-GB" dirty="0" smtClean="0"/>
              <a:t> </a:t>
            </a:r>
            <a:r>
              <a:rPr lang="en-GB" dirty="0"/>
              <a:t>dramaturgical </a:t>
            </a:r>
            <a:r>
              <a:rPr lang="en-GB" dirty="0" smtClean="0"/>
              <a:t>plans</a:t>
            </a:r>
            <a:r>
              <a:rPr lang="cs-CZ" dirty="0" smtClean="0"/>
              <a:t> </a:t>
            </a:r>
            <a:r>
              <a:rPr lang="en-GB" dirty="0" smtClean="0"/>
              <a:t>routinely </a:t>
            </a:r>
            <a:r>
              <a:rPr lang="en-GB" dirty="0"/>
              <a:t>divided production output into five categories: 1. dramas, 2. adventure and detective stories, 3. comedies and musicals, 4. movies reflecting “problems of young viewers”, 5. Children’s movies, with </a:t>
            </a:r>
            <a:r>
              <a:rPr lang="en-GB" i="1" dirty="0"/>
              <a:t>Three Nuts for Cinderella</a:t>
            </a:r>
            <a:r>
              <a:rPr lang="en-GB" dirty="0"/>
              <a:t> falling into the last category</a:t>
            </a:r>
            <a:r>
              <a:rPr lang="en-GB" dirty="0" smtClean="0"/>
              <a:t>.</a:t>
            </a:r>
            <a:endParaRPr lang="cs-CZ" dirty="0" smtClean="0"/>
          </a:p>
          <a:p>
            <a:r>
              <a:rPr lang="en-GB" dirty="0"/>
              <a:t>The movie’s budget was 3 552 000,- CZK, </a:t>
            </a:r>
            <a:r>
              <a:rPr lang="en-GB" dirty="0" smtClean="0"/>
              <a:t>the </a:t>
            </a:r>
            <a:r>
              <a:rPr lang="en-GB" dirty="0"/>
              <a:t>final expenditures climbed up to 4 083 000,- CZK. </a:t>
            </a:r>
            <a:r>
              <a:rPr lang="en-GB" dirty="0" smtClean="0"/>
              <a:t>It </a:t>
            </a:r>
            <a:r>
              <a:rPr lang="en-GB" dirty="0"/>
              <a:t>was still below the average budget in 1973 (4 761 000,- CZK), but extraordinarily high for a fairy-tale (an average budget for crime movies in the same year, e.g., was 3 213 000,- </a:t>
            </a:r>
            <a:r>
              <a:rPr lang="en-GB" dirty="0" smtClean="0"/>
              <a:t>CZ</a:t>
            </a:r>
            <a:r>
              <a:rPr lang="cs-CZ" dirty="0" smtClean="0"/>
              <a:t>)</a:t>
            </a:r>
            <a:r>
              <a:rPr lang="en-GB" dirty="0" smtClean="0"/>
              <a:t>. </a:t>
            </a:r>
            <a:r>
              <a:rPr lang="en-GB" dirty="0"/>
              <a:t>More importantly, this is solely the budget of </a:t>
            </a:r>
            <a:r>
              <a:rPr lang="en-GB" dirty="0" err="1" smtClean="0"/>
              <a:t>Barrandov</a:t>
            </a:r>
            <a:r>
              <a:rPr lang="en-GB" dirty="0"/>
              <a:t>, which participated on the project by the share of 60%, not of DEFA</a:t>
            </a:r>
            <a:r>
              <a:rPr lang="en-GB" dirty="0" smtClean="0"/>
              <a:t>.</a:t>
            </a:r>
            <a:endParaRPr lang="cs-CZ" dirty="0" smtClean="0"/>
          </a:p>
          <a:p>
            <a:r>
              <a:rPr lang="cs-CZ" dirty="0" smtClean="0"/>
              <a:t>A</a:t>
            </a:r>
            <a:r>
              <a:rPr lang="en-GB" dirty="0" smtClean="0"/>
              <a:t>mong </a:t>
            </a:r>
            <a:r>
              <a:rPr lang="en-GB" dirty="0"/>
              <a:t>the elements contributing to the genre’s mobility were stories shared among cultures, clear distinctions between good and evil, and settings localized in fantastic and culturally unspecific worlds</a:t>
            </a:r>
            <a:r>
              <a:rPr lang="en-GB" i="1" dirty="0"/>
              <a:t>—Three Nuts for Cinderella </a:t>
            </a:r>
            <a:r>
              <a:rPr lang="en-GB" dirty="0"/>
              <a:t>contains all of these. </a:t>
            </a:r>
            <a:endParaRPr lang="cs-CZ" dirty="0" smtClean="0"/>
          </a:p>
          <a:p>
            <a:r>
              <a:rPr lang="en-GB" dirty="0" smtClean="0"/>
              <a:t>Upon </a:t>
            </a:r>
            <a:r>
              <a:rPr lang="en-GB" dirty="0"/>
              <a:t>its release the movie achieved extraordinary results in Czechoslovakia with 1,476,000 viewers during the first year after its premiere</a:t>
            </a:r>
            <a:r>
              <a:rPr lang="en-GB" dirty="0" smtClean="0"/>
              <a:t>,</a:t>
            </a:r>
            <a:r>
              <a:rPr lang="cs-CZ" dirty="0" smtClean="0"/>
              <a:t> </a:t>
            </a:r>
            <a:r>
              <a:rPr lang="en-GB" dirty="0" smtClean="0"/>
              <a:t>and </a:t>
            </a:r>
            <a:r>
              <a:rPr lang="en-GB" dirty="0"/>
              <a:t>fared well in the GDR as well, where it was the sixth most attended movie in 1974 with 721,000 tickets sold.</a:t>
            </a:r>
            <a:endParaRPr lang="cs-CZ" dirty="0"/>
          </a:p>
          <a:p>
            <a:endParaRPr lang="cs-CZ" dirty="0"/>
          </a:p>
        </p:txBody>
      </p:sp>
    </p:spTree>
    <p:extLst>
      <p:ext uri="{BB962C8B-B14F-4D97-AF65-F5344CB8AC3E}">
        <p14:creationId xmlns:p14="http://schemas.microsoft.com/office/powerpoint/2010/main" val="13218298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138687"/>
            <a:ext cx="9601200" cy="4728713"/>
          </a:xfrm>
        </p:spPr>
        <p:txBody>
          <a:bodyPr>
            <a:normAutofit/>
          </a:bodyPr>
          <a:lstStyle/>
          <a:p>
            <a:r>
              <a:rPr lang="en-GB" dirty="0"/>
              <a:t>the studios succeeded in finding a common cultural field in the Cinderella story, which has strong ties with both the German and the Czech literary tradition. The story had been adapted by representatives of the romantic literary canon in both national contexts, the Grimm brothers and </a:t>
            </a:r>
            <a:r>
              <a:rPr lang="en-GB" dirty="0" err="1"/>
              <a:t>Božena</a:t>
            </a:r>
            <a:r>
              <a:rPr lang="en-GB" dirty="0"/>
              <a:t> </a:t>
            </a:r>
            <a:r>
              <a:rPr lang="en-GB" dirty="0" err="1"/>
              <a:t>Němcová</a:t>
            </a:r>
            <a:r>
              <a:rPr lang="en-GB" dirty="0"/>
              <a:t>, </a:t>
            </a:r>
            <a:r>
              <a:rPr lang="en-GB" dirty="0" smtClean="0"/>
              <a:t>respectively</a:t>
            </a:r>
            <a:endParaRPr lang="cs-CZ" dirty="0" smtClean="0"/>
          </a:p>
          <a:p>
            <a:r>
              <a:rPr lang="en-GB" dirty="0"/>
              <a:t>in addition to the black-and-white Soviet version </a:t>
            </a:r>
            <a:r>
              <a:rPr lang="en-GB" i="1" dirty="0" err="1"/>
              <a:t>Zolushka</a:t>
            </a:r>
            <a:r>
              <a:rPr lang="en-GB" i="1" dirty="0"/>
              <a:t>/Cinderella</a:t>
            </a:r>
            <a:r>
              <a:rPr lang="en-GB" dirty="0"/>
              <a:t> (</a:t>
            </a:r>
            <a:r>
              <a:rPr lang="en-GB" dirty="0" err="1"/>
              <a:t>Nadezhda</a:t>
            </a:r>
            <a:r>
              <a:rPr lang="en-GB" dirty="0"/>
              <a:t> </a:t>
            </a:r>
            <a:r>
              <a:rPr lang="en-GB" dirty="0" err="1"/>
              <a:t>Kosheverova</a:t>
            </a:r>
            <a:r>
              <a:rPr lang="en-GB" dirty="0"/>
              <a:t> – Mikhail Shapiro; USSR, 1947), there were also Disney’s </a:t>
            </a:r>
            <a:r>
              <a:rPr lang="en-GB" i="1" dirty="0"/>
              <a:t>Cinderella</a:t>
            </a:r>
            <a:r>
              <a:rPr lang="en-GB" dirty="0"/>
              <a:t>, which first came to Czechoslovak screens only in 1971 (</a:t>
            </a:r>
            <a:r>
              <a:rPr lang="en-GB" i="1" dirty="0"/>
              <a:t>Cinderella</a:t>
            </a:r>
            <a:r>
              <a:rPr lang="en-GB" dirty="0"/>
              <a:t>; Hamilton </a:t>
            </a:r>
            <a:r>
              <a:rPr lang="en-GB" dirty="0" err="1"/>
              <a:t>Luske</a:t>
            </a:r>
            <a:r>
              <a:rPr lang="en-GB" dirty="0"/>
              <a:t>, Wilfred Jackson, Clyde </a:t>
            </a:r>
            <a:r>
              <a:rPr lang="en-GB" dirty="0" err="1"/>
              <a:t>Geronimi</a:t>
            </a:r>
            <a:r>
              <a:rPr lang="en-GB" dirty="0"/>
              <a:t>, US, 1950), and an indigenous Czechoslovak adaptation, a black-and-white TV musical produced in 1969 (</a:t>
            </a:r>
            <a:r>
              <a:rPr lang="en-GB" i="1" dirty="0" err="1"/>
              <a:t>Popelka</a:t>
            </a:r>
            <a:r>
              <a:rPr lang="en-GB" i="1" dirty="0"/>
              <a:t>/Cinderella</a:t>
            </a:r>
            <a:r>
              <a:rPr lang="en-GB" dirty="0"/>
              <a:t>; </a:t>
            </a:r>
            <a:r>
              <a:rPr lang="en-GB" dirty="0" err="1"/>
              <a:t>Vlasta</a:t>
            </a:r>
            <a:r>
              <a:rPr lang="en-GB" dirty="0"/>
              <a:t> </a:t>
            </a:r>
            <a:r>
              <a:rPr lang="en-GB" dirty="0" err="1"/>
              <a:t>Janečková</a:t>
            </a:r>
            <a:r>
              <a:rPr lang="en-GB" dirty="0"/>
              <a:t>, CZ). In an effort to differentiate their new project from these previous versions, </a:t>
            </a:r>
            <a:r>
              <a:rPr lang="en-GB" dirty="0" err="1"/>
              <a:t>Barrandov</a:t>
            </a:r>
            <a:r>
              <a:rPr lang="en-GB" dirty="0"/>
              <a:t> envisaged </a:t>
            </a:r>
            <a:r>
              <a:rPr lang="en-GB" i="1" dirty="0"/>
              <a:t>Three Nuts for Cinderella</a:t>
            </a:r>
            <a:r>
              <a:rPr lang="en-GB" dirty="0"/>
              <a:t> as a big budget venture with lavish sets, to be shot on the expensive </a:t>
            </a:r>
            <a:r>
              <a:rPr lang="en-GB" dirty="0" err="1"/>
              <a:t>Eastmancolor</a:t>
            </a:r>
            <a:r>
              <a:rPr lang="en-GB" dirty="0"/>
              <a:t> film stock. In effect, the project’s high budget made external financing a necessity.</a:t>
            </a:r>
            <a:endParaRPr lang="cs-CZ" dirty="0"/>
          </a:p>
        </p:txBody>
      </p:sp>
    </p:spTree>
    <p:extLst>
      <p:ext uri="{BB962C8B-B14F-4D97-AF65-F5344CB8AC3E}">
        <p14:creationId xmlns:p14="http://schemas.microsoft.com/office/powerpoint/2010/main" val="2188320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513272"/>
          </a:xfrm>
        </p:spPr>
        <p:txBody>
          <a:bodyPr>
            <a:noAutofit/>
          </a:bodyPr>
          <a:lstStyle/>
          <a:p>
            <a:r>
              <a:rPr lang="cs-CZ" sz="2800" dirty="0" smtClean="0"/>
              <a:t>Ostrov stříbrných volavek</a:t>
            </a:r>
            <a:endParaRPr lang="cs-CZ" sz="2800" dirty="0"/>
          </a:p>
        </p:txBody>
      </p:sp>
      <p:sp>
        <p:nvSpPr>
          <p:cNvPr id="3" name="Zástupný symbol pro obsah 2"/>
          <p:cNvSpPr>
            <a:spLocks noGrp="1"/>
          </p:cNvSpPr>
          <p:nvPr>
            <p:ph idx="1"/>
          </p:nvPr>
        </p:nvSpPr>
        <p:spPr>
          <a:xfrm>
            <a:off x="1371600" y="1880558"/>
            <a:ext cx="9601200" cy="3986842"/>
          </a:xfrm>
        </p:spPr>
        <p:txBody>
          <a:bodyPr>
            <a:normAutofit lnSpcReduction="10000"/>
          </a:bodyPr>
          <a:lstStyle/>
          <a:p>
            <a:r>
              <a:rPr lang="cs-CZ" i="1" dirty="0"/>
              <a:t>Die </a:t>
            </a:r>
            <a:r>
              <a:rPr lang="cs-CZ" i="1" dirty="0" err="1"/>
              <a:t>Insel</a:t>
            </a:r>
            <a:r>
              <a:rPr lang="cs-CZ" i="1" dirty="0"/>
              <a:t> der </a:t>
            </a:r>
            <a:r>
              <a:rPr lang="cs-CZ" i="1" dirty="0" err="1"/>
              <a:t>Silberreiher</a:t>
            </a:r>
            <a:r>
              <a:rPr lang="cs-CZ" dirty="0"/>
              <a:t>, </a:t>
            </a:r>
            <a:r>
              <a:rPr lang="cs-CZ" dirty="0" err="1"/>
              <a:t>was</a:t>
            </a:r>
            <a:r>
              <a:rPr lang="cs-CZ" dirty="0"/>
              <a:t> </a:t>
            </a:r>
            <a:r>
              <a:rPr lang="cs-CZ" dirty="0" err="1"/>
              <a:t>again</a:t>
            </a:r>
            <a:r>
              <a:rPr lang="cs-CZ" dirty="0"/>
              <a:t> </a:t>
            </a:r>
            <a:r>
              <a:rPr lang="cs-CZ" dirty="0" err="1"/>
              <a:t>coproduced</a:t>
            </a:r>
            <a:r>
              <a:rPr lang="cs-CZ" dirty="0"/>
              <a:t> by </a:t>
            </a:r>
            <a:r>
              <a:rPr lang="cs-CZ" dirty="0" err="1"/>
              <a:t>the</a:t>
            </a:r>
            <a:r>
              <a:rPr lang="cs-CZ" dirty="0"/>
              <a:t> </a:t>
            </a:r>
            <a:r>
              <a:rPr lang="cs-CZ" dirty="0" err="1"/>
              <a:t>dramaturgical</a:t>
            </a:r>
            <a:r>
              <a:rPr lang="cs-CZ" dirty="0"/>
              <a:t> </a:t>
            </a:r>
            <a:r>
              <a:rPr lang="cs-CZ" dirty="0" err="1"/>
              <a:t>group</a:t>
            </a:r>
            <a:r>
              <a:rPr lang="cs-CZ" dirty="0"/>
              <a:t> </a:t>
            </a:r>
            <a:r>
              <a:rPr lang="cs-CZ" i="1" dirty="0" err="1"/>
              <a:t>Roter</a:t>
            </a:r>
            <a:r>
              <a:rPr lang="cs-CZ" i="1" dirty="0"/>
              <a:t> </a:t>
            </a:r>
            <a:r>
              <a:rPr lang="cs-CZ" i="1" dirty="0" err="1"/>
              <a:t>Kreis</a:t>
            </a:r>
            <a:r>
              <a:rPr lang="cs-CZ" dirty="0"/>
              <a:t> and </a:t>
            </a:r>
            <a:r>
              <a:rPr lang="cs-CZ" dirty="0" err="1"/>
              <a:t>written</a:t>
            </a:r>
            <a:r>
              <a:rPr lang="cs-CZ" dirty="0"/>
              <a:t> by František Pavlíček, </a:t>
            </a:r>
            <a:r>
              <a:rPr lang="cs-CZ" dirty="0" err="1"/>
              <a:t>the</a:t>
            </a:r>
            <a:r>
              <a:rPr lang="cs-CZ" dirty="0"/>
              <a:t> </a:t>
            </a:r>
            <a:r>
              <a:rPr lang="cs-CZ" dirty="0" err="1"/>
              <a:t>scriptwriter</a:t>
            </a:r>
            <a:r>
              <a:rPr lang="cs-CZ" dirty="0"/>
              <a:t> </a:t>
            </a:r>
            <a:r>
              <a:rPr lang="cs-CZ" dirty="0" err="1"/>
              <a:t>of</a:t>
            </a:r>
            <a:r>
              <a:rPr lang="cs-CZ" dirty="0"/>
              <a:t> </a:t>
            </a:r>
            <a:r>
              <a:rPr lang="cs-CZ" i="1" dirty="0" err="1"/>
              <a:t>Drei</a:t>
            </a:r>
            <a:r>
              <a:rPr lang="cs-CZ" i="1" dirty="0"/>
              <a:t> </a:t>
            </a:r>
            <a:r>
              <a:rPr lang="cs-CZ" i="1" dirty="0" err="1"/>
              <a:t>Haselnüsse</a:t>
            </a:r>
            <a:r>
              <a:rPr lang="cs-CZ" i="1" dirty="0"/>
              <a:t> </a:t>
            </a:r>
            <a:r>
              <a:rPr lang="cs-CZ" i="1" dirty="0" err="1"/>
              <a:t>für</a:t>
            </a:r>
            <a:r>
              <a:rPr lang="cs-CZ" i="1" dirty="0"/>
              <a:t> </a:t>
            </a:r>
            <a:r>
              <a:rPr lang="cs-CZ" i="1" dirty="0" err="1"/>
              <a:t>Aschenbrödel</a:t>
            </a:r>
            <a:r>
              <a:rPr lang="cs-CZ" dirty="0"/>
              <a:t>.</a:t>
            </a:r>
          </a:p>
          <a:p>
            <a:r>
              <a:rPr lang="cs-CZ" dirty="0"/>
              <a:t>Pavlíček had not </a:t>
            </a:r>
            <a:r>
              <a:rPr lang="cs-CZ" dirty="0" err="1"/>
              <a:t>been</a:t>
            </a:r>
            <a:r>
              <a:rPr lang="cs-CZ" dirty="0"/>
              <a:t> </a:t>
            </a:r>
            <a:r>
              <a:rPr lang="cs-CZ" dirty="0" err="1"/>
              <a:t>allowed</a:t>
            </a:r>
            <a:r>
              <a:rPr lang="cs-CZ" dirty="0"/>
              <a:t> to </a:t>
            </a:r>
            <a:r>
              <a:rPr lang="cs-CZ" dirty="0" err="1"/>
              <a:t>work</a:t>
            </a:r>
            <a:r>
              <a:rPr lang="cs-CZ" dirty="0"/>
              <a:t> </a:t>
            </a:r>
            <a:r>
              <a:rPr lang="cs-CZ" dirty="0" err="1"/>
              <a:t>for</a:t>
            </a:r>
            <a:r>
              <a:rPr lang="cs-CZ" dirty="0"/>
              <a:t> Barrandov </a:t>
            </a:r>
            <a:r>
              <a:rPr lang="cs-CZ" dirty="0" err="1"/>
              <a:t>since</a:t>
            </a:r>
            <a:r>
              <a:rPr lang="cs-CZ" dirty="0"/>
              <a:t> </a:t>
            </a:r>
            <a:r>
              <a:rPr lang="cs-CZ" dirty="0" err="1"/>
              <a:t>the</a:t>
            </a:r>
            <a:r>
              <a:rPr lang="cs-CZ" dirty="0"/>
              <a:t> </a:t>
            </a:r>
            <a:r>
              <a:rPr lang="cs-CZ" dirty="0" err="1"/>
              <a:t>Normalization</a:t>
            </a:r>
            <a:r>
              <a:rPr lang="cs-CZ" dirty="0"/>
              <a:t> </a:t>
            </a:r>
            <a:r>
              <a:rPr lang="cs-CZ" dirty="0" err="1"/>
              <a:t>era</a:t>
            </a:r>
            <a:r>
              <a:rPr lang="cs-CZ" dirty="0"/>
              <a:t> and as a </a:t>
            </a:r>
            <a:r>
              <a:rPr lang="cs-CZ" dirty="0" err="1"/>
              <a:t>consequence</a:t>
            </a:r>
            <a:r>
              <a:rPr lang="cs-CZ" dirty="0"/>
              <a:t> </a:t>
            </a:r>
            <a:r>
              <a:rPr lang="cs-CZ" dirty="0" err="1"/>
              <a:t>wrote</a:t>
            </a:r>
            <a:r>
              <a:rPr lang="cs-CZ" dirty="0"/>
              <a:t> </a:t>
            </a:r>
            <a:r>
              <a:rPr lang="cs-CZ" dirty="0" err="1"/>
              <a:t>both</a:t>
            </a:r>
            <a:r>
              <a:rPr lang="cs-CZ" dirty="0"/>
              <a:t> </a:t>
            </a:r>
            <a:r>
              <a:rPr lang="cs-CZ" dirty="0" err="1"/>
              <a:t>of</a:t>
            </a:r>
            <a:r>
              <a:rPr lang="cs-CZ" dirty="0"/>
              <a:t> </a:t>
            </a:r>
            <a:r>
              <a:rPr lang="cs-CZ" dirty="0" err="1"/>
              <a:t>the</a:t>
            </a:r>
            <a:r>
              <a:rPr lang="cs-CZ" dirty="0"/>
              <a:t> </a:t>
            </a:r>
            <a:r>
              <a:rPr lang="cs-CZ" dirty="0" err="1"/>
              <a:t>scripts</a:t>
            </a:r>
            <a:r>
              <a:rPr lang="cs-CZ" dirty="0"/>
              <a:t> </a:t>
            </a:r>
            <a:r>
              <a:rPr lang="cs-CZ" dirty="0" err="1"/>
              <a:t>under</a:t>
            </a:r>
            <a:r>
              <a:rPr lang="cs-CZ" dirty="0"/>
              <a:t> </a:t>
            </a:r>
            <a:r>
              <a:rPr lang="cs-CZ" dirty="0" err="1"/>
              <a:t>the</a:t>
            </a:r>
            <a:r>
              <a:rPr lang="cs-CZ" dirty="0"/>
              <a:t> </a:t>
            </a:r>
            <a:r>
              <a:rPr lang="cs-CZ" dirty="0" err="1"/>
              <a:t>names</a:t>
            </a:r>
            <a:r>
              <a:rPr lang="cs-CZ" dirty="0"/>
              <a:t> </a:t>
            </a:r>
            <a:r>
              <a:rPr lang="cs-CZ" dirty="0" err="1"/>
              <a:t>of</a:t>
            </a:r>
            <a:r>
              <a:rPr lang="cs-CZ" dirty="0"/>
              <a:t> his </a:t>
            </a:r>
            <a:r>
              <a:rPr lang="cs-CZ" dirty="0" err="1"/>
              <a:t>colleagues</a:t>
            </a:r>
            <a:r>
              <a:rPr lang="cs-CZ" dirty="0"/>
              <a:t> (Bohumila Zelenková and Věra Kalábová, </a:t>
            </a:r>
            <a:r>
              <a:rPr lang="cs-CZ" dirty="0" err="1"/>
              <a:t>respectively</a:t>
            </a:r>
            <a:r>
              <a:rPr lang="cs-CZ" dirty="0" smtClean="0"/>
              <a:t>).</a:t>
            </a:r>
          </a:p>
          <a:p>
            <a:r>
              <a:rPr lang="cs-CZ" dirty="0" err="1" smtClean="0"/>
              <a:t>also</a:t>
            </a:r>
            <a:r>
              <a:rPr lang="en-GB" dirty="0" smtClean="0"/>
              <a:t> </a:t>
            </a:r>
            <a:r>
              <a:rPr lang="en-GB" dirty="0"/>
              <a:t>Jan </a:t>
            </a:r>
            <a:r>
              <a:rPr lang="en-GB" dirty="0" err="1"/>
              <a:t>Procházka</a:t>
            </a:r>
            <a:r>
              <a:rPr lang="en-GB" dirty="0"/>
              <a:t> </a:t>
            </a:r>
            <a:r>
              <a:rPr lang="cs-CZ" dirty="0" err="1" smtClean="0"/>
              <a:t>was</a:t>
            </a:r>
            <a:r>
              <a:rPr lang="cs-CZ" dirty="0" smtClean="0"/>
              <a:t> </a:t>
            </a:r>
            <a:r>
              <a:rPr lang="en-GB" dirty="0" smtClean="0"/>
              <a:t>banned </a:t>
            </a:r>
            <a:r>
              <a:rPr lang="en-GB" dirty="0"/>
              <a:t>from filmmaking</a:t>
            </a:r>
            <a:endParaRPr lang="cs-CZ" dirty="0" smtClean="0"/>
          </a:p>
          <a:p>
            <a:r>
              <a:rPr lang="en-GB" dirty="0"/>
              <a:t> </a:t>
            </a:r>
            <a:r>
              <a:rPr lang="en-GB" dirty="0" err="1"/>
              <a:t>Procházka</a:t>
            </a:r>
            <a:r>
              <a:rPr lang="en-GB" dirty="0"/>
              <a:t> was the author of scripts for </a:t>
            </a:r>
            <a:r>
              <a:rPr lang="en-GB" i="1" dirty="0" err="1"/>
              <a:t>Už</a:t>
            </a:r>
            <a:r>
              <a:rPr lang="en-GB" i="1" dirty="0"/>
              <a:t> </a:t>
            </a:r>
            <a:r>
              <a:rPr lang="en-GB" i="1" dirty="0" err="1"/>
              <a:t>zase</a:t>
            </a:r>
            <a:r>
              <a:rPr lang="en-GB" i="1" dirty="0"/>
              <a:t> </a:t>
            </a:r>
            <a:r>
              <a:rPr lang="en-GB" i="1" dirty="0" err="1"/>
              <a:t>skáču</a:t>
            </a:r>
            <a:r>
              <a:rPr lang="en-GB" i="1" dirty="0"/>
              <a:t> </a:t>
            </a:r>
            <a:r>
              <a:rPr lang="en-GB" i="1" dirty="0" err="1"/>
              <a:t>přes</a:t>
            </a:r>
            <a:r>
              <a:rPr lang="en-GB" i="1" dirty="0"/>
              <a:t> </a:t>
            </a:r>
            <a:r>
              <a:rPr lang="en-GB" i="1" dirty="0" err="1"/>
              <a:t>kaluže</a:t>
            </a:r>
            <a:r>
              <a:rPr lang="en-GB" dirty="0"/>
              <a:t> (Karel </a:t>
            </a:r>
            <a:r>
              <a:rPr lang="en-GB" dirty="0" err="1"/>
              <a:t>Kachyňa</a:t>
            </a:r>
            <a:r>
              <a:rPr lang="en-GB" dirty="0"/>
              <a:t>, 1970, Jumping over puddles again) and </a:t>
            </a:r>
            <a:r>
              <a:rPr lang="en-GB" i="1" dirty="0" err="1"/>
              <a:t>Páni</a:t>
            </a:r>
            <a:r>
              <a:rPr lang="en-GB" i="1" dirty="0"/>
              <a:t> </a:t>
            </a:r>
            <a:r>
              <a:rPr lang="en-GB" i="1" dirty="0" err="1"/>
              <a:t>kluci</a:t>
            </a:r>
            <a:r>
              <a:rPr lang="en-GB" dirty="0"/>
              <a:t> (</a:t>
            </a:r>
            <a:r>
              <a:rPr lang="en-GB" dirty="0" err="1"/>
              <a:t>Věra</a:t>
            </a:r>
            <a:r>
              <a:rPr lang="en-GB" dirty="0"/>
              <a:t> </a:t>
            </a:r>
            <a:r>
              <a:rPr lang="en-GB" dirty="0" err="1"/>
              <a:t>Plívová-Šimková</a:t>
            </a:r>
            <a:r>
              <a:rPr lang="en-GB" dirty="0"/>
              <a:t>, 1975, Boys will be boys), while </a:t>
            </a:r>
            <a:r>
              <a:rPr lang="en-GB" dirty="0" err="1"/>
              <a:t>Pavlíček</a:t>
            </a:r>
            <a:r>
              <a:rPr lang="en-GB" dirty="0"/>
              <a:t> wrote scripts for </a:t>
            </a:r>
            <a:r>
              <a:rPr lang="en-GB" i="1" dirty="0" err="1"/>
              <a:t>Princ</a:t>
            </a:r>
            <a:r>
              <a:rPr lang="en-GB" i="1" dirty="0"/>
              <a:t> </a:t>
            </a:r>
            <a:r>
              <a:rPr lang="en-GB" i="1" dirty="0" err="1"/>
              <a:t>Bajaja</a:t>
            </a:r>
            <a:r>
              <a:rPr lang="en-GB" dirty="0"/>
              <a:t> (</a:t>
            </a:r>
            <a:r>
              <a:rPr lang="en-GB" dirty="0" err="1"/>
              <a:t>Antonín</a:t>
            </a:r>
            <a:r>
              <a:rPr lang="en-GB" dirty="0"/>
              <a:t> </a:t>
            </a:r>
            <a:r>
              <a:rPr lang="en-GB" dirty="0" err="1"/>
              <a:t>Kachlík</a:t>
            </a:r>
            <a:r>
              <a:rPr lang="en-GB" dirty="0"/>
              <a:t>, 1971, Prince </a:t>
            </a:r>
            <a:r>
              <a:rPr lang="en-GB" dirty="0" err="1"/>
              <a:t>Bajaja</a:t>
            </a:r>
            <a:r>
              <a:rPr lang="en-GB" dirty="0"/>
              <a:t>), as well as for two of the </a:t>
            </a:r>
            <a:r>
              <a:rPr lang="en-GB" dirty="0" err="1"/>
              <a:t>Barrandov</a:t>
            </a:r>
            <a:r>
              <a:rPr lang="en-GB" dirty="0"/>
              <a:t>-DEFA co-productions: </a:t>
            </a:r>
            <a:r>
              <a:rPr lang="en-GB" i="1" dirty="0" err="1"/>
              <a:t>Tři</a:t>
            </a:r>
            <a:r>
              <a:rPr lang="en-GB" i="1" dirty="0"/>
              <a:t> </a:t>
            </a:r>
            <a:r>
              <a:rPr lang="en-GB" i="1" dirty="0" err="1"/>
              <a:t>oříšky</a:t>
            </a:r>
            <a:r>
              <a:rPr lang="en-GB" i="1" dirty="0"/>
              <a:t> pro </a:t>
            </a:r>
            <a:r>
              <a:rPr lang="en-GB" i="1" dirty="0" err="1"/>
              <a:t>Popelku</a:t>
            </a:r>
            <a:r>
              <a:rPr lang="en-GB" i="1" dirty="0"/>
              <a:t>/</a:t>
            </a:r>
            <a:r>
              <a:rPr lang="en-GB" i="1" dirty="0" err="1"/>
              <a:t>Drei</a:t>
            </a:r>
            <a:r>
              <a:rPr lang="en-GB" i="1" dirty="0"/>
              <a:t> </a:t>
            </a:r>
            <a:r>
              <a:rPr lang="en-GB" i="1" dirty="0" err="1"/>
              <a:t>Haselnüsse</a:t>
            </a:r>
            <a:r>
              <a:rPr lang="en-GB" i="1" dirty="0"/>
              <a:t> </a:t>
            </a:r>
            <a:r>
              <a:rPr lang="en-GB" i="1" dirty="0" err="1"/>
              <a:t>für</a:t>
            </a:r>
            <a:r>
              <a:rPr lang="en-GB" i="1" dirty="0"/>
              <a:t> </a:t>
            </a:r>
            <a:r>
              <a:rPr lang="en-GB" i="1" dirty="0" err="1"/>
              <a:t>Aschenbrödel</a:t>
            </a:r>
            <a:r>
              <a:rPr lang="en-GB" dirty="0"/>
              <a:t> and </a:t>
            </a:r>
            <a:r>
              <a:rPr lang="en-GB" i="1" dirty="0" err="1"/>
              <a:t>Ostrov</a:t>
            </a:r>
            <a:r>
              <a:rPr lang="en-GB" i="1" dirty="0"/>
              <a:t> </a:t>
            </a:r>
            <a:r>
              <a:rPr lang="en-GB" i="1" dirty="0" err="1"/>
              <a:t>stříbrných</a:t>
            </a:r>
            <a:r>
              <a:rPr lang="en-GB" i="1" dirty="0"/>
              <a:t> </a:t>
            </a:r>
            <a:r>
              <a:rPr lang="en-GB" i="1" dirty="0" err="1"/>
              <a:t>volavek</a:t>
            </a:r>
            <a:r>
              <a:rPr lang="en-GB" i="1" dirty="0"/>
              <a:t>/Die </a:t>
            </a:r>
            <a:r>
              <a:rPr lang="en-GB" i="1" dirty="0" err="1"/>
              <a:t>Insel</a:t>
            </a:r>
            <a:r>
              <a:rPr lang="en-GB" i="1" dirty="0"/>
              <a:t> der </a:t>
            </a:r>
            <a:r>
              <a:rPr lang="en-GB" i="1" dirty="0" err="1"/>
              <a:t>Silberreiher</a:t>
            </a:r>
            <a:r>
              <a:rPr lang="en-GB" dirty="0"/>
              <a:t>. </a:t>
            </a:r>
            <a:endParaRPr lang="cs-CZ" dirty="0"/>
          </a:p>
          <a:p>
            <a:endParaRPr lang="cs-CZ" dirty="0"/>
          </a:p>
          <a:p>
            <a:endParaRPr lang="cs-CZ" dirty="0"/>
          </a:p>
        </p:txBody>
      </p:sp>
    </p:spTree>
    <p:extLst>
      <p:ext uri="{BB962C8B-B14F-4D97-AF65-F5344CB8AC3E}">
        <p14:creationId xmlns:p14="http://schemas.microsoft.com/office/powerpoint/2010/main" val="194177972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Pavel\Plocha\foto_travnicek\indexrůzenka.jpg"/>
          <p:cNvPicPr>
            <a:picLocks noGrp="1" noChangeAspect="1" noChangeArrowheads="1"/>
          </p:cNvPicPr>
          <p:nvPr>
            <p:ph idx="1"/>
          </p:nvPr>
        </p:nvPicPr>
        <p:blipFill>
          <a:blip r:embed="rId2" cstate="print"/>
          <a:srcRect/>
          <a:stretch>
            <a:fillRect/>
          </a:stretch>
        </p:blipFill>
        <p:spPr bwMode="auto">
          <a:xfrm>
            <a:off x="2855640" y="476672"/>
            <a:ext cx="2222684" cy="2952000"/>
          </a:xfrm>
          <a:prstGeom prst="rect">
            <a:avLst/>
          </a:prstGeom>
          <a:noFill/>
        </p:spPr>
      </p:pic>
      <p:pic>
        <p:nvPicPr>
          <p:cNvPr id="1027" name="Picture 3" descr="C:\Documents and Settings\Pavel\Plocha\foto_travnicek\indexorisky.jpg"/>
          <p:cNvPicPr>
            <a:picLocks noChangeAspect="1" noChangeArrowheads="1"/>
          </p:cNvPicPr>
          <p:nvPr/>
        </p:nvPicPr>
        <p:blipFill>
          <a:blip r:embed="rId3" cstate="print"/>
          <a:srcRect/>
          <a:stretch>
            <a:fillRect/>
          </a:stretch>
        </p:blipFill>
        <p:spPr bwMode="auto">
          <a:xfrm>
            <a:off x="5879976" y="1196752"/>
            <a:ext cx="3738768" cy="2016000"/>
          </a:xfrm>
          <a:prstGeom prst="rect">
            <a:avLst/>
          </a:prstGeom>
          <a:noFill/>
        </p:spPr>
      </p:pic>
      <p:pic>
        <p:nvPicPr>
          <p:cNvPr id="1028" name="Picture 4" descr="C:\Documents and Settings\Pavel\Plocha\foto_travnicek\index.jpg"/>
          <p:cNvPicPr>
            <a:picLocks noChangeAspect="1" noChangeArrowheads="1"/>
          </p:cNvPicPr>
          <p:nvPr/>
        </p:nvPicPr>
        <p:blipFill>
          <a:blip r:embed="rId4" cstate="print"/>
          <a:srcRect/>
          <a:stretch>
            <a:fillRect/>
          </a:stretch>
        </p:blipFill>
        <p:spPr bwMode="auto">
          <a:xfrm>
            <a:off x="6312024" y="3861048"/>
            <a:ext cx="3236772" cy="2592000"/>
          </a:xfrm>
          <a:prstGeom prst="rect">
            <a:avLst/>
          </a:prstGeom>
          <a:noFill/>
        </p:spPr>
      </p:pic>
      <p:pic>
        <p:nvPicPr>
          <p:cNvPr id="1029" name="Picture 5" descr="C:\Documents and Settings\Pavel\Plocha\foto_travnicek\indexruzenkalovci.jpg"/>
          <p:cNvPicPr>
            <a:picLocks noChangeAspect="1" noChangeArrowheads="1"/>
          </p:cNvPicPr>
          <p:nvPr/>
        </p:nvPicPr>
        <p:blipFill>
          <a:blip r:embed="rId5" cstate="print"/>
          <a:srcRect/>
          <a:stretch>
            <a:fillRect/>
          </a:stretch>
        </p:blipFill>
        <p:spPr bwMode="auto">
          <a:xfrm>
            <a:off x="2495600" y="3933056"/>
            <a:ext cx="3124022" cy="2340000"/>
          </a:xfrm>
          <a:prstGeom prst="rect">
            <a:avLst/>
          </a:prstGeom>
          <a:noFill/>
        </p:spPr>
      </p:pic>
    </p:spTree>
    <p:extLst>
      <p:ext uri="{BB962C8B-B14F-4D97-AF65-F5344CB8AC3E}">
        <p14:creationId xmlns:p14="http://schemas.microsoft.com/office/powerpoint/2010/main" val="35774654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1295400"/>
          </a:xfrm>
        </p:spPr>
        <p:txBody>
          <a:bodyPr>
            <a:normAutofit/>
          </a:bodyPr>
          <a:lstStyle/>
          <a:p>
            <a:r>
              <a:rPr lang="cs-CZ" i="1" dirty="0" err="1"/>
              <a:t>Schneeweißchen</a:t>
            </a:r>
            <a:r>
              <a:rPr lang="cs-CZ" i="1" dirty="0"/>
              <a:t> </a:t>
            </a:r>
            <a:r>
              <a:rPr lang="cs-CZ" i="1" dirty="0" err="1"/>
              <a:t>und</a:t>
            </a:r>
            <a:r>
              <a:rPr lang="cs-CZ" i="1" dirty="0"/>
              <a:t> </a:t>
            </a:r>
            <a:r>
              <a:rPr lang="cs-CZ" i="1" dirty="0" err="1" smtClean="0"/>
              <a:t>Rosenrot</a:t>
            </a:r>
            <a:r>
              <a:rPr lang="cs-CZ" i="1" dirty="0" smtClean="0"/>
              <a:t> </a:t>
            </a:r>
            <a:r>
              <a:rPr lang="cs-CZ" dirty="0"/>
              <a:t>(Siegfried Hartmann, DEFA; GDR, 1978)</a:t>
            </a:r>
          </a:p>
        </p:txBody>
      </p:sp>
      <p:sp>
        <p:nvSpPr>
          <p:cNvPr id="3" name="Zástupný symbol pro obsah 2"/>
          <p:cNvSpPr>
            <a:spLocks noGrp="1"/>
          </p:cNvSpPr>
          <p:nvPr>
            <p:ph idx="1"/>
          </p:nvPr>
        </p:nvSpPr>
        <p:spPr/>
        <p:txBody>
          <a:bodyPr>
            <a:normAutofit lnSpcReduction="10000"/>
          </a:bodyPr>
          <a:lstStyle/>
          <a:p>
            <a:r>
              <a:rPr lang="cs-CZ" dirty="0"/>
              <a:t>DEFA made </a:t>
            </a:r>
            <a:r>
              <a:rPr lang="cs-CZ" i="1" dirty="0" err="1"/>
              <a:t>Schneeweißchen</a:t>
            </a:r>
            <a:r>
              <a:rPr lang="cs-CZ" i="1" dirty="0"/>
              <a:t> </a:t>
            </a:r>
            <a:r>
              <a:rPr lang="cs-CZ" i="1" dirty="0" err="1"/>
              <a:t>und</a:t>
            </a:r>
            <a:r>
              <a:rPr lang="cs-CZ" i="1" dirty="0"/>
              <a:t> </a:t>
            </a:r>
            <a:r>
              <a:rPr lang="cs-CZ" i="1" dirty="0" err="1"/>
              <a:t>Rosenrot</a:t>
            </a:r>
            <a:r>
              <a:rPr lang="cs-CZ" i="1" dirty="0"/>
              <a:t>/</a:t>
            </a:r>
            <a:r>
              <a:rPr lang="cs-CZ" i="1" dirty="0" err="1"/>
              <a:t>Snow</a:t>
            </a:r>
            <a:r>
              <a:rPr lang="cs-CZ" i="1" dirty="0"/>
              <a:t> </a:t>
            </a:r>
            <a:r>
              <a:rPr lang="cs-CZ" i="1" dirty="0" err="1"/>
              <a:t>White</a:t>
            </a:r>
            <a:r>
              <a:rPr lang="cs-CZ" i="1" dirty="0"/>
              <a:t> and Rose </a:t>
            </a:r>
            <a:r>
              <a:rPr lang="cs-CZ" i="1" dirty="0" err="1"/>
              <a:t>Red</a:t>
            </a:r>
            <a:endParaRPr lang="cs-CZ" dirty="0"/>
          </a:p>
          <a:p>
            <a:r>
              <a:rPr lang="cs-CZ" dirty="0"/>
              <a:t>casting </a:t>
            </a:r>
            <a:r>
              <a:rPr lang="cs-CZ" dirty="0" err="1"/>
              <a:t>Czechoslovak</a:t>
            </a:r>
            <a:r>
              <a:rPr lang="cs-CZ" dirty="0"/>
              <a:t> </a:t>
            </a:r>
            <a:r>
              <a:rPr lang="cs-CZ" dirty="0" err="1"/>
              <a:t>actor</a:t>
            </a:r>
            <a:r>
              <a:rPr lang="cs-CZ" dirty="0"/>
              <a:t> Pavel Trávníček in a role </a:t>
            </a:r>
            <a:r>
              <a:rPr lang="cs-CZ" dirty="0" err="1"/>
              <a:t>similar</a:t>
            </a:r>
            <a:r>
              <a:rPr lang="cs-CZ" dirty="0"/>
              <a:t> to </a:t>
            </a:r>
            <a:r>
              <a:rPr lang="cs-CZ" dirty="0" err="1"/>
              <a:t>that</a:t>
            </a:r>
            <a:r>
              <a:rPr lang="cs-CZ" dirty="0"/>
              <a:t> he had </a:t>
            </a:r>
            <a:r>
              <a:rPr lang="cs-CZ" dirty="0" err="1"/>
              <a:t>played</a:t>
            </a:r>
            <a:r>
              <a:rPr lang="cs-CZ" dirty="0"/>
              <a:t> in </a:t>
            </a:r>
            <a:r>
              <a:rPr lang="cs-CZ" i="1" dirty="0" err="1"/>
              <a:t>Drei</a:t>
            </a:r>
            <a:r>
              <a:rPr lang="cs-CZ" i="1" dirty="0"/>
              <a:t> </a:t>
            </a:r>
            <a:r>
              <a:rPr lang="cs-CZ" i="1" dirty="0" err="1"/>
              <a:t>Haselnüsse</a:t>
            </a:r>
            <a:r>
              <a:rPr lang="cs-CZ" i="1" dirty="0"/>
              <a:t> </a:t>
            </a:r>
            <a:r>
              <a:rPr lang="cs-CZ" i="1" dirty="0" err="1"/>
              <a:t>für</a:t>
            </a:r>
            <a:r>
              <a:rPr lang="cs-CZ" i="1" dirty="0"/>
              <a:t> </a:t>
            </a:r>
            <a:r>
              <a:rPr lang="cs-CZ" i="1" dirty="0" err="1"/>
              <a:t>Aschenbrödel</a:t>
            </a:r>
            <a:r>
              <a:rPr lang="cs-CZ" dirty="0"/>
              <a:t>. </a:t>
            </a:r>
            <a:r>
              <a:rPr lang="cs-CZ" dirty="0" err="1"/>
              <a:t>Although</a:t>
            </a:r>
            <a:r>
              <a:rPr lang="cs-CZ" dirty="0"/>
              <a:t> </a:t>
            </a:r>
            <a:r>
              <a:rPr lang="cs-CZ" dirty="0" err="1"/>
              <a:t>it</a:t>
            </a:r>
            <a:r>
              <a:rPr lang="cs-CZ" dirty="0"/>
              <a:t> </a:t>
            </a:r>
            <a:r>
              <a:rPr lang="cs-CZ" dirty="0" err="1"/>
              <a:t>was</a:t>
            </a:r>
            <a:r>
              <a:rPr lang="cs-CZ" dirty="0"/>
              <a:t> a DEFA </a:t>
            </a:r>
            <a:r>
              <a:rPr lang="cs-CZ" dirty="0" err="1"/>
              <a:t>production</a:t>
            </a:r>
            <a:r>
              <a:rPr lang="cs-CZ" dirty="0"/>
              <a:t>, HV Film memoranda </a:t>
            </a:r>
            <a:r>
              <a:rPr lang="cs-CZ" dirty="0" err="1"/>
              <a:t>reveal</a:t>
            </a:r>
            <a:r>
              <a:rPr lang="cs-CZ" dirty="0"/>
              <a:t> </a:t>
            </a:r>
            <a:r>
              <a:rPr lang="cs-CZ" dirty="0" err="1"/>
              <a:t>that</a:t>
            </a:r>
            <a:r>
              <a:rPr lang="cs-CZ" dirty="0"/>
              <a:t> </a:t>
            </a:r>
            <a:r>
              <a:rPr lang="cs-CZ" dirty="0" err="1"/>
              <a:t>it</a:t>
            </a:r>
            <a:r>
              <a:rPr lang="cs-CZ" dirty="0"/>
              <a:t> </a:t>
            </a:r>
            <a:r>
              <a:rPr lang="cs-CZ" dirty="0" err="1"/>
              <a:t>saw</a:t>
            </a:r>
            <a:r>
              <a:rPr lang="cs-CZ" dirty="0"/>
              <a:t> </a:t>
            </a:r>
            <a:r>
              <a:rPr lang="cs-CZ" i="1" dirty="0" err="1"/>
              <a:t>Schneeweißchen</a:t>
            </a:r>
            <a:r>
              <a:rPr lang="cs-CZ" i="1" dirty="0"/>
              <a:t> </a:t>
            </a:r>
            <a:r>
              <a:rPr lang="cs-CZ" i="1" dirty="0" err="1"/>
              <a:t>und</a:t>
            </a:r>
            <a:r>
              <a:rPr lang="cs-CZ" i="1" dirty="0"/>
              <a:t> </a:t>
            </a:r>
            <a:r>
              <a:rPr lang="cs-CZ" i="1" dirty="0" err="1"/>
              <a:t>Rosenrot</a:t>
            </a:r>
            <a:r>
              <a:rPr lang="cs-CZ" dirty="0"/>
              <a:t> as a </a:t>
            </a:r>
            <a:r>
              <a:rPr lang="cs-CZ" dirty="0" err="1"/>
              <a:t>product</a:t>
            </a:r>
            <a:r>
              <a:rPr lang="cs-CZ" dirty="0"/>
              <a:t> </a:t>
            </a:r>
            <a:r>
              <a:rPr lang="cs-CZ" dirty="0" err="1"/>
              <a:t>of</a:t>
            </a:r>
            <a:r>
              <a:rPr lang="cs-CZ" dirty="0"/>
              <a:t> </a:t>
            </a:r>
            <a:r>
              <a:rPr lang="cs-CZ" dirty="0" err="1"/>
              <a:t>precedents</a:t>
            </a:r>
            <a:r>
              <a:rPr lang="cs-CZ" dirty="0"/>
              <a:t> set by </a:t>
            </a:r>
            <a:r>
              <a:rPr lang="cs-CZ" dirty="0" err="1"/>
              <a:t>the</a:t>
            </a:r>
            <a:r>
              <a:rPr lang="cs-CZ" dirty="0"/>
              <a:t> </a:t>
            </a:r>
            <a:r>
              <a:rPr lang="cs-CZ" dirty="0" err="1"/>
              <a:t>coproduction</a:t>
            </a:r>
            <a:r>
              <a:rPr lang="cs-CZ" dirty="0"/>
              <a:t> </a:t>
            </a:r>
            <a:r>
              <a:rPr lang="cs-CZ" i="1" dirty="0" err="1"/>
              <a:t>Drei</a:t>
            </a:r>
            <a:r>
              <a:rPr lang="cs-CZ" i="1" dirty="0"/>
              <a:t> </a:t>
            </a:r>
            <a:r>
              <a:rPr lang="cs-CZ" i="1" dirty="0" err="1"/>
              <a:t>Haselnüsse</a:t>
            </a:r>
            <a:r>
              <a:rPr lang="cs-CZ" i="1" dirty="0"/>
              <a:t> </a:t>
            </a:r>
            <a:r>
              <a:rPr lang="cs-CZ" i="1" dirty="0" err="1"/>
              <a:t>für</a:t>
            </a:r>
            <a:r>
              <a:rPr lang="cs-CZ" i="1" dirty="0"/>
              <a:t> </a:t>
            </a:r>
            <a:r>
              <a:rPr lang="cs-CZ" i="1" dirty="0" err="1"/>
              <a:t>Aschenbrödel</a:t>
            </a:r>
            <a:r>
              <a:rPr lang="cs-CZ" dirty="0"/>
              <a:t>. ‘</a:t>
            </a:r>
            <a:r>
              <a:rPr lang="cs-CZ" dirty="0" err="1"/>
              <a:t>We</a:t>
            </a:r>
            <a:r>
              <a:rPr lang="cs-CZ" dirty="0"/>
              <a:t> hope </a:t>
            </a:r>
            <a:r>
              <a:rPr lang="cs-CZ" dirty="0" err="1"/>
              <a:t>that</a:t>
            </a:r>
            <a:r>
              <a:rPr lang="cs-CZ" dirty="0"/>
              <a:t> </a:t>
            </a:r>
            <a:r>
              <a:rPr lang="cs-CZ" dirty="0" err="1"/>
              <a:t>this</a:t>
            </a:r>
            <a:r>
              <a:rPr lang="cs-CZ" dirty="0"/>
              <a:t> </a:t>
            </a:r>
            <a:r>
              <a:rPr lang="cs-CZ" dirty="0" err="1"/>
              <a:t>fairytale</a:t>
            </a:r>
            <a:r>
              <a:rPr lang="cs-CZ" dirty="0"/>
              <a:t> </a:t>
            </a:r>
            <a:r>
              <a:rPr lang="cs-CZ" dirty="0" err="1"/>
              <a:t>will</a:t>
            </a:r>
            <a:r>
              <a:rPr lang="cs-CZ" dirty="0"/>
              <a:t> </a:t>
            </a:r>
            <a:r>
              <a:rPr lang="cs-CZ" dirty="0" err="1"/>
              <a:t>replicate</a:t>
            </a:r>
            <a:r>
              <a:rPr lang="cs-CZ" dirty="0"/>
              <a:t> </a:t>
            </a:r>
            <a:r>
              <a:rPr lang="cs-CZ" dirty="0" err="1"/>
              <a:t>the</a:t>
            </a:r>
            <a:r>
              <a:rPr lang="cs-CZ" dirty="0"/>
              <a:t> </a:t>
            </a:r>
            <a:r>
              <a:rPr lang="cs-CZ" dirty="0" err="1"/>
              <a:t>commercial</a:t>
            </a:r>
            <a:r>
              <a:rPr lang="cs-CZ" dirty="0"/>
              <a:t> </a:t>
            </a:r>
            <a:r>
              <a:rPr lang="cs-CZ" dirty="0" err="1"/>
              <a:t>success</a:t>
            </a:r>
            <a:r>
              <a:rPr lang="cs-CZ" dirty="0"/>
              <a:t> and </a:t>
            </a:r>
            <a:r>
              <a:rPr lang="cs-CZ" dirty="0" err="1"/>
              <a:t>artistic</a:t>
            </a:r>
            <a:r>
              <a:rPr lang="cs-CZ" dirty="0"/>
              <a:t> </a:t>
            </a:r>
            <a:r>
              <a:rPr lang="cs-CZ" dirty="0" err="1"/>
              <a:t>methods</a:t>
            </a:r>
            <a:r>
              <a:rPr lang="cs-CZ" dirty="0"/>
              <a:t> </a:t>
            </a:r>
            <a:r>
              <a:rPr lang="cs-CZ" dirty="0" err="1"/>
              <a:t>of</a:t>
            </a:r>
            <a:r>
              <a:rPr lang="cs-CZ" dirty="0"/>
              <a:t> </a:t>
            </a:r>
            <a:r>
              <a:rPr lang="cs-CZ" i="1" dirty="0" err="1"/>
              <a:t>Drei</a:t>
            </a:r>
            <a:r>
              <a:rPr lang="cs-CZ" i="1" dirty="0"/>
              <a:t> </a:t>
            </a:r>
            <a:r>
              <a:rPr lang="cs-CZ" i="1" dirty="0" err="1"/>
              <a:t>Haselnüsse</a:t>
            </a:r>
            <a:r>
              <a:rPr lang="cs-CZ" i="1" dirty="0"/>
              <a:t> </a:t>
            </a:r>
            <a:r>
              <a:rPr lang="cs-CZ" i="1" dirty="0" err="1"/>
              <a:t>für</a:t>
            </a:r>
            <a:r>
              <a:rPr lang="cs-CZ" i="1" dirty="0"/>
              <a:t> </a:t>
            </a:r>
            <a:r>
              <a:rPr lang="cs-CZ" i="1" dirty="0" err="1"/>
              <a:t>Aschenbrödel</a:t>
            </a:r>
            <a:r>
              <a:rPr lang="cs-CZ" dirty="0"/>
              <a:t> so </a:t>
            </a:r>
            <a:r>
              <a:rPr lang="cs-CZ" dirty="0" err="1"/>
              <a:t>it</a:t>
            </a:r>
            <a:r>
              <a:rPr lang="cs-CZ" dirty="0"/>
              <a:t> </a:t>
            </a:r>
            <a:r>
              <a:rPr lang="cs-CZ" dirty="0" err="1"/>
              <a:t>may</a:t>
            </a:r>
            <a:r>
              <a:rPr lang="cs-CZ" dirty="0"/>
              <a:t> </a:t>
            </a:r>
            <a:r>
              <a:rPr lang="cs-CZ" dirty="0" err="1"/>
              <a:t>fulfill</a:t>
            </a:r>
            <a:r>
              <a:rPr lang="cs-CZ" dirty="0"/>
              <a:t> </a:t>
            </a:r>
            <a:r>
              <a:rPr lang="cs-CZ" dirty="0" err="1"/>
              <a:t>the</a:t>
            </a:r>
            <a:r>
              <a:rPr lang="cs-CZ" dirty="0"/>
              <a:t> </a:t>
            </a:r>
            <a:r>
              <a:rPr lang="cs-CZ" dirty="0" err="1"/>
              <a:t>expectations</a:t>
            </a:r>
            <a:r>
              <a:rPr lang="cs-CZ" dirty="0"/>
              <a:t> </a:t>
            </a:r>
            <a:r>
              <a:rPr lang="cs-CZ" dirty="0" err="1"/>
              <a:t>of</a:t>
            </a:r>
            <a:r>
              <a:rPr lang="cs-CZ" dirty="0"/>
              <a:t> </a:t>
            </a:r>
            <a:r>
              <a:rPr lang="cs-CZ" dirty="0" err="1"/>
              <a:t>children</a:t>
            </a:r>
            <a:r>
              <a:rPr lang="cs-CZ" dirty="0"/>
              <a:t> and </a:t>
            </a:r>
            <a:r>
              <a:rPr lang="cs-CZ" dirty="0" err="1"/>
              <a:t>adults</a:t>
            </a:r>
            <a:r>
              <a:rPr lang="cs-CZ" dirty="0"/>
              <a:t>’, </a:t>
            </a:r>
            <a:r>
              <a:rPr lang="cs-CZ" dirty="0" err="1"/>
              <a:t>noted</a:t>
            </a:r>
            <a:r>
              <a:rPr lang="cs-CZ" dirty="0"/>
              <a:t> </a:t>
            </a:r>
            <a:r>
              <a:rPr lang="cs-CZ" dirty="0" err="1"/>
              <a:t>the</a:t>
            </a:r>
            <a:r>
              <a:rPr lang="cs-CZ" dirty="0"/>
              <a:t> body.</a:t>
            </a:r>
          </a:p>
          <a:p>
            <a:r>
              <a:rPr lang="cs-CZ" dirty="0">
                <a:hlinkClick r:id="rId2"/>
              </a:rPr>
              <a:t>https://www.dreihaselnuessefueraschenbroedel.de</a:t>
            </a:r>
            <a:r>
              <a:rPr lang="cs-CZ" dirty="0" smtClean="0">
                <a:hlinkClick r:id="rId2"/>
              </a:rPr>
              <a:t>/</a:t>
            </a:r>
            <a:endParaRPr lang="cs-CZ" dirty="0" smtClean="0"/>
          </a:p>
          <a:p>
            <a:r>
              <a:rPr lang="cs-CZ" dirty="0">
                <a:hlinkClick r:id="rId3"/>
              </a:rPr>
              <a:t>https://www.schloss-moritzburg.de/en/events-and-exhibitions/exhibitions/three-nuts-for-cinderella</a:t>
            </a:r>
            <a:r>
              <a:rPr lang="cs-CZ" dirty="0" smtClean="0">
                <a:hlinkClick r:id="rId3"/>
              </a:rPr>
              <a:t>/</a:t>
            </a:r>
            <a:endParaRPr lang="cs-CZ" dirty="0" smtClean="0"/>
          </a:p>
          <a:p>
            <a:endParaRPr lang="cs-CZ" dirty="0"/>
          </a:p>
        </p:txBody>
      </p:sp>
    </p:spTree>
    <p:extLst>
      <p:ext uri="{BB962C8B-B14F-4D97-AF65-F5344CB8AC3E}">
        <p14:creationId xmlns:p14="http://schemas.microsoft.com/office/powerpoint/2010/main" val="3161167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3081866"/>
            <a:ext cx="9601200" cy="2502463"/>
          </a:xfrm>
        </p:spPr>
        <p:txBody>
          <a:bodyPr>
            <a:normAutofit fontScale="77500" lnSpcReduction="20000"/>
          </a:bodyPr>
          <a:lstStyle/>
          <a:p>
            <a:r>
              <a:rPr lang="en-GB" dirty="0"/>
              <a:t>Pro-active initiatives of the Council of Europe (established in 1949, it has 47 member states) – establishment of </a:t>
            </a:r>
            <a:r>
              <a:rPr lang="en-GB" b="1" dirty="0" err="1"/>
              <a:t>Eurimages</a:t>
            </a:r>
            <a:r>
              <a:rPr lang="en-GB" dirty="0"/>
              <a:t> in </a:t>
            </a:r>
            <a:r>
              <a:rPr lang="en-GB" b="1" dirty="0"/>
              <a:t>1988</a:t>
            </a:r>
            <a:r>
              <a:rPr lang="en-GB" dirty="0"/>
              <a:t> (the first pan-European public fund for film </a:t>
            </a:r>
            <a:r>
              <a:rPr lang="en-GB" dirty="0" smtClean="0"/>
              <a:t>co</a:t>
            </a:r>
            <a:r>
              <a:rPr lang="cs-CZ" dirty="0" smtClean="0"/>
              <a:t>-</a:t>
            </a:r>
            <a:r>
              <a:rPr lang="en-GB" dirty="0" smtClean="0"/>
              <a:t>productions</a:t>
            </a:r>
            <a:r>
              <a:rPr lang="en-GB" dirty="0"/>
              <a:t>); point-based test assessing European value of a movie</a:t>
            </a:r>
            <a:endParaRPr lang="cs-CZ" dirty="0"/>
          </a:p>
          <a:p>
            <a:r>
              <a:rPr lang="en-GB" b="1" dirty="0"/>
              <a:t>European Convention on Cinematographic Co-production </a:t>
            </a:r>
            <a:r>
              <a:rPr lang="en-GB" dirty="0"/>
              <a:t>– 1994 (democratized access to official co-productions for smaller countries); since 2017, co-productions can be made with non-European </a:t>
            </a:r>
            <a:r>
              <a:rPr lang="en-GB" dirty="0" smtClean="0"/>
              <a:t>countries</a:t>
            </a:r>
            <a:endParaRPr lang="cs-CZ" dirty="0" smtClean="0"/>
          </a:p>
          <a:p>
            <a:r>
              <a:rPr lang="cs-CZ" dirty="0" smtClean="0"/>
              <a:t>Úmluva – znění 2017: </a:t>
            </a:r>
          </a:p>
          <a:p>
            <a:r>
              <a:rPr lang="en-GB" u="sng" dirty="0" smtClean="0">
                <a:hlinkClick r:id="rId2"/>
              </a:rPr>
              <a:t>https</a:t>
            </a:r>
            <a:r>
              <a:rPr lang="en-GB" u="sng" dirty="0">
                <a:hlinkClick r:id="rId2"/>
              </a:rPr>
              <a:t>://rm.coe.int/168069309e</a:t>
            </a:r>
            <a:r>
              <a:rPr lang="en-GB" dirty="0"/>
              <a:t> </a:t>
            </a:r>
            <a:r>
              <a:rPr lang="cs-CZ" dirty="0" smtClean="0"/>
              <a:t>   </a:t>
            </a:r>
          </a:p>
          <a:p>
            <a:r>
              <a:rPr lang="en-GB" dirty="0" smtClean="0"/>
              <a:t>Euro</a:t>
            </a:r>
            <a:r>
              <a:rPr lang="cs-CZ" dirty="0" err="1" smtClean="0"/>
              <a:t>images</a:t>
            </a:r>
            <a:r>
              <a:rPr lang="cs-CZ" dirty="0" smtClean="0"/>
              <a:t>: </a:t>
            </a:r>
            <a:endParaRPr lang="cs-CZ" dirty="0" smtClean="0">
              <a:hlinkClick r:id="rId3"/>
            </a:endParaRPr>
          </a:p>
          <a:p>
            <a:r>
              <a:rPr lang="cs-CZ" dirty="0" smtClean="0">
                <a:hlinkClick r:id="rId3"/>
              </a:rPr>
              <a:t>https</a:t>
            </a:r>
            <a:r>
              <a:rPr lang="cs-CZ" dirty="0">
                <a:hlinkClick r:id="rId3"/>
              </a:rPr>
              <a:t>://</a:t>
            </a:r>
            <a:r>
              <a:rPr lang="cs-CZ" dirty="0" smtClean="0">
                <a:hlinkClick r:id="rId3"/>
              </a:rPr>
              <a:t>www.coe.int/en/web/eurimages/coproduction</a:t>
            </a:r>
            <a:r>
              <a:rPr lang="cs-CZ" dirty="0" smtClean="0"/>
              <a:t>  </a:t>
            </a:r>
            <a:endParaRPr lang="cs-CZ" dirty="0"/>
          </a:p>
        </p:txBody>
      </p:sp>
      <p:sp>
        <p:nvSpPr>
          <p:cNvPr id="4" name="Nadpis 3"/>
          <p:cNvSpPr>
            <a:spLocks noGrp="1"/>
          </p:cNvSpPr>
          <p:nvPr>
            <p:ph type="title"/>
          </p:nvPr>
        </p:nvSpPr>
        <p:spPr>
          <a:xfrm>
            <a:off x="1371600" y="590007"/>
            <a:ext cx="9601200" cy="2363596"/>
          </a:xfrm>
          <a:prstGeom prst="rect">
            <a:avLst/>
          </a:prstGeom>
        </p:spPr>
        <p:txBody>
          <a:bodyPr wrap="square">
            <a:spAutoFit/>
          </a:bodyPr>
          <a:lstStyle/>
          <a:p>
            <a:pPr marL="342900" lvl="0" indent="-342900">
              <a:lnSpc>
                <a:spcPct val="107000"/>
              </a:lnSpc>
              <a:spcAft>
                <a:spcPts val="0"/>
              </a:spcAft>
              <a:buFont typeface="Calibri" panose="020F0502020204030204" pitchFamily="34" charset="0"/>
              <a:buChar char="-"/>
            </a:pPr>
            <a:r>
              <a:rPr lang="en-GB" sz="1800" dirty="0">
                <a:latin typeface="Times New Roman" panose="02020603050405020304" pitchFamily="18" charset="0"/>
                <a:ea typeface="Times New Roman" panose="02020603050405020304" pitchFamily="18" charset="0"/>
                <a:cs typeface="Times New Roman" panose="02020603050405020304" pitchFamily="18" charset="0"/>
              </a:rPr>
              <a:t>France – currently has 57 intergovernmental agreements, Italy 39. </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br>
            <a:r>
              <a:rPr lang="cs-CZ" sz="1800" dirty="0">
                <a:latin typeface="Times New Roman" panose="02020603050405020304" pitchFamily="18" charset="0"/>
                <a:ea typeface="Times New Roman" panose="02020603050405020304" pitchFamily="18" charset="0"/>
                <a:cs typeface="Times New Roman" panose="02020603050405020304" pitchFamily="18" charset="0"/>
              </a:rPr>
              <a:t/>
            </a:r>
            <a:br>
              <a:rPr lang="cs-CZ" sz="1800" dirty="0">
                <a:latin typeface="Times New Roman" panose="02020603050405020304" pitchFamily="18" charset="0"/>
                <a:ea typeface="Times New Roman" panose="02020603050405020304" pitchFamily="18" charset="0"/>
                <a:cs typeface="Times New Roman" panose="02020603050405020304" pitchFamily="18" charset="0"/>
              </a:rPr>
            </a:b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over</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the</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2007-2016 period, France: 566 co-</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productions</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followed</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by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Spain</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 460,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Germany</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 411</a:t>
            </a:r>
            <a:b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b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The</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most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frequent</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co-</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productions</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between</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2010-2015: France-</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Belgium</a:t>
            </a:r>
            <a:r>
              <a:rPr lang="cs-CZ" sz="1800" dirty="0">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207; </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followed</a:t>
            </a:r>
            <a:r>
              <a:rPr lang="cs-CZ" sz="1800" dirty="0" smtClean="0">
                <a:latin typeface="Times New Roman" panose="02020603050405020304" pitchFamily="18" charset="0"/>
                <a:ea typeface="Times New Roman" panose="02020603050405020304" pitchFamily="18" charset="0"/>
                <a:cs typeface="Times New Roman" panose="02020603050405020304" pitchFamily="18" charset="0"/>
              </a:rPr>
              <a:t> by GB/US, IT/FR, FR/</a:t>
            </a:r>
            <a:r>
              <a:rPr lang="cs-CZ" sz="1800" dirty="0" err="1" smtClean="0">
                <a:latin typeface="Times New Roman" panose="02020603050405020304" pitchFamily="18" charset="0"/>
                <a:ea typeface="Times New Roman" panose="02020603050405020304" pitchFamily="18" charset="0"/>
                <a:cs typeface="Times New Roman" panose="02020603050405020304" pitchFamily="18" charset="0"/>
              </a:rPr>
              <a:t>Germany</a:t>
            </a:r>
            <a:endParaRPr lang="cs-CZ" sz="800" dirty="0">
              <a:latin typeface="Calibri" panose="020F0502020204030204" pitchFamily="34" charset="0"/>
              <a:ea typeface="Calibri" panose="020F0502020204030204" pitchFamily="34" charset="0"/>
              <a:cs typeface="Times New Roman" panose="02020603050405020304" pitchFamily="18" charset="0"/>
            </a:endParaRPr>
          </a:p>
          <a:p>
            <a:r>
              <a:rPr lang="cs-CZ" sz="1800" dirty="0" smtClean="0">
                <a:latin typeface="Times New Roman" panose="02020603050405020304" pitchFamily="18" charset="0"/>
                <a:ea typeface="Times New Roman" panose="02020603050405020304" pitchFamily="18" charset="0"/>
              </a:rPr>
              <a:t>-     </a:t>
            </a:r>
            <a:r>
              <a:rPr lang="en-GB" sz="1800" dirty="0" smtClean="0">
                <a:latin typeface="Times New Roman" panose="02020603050405020304" pitchFamily="18" charset="0"/>
                <a:ea typeface="Times New Roman" panose="02020603050405020304" pitchFamily="18" charset="0"/>
              </a:rPr>
              <a:t>European </a:t>
            </a:r>
            <a:r>
              <a:rPr lang="en-GB" sz="1800" dirty="0" err="1">
                <a:latin typeface="Times New Roman" panose="02020603050405020304" pitchFamily="18" charset="0"/>
                <a:ea typeface="Times New Roman" panose="02020603050405020304" pitchFamily="18" charset="0"/>
              </a:rPr>
              <a:t>Audiovisual</a:t>
            </a:r>
            <a:r>
              <a:rPr lang="en-GB" sz="1800" dirty="0">
                <a:latin typeface="Times New Roman" panose="02020603050405020304" pitchFamily="18" charset="0"/>
                <a:ea typeface="Times New Roman" panose="02020603050405020304" pitchFamily="18" charset="0"/>
              </a:rPr>
              <a:t> Observatory has identified more than 270 public film funds across Europe (8% supranational funds, </a:t>
            </a:r>
            <a:r>
              <a:rPr lang="cs-CZ" sz="1800" dirty="0" smtClean="0">
                <a:latin typeface="Times New Roman" panose="02020603050405020304" pitchFamily="18" charset="0"/>
                <a:ea typeface="Times New Roman" panose="02020603050405020304" pitchFamily="18" charset="0"/>
              </a:rPr>
              <a:t>25</a:t>
            </a:r>
            <a:r>
              <a:rPr lang="en-GB" sz="1800" dirty="0" smtClean="0">
                <a:latin typeface="Times New Roman" panose="02020603050405020304" pitchFamily="18" charset="0"/>
                <a:ea typeface="Times New Roman" panose="02020603050405020304" pitchFamily="18" charset="0"/>
              </a:rPr>
              <a:t>% </a:t>
            </a:r>
            <a:r>
              <a:rPr lang="en-GB" sz="1800" dirty="0">
                <a:latin typeface="Times New Roman" panose="02020603050405020304" pitchFamily="18" charset="0"/>
                <a:ea typeface="Times New Roman" panose="02020603050405020304" pitchFamily="18" charset="0"/>
              </a:rPr>
              <a:t>national, 67% subnational)</a:t>
            </a:r>
            <a:endParaRPr lang="cs-CZ" sz="1800" dirty="0"/>
          </a:p>
        </p:txBody>
      </p:sp>
    </p:spTree>
    <p:extLst>
      <p:ext uri="{BB962C8B-B14F-4D97-AF65-F5344CB8AC3E}">
        <p14:creationId xmlns:p14="http://schemas.microsoft.com/office/powerpoint/2010/main" val="254815910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err="1"/>
              <a:t>Following</a:t>
            </a:r>
            <a:r>
              <a:rPr lang="cs-CZ" dirty="0"/>
              <a:t> a </a:t>
            </a:r>
            <a:r>
              <a:rPr lang="cs-CZ" dirty="0" err="1"/>
              <a:t>six</a:t>
            </a:r>
            <a:r>
              <a:rPr lang="cs-CZ" dirty="0"/>
              <a:t>-</a:t>
            </a:r>
            <a:r>
              <a:rPr lang="cs-CZ" dirty="0" err="1"/>
              <a:t>year</a:t>
            </a:r>
            <a:r>
              <a:rPr lang="cs-CZ" dirty="0"/>
              <a:t>-long </a:t>
            </a:r>
            <a:r>
              <a:rPr lang="cs-CZ" dirty="0" err="1"/>
              <a:t>hiatus</a:t>
            </a:r>
            <a:r>
              <a:rPr lang="cs-CZ" dirty="0"/>
              <a:t>, </a:t>
            </a:r>
            <a:r>
              <a:rPr lang="cs-CZ" dirty="0" smtClean="0"/>
              <a:t>DEFA-Barrandov </a:t>
            </a:r>
            <a:r>
              <a:rPr lang="cs-CZ" dirty="0" err="1" smtClean="0"/>
              <a:t>coproductions</a:t>
            </a:r>
            <a:r>
              <a:rPr lang="cs-CZ" dirty="0" smtClean="0"/>
              <a:t> </a:t>
            </a:r>
            <a:r>
              <a:rPr lang="cs-CZ" dirty="0" err="1"/>
              <a:t>concluded</a:t>
            </a:r>
            <a:r>
              <a:rPr lang="cs-CZ" dirty="0"/>
              <a:t> </a:t>
            </a:r>
            <a:r>
              <a:rPr lang="cs-CZ" dirty="0" err="1"/>
              <a:t>with</a:t>
            </a:r>
            <a:r>
              <a:rPr lang="cs-CZ" dirty="0"/>
              <a:t> </a:t>
            </a:r>
            <a:r>
              <a:rPr lang="cs-CZ" dirty="0" err="1"/>
              <a:t>the</a:t>
            </a:r>
            <a:r>
              <a:rPr lang="cs-CZ" dirty="0"/>
              <a:t> </a:t>
            </a:r>
            <a:r>
              <a:rPr lang="cs-CZ" dirty="0" err="1"/>
              <a:t>fairytale</a:t>
            </a:r>
            <a:r>
              <a:rPr lang="cs-CZ" dirty="0"/>
              <a:t> </a:t>
            </a:r>
            <a:r>
              <a:rPr lang="cs-CZ" i="1" dirty="0" err="1"/>
              <a:t>Zauberhafte</a:t>
            </a:r>
            <a:r>
              <a:rPr lang="cs-CZ" i="1" dirty="0"/>
              <a:t> </a:t>
            </a:r>
            <a:r>
              <a:rPr lang="cs-CZ" i="1" dirty="0" err="1"/>
              <a:t>Erbschaft</a:t>
            </a:r>
            <a:r>
              <a:rPr lang="cs-CZ" dirty="0"/>
              <a:t>. DEFA </a:t>
            </a:r>
            <a:r>
              <a:rPr lang="cs-CZ" dirty="0" err="1"/>
              <a:t>agreed</a:t>
            </a:r>
            <a:r>
              <a:rPr lang="cs-CZ" dirty="0"/>
              <a:t> to </a:t>
            </a:r>
            <a:r>
              <a:rPr lang="cs-CZ" dirty="0" err="1"/>
              <a:t>participate</a:t>
            </a:r>
            <a:r>
              <a:rPr lang="cs-CZ" dirty="0"/>
              <a:t> on </a:t>
            </a:r>
            <a:r>
              <a:rPr lang="cs-CZ" dirty="0" err="1"/>
              <a:t>this</a:t>
            </a:r>
            <a:r>
              <a:rPr lang="cs-CZ" dirty="0"/>
              <a:t> </a:t>
            </a:r>
            <a:r>
              <a:rPr lang="cs-CZ" dirty="0" err="1"/>
              <a:t>project</a:t>
            </a:r>
            <a:r>
              <a:rPr lang="cs-CZ" dirty="0"/>
              <a:t> on </a:t>
            </a:r>
            <a:r>
              <a:rPr lang="cs-CZ" dirty="0" err="1"/>
              <a:t>the</a:t>
            </a:r>
            <a:r>
              <a:rPr lang="cs-CZ" dirty="0"/>
              <a:t> </a:t>
            </a:r>
            <a:r>
              <a:rPr lang="cs-CZ" dirty="0" err="1"/>
              <a:t>condition</a:t>
            </a:r>
            <a:r>
              <a:rPr lang="cs-CZ" dirty="0"/>
              <a:t> </a:t>
            </a:r>
            <a:r>
              <a:rPr lang="cs-CZ" dirty="0" err="1"/>
              <a:t>that</a:t>
            </a:r>
            <a:r>
              <a:rPr lang="cs-CZ" dirty="0"/>
              <a:t> Barrandov </a:t>
            </a:r>
            <a:r>
              <a:rPr lang="cs-CZ" dirty="0" err="1"/>
              <a:t>coproduced</a:t>
            </a:r>
            <a:r>
              <a:rPr lang="cs-CZ" dirty="0"/>
              <a:t> a DEFA-</a:t>
            </a:r>
            <a:r>
              <a:rPr lang="cs-CZ" dirty="0" err="1"/>
              <a:t>controlled</a:t>
            </a:r>
            <a:r>
              <a:rPr lang="cs-CZ" dirty="0"/>
              <a:t> </a:t>
            </a:r>
            <a:r>
              <a:rPr lang="cs-CZ" dirty="0" err="1"/>
              <a:t>follow</a:t>
            </a:r>
            <a:r>
              <a:rPr lang="cs-CZ" dirty="0"/>
              <a:t>-up </a:t>
            </a:r>
            <a:r>
              <a:rPr lang="cs-CZ" dirty="0" err="1"/>
              <a:t>entitled</a:t>
            </a:r>
            <a:r>
              <a:rPr lang="cs-CZ" dirty="0"/>
              <a:t> </a:t>
            </a:r>
            <a:r>
              <a:rPr lang="cs-CZ" i="1" dirty="0"/>
              <a:t>Der </a:t>
            </a:r>
            <a:r>
              <a:rPr lang="cs-CZ" i="1" dirty="0" err="1"/>
              <a:t>EisenHans</a:t>
            </a:r>
            <a:r>
              <a:rPr lang="cs-CZ" i="1" dirty="0"/>
              <a:t>/Iron John</a:t>
            </a:r>
            <a:r>
              <a:rPr lang="cs-CZ" dirty="0"/>
              <a:t> (Karl Heinz </a:t>
            </a:r>
            <a:r>
              <a:rPr lang="cs-CZ" dirty="0" err="1"/>
              <a:t>Lotz</a:t>
            </a:r>
            <a:r>
              <a:rPr lang="cs-CZ" dirty="0"/>
              <a:t>, DEFA; GDR, 1987)</a:t>
            </a:r>
          </a:p>
          <a:p>
            <a:r>
              <a:rPr lang="cs-CZ" dirty="0"/>
              <a:t>Barrandov </a:t>
            </a:r>
            <a:r>
              <a:rPr lang="cs-CZ" dirty="0" err="1"/>
              <a:t>dramaturges</a:t>
            </a:r>
            <a:r>
              <a:rPr lang="cs-CZ" dirty="0"/>
              <a:t> </a:t>
            </a:r>
            <a:r>
              <a:rPr lang="cs-CZ" dirty="0" err="1"/>
              <a:t>did</a:t>
            </a:r>
            <a:r>
              <a:rPr lang="cs-CZ" dirty="0"/>
              <a:t> not </a:t>
            </a:r>
            <a:r>
              <a:rPr lang="cs-CZ" dirty="0" err="1"/>
              <a:t>keep</a:t>
            </a:r>
            <a:r>
              <a:rPr lang="cs-CZ" dirty="0"/>
              <a:t> </a:t>
            </a:r>
            <a:r>
              <a:rPr lang="cs-CZ" dirty="0" err="1"/>
              <a:t>their</a:t>
            </a:r>
            <a:r>
              <a:rPr lang="cs-CZ" dirty="0"/>
              <a:t> </a:t>
            </a:r>
            <a:r>
              <a:rPr lang="cs-CZ" dirty="0" err="1"/>
              <a:t>word</a:t>
            </a:r>
            <a:r>
              <a:rPr lang="cs-CZ" dirty="0"/>
              <a:t>, </a:t>
            </a:r>
            <a:r>
              <a:rPr lang="cs-CZ" dirty="0" err="1"/>
              <a:t>however</a:t>
            </a:r>
            <a:r>
              <a:rPr lang="cs-CZ" dirty="0"/>
              <a:t>, </a:t>
            </a:r>
            <a:r>
              <a:rPr lang="cs-CZ" dirty="0" err="1"/>
              <a:t>rejecting</a:t>
            </a:r>
            <a:r>
              <a:rPr lang="cs-CZ" dirty="0"/>
              <a:t> </a:t>
            </a:r>
            <a:r>
              <a:rPr lang="cs-CZ" dirty="0" err="1"/>
              <a:t>this</a:t>
            </a:r>
            <a:r>
              <a:rPr lang="cs-CZ" dirty="0"/>
              <a:t> </a:t>
            </a:r>
            <a:r>
              <a:rPr lang="cs-CZ" dirty="0" err="1"/>
              <a:t>project</a:t>
            </a:r>
            <a:r>
              <a:rPr lang="cs-CZ" dirty="0"/>
              <a:t> on </a:t>
            </a:r>
            <a:r>
              <a:rPr lang="cs-CZ" dirty="0" err="1"/>
              <a:t>the</a:t>
            </a:r>
            <a:r>
              <a:rPr lang="cs-CZ" dirty="0"/>
              <a:t> </a:t>
            </a:r>
            <a:r>
              <a:rPr lang="cs-CZ" dirty="0" err="1"/>
              <a:t>grounds</a:t>
            </a:r>
            <a:r>
              <a:rPr lang="cs-CZ" dirty="0"/>
              <a:t> </a:t>
            </a:r>
            <a:r>
              <a:rPr lang="cs-CZ" dirty="0" err="1"/>
              <a:t>that</a:t>
            </a:r>
            <a:r>
              <a:rPr lang="cs-CZ" dirty="0"/>
              <a:t> </a:t>
            </a:r>
            <a:r>
              <a:rPr lang="cs-CZ" dirty="0" err="1"/>
              <a:t>its</a:t>
            </a:r>
            <a:r>
              <a:rPr lang="cs-CZ" dirty="0"/>
              <a:t> </a:t>
            </a:r>
            <a:r>
              <a:rPr lang="cs-CZ" dirty="0" err="1"/>
              <a:t>script</a:t>
            </a:r>
            <a:r>
              <a:rPr lang="cs-CZ" dirty="0"/>
              <a:t> </a:t>
            </a:r>
            <a:r>
              <a:rPr lang="cs-CZ" dirty="0" err="1"/>
              <a:t>was</a:t>
            </a:r>
            <a:r>
              <a:rPr lang="cs-CZ" dirty="0"/>
              <a:t> </a:t>
            </a:r>
            <a:r>
              <a:rPr lang="cs-CZ" dirty="0" err="1"/>
              <a:t>poorly</a:t>
            </a:r>
            <a:r>
              <a:rPr lang="cs-CZ" dirty="0"/>
              <a:t> </a:t>
            </a:r>
            <a:r>
              <a:rPr lang="cs-CZ" dirty="0" err="1"/>
              <a:t>structured</a:t>
            </a:r>
            <a:r>
              <a:rPr lang="cs-CZ" dirty="0"/>
              <a:t>, </a:t>
            </a:r>
            <a:r>
              <a:rPr lang="cs-CZ" dirty="0" err="1"/>
              <a:t>overly</a:t>
            </a:r>
            <a:r>
              <a:rPr lang="cs-CZ" dirty="0"/>
              <a:t> </a:t>
            </a:r>
            <a:r>
              <a:rPr lang="cs-CZ" dirty="0" err="1"/>
              <a:t>symbolic</a:t>
            </a:r>
            <a:r>
              <a:rPr lang="cs-CZ" dirty="0"/>
              <a:t> and </a:t>
            </a:r>
            <a:r>
              <a:rPr lang="cs-CZ" dirty="0" err="1"/>
              <a:t>featured</a:t>
            </a:r>
            <a:r>
              <a:rPr lang="cs-CZ" dirty="0"/>
              <a:t> </a:t>
            </a:r>
            <a:r>
              <a:rPr lang="cs-CZ" dirty="0" err="1"/>
              <a:t>insufficient</a:t>
            </a:r>
            <a:r>
              <a:rPr lang="cs-CZ" dirty="0"/>
              <a:t> </a:t>
            </a:r>
            <a:r>
              <a:rPr lang="cs-CZ" dirty="0" err="1"/>
              <a:t>comic</a:t>
            </a:r>
            <a:r>
              <a:rPr lang="cs-CZ" dirty="0"/>
              <a:t> </a:t>
            </a:r>
            <a:r>
              <a:rPr lang="cs-CZ" dirty="0" err="1"/>
              <a:t>relief</a:t>
            </a:r>
            <a:r>
              <a:rPr lang="cs-CZ" dirty="0"/>
              <a:t>.</a:t>
            </a:r>
          </a:p>
          <a:p>
            <a:r>
              <a:rPr lang="cs-CZ" dirty="0"/>
              <a:t>DEFA </a:t>
            </a:r>
            <a:r>
              <a:rPr lang="cs-CZ" dirty="0" err="1"/>
              <a:t>head</a:t>
            </a:r>
            <a:r>
              <a:rPr lang="cs-CZ" dirty="0"/>
              <a:t> Hans Dieter </a:t>
            </a:r>
            <a:r>
              <a:rPr lang="cs-CZ" dirty="0" err="1"/>
              <a:t>Mäde</a:t>
            </a:r>
            <a:r>
              <a:rPr lang="cs-CZ" dirty="0"/>
              <a:t> </a:t>
            </a:r>
            <a:r>
              <a:rPr lang="cs-CZ" dirty="0" err="1"/>
              <a:t>rejected</a:t>
            </a:r>
            <a:r>
              <a:rPr lang="cs-CZ" dirty="0"/>
              <a:t> </a:t>
            </a:r>
            <a:r>
              <a:rPr lang="cs-CZ" dirty="0" err="1"/>
              <a:t>all</a:t>
            </a:r>
            <a:r>
              <a:rPr lang="cs-CZ" dirty="0"/>
              <a:t> </a:t>
            </a:r>
            <a:r>
              <a:rPr lang="cs-CZ" dirty="0" err="1"/>
              <a:t>of</a:t>
            </a:r>
            <a:r>
              <a:rPr lang="cs-CZ" dirty="0"/>
              <a:t> </a:t>
            </a:r>
            <a:r>
              <a:rPr lang="cs-CZ" dirty="0" err="1"/>
              <a:t>Barrandov’s</a:t>
            </a:r>
            <a:r>
              <a:rPr lang="cs-CZ" dirty="0"/>
              <a:t> </a:t>
            </a:r>
            <a:r>
              <a:rPr lang="cs-CZ" dirty="0" err="1"/>
              <a:t>script</a:t>
            </a:r>
            <a:r>
              <a:rPr lang="cs-CZ" dirty="0"/>
              <a:t> </a:t>
            </a:r>
            <a:r>
              <a:rPr lang="cs-CZ" dirty="0" err="1"/>
              <a:t>changes</a:t>
            </a:r>
            <a:r>
              <a:rPr lang="cs-CZ" dirty="0"/>
              <a:t>. </a:t>
            </a:r>
            <a:r>
              <a:rPr lang="cs-CZ" dirty="0" err="1"/>
              <a:t>Ultimately</a:t>
            </a:r>
            <a:r>
              <a:rPr lang="cs-CZ" dirty="0"/>
              <a:t>, DEFA shot </a:t>
            </a:r>
            <a:r>
              <a:rPr lang="cs-CZ" dirty="0" err="1"/>
              <a:t>the</a:t>
            </a:r>
            <a:r>
              <a:rPr lang="cs-CZ" dirty="0"/>
              <a:t> film </a:t>
            </a:r>
            <a:r>
              <a:rPr lang="cs-CZ" dirty="0" err="1"/>
              <a:t>without</a:t>
            </a:r>
            <a:r>
              <a:rPr lang="cs-CZ" dirty="0"/>
              <a:t> </a:t>
            </a:r>
            <a:r>
              <a:rPr lang="cs-CZ" dirty="0" err="1"/>
              <a:t>Czechoslovak</a:t>
            </a:r>
            <a:r>
              <a:rPr lang="cs-CZ" dirty="0"/>
              <a:t> </a:t>
            </a:r>
            <a:r>
              <a:rPr lang="cs-CZ" dirty="0" err="1"/>
              <a:t>assistance</a:t>
            </a:r>
            <a:r>
              <a:rPr lang="cs-CZ" dirty="0"/>
              <a:t>, </a:t>
            </a:r>
            <a:r>
              <a:rPr lang="cs-CZ" dirty="0" err="1"/>
              <a:t>because</a:t>
            </a:r>
            <a:r>
              <a:rPr lang="cs-CZ" dirty="0"/>
              <a:t> </a:t>
            </a:r>
            <a:r>
              <a:rPr lang="cs-CZ" dirty="0" err="1"/>
              <a:t>it</a:t>
            </a:r>
            <a:r>
              <a:rPr lang="cs-CZ" dirty="0"/>
              <a:t> </a:t>
            </a:r>
            <a:r>
              <a:rPr lang="cs-CZ" dirty="0" err="1"/>
              <a:t>did</a:t>
            </a:r>
            <a:r>
              <a:rPr lang="cs-CZ" dirty="0"/>
              <a:t> not </a:t>
            </a:r>
            <a:r>
              <a:rPr lang="cs-CZ" dirty="0" err="1"/>
              <a:t>want</a:t>
            </a:r>
            <a:r>
              <a:rPr lang="cs-CZ" dirty="0"/>
              <a:t> to ‘</a:t>
            </a:r>
            <a:r>
              <a:rPr lang="cs-CZ" dirty="0" err="1"/>
              <a:t>change</a:t>
            </a:r>
            <a:r>
              <a:rPr lang="cs-CZ" dirty="0"/>
              <a:t> </a:t>
            </a:r>
            <a:r>
              <a:rPr lang="cs-CZ" dirty="0" err="1"/>
              <a:t>the</a:t>
            </a:r>
            <a:r>
              <a:rPr lang="cs-CZ" dirty="0"/>
              <a:t> </a:t>
            </a:r>
            <a:r>
              <a:rPr lang="cs-CZ" dirty="0" err="1"/>
              <a:t>national</a:t>
            </a:r>
            <a:r>
              <a:rPr lang="cs-CZ" dirty="0"/>
              <a:t> </a:t>
            </a:r>
            <a:r>
              <a:rPr lang="cs-CZ" dirty="0" err="1"/>
              <a:t>character</a:t>
            </a:r>
            <a:r>
              <a:rPr lang="cs-CZ" dirty="0"/>
              <a:t> </a:t>
            </a:r>
            <a:r>
              <a:rPr lang="cs-CZ" dirty="0" err="1"/>
              <a:t>of</a:t>
            </a:r>
            <a:r>
              <a:rPr lang="cs-CZ" dirty="0"/>
              <a:t> </a:t>
            </a:r>
            <a:r>
              <a:rPr lang="cs-CZ" dirty="0" err="1"/>
              <a:t>this</a:t>
            </a:r>
            <a:r>
              <a:rPr lang="cs-CZ" dirty="0"/>
              <a:t> </a:t>
            </a:r>
            <a:r>
              <a:rPr lang="cs-CZ" dirty="0" err="1"/>
              <a:t>Brothers</a:t>
            </a:r>
            <a:r>
              <a:rPr lang="cs-CZ" dirty="0"/>
              <a:t> </a:t>
            </a:r>
            <a:r>
              <a:rPr lang="cs-CZ" dirty="0" err="1"/>
              <a:t>Grimm</a:t>
            </a:r>
            <a:r>
              <a:rPr lang="cs-CZ" dirty="0"/>
              <a:t> </a:t>
            </a:r>
            <a:r>
              <a:rPr lang="cs-CZ" dirty="0" err="1"/>
              <a:t>fairytale</a:t>
            </a:r>
            <a:r>
              <a:rPr lang="cs-CZ" dirty="0"/>
              <a:t>’ and </a:t>
            </a:r>
            <a:r>
              <a:rPr lang="cs-CZ" dirty="0" err="1"/>
              <a:t>because</a:t>
            </a:r>
            <a:r>
              <a:rPr lang="cs-CZ" dirty="0"/>
              <a:t> ‘</a:t>
            </a:r>
            <a:r>
              <a:rPr lang="cs-CZ" dirty="0" err="1"/>
              <a:t>it</a:t>
            </a:r>
            <a:r>
              <a:rPr lang="cs-CZ" dirty="0"/>
              <a:t> </a:t>
            </a:r>
            <a:r>
              <a:rPr lang="cs-CZ" dirty="0" err="1"/>
              <a:t>was</a:t>
            </a:r>
            <a:r>
              <a:rPr lang="cs-CZ" dirty="0"/>
              <a:t> </a:t>
            </a:r>
            <a:r>
              <a:rPr lang="cs-CZ" dirty="0" err="1"/>
              <a:t>impossible</a:t>
            </a:r>
            <a:r>
              <a:rPr lang="cs-CZ" dirty="0"/>
              <a:t> to </a:t>
            </a:r>
            <a:r>
              <a:rPr lang="cs-CZ" dirty="0" err="1"/>
              <a:t>reconcile</a:t>
            </a:r>
            <a:r>
              <a:rPr lang="cs-CZ" dirty="0"/>
              <a:t> </a:t>
            </a:r>
            <a:r>
              <a:rPr lang="cs-CZ" dirty="0" err="1"/>
              <a:t>the</a:t>
            </a:r>
            <a:r>
              <a:rPr lang="cs-CZ" dirty="0"/>
              <a:t> </a:t>
            </a:r>
            <a:r>
              <a:rPr lang="cs-CZ" dirty="0" err="1"/>
              <a:t>two</a:t>
            </a:r>
            <a:r>
              <a:rPr lang="cs-CZ" dirty="0"/>
              <a:t> </a:t>
            </a:r>
            <a:r>
              <a:rPr lang="cs-CZ" dirty="0" err="1"/>
              <a:t>approaches</a:t>
            </a:r>
            <a:r>
              <a:rPr lang="cs-CZ" dirty="0"/>
              <a:t>’.</a:t>
            </a:r>
          </a:p>
          <a:p>
            <a:r>
              <a:rPr lang="cs-CZ" dirty="0" err="1"/>
              <a:t>Mäde</a:t>
            </a:r>
            <a:r>
              <a:rPr lang="cs-CZ" dirty="0"/>
              <a:t> </a:t>
            </a:r>
            <a:r>
              <a:rPr lang="cs-CZ" dirty="0" err="1"/>
              <a:t>reflected</a:t>
            </a:r>
            <a:r>
              <a:rPr lang="cs-CZ" dirty="0"/>
              <a:t> </a:t>
            </a:r>
            <a:r>
              <a:rPr lang="cs-CZ" dirty="0" err="1"/>
              <a:t>positively</a:t>
            </a:r>
            <a:r>
              <a:rPr lang="cs-CZ" dirty="0"/>
              <a:t> on </a:t>
            </a:r>
            <a:r>
              <a:rPr lang="cs-CZ" dirty="0" err="1"/>
              <a:t>their</a:t>
            </a:r>
            <a:r>
              <a:rPr lang="cs-CZ" dirty="0"/>
              <a:t> </a:t>
            </a:r>
            <a:r>
              <a:rPr lang="cs-CZ" dirty="0" err="1"/>
              <a:t>twelve-year</a:t>
            </a:r>
            <a:r>
              <a:rPr lang="cs-CZ" dirty="0"/>
              <a:t> </a:t>
            </a:r>
            <a:r>
              <a:rPr lang="cs-CZ" dirty="0" err="1"/>
              <a:t>relationship</a:t>
            </a:r>
            <a:r>
              <a:rPr lang="cs-CZ" dirty="0"/>
              <a:t> but </a:t>
            </a:r>
            <a:r>
              <a:rPr lang="cs-CZ" dirty="0" err="1"/>
              <a:t>insisted</a:t>
            </a:r>
            <a:r>
              <a:rPr lang="cs-CZ" dirty="0"/>
              <a:t> </a:t>
            </a:r>
            <a:r>
              <a:rPr lang="cs-CZ" dirty="0" err="1"/>
              <a:t>that</a:t>
            </a:r>
            <a:r>
              <a:rPr lang="cs-CZ" dirty="0"/>
              <a:t> </a:t>
            </a:r>
            <a:r>
              <a:rPr lang="cs-CZ" dirty="0" err="1"/>
              <a:t>creative</a:t>
            </a:r>
            <a:r>
              <a:rPr lang="cs-CZ" dirty="0"/>
              <a:t> </a:t>
            </a:r>
            <a:r>
              <a:rPr lang="cs-CZ" dirty="0" err="1"/>
              <a:t>control</a:t>
            </a:r>
            <a:r>
              <a:rPr lang="cs-CZ" dirty="0"/>
              <a:t> </a:t>
            </a:r>
            <a:r>
              <a:rPr lang="cs-CZ" dirty="0" err="1"/>
              <a:t>would</a:t>
            </a:r>
            <a:r>
              <a:rPr lang="cs-CZ" dirty="0"/>
              <a:t> </a:t>
            </a:r>
            <a:r>
              <a:rPr lang="cs-CZ" dirty="0" err="1"/>
              <a:t>be</a:t>
            </a:r>
            <a:r>
              <a:rPr lang="cs-CZ" dirty="0"/>
              <a:t> </a:t>
            </a:r>
            <a:r>
              <a:rPr lang="cs-CZ" dirty="0" err="1"/>
              <a:t>distributed</a:t>
            </a:r>
            <a:r>
              <a:rPr lang="cs-CZ" dirty="0"/>
              <a:t> </a:t>
            </a:r>
            <a:r>
              <a:rPr lang="cs-CZ" dirty="0" err="1"/>
              <a:t>equally</a:t>
            </a:r>
            <a:r>
              <a:rPr lang="cs-CZ" dirty="0"/>
              <a:t> in </a:t>
            </a:r>
            <a:r>
              <a:rPr lang="cs-CZ" dirty="0" err="1"/>
              <a:t>the</a:t>
            </a:r>
            <a:r>
              <a:rPr lang="cs-CZ" dirty="0"/>
              <a:t> </a:t>
            </a:r>
            <a:r>
              <a:rPr lang="cs-CZ" dirty="0" err="1"/>
              <a:t>future</a:t>
            </a:r>
            <a:r>
              <a:rPr lang="cs-CZ" dirty="0"/>
              <a:t>, </a:t>
            </a:r>
            <a:r>
              <a:rPr lang="cs-CZ" dirty="0" err="1"/>
              <a:t>maintaining</a:t>
            </a:r>
            <a:r>
              <a:rPr lang="cs-CZ" dirty="0"/>
              <a:t> </a:t>
            </a:r>
            <a:r>
              <a:rPr lang="cs-CZ" dirty="0" err="1"/>
              <a:t>that</a:t>
            </a:r>
            <a:r>
              <a:rPr lang="cs-CZ" dirty="0"/>
              <a:t> </a:t>
            </a:r>
            <a:r>
              <a:rPr lang="cs-CZ" dirty="0" err="1"/>
              <a:t>cosmopolitism</a:t>
            </a:r>
            <a:r>
              <a:rPr lang="cs-CZ" dirty="0"/>
              <a:t> </a:t>
            </a:r>
            <a:r>
              <a:rPr lang="cs-CZ" dirty="0" err="1"/>
              <a:t>could</a:t>
            </a:r>
            <a:r>
              <a:rPr lang="cs-CZ" dirty="0"/>
              <a:t> not </a:t>
            </a:r>
            <a:r>
              <a:rPr lang="cs-CZ" dirty="0" err="1"/>
              <a:t>be</a:t>
            </a:r>
            <a:r>
              <a:rPr lang="cs-CZ" dirty="0"/>
              <a:t> </a:t>
            </a:r>
            <a:r>
              <a:rPr lang="cs-CZ" dirty="0" err="1"/>
              <a:t>allowed</a:t>
            </a:r>
            <a:r>
              <a:rPr lang="cs-CZ" dirty="0"/>
              <a:t> to </a:t>
            </a:r>
            <a:r>
              <a:rPr lang="cs-CZ" dirty="0" err="1"/>
              <a:t>overwhelm</a:t>
            </a:r>
            <a:r>
              <a:rPr lang="cs-CZ" dirty="0"/>
              <a:t> a </a:t>
            </a:r>
            <a:r>
              <a:rPr lang="cs-CZ" dirty="0" err="1"/>
              <a:t>film’s</a:t>
            </a:r>
            <a:r>
              <a:rPr lang="cs-CZ" dirty="0"/>
              <a:t> </a:t>
            </a:r>
            <a:r>
              <a:rPr lang="cs-CZ" dirty="0" err="1"/>
              <a:t>national</a:t>
            </a:r>
            <a:r>
              <a:rPr lang="cs-CZ" dirty="0"/>
              <a:t> </a:t>
            </a:r>
            <a:r>
              <a:rPr lang="cs-CZ" dirty="0" err="1"/>
              <a:t>character</a:t>
            </a:r>
            <a:r>
              <a:rPr lang="cs-CZ" dirty="0"/>
              <a:t> and </a:t>
            </a:r>
            <a:r>
              <a:rPr lang="cs-CZ" dirty="0" err="1"/>
              <a:t>national</a:t>
            </a:r>
            <a:r>
              <a:rPr lang="cs-CZ" dirty="0"/>
              <a:t> </a:t>
            </a:r>
            <a:r>
              <a:rPr lang="cs-CZ" dirty="0" err="1"/>
              <a:t>heritage</a:t>
            </a:r>
            <a:r>
              <a:rPr lang="cs-CZ" dirty="0"/>
              <a:t>.</a:t>
            </a:r>
          </a:p>
          <a:p>
            <a:endParaRPr lang="cs-CZ" dirty="0"/>
          </a:p>
        </p:txBody>
      </p:sp>
    </p:spTree>
    <p:extLst>
      <p:ext uri="{BB962C8B-B14F-4D97-AF65-F5344CB8AC3E}">
        <p14:creationId xmlns:p14="http://schemas.microsoft.com/office/powerpoint/2010/main" val="278392284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1246517"/>
          </a:xfrm>
        </p:spPr>
        <p:txBody>
          <a:bodyPr>
            <a:normAutofit fontScale="90000"/>
          </a:bodyPr>
          <a:lstStyle/>
          <a:p>
            <a:r>
              <a:rPr lang="cs-CZ" dirty="0" smtClean="0"/>
              <a:t>Ota &amp; Gert. </a:t>
            </a:r>
            <a:r>
              <a:rPr lang="cs-CZ" dirty="0" err="1" smtClean="0"/>
              <a:t>Partnership</a:t>
            </a:r>
            <a:r>
              <a:rPr lang="cs-CZ" dirty="0" smtClean="0"/>
              <a:t> </a:t>
            </a:r>
            <a:r>
              <a:rPr lang="cs-CZ" dirty="0" err="1" smtClean="0"/>
              <a:t>with</a:t>
            </a:r>
            <a:r>
              <a:rPr lang="cs-CZ" dirty="0" smtClean="0"/>
              <a:t> </a:t>
            </a:r>
            <a:r>
              <a:rPr lang="cs-CZ" dirty="0" err="1" smtClean="0"/>
              <a:t>the</a:t>
            </a:r>
            <a:r>
              <a:rPr lang="cs-CZ" dirty="0" smtClean="0"/>
              <a:t> </a:t>
            </a:r>
            <a:r>
              <a:rPr lang="cs-CZ" dirty="0" err="1" smtClean="0"/>
              <a:t>other</a:t>
            </a:r>
            <a:r>
              <a:rPr lang="cs-CZ" dirty="0" smtClean="0"/>
              <a:t> </a:t>
            </a:r>
            <a:r>
              <a:rPr lang="cs-CZ" dirty="0" err="1" smtClean="0"/>
              <a:t>Germany</a:t>
            </a:r>
            <a:r>
              <a:rPr lang="cs-CZ" dirty="0" smtClean="0"/>
              <a:t>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6534" y="1526807"/>
            <a:ext cx="6256976" cy="4405607"/>
          </a:xfrm>
        </p:spPr>
      </p:pic>
      <p:sp>
        <p:nvSpPr>
          <p:cNvPr id="5" name="Nadpis 1"/>
          <p:cNvSpPr txBox="1">
            <a:spLocks/>
          </p:cNvSpPr>
          <p:nvPr/>
        </p:nvSpPr>
        <p:spPr>
          <a:xfrm>
            <a:off x="1606715" y="5932414"/>
            <a:ext cx="7886700" cy="84100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cs-CZ" sz="1800" dirty="0" err="1" smtClean="0"/>
              <a:t>From</a:t>
            </a:r>
            <a:r>
              <a:rPr lang="cs-CZ" sz="1800" dirty="0" smtClean="0"/>
              <a:t> </a:t>
            </a:r>
            <a:r>
              <a:rPr lang="cs-CZ" sz="1800" dirty="0" err="1" smtClean="0"/>
              <a:t>left</a:t>
            </a:r>
            <a:r>
              <a:rPr lang="cs-CZ" sz="1800" dirty="0" smtClean="0"/>
              <a:t> to </a:t>
            </a:r>
            <a:r>
              <a:rPr lang="cs-CZ" sz="1800" dirty="0" err="1" smtClean="0"/>
              <a:t>right</a:t>
            </a:r>
            <a:r>
              <a:rPr lang="cs-CZ" sz="1800" dirty="0" smtClean="0"/>
              <a:t>: </a:t>
            </a:r>
            <a:br>
              <a:rPr lang="cs-CZ" sz="1800" dirty="0" smtClean="0"/>
            </a:br>
            <a:r>
              <a:rPr lang="cs-CZ" sz="1800" b="1" dirty="0" smtClean="0"/>
              <a:t>Gert </a:t>
            </a:r>
            <a:r>
              <a:rPr lang="cs-CZ" sz="1800" b="1" dirty="0" err="1" smtClean="0"/>
              <a:t>Müntefering</a:t>
            </a:r>
            <a:r>
              <a:rPr lang="cs-CZ" sz="1800" b="1" dirty="0" smtClean="0"/>
              <a:t> (WDR), Ota Hofman, Otto Šimánek, Jindřich Polák </a:t>
            </a:r>
            <a:r>
              <a:rPr lang="cs-CZ" sz="1800" dirty="0" smtClean="0"/>
              <a:t/>
            </a:r>
            <a:br>
              <a:rPr lang="cs-CZ" sz="1800" dirty="0" smtClean="0"/>
            </a:br>
            <a:r>
              <a:rPr lang="cs-CZ" sz="1800" dirty="0" smtClean="0"/>
              <a:t>(</a:t>
            </a:r>
            <a:r>
              <a:rPr lang="cs-CZ" sz="1800" dirty="0" err="1" smtClean="0"/>
              <a:t>shooting</a:t>
            </a:r>
            <a:r>
              <a:rPr lang="cs-CZ" sz="1800" dirty="0" smtClean="0"/>
              <a:t> </a:t>
            </a:r>
            <a:r>
              <a:rPr lang="cs-CZ" sz="1800" dirty="0" err="1" smtClean="0"/>
              <a:t>of</a:t>
            </a:r>
            <a:r>
              <a:rPr lang="cs-CZ" sz="1800" dirty="0" smtClean="0"/>
              <a:t> </a:t>
            </a:r>
            <a:r>
              <a:rPr lang="cs-CZ" sz="1800" dirty="0" err="1" smtClean="0"/>
              <a:t>the</a:t>
            </a:r>
            <a:r>
              <a:rPr lang="cs-CZ" sz="1800" dirty="0" smtClean="0"/>
              <a:t> „Pan Tau“ </a:t>
            </a:r>
            <a:r>
              <a:rPr lang="cs-CZ" sz="1800" dirty="0" err="1" smtClean="0"/>
              <a:t>tv</a:t>
            </a:r>
            <a:r>
              <a:rPr lang="cs-CZ" sz="1800" dirty="0" smtClean="0"/>
              <a:t> </a:t>
            </a:r>
            <a:r>
              <a:rPr lang="cs-CZ" sz="1800" dirty="0" err="1" smtClean="0"/>
              <a:t>series</a:t>
            </a:r>
            <a:r>
              <a:rPr lang="cs-CZ" sz="1800" dirty="0" smtClean="0"/>
              <a:t>)</a:t>
            </a:r>
            <a:endParaRPr lang="cs-CZ" sz="1800" dirty="0"/>
          </a:p>
        </p:txBody>
      </p:sp>
    </p:spTree>
    <p:extLst>
      <p:ext uri="{BB962C8B-B14F-4D97-AF65-F5344CB8AC3E}">
        <p14:creationId xmlns:p14="http://schemas.microsoft.com/office/powerpoint/2010/main" val="1796446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4" name="Zástupný symbol pro obsah 3"/>
          <p:cNvSpPr>
            <a:spLocks noGrp="1"/>
          </p:cNvSpPr>
          <p:nvPr>
            <p:ph idx="1"/>
          </p:nvPr>
        </p:nvSpPr>
        <p:spPr/>
        <p:txBody>
          <a:bodyPr/>
          <a:lstStyle/>
          <a:p>
            <a:r>
              <a:rPr lang="cs-CZ" i="1" dirty="0" err="1" smtClean="0"/>
              <a:t>Since</a:t>
            </a:r>
            <a:r>
              <a:rPr lang="cs-CZ" i="1" dirty="0" smtClean="0"/>
              <a:t> 1955: </a:t>
            </a:r>
            <a:r>
              <a:rPr lang="en-GB" i="1" dirty="0" smtClean="0"/>
              <a:t>Children </a:t>
            </a:r>
            <a:r>
              <a:rPr lang="en-GB" i="1" dirty="0"/>
              <a:t>and Youth Film Creative Group</a:t>
            </a:r>
            <a:r>
              <a:rPr lang="en-GB" dirty="0"/>
              <a:t> headed by Josef </a:t>
            </a:r>
            <a:r>
              <a:rPr lang="en-GB" dirty="0" err="1"/>
              <a:t>Träger</a:t>
            </a:r>
            <a:r>
              <a:rPr lang="en-GB" dirty="0"/>
              <a:t> (as a chief dramaturge) and </a:t>
            </a:r>
            <a:r>
              <a:rPr lang="en-GB" dirty="0" err="1"/>
              <a:t>Ladislav</a:t>
            </a:r>
            <a:r>
              <a:rPr lang="en-GB" dirty="0"/>
              <a:t> </a:t>
            </a:r>
            <a:r>
              <a:rPr lang="en-GB" dirty="0" err="1"/>
              <a:t>Hanuš</a:t>
            </a:r>
            <a:r>
              <a:rPr lang="en-GB" dirty="0"/>
              <a:t> (as a head of production). After a few personal changes in the late 1950s and early 1960s, the creative group was stabilized and headed by Jan </a:t>
            </a:r>
            <a:r>
              <a:rPr lang="en-GB" dirty="0" err="1"/>
              <a:t>Procházka</a:t>
            </a:r>
            <a:r>
              <a:rPr lang="en-GB" dirty="0"/>
              <a:t> and Erich </a:t>
            </a:r>
            <a:r>
              <a:rPr lang="en-GB" dirty="0" err="1"/>
              <a:t>Švabík</a:t>
            </a:r>
            <a:r>
              <a:rPr lang="en-GB" dirty="0"/>
              <a:t> from 1961 to the start of the normalization in 1970. At that moment, the creative group was dissolved and superseded by the </a:t>
            </a:r>
            <a:r>
              <a:rPr lang="en-GB" i="1" dirty="0"/>
              <a:t>Children’s Film Dramaturgical Group</a:t>
            </a:r>
            <a:r>
              <a:rPr lang="en-GB" dirty="0"/>
              <a:t> headed till 1982 by Ota </a:t>
            </a:r>
            <a:r>
              <a:rPr lang="en-GB" dirty="0" err="1"/>
              <a:t>Hofman</a:t>
            </a:r>
            <a:r>
              <a:rPr lang="en-GB" dirty="0"/>
              <a:t>, an essential personality for the Czech film production for children in general, and for international co-productions in this production sphere in particular</a:t>
            </a:r>
            <a:r>
              <a:rPr lang="en-GB" dirty="0" smtClean="0"/>
              <a:t>.</a:t>
            </a:r>
            <a:endParaRPr lang="cs-CZ" dirty="0" smtClean="0"/>
          </a:p>
          <a:p>
            <a:r>
              <a:rPr lang="en-GB" dirty="0" smtClean="0"/>
              <a:t> </a:t>
            </a:r>
            <a:endParaRPr lang="cs-CZ" dirty="0"/>
          </a:p>
        </p:txBody>
      </p:sp>
    </p:spTree>
    <p:extLst>
      <p:ext uri="{BB962C8B-B14F-4D97-AF65-F5344CB8AC3E}">
        <p14:creationId xmlns:p14="http://schemas.microsoft.com/office/powerpoint/2010/main" val="5388781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1535501" y="439947"/>
            <a:ext cx="9601200" cy="45719"/>
          </a:xfrm>
        </p:spPr>
        <p:txBody>
          <a:bodyPr>
            <a:normAutofit fontScale="90000"/>
          </a:bodyPr>
          <a:lstStyle/>
          <a:p>
            <a:endParaRPr lang="cs-CZ" dirty="0"/>
          </a:p>
        </p:txBody>
      </p:sp>
      <p:sp>
        <p:nvSpPr>
          <p:cNvPr id="3" name="Zástupný symbol pro obsah 2"/>
          <p:cNvSpPr>
            <a:spLocks noGrp="1"/>
          </p:cNvSpPr>
          <p:nvPr>
            <p:ph idx="1"/>
          </p:nvPr>
        </p:nvSpPr>
        <p:spPr>
          <a:xfrm>
            <a:off x="1371600" y="836762"/>
            <a:ext cx="9601200" cy="5030638"/>
          </a:xfrm>
        </p:spPr>
        <p:txBody>
          <a:bodyPr>
            <a:normAutofit fontScale="77500" lnSpcReduction="20000"/>
          </a:bodyPr>
          <a:lstStyle/>
          <a:p>
            <a:r>
              <a:rPr lang="en-GB" dirty="0"/>
              <a:t> In West Germany, the production was haunted by its infamous past – fairy tales had a bad reputation because of their role in National Socialist education of the Nazi </a:t>
            </a:r>
            <a:r>
              <a:rPr lang="en-GB" dirty="0" smtClean="0"/>
              <a:t>era.</a:t>
            </a:r>
            <a:r>
              <a:rPr lang="cs-CZ" dirty="0" smtClean="0"/>
              <a:t> </a:t>
            </a:r>
            <a:r>
              <a:rPr lang="en-GB" dirty="0" smtClean="0"/>
              <a:t>In </a:t>
            </a:r>
            <a:r>
              <a:rPr lang="en-GB" dirty="0"/>
              <a:t>effect, media production for children was strictly scrutinized by pedagogues. To make the situation even more complicated for any possibility to develop a high standard of cinema production for children, the West German government implemented Youth Protection Act in 1957 that forbade all children under six to attend public film screenings – a legislation which was not revoked until 1985. In the 1950s was the West German studios´ children production rather </a:t>
            </a:r>
            <a:r>
              <a:rPr lang="en-GB" dirty="0" err="1" smtClean="0"/>
              <a:t>conservativ</a:t>
            </a:r>
            <a:r>
              <a:rPr lang="cs-CZ" dirty="0" smtClean="0"/>
              <a:t>e; </a:t>
            </a:r>
            <a:r>
              <a:rPr lang="en-GB" dirty="0" smtClean="0"/>
              <a:t>and </a:t>
            </a:r>
            <a:r>
              <a:rPr lang="en-GB" dirty="0"/>
              <a:t>the Youth Protection Act significantly trimmed an interest of West German producers to invest to production for children</a:t>
            </a:r>
            <a:endParaRPr lang="cs-CZ" dirty="0"/>
          </a:p>
          <a:p>
            <a:r>
              <a:rPr lang="en-GB" dirty="0"/>
              <a:t>The missing indigenous production was substituted by </a:t>
            </a:r>
            <a:r>
              <a:rPr lang="en-GB" dirty="0" err="1"/>
              <a:t>educatively</a:t>
            </a:r>
            <a:r>
              <a:rPr lang="en-GB" dirty="0"/>
              <a:t> suitable movies approved by pedagogues and imported from the U.S., Great Britain, USSR and Czechoslovakia</a:t>
            </a:r>
            <a:endParaRPr lang="cs-CZ" dirty="0"/>
          </a:p>
          <a:p>
            <a:r>
              <a:rPr lang="en-GB" dirty="0"/>
              <a:t>In the case of the television industry, however, the 1960s prepared a ground for the change which came in the following decade. During the 1960s, proportions between the pedagogical and didactic role of television, on one side, and its function to provide an entertainment, on the other side, were heavily discussed. Consequently, the American series </a:t>
            </a:r>
            <a:r>
              <a:rPr lang="en-GB" i="1" dirty="0"/>
              <a:t>Fury</a:t>
            </a:r>
            <a:r>
              <a:rPr lang="en-GB" dirty="0"/>
              <a:t> (1955-1960), </a:t>
            </a:r>
            <a:r>
              <a:rPr lang="en-GB" i="1" dirty="0"/>
              <a:t>Lassie</a:t>
            </a:r>
            <a:r>
              <a:rPr lang="en-GB" dirty="0"/>
              <a:t> (1954-1974) and </a:t>
            </a:r>
            <a:r>
              <a:rPr lang="en-GB" i="1" dirty="0"/>
              <a:t>Flipper</a:t>
            </a:r>
            <a:r>
              <a:rPr lang="en-GB" dirty="0"/>
              <a:t> (1964-1967, Flipper le dauphin) were screened, and the first series of </a:t>
            </a:r>
            <a:r>
              <a:rPr lang="en-GB" i="1" dirty="0"/>
              <a:t>Pan Tau</a:t>
            </a:r>
            <a:r>
              <a:rPr lang="en-GB" dirty="0"/>
              <a:t> (1969-1972) became a part of this increasing focus on entertainment. However, in contrast to the exotic milieu of the American series, </a:t>
            </a:r>
            <a:r>
              <a:rPr lang="en-GB" i="1" dirty="0"/>
              <a:t>Pan Tau</a:t>
            </a:r>
            <a:r>
              <a:rPr lang="en-GB" dirty="0"/>
              <a:t> rather re-entered the </a:t>
            </a:r>
            <a:r>
              <a:rPr lang="en-GB" dirty="0" smtClean="0"/>
              <a:t>petit </a:t>
            </a:r>
            <a:r>
              <a:rPr lang="en-GB" dirty="0" err="1"/>
              <a:t>burgeois</a:t>
            </a:r>
            <a:r>
              <a:rPr lang="en-GB" dirty="0"/>
              <a:t> (</a:t>
            </a:r>
            <a:r>
              <a:rPr lang="en-GB" i="1" dirty="0" err="1"/>
              <a:t>kleinbürgerlich</a:t>
            </a:r>
            <a:r>
              <a:rPr lang="en-GB" dirty="0"/>
              <a:t>) milieu which was typical for the West-German series </a:t>
            </a:r>
            <a:r>
              <a:rPr lang="en-GB" i="1" dirty="0" err="1"/>
              <a:t>Unsere</a:t>
            </a:r>
            <a:r>
              <a:rPr lang="en-GB" i="1" dirty="0"/>
              <a:t> </a:t>
            </a:r>
            <a:r>
              <a:rPr lang="en-GB" i="1" dirty="0" err="1"/>
              <a:t>Nachbarn</a:t>
            </a:r>
            <a:r>
              <a:rPr lang="en-GB" i="1" dirty="0"/>
              <a:t> </a:t>
            </a:r>
            <a:r>
              <a:rPr lang="en-GB" i="1" dirty="0" err="1"/>
              <a:t>heute</a:t>
            </a:r>
            <a:r>
              <a:rPr lang="en-GB" i="1" dirty="0"/>
              <a:t> </a:t>
            </a:r>
            <a:r>
              <a:rPr lang="en-GB" i="1" dirty="0" err="1"/>
              <a:t>Abend</a:t>
            </a:r>
            <a:r>
              <a:rPr lang="en-GB" i="1" dirty="0"/>
              <a:t> - </a:t>
            </a:r>
            <a:r>
              <a:rPr lang="en-GB" i="1" dirty="0" err="1"/>
              <a:t>Familie</a:t>
            </a:r>
            <a:r>
              <a:rPr lang="en-GB" i="1" dirty="0"/>
              <a:t> </a:t>
            </a:r>
            <a:r>
              <a:rPr lang="en-GB" i="1" dirty="0" err="1"/>
              <a:t>Schölermann</a:t>
            </a:r>
            <a:r>
              <a:rPr lang="en-GB" i="1" dirty="0"/>
              <a:t> </a:t>
            </a:r>
            <a:r>
              <a:rPr lang="en-GB" dirty="0"/>
              <a:t>(t. l. Our neighbours this evening: the </a:t>
            </a:r>
            <a:r>
              <a:rPr lang="en-GB" dirty="0" err="1"/>
              <a:t>Schölermann</a:t>
            </a:r>
            <a:r>
              <a:rPr lang="en-GB" dirty="0"/>
              <a:t> family), produced by </a:t>
            </a:r>
            <a:r>
              <a:rPr lang="en-GB" dirty="0" err="1"/>
              <a:t>Nordwestdeutscher</a:t>
            </a:r>
            <a:r>
              <a:rPr lang="en-GB" dirty="0"/>
              <a:t> </a:t>
            </a:r>
            <a:r>
              <a:rPr lang="en-GB" dirty="0" err="1"/>
              <a:t>Rundfunk</a:t>
            </a:r>
            <a:r>
              <a:rPr lang="en-GB" dirty="0"/>
              <a:t> (NWDR) from 1954 to 1960. In contrast to </a:t>
            </a:r>
            <a:r>
              <a:rPr lang="en-GB" i="1" dirty="0" err="1"/>
              <a:t>Familie</a:t>
            </a:r>
            <a:r>
              <a:rPr lang="en-GB" i="1" dirty="0"/>
              <a:t> </a:t>
            </a:r>
            <a:r>
              <a:rPr lang="en-GB" i="1" dirty="0" err="1"/>
              <a:t>Schölermann</a:t>
            </a:r>
            <a:r>
              <a:rPr lang="en-GB" dirty="0"/>
              <a:t>, however, </a:t>
            </a:r>
            <a:r>
              <a:rPr lang="en-GB" i="1" dirty="0"/>
              <a:t>Pan Tau</a:t>
            </a:r>
            <a:r>
              <a:rPr lang="en-GB" dirty="0"/>
              <a:t> as well as the following series of </a:t>
            </a:r>
            <a:r>
              <a:rPr lang="en-GB" i="1" dirty="0" err="1"/>
              <a:t>Arabela</a:t>
            </a:r>
            <a:r>
              <a:rPr lang="en-GB" i="1" dirty="0"/>
              <a:t>/Die </a:t>
            </a:r>
            <a:r>
              <a:rPr lang="en-GB" i="1" dirty="0" err="1"/>
              <a:t>Märchenbraut</a:t>
            </a:r>
            <a:r>
              <a:rPr lang="en-GB" dirty="0"/>
              <a:t>, or </a:t>
            </a:r>
            <a:r>
              <a:rPr lang="en-GB" i="1" dirty="0" err="1"/>
              <a:t>Lucie</a:t>
            </a:r>
            <a:r>
              <a:rPr lang="en-GB" i="1" dirty="0"/>
              <a:t>, </a:t>
            </a:r>
            <a:r>
              <a:rPr lang="en-GB" i="1" dirty="0" err="1"/>
              <a:t>postrach</a:t>
            </a:r>
            <a:r>
              <a:rPr lang="en-GB" i="1" dirty="0"/>
              <a:t> </a:t>
            </a:r>
            <a:r>
              <a:rPr lang="en-GB" i="1" dirty="0" err="1"/>
              <a:t>ulice</a:t>
            </a:r>
            <a:r>
              <a:rPr lang="en-GB" i="1" dirty="0"/>
              <a:t>/</a:t>
            </a:r>
            <a:r>
              <a:rPr lang="en-GB" i="1" dirty="0" err="1"/>
              <a:t>Luzie</a:t>
            </a:r>
            <a:r>
              <a:rPr lang="en-GB" i="1" dirty="0"/>
              <a:t>, der </a:t>
            </a:r>
            <a:r>
              <a:rPr lang="en-GB" i="1" dirty="0" err="1"/>
              <a:t>Schrecken</a:t>
            </a:r>
            <a:r>
              <a:rPr lang="en-GB" i="1" dirty="0"/>
              <a:t> der </a:t>
            </a:r>
            <a:r>
              <a:rPr lang="en-GB" i="1" dirty="0" err="1"/>
              <a:t>Strasse</a:t>
            </a:r>
            <a:r>
              <a:rPr lang="en-GB" dirty="0"/>
              <a:t> were rather critical and sarcastic towards the conservative middle class sensitivity. The critical discourse in West Germany appreciated the series as satirical reflection of authoritarian family structures, as well as a reflection of consumer society´s loss of </a:t>
            </a:r>
            <a:r>
              <a:rPr lang="en-GB" dirty="0" smtClean="0"/>
              <a:t>imagination</a:t>
            </a:r>
            <a:r>
              <a:rPr lang="cs-CZ" dirty="0" smtClean="0"/>
              <a:t>.</a:t>
            </a:r>
            <a:endParaRPr lang="cs-CZ" dirty="0"/>
          </a:p>
          <a:p>
            <a:endParaRPr lang="cs-CZ" dirty="0"/>
          </a:p>
        </p:txBody>
      </p:sp>
    </p:spTree>
    <p:extLst>
      <p:ext uri="{BB962C8B-B14F-4D97-AF65-F5344CB8AC3E}">
        <p14:creationId xmlns:p14="http://schemas.microsoft.com/office/powerpoint/2010/main" val="4232701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GB" dirty="0"/>
              <a:t>When the TV series </a:t>
            </a:r>
            <a:r>
              <a:rPr lang="en-GB" i="1" dirty="0"/>
              <a:t>Pan Tau</a:t>
            </a:r>
            <a:r>
              <a:rPr lang="en-GB" dirty="0"/>
              <a:t> co-produced by WDR, </a:t>
            </a:r>
            <a:r>
              <a:rPr lang="en-GB" dirty="0" err="1"/>
              <a:t>Barrandov</a:t>
            </a:r>
            <a:r>
              <a:rPr lang="en-GB" dirty="0"/>
              <a:t>, Czechoslovak Television and </a:t>
            </a:r>
            <a:r>
              <a:rPr lang="en-GB" dirty="0" err="1"/>
              <a:t>Neue</a:t>
            </a:r>
            <a:r>
              <a:rPr lang="en-GB" dirty="0"/>
              <a:t> </a:t>
            </a:r>
            <a:r>
              <a:rPr lang="en-GB" dirty="0" err="1"/>
              <a:t>Thalia</a:t>
            </a:r>
            <a:r>
              <a:rPr lang="en-GB" dirty="0"/>
              <a:t> Film Wien entered the West German television, the WDR dramaturge </a:t>
            </a:r>
            <a:r>
              <a:rPr lang="en-GB" dirty="0" err="1"/>
              <a:t>Gert</a:t>
            </a:r>
            <a:r>
              <a:rPr lang="en-GB" dirty="0"/>
              <a:t> </a:t>
            </a:r>
            <a:r>
              <a:rPr lang="en-GB" dirty="0" err="1"/>
              <a:t>Müntefering</a:t>
            </a:r>
            <a:r>
              <a:rPr lang="en-GB" dirty="0"/>
              <a:t> </a:t>
            </a:r>
            <a:r>
              <a:rPr lang="en-GB" dirty="0" err="1"/>
              <a:t>occassionaly</a:t>
            </a:r>
            <a:r>
              <a:rPr lang="en-GB" dirty="0"/>
              <a:t> had to face an accusation of channelling money into the communist regime in Czechoslovakia</a:t>
            </a:r>
            <a:endParaRPr lang="cs-CZ" dirty="0"/>
          </a:p>
          <a:p>
            <a:r>
              <a:rPr lang="en-GB" dirty="0"/>
              <a:t>at the same time, however, was the series celebrated by the West German press as a forerunner of a new era of children´s television, as well as an effective competition to the American </a:t>
            </a:r>
            <a:r>
              <a:rPr lang="en-GB" dirty="0" err="1"/>
              <a:t>monopol</a:t>
            </a:r>
            <a:r>
              <a:rPr lang="en-GB" dirty="0"/>
              <a:t> in in the sphere of children programme in West Germany. The «Children and Youth» (</a:t>
            </a:r>
            <a:r>
              <a:rPr lang="en-GB" i="1" dirty="0"/>
              <a:t>Kinder und </a:t>
            </a:r>
            <a:r>
              <a:rPr lang="en-GB" i="1" dirty="0" err="1"/>
              <a:t>Jugend</a:t>
            </a:r>
            <a:r>
              <a:rPr lang="en-GB" dirty="0"/>
              <a:t>) department at the public-service television </a:t>
            </a:r>
            <a:r>
              <a:rPr lang="en-GB" dirty="0" err="1"/>
              <a:t>Zweites</a:t>
            </a:r>
            <a:r>
              <a:rPr lang="en-GB" dirty="0"/>
              <a:t> </a:t>
            </a:r>
            <a:r>
              <a:rPr lang="en-GB" dirty="0" err="1"/>
              <a:t>Deutsches</a:t>
            </a:r>
            <a:r>
              <a:rPr lang="en-GB" dirty="0"/>
              <a:t> </a:t>
            </a:r>
            <a:r>
              <a:rPr lang="en-GB" dirty="0" err="1"/>
              <a:t>Fernsehen</a:t>
            </a:r>
            <a:r>
              <a:rPr lang="en-GB" dirty="0"/>
              <a:t> (ZDF), e.g., produced internationally successful series focusing on entertainment instead of education, as </a:t>
            </a:r>
            <a:r>
              <a:rPr lang="en-GB" i="1" dirty="0" err="1"/>
              <a:t>Biene</a:t>
            </a:r>
            <a:r>
              <a:rPr lang="en-GB" i="1" dirty="0"/>
              <a:t> Maja</a:t>
            </a:r>
            <a:r>
              <a:rPr lang="en-GB" dirty="0"/>
              <a:t> (1975-1980, Maya </a:t>
            </a:r>
            <a:r>
              <a:rPr lang="en-GB" dirty="0" err="1"/>
              <a:t>ľabeille</a:t>
            </a:r>
            <a:r>
              <a:rPr lang="en-GB" dirty="0"/>
              <a:t>) or </a:t>
            </a:r>
            <a:r>
              <a:rPr lang="en-GB" i="1" dirty="0"/>
              <a:t>Heidi </a:t>
            </a:r>
            <a:r>
              <a:rPr lang="en-GB" dirty="0"/>
              <a:t>(1978). Till the end of the 1970s was the tendency strengthened by ZDF´s «</a:t>
            </a:r>
            <a:r>
              <a:rPr lang="en-GB" dirty="0" err="1"/>
              <a:t>Weihnachtserien</a:t>
            </a:r>
            <a:r>
              <a:rPr lang="en-GB" dirty="0"/>
              <a:t>» focused on the family audiences, which included series as </a:t>
            </a:r>
            <a:r>
              <a:rPr lang="en-GB" i="1" dirty="0" err="1"/>
              <a:t>Timm</a:t>
            </a:r>
            <a:r>
              <a:rPr lang="en-GB" i="1" dirty="0"/>
              <a:t> </a:t>
            </a:r>
            <a:r>
              <a:rPr lang="en-GB" i="1" dirty="0" err="1"/>
              <a:t>Thaler</a:t>
            </a:r>
            <a:r>
              <a:rPr lang="en-GB" i="1" dirty="0"/>
              <a:t> </a:t>
            </a:r>
            <a:r>
              <a:rPr lang="en-GB" dirty="0"/>
              <a:t>(1979-1980, The legend of Tim Tyler), </a:t>
            </a:r>
            <a:r>
              <a:rPr lang="en-GB" i="1" dirty="0"/>
              <a:t>Silas </a:t>
            </a:r>
            <a:r>
              <a:rPr lang="en-GB" dirty="0"/>
              <a:t>(1981), or </a:t>
            </a:r>
            <a:r>
              <a:rPr lang="en-GB" i="1" dirty="0"/>
              <a:t>Jack Holborn </a:t>
            </a:r>
            <a:r>
              <a:rPr lang="en-GB" dirty="0"/>
              <a:t>(1982)</a:t>
            </a:r>
            <a:endParaRPr lang="cs-CZ" dirty="0"/>
          </a:p>
          <a:p>
            <a:endParaRPr lang="cs-CZ" dirty="0"/>
          </a:p>
        </p:txBody>
      </p:sp>
    </p:spTree>
    <p:extLst>
      <p:ext uri="{BB962C8B-B14F-4D97-AF65-F5344CB8AC3E}">
        <p14:creationId xmlns:p14="http://schemas.microsoft.com/office/powerpoint/2010/main" val="5585766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en-GB" dirty="0"/>
              <a:t>A co-operation of television and film industry on «amphibian movies» (which were premiered in cinemas and after a time screened on television by the co-producing TV company) became widespread since mid-1970s in West Germany</a:t>
            </a:r>
            <a:endParaRPr lang="cs-CZ" dirty="0"/>
          </a:p>
          <a:p>
            <a:r>
              <a:rPr lang="en-GB" dirty="0"/>
              <a:t>But </a:t>
            </a:r>
            <a:r>
              <a:rPr lang="en-GB" i="1" dirty="0"/>
              <a:t>Pan Tau</a:t>
            </a:r>
            <a:r>
              <a:rPr lang="en-GB" dirty="0"/>
              <a:t> was a few years ahead of the strategy in its international variation - WDR did not need to keep a distribution window for the Czechoslovak cinema distribution, indeed, and premiered the series immediately after they were finished</a:t>
            </a:r>
            <a:endParaRPr lang="cs-CZ" dirty="0"/>
          </a:p>
          <a:p>
            <a:r>
              <a:rPr lang="en-GB" dirty="0"/>
              <a:t>At the start of the 1980s, the series </a:t>
            </a:r>
            <a:r>
              <a:rPr lang="en-GB" i="1" dirty="0" err="1"/>
              <a:t>Lucie</a:t>
            </a:r>
            <a:r>
              <a:rPr lang="en-GB" i="1" dirty="0"/>
              <a:t>, </a:t>
            </a:r>
            <a:r>
              <a:rPr lang="en-GB" i="1" dirty="0" err="1"/>
              <a:t>postrach</a:t>
            </a:r>
            <a:r>
              <a:rPr lang="en-GB" i="1" dirty="0"/>
              <a:t> </a:t>
            </a:r>
            <a:r>
              <a:rPr lang="en-GB" i="1" dirty="0" err="1"/>
              <a:t>ulice</a:t>
            </a:r>
            <a:r>
              <a:rPr lang="en-GB" i="1" dirty="0"/>
              <a:t>/</a:t>
            </a:r>
            <a:r>
              <a:rPr lang="en-GB" i="1" dirty="0" err="1"/>
              <a:t>Luzie</a:t>
            </a:r>
            <a:r>
              <a:rPr lang="en-GB" i="1" dirty="0"/>
              <a:t>, der </a:t>
            </a:r>
            <a:r>
              <a:rPr lang="en-GB" i="1" dirty="0" err="1"/>
              <a:t>Schrecken</a:t>
            </a:r>
            <a:r>
              <a:rPr lang="en-GB" i="1" dirty="0"/>
              <a:t> der </a:t>
            </a:r>
            <a:r>
              <a:rPr lang="en-GB" i="1" dirty="0" err="1"/>
              <a:t>Strasse</a:t>
            </a:r>
            <a:r>
              <a:rPr lang="en-GB" dirty="0"/>
              <a:t> brought another innovation into the programming of children series: </a:t>
            </a:r>
            <a:r>
              <a:rPr lang="en-GB" dirty="0" err="1"/>
              <a:t>Müntefering</a:t>
            </a:r>
            <a:r>
              <a:rPr lang="en-GB" dirty="0"/>
              <a:t> screened each of the </a:t>
            </a:r>
            <a:r>
              <a:rPr lang="en-GB" dirty="0" err="1"/>
              <a:t>epizodes</a:t>
            </a:r>
            <a:r>
              <a:rPr lang="en-GB" dirty="0"/>
              <a:t> twice, premiering it on a Sunday afternoon and re-running it on the next Sunday in the morning, a few hours before a premiere of the new episode. To repeat a programme just a few days after its premiere was a new strategy and this innovation in programming brought the impressive share of 70% of children watching the series. In that time, there was just one indigenous product which </a:t>
            </a:r>
            <a:r>
              <a:rPr lang="en-GB" dirty="0" err="1"/>
              <a:t>Müntefering</a:t>
            </a:r>
            <a:r>
              <a:rPr lang="en-GB" dirty="0"/>
              <a:t> </a:t>
            </a:r>
            <a:r>
              <a:rPr lang="en-GB" dirty="0" err="1"/>
              <a:t>appretiated</a:t>
            </a:r>
            <a:r>
              <a:rPr lang="en-GB" dirty="0"/>
              <a:t> as of the same quality as the </a:t>
            </a:r>
            <a:r>
              <a:rPr lang="en-GB" dirty="0" err="1"/>
              <a:t>Hofman-Polák-Vorlíček-Macourek</a:t>
            </a:r>
            <a:r>
              <a:rPr lang="en-GB" dirty="0"/>
              <a:t> products, the TV movie </a:t>
            </a:r>
            <a:r>
              <a:rPr lang="en-GB" i="1" dirty="0"/>
              <a:t>Die </a:t>
            </a:r>
            <a:r>
              <a:rPr lang="en-GB" i="1" dirty="0" err="1"/>
              <a:t>Vorstadtkrokodile</a:t>
            </a:r>
            <a:r>
              <a:rPr lang="en-GB" dirty="0"/>
              <a:t> (1977, t. l. Crocodiles from a Suburb)</a:t>
            </a:r>
            <a:endParaRPr lang="cs-CZ" dirty="0"/>
          </a:p>
          <a:p>
            <a:r>
              <a:rPr lang="en-GB" dirty="0"/>
              <a:t>Besides very few indigenous exceptions, the co-productions of WDR and Czechoslovak television provided almost unprecedented paragon of modern fairy-tales able to draw the whole family to the TV screens.</a:t>
            </a:r>
            <a:endParaRPr lang="cs-CZ" dirty="0"/>
          </a:p>
          <a:p>
            <a:endParaRPr lang="cs-CZ" dirty="0"/>
          </a:p>
        </p:txBody>
      </p:sp>
    </p:spTree>
    <p:extLst>
      <p:ext uri="{BB962C8B-B14F-4D97-AF65-F5344CB8AC3E}">
        <p14:creationId xmlns:p14="http://schemas.microsoft.com/office/powerpoint/2010/main" val="7668714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GB" dirty="0"/>
              <a:t>As for the West German partner, it was the children movie </a:t>
            </a:r>
            <a:r>
              <a:rPr lang="en-GB" i="1" dirty="0" err="1"/>
              <a:t>Klaun</a:t>
            </a:r>
            <a:r>
              <a:rPr lang="en-GB" i="1" dirty="0"/>
              <a:t> Ferdinand a </a:t>
            </a:r>
            <a:r>
              <a:rPr lang="en-GB" i="1" dirty="0" err="1"/>
              <a:t>raketa</a:t>
            </a:r>
            <a:r>
              <a:rPr lang="en-GB" dirty="0"/>
              <a:t> (</a:t>
            </a:r>
            <a:r>
              <a:rPr lang="en-GB" dirty="0" err="1"/>
              <a:t>Jindřich</a:t>
            </a:r>
            <a:r>
              <a:rPr lang="en-GB" dirty="0"/>
              <a:t> </a:t>
            </a:r>
            <a:r>
              <a:rPr lang="en-GB" dirty="0" err="1"/>
              <a:t>Polák</a:t>
            </a:r>
            <a:r>
              <a:rPr lang="en-GB" dirty="0"/>
              <a:t>, 1962, Clown Ferdinand and the rocket) which served as an ignitor: an interest of the West German producer </a:t>
            </a:r>
            <a:r>
              <a:rPr lang="en-GB" dirty="0" err="1"/>
              <a:t>Gert</a:t>
            </a:r>
            <a:r>
              <a:rPr lang="en-GB" dirty="0"/>
              <a:t> </a:t>
            </a:r>
            <a:r>
              <a:rPr lang="en-GB" dirty="0" err="1"/>
              <a:t>Müntefering</a:t>
            </a:r>
            <a:r>
              <a:rPr lang="en-GB" dirty="0"/>
              <a:t> in the </a:t>
            </a:r>
            <a:r>
              <a:rPr lang="en-GB" dirty="0" err="1"/>
              <a:t>Barrandov´s</a:t>
            </a:r>
            <a:r>
              <a:rPr lang="en-GB" dirty="0"/>
              <a:t> production for children was awaken by this picture which </a:t>
            </a:r>
            <a:r>
              <a:rPr lang="en-GB" dirty="0" err="1"/>
              <a:t>Müntefering</a:t>
            </a:r>
            <a:r>
              <a:rPr lang="en-GB" dirty="0"/>
              <a:t> had seen at the film festival in </a:t>
            </a:r>
            <a:r>
              <a:rPr lang="en-GB" dirty="0" err="1"/>
              <a:t>Venezia</a:t>
            </a:r>
            <a:r>
              <a:rPr lang="en-GB" dirty="0" smtClean="0"/>
              <a:t>.</a:t>
            </a:r>
            <a:endParaRPr lang="cs-CZ" dirty="0" smtClean="0"/>
          </a:p>
          <a:p>
            <a:r>
              <a:rPr lang="en-GB" dirty="0"/>
              <a:t>the character of Ferdinand was a kind of precursor of the Czechoslovak-</a:t>
            </a:r>
            <a:r>
              <a:rPr lang="en-GB" i="1" dirty="0"/>
              <a:t>West</a:t>
            </a:r>
            <a:r>
              <a:rPr lang="en-GB" dirty="0"/>
              <a:t> German series </a:t>
            </a:r>
            <a:r>
              <a:rPr lang="en-GB" i="1" dirty="0"/>
              <a:t>Pan Tau</a:t>
            </a:r>
            <a:r>
              <a:rPr lang="en-GB" dirty="0"/>
              <a:t>, which was written by the same scriptwriter, </a:t>
            </a:r>
            <a:r>
              <a:rPr lang="en-GB" dirty="0" err="1"/>
              <a:t>Jindřich</a:t>
            </a:r>
            <a:r>
              <a:rPr lang="en-GB" dirty="0"/>
              <a:t> </a:t>
            </a:r>
            <a:r>
              <a:rPr lang="en-GB" dirty="0" err="1"/>
              <a:t>Polák</a:t>
            </a:r>
            <a:r>
              <a:rPr lang="en-GB" dirty="0"/>
              <a:t>. Originally, </a:t>
            </a:r>
            <a:r>
              <a:rPr lang="en-GB" dirty="0" err="1"/>
              <a:t>Polák</a:t>
            </a:r>
            <a:r>
              <a:rPr lang="en-GB" dirty="0"/>
              <a:t> was invited by the Italian producer </a:t>
            </a:r>
            <a:r>
              <a:rPr lang="en-GB" dirty="0" err="1"/>
              <a:t>Moris</a:t>
            </a:r>
            <a:r>
              <a:rPr lang="en-GB" dirty="0"/>
              <a:t> </a:t>
            </a:r>
            <a:r>
              <a:rPr lang="en-GB" dirty="0" err="1"/>
              <a:t>Ergas</a:t>
            </a:r>
            <a:r>
              <a:rPr lang="en-GB" dirty="0"/>
              <a:t> to prepare a remake of the Czechoslovak/East German ice revue comedy </a:t>
            </a:r>
            <a:r>
              <a:rPr lang="en-GB" i="1" dirty="0" err="1"/>
              <a:t>Strašná</a:t>
            </a:r>
            <a:r>
              <a:rPr lang="en-GB" i="1" dirty="0"/>
              <a:t> </a:t>
            </a:r>
            <a:r>
              <a:rPr lang="en-GB" i="1" dirty="0" err="1"/>
              <a:t>žena</a:t>
            </a:r>
            <a:r>
              <a:rPr lang="en-GB" i="1" dirty="0"/>
              <a:t>/</a:t>
            </a:r>
            <a:r>
              <a:rPr lang="en-GB" i="1" dirty="0" err="1"/>
              <a:t>Eine</a:t>
            </a:r>
            <a:r>
              <a:rPr lang="en-GB" i="1" dirty="0"/>
              <a:t> </a:t>
            </a:r>
            <a:r>
              <a:rPr lang="en-GB" i="1" dirty="0" err="1"/>
              <a:t>schreckliche</a:t>
            </a:r>
            <a:r>
              <a:rPr lang="en-GB" i="1" dirty="0"/>
              <a:t> Frau</a:t>
            </a:r>
            <a:r>
              <a:rPr lang="en-GB" dirty="0"/>
              <a:t>. But when </a:t>
            </a:r>
            <a:r>
              <a:rPr lang="en-GB" dirty="0" err="1"/>
              <a:t>Ergas</a:t>
            </a:r>
            <a:r>
              <a:rPr lang="en-GB" dirty="0"/>
              <a:t> saw the show with clown Ferdinand in Berlin, he changed his plans and asked </a:t>
            </a:r>
            <a:r>
              <a:rPr lang="en-GB" dirty="0" err="1"/>
              <a:t>Polák</a:t>
            </a:r>
            <a:r>
              <a:rPr lang="en-GB" dirty="0"/>
              <a:t> to come up with a character similar to Ferdinand. A pilot episode of the intended series (</a:t>
            </a:r>
            <a:r>
              <a:rPr lang="en-GB" i="1" dirty="0"/>
              <a:t>Pan Tau</a:t>
            </a:r>
            <a:r>
              <a:rPr lang="en-GB" dirty="0"/>
              <a:t>) was made, but </a:t>
            </a:r>
            <a:r>
              <a:rPr lang="en-GB" dirty="0" err="1"/>
              <a:t>Ergas</a:t>
            </a:r>
            <a:r>
              <a:rPr lang="en-GB" dirty="0"/>
              <a:t> withdrew from the project. When the West-German producer </a:t>
            </a:r>
            <a:r>
              <a:rPr lang="en-GB" dirty="0" err="1"/>
              <a:t>Gert</a:t>
            </a:r>
            <a:r>
              <a:rPr lang="en-GB" dirty="0"/>
              <a:t> </a:t>
            </a:r>
            <a:r>
              <a:rPr lang="en-GB" dirty="0" err="1"/>
              <a:t>Müntefering</a:t>
            </a:r>
            <a:r>
              <a:rPr lang="en-GB" dirty="0"/>
              <a:t> saw the pilot at </a:t>
            </a:r>
            <a:r>
              <a:rPr lang="en-GB" dirty="0" err="1"/>
              <a:t>Barrandov</a:t>
            </a:r>
            <a:r>
              <a:rPr lang="en-GB" dirty="0"/>
              <a:t>, he decided to continue with the idea of Pan Tau´s adventures - this project was the first step in the long co-operation of </a:t>
            </a:r>
            <a:r>
              <a:rPr lang="en-GB" dirty="0" err="1"/>
              <a:t>Polák</a:t>
            </a:r>
            <a:r>
              <a:rPr lang="en-GB" dirty="0"/>
              <a:t> and </a:t>
            </a:r>
            <a:r>
              <a:rPr lang="en-GB" dirty="0" err="1"/>
              <a:t>Hofman</a:t>
            </a:r>
            <a:r>
              <a:rPr lang="en-GB" dirty="0"/>
              <a:t> with </a:t>
            </a:r>
            <a:r>
              <a:rPr lang="en-GB" dirty="0" err="1"/>
              <a:t>Müntefering</a:t>
            </a:r>
            <a:r>
              <a:rPr lang="en-GB" dirty="0"/>
              <a:t> and WDR</a:t>
            </a:r>
            <a:r>
              <a:rPr lang="en-GB" dirty="0" smtClean="0"/>
              <a:t> </a:t>
            </a:r>
            <a:endParaRPr lang="cs-CZ" dirty="0"/>
          </a:p>
        </p:txBody>
      </p:sp>
    </p:spTree>
    <p:extLst>
      <p:ext uri="{BB962C8B-B14F-4D97-AF65-F5344CB8AC3E}">
        <p14:creationId xmlns:p14="http://schemas.microsoft.com/office/powerpoint/2010/main" val="2971377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en-GB" b="1" dirty="0" err="1" smtClean="0"/>
              <a:t>Karlovarští</a:t>
            </a:r>
            <a:r>
              <a:rPr lang="en-GB" b="1" dirty="0" smtClean="0"/>
              <a:t> </a:t>
            </a:r>
            <a:r>
              <a:rPr lang="en-GB" b="1" dirty="0" err="1"/>
              <a:t>poníci</a:t>
            </a:r>
            <a:r>
              <a:rPr lang="en-GB" b="1" dirty="0"/>
              <a:t> (1971) /Carlsbad Ponies</a:t>
            </a:r>
            <a:r>
              <a:rPr lang="cs-CZ" dirty="0"/>
              <a:t/>
            </a:r>
            <a:br>
              <a:rPr lang="cs-CZ" dirty="0"/>
            </a:b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D</a:t>
            </a:r>
            <a:r>
              <a:rPr lang="en-GB" dirty="0"/>
              <a:t>: </a:t>
            </a:r>
            <a:r>
              <a:rPr lang="en-GB" dirty="0" err="1"/>
              <a:t>Jiří</a:t>
            </a:r>
            <a:r>
              <a:rPr lang="en-GB" dirty="0"/>
              <a:t> </a:t>
            </a:r>
            <a:r>
              <a:rPr lang="en-GB" dirty="0" err="1"/>
              <a:t>Hanibal</a:t>
            </a:r>
            <a:r>
              <a:rPr lang="en-GB" dirty="0"/>
              <a:t> </a:t>
            </a:r>
            <a:endParaRPr lang="cs-CZ" dirty="0"/>
          </a:p>
          <a:p>
            <a:r>
              <a:rPr lang="en-GB" dirty="0"/>
              <a:t>SC: </a:t>
            </a:r>
            <a:r>
              <a:rPr lang="en-GB" b="1" dirty="0"/>
              <a:t>Ota </a:t>
            </a:r>
            <a:r>
              <a:rPr lang="en-GB" b="1" dirty="0" err="1"/>
              <a:t>Hofman</a:t>
            </a:r>
            <a:r>
              <a:rPr lang="en-GB" b="1" dirty="0"/>
              <a:t> </a:t>
            </a:r>
            <a:r>
              <a:rPr lang="en-GB" dirty="0"/>
              <a:t>+ Paul </a:t>
            </a:r>
            <a:r>
              <a:rPr lang="en-GB" dirty="0" err="1"/>
              <a:t>Schallück</a:t>
            </a:r>
            <a:r>
              <a:rPr lang="en-GB" dirty="0"/>
              <a:t> (based on </a:t>
            </a:r>
            <a:r>
              <a:rPr lang="en-GB" dirty="0" err="1"/>
              <a:t>Schallück</a:t>
            </a:r>
            <a:r>
              <a:rPr lang="en-GB" dirty="0"/>
              <a:t> story </a:t>
            </a:r>
            <a:r>
              <a:rPr lang="en-GB" dirty="0" err="1"/>
              <a:t>Karlsbader</a:t>
            </a:r>
            <a:r>
              <a:rPr lang="en-GB" dirty="0"/>
              <a:t> </a:t>
            </a:r>
            <a:r>
              <a:rPr lang="en-GB" dirty="0" err="1"/>
              <a:t>Ponys</a:t>
            </a:r>
            <a:r>
              <a:rPr lang="en-GB" dirty="0"/>
              <a:t>, 1968)</a:t>
            </a:r>
            <a:endParaRPr lang="cs-CZ" dirty="0"/>
          </a:p>
          <a:p>
            <a:r>
              <a:rPr lang="en-GB" dirty="0"/>
              <a:t>Dramaturge: </a:t>
            </a:r>
            <a:r>
              <a:rPr lang="en-GB" dirty="0" err="1"/>
              <a:t>Gert</a:t>
            </a:r>
            <a:r>
              <a:rPr lang="en-GB" dirty="0"/>
              <a:t> </a:t>
            </a:r>
            <a:r>
              <a:rPr lang="en-GB" dirty="0" err="1"/>
              <a:t>Müntefering</a:t>
            </a:r>
            <a:endParaRPr lang="cs-CZ" dirty="0"/>
          </a:p>
          <a:p>
            <a:r>
              <a:rPr lang="en-GB" dirty="0" smtClean="0"/>
              <a:t>The </a:t>
            </a:r>
            <a:r>
              <a:rPr lang="en-GB" dirty="0"/>
              <a:t>first common project was the WDR-</a:t>
            </a:r>
            <a:r>
              <a:rPr lang="en-GB" dirty="0" err="1"/>
              <a:t>Barrandov</a:t>
            </a:r>
            <a:r>
              <a:rPr lang="en-GB" dirty="0"/>
              <a:t> co-production </a:t>
            </a:r>
            <a:r>
              <a:rPr lang="en-GB" i="1" dirty="0" err="1"/>
              <a:t>Karlovarští</a:t>
            </a:r>
            <a:r>
              <a:rPr lang="en-GB" i="1" dirty="0"/>
              <a:t> </a:t>
            </a:r>
            <a:r>
              <a:rPr lang="en-GB" i="1" dirty="0" err="1"/>
              <a:t>poníci</a:t>
            </a:r>
            <a:r>
              <a:rPr lang="en-GB" i="1" dirty="0"/>
              <a:t>/</a:t>
            </a:r>
            <a:r>
              <a:rPr lang="en-GB" i="1" dirty="0" err="1"/>
              <a:t>Karlsbader</a:t>
            </a:r>
            <a:r>
              <a:rPr lang="en-GB" i="1" dirty="0"/>
              <a:t> </a:t>
            </a:r>
            <a:r>
              <a:rPr lang="en-GB" i="1" dirty="0" err="1"/>
              <a:t>Ponys</a:t>
            </a:r>
            <a:r>
              <a:rPr lang="en-GB" dirty="0"/>
              <a:t> (</a:t>
            </a:r>
            <a:r>
              <a:rPr lang="en-GB" dirty="0" err="1"/>
              <a:t>Jiří</a:t>
            </a:r>
            <a:r>
              <a:rPr lang="en-GB" dirty="0"/>
              <a:t> </a:t>
            </a:r>
            <a:r>
              <a:rPr lang="en-GB" dirty="0" err="1"/>
              <a:t>Hanibal</a:t>
            </a:r>
            <a:r>
              <a:rPr lang="en-GB" dirty="0"/>
              <a:t>, 1971, t. l. The ponies of Carlsbad), a movie with an obvious didactic slant and with a “travelogue-like” exploitative </a:t>
            </a:r>
            <a:r>
              <a:rPr lang="en-GB" dirty="0" err="1"/>
              <a:t>visuality</a:t>
            </a:r>
            <a:r>
              <a:rPr lang="en-GB" dirty="0"/>
              <a:t>. As a first step, WDR turned to Ota </a:t>
            </a:r>
            <a:r>
              <a:rPr lang="en-GB" dirty="0" err="1"/>
              <a:t>Hofman</a:t>
            </a:r>
            <a:r>
              <a:rPr lang="en-GB" dirty="0"/>
              <a:t> with a request to re-write the movie´s script based on Paul </a:t>
            </a:r>
            <a:r>
              <a:rPr lang="en-GB" dirty="0" err="1"/>
              <a:t>Schallück</a:t>
            </a:r>
            <a:r>
              <a:rPr lang="en-GB" dirty="0"/>
              <a:t> story from 1968. Despite this creative intervention, it is retrospectively obvious that the movie clashes with the attitude which will be so successfully promoted by the Czechoslovak-West German TV series in the 1970s. Still, the project accomplished its role for both partners: the director of </a:t>
            </a:r>
            <a:r>
              <a:rPr lang="en-GB" dirty="0" err="1"/>
              <a:t>Barrandov</a:t>
            </a:r>
            <a:r>
              <a:rPr lang="en-GB" dirty="0"/>
              <a:t> Studios Miroslav </a:t>
            </a:r>
            <a:r>
              <a:rPr lang="en-GB" dirty="0" err="1"/>
              <a:t>Fábera</a:t>
            </a:r>
            <a:r>
              <a:rPr lang="en-GB" dirty="0"/>
              <a:t> enthusiastically accepted </a:t>
            </a:r>
            <a:r>
              <a:rPr lang="en-GB" dirty="0" err="1"/>
              <a:t>Müntefering</a:t>
            </a:r>
            <a:r>
              <a:rPr lang="en-GB" dirty="0"/>
              <a:t> proposal for co-production for an economic reason: the studio, haunted by low productivity and financial problems in the early normalisation era, got the opportunity to increase the number of produced movies for no expenditures.</a:t>
            </a:r>
            <a:endParaRPr lang="cs-CZ" dirty="0"/>
          </a:p>
        </p:txBody>
      </p:sp>
    </p:spTree>
    <p:extLst>
      <p:ext uri="{BB962C8B-B14F-4D97-AF65-F5344CB8AC3E}">
        <p14:creationId xmlns:p14="http://schemas.microsoft.com/office/powerpoint/2010/main" val="22684809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en-GB" dirty="0" err="1"/>
              <a:t>Hofman</a:t>
            </a:r>
            <a:r>
              <a:rPr lang="en-GB" dirty="0"/>
              <a:t>, </a:t>
            </a:r>
            <a:r>
              <a:rPr lang="en-GB" dirty="0" err="1"/>
              <a:t>Polák</a:t>
            </a:r>
            <a:r>
              <a:rPr lang="en-GB" dirty="0"/>
              <a:t> and </a:t>
            </a:r>
            <a:r>
              <a:rPr lang="en-GB" dirty="0" err="1"/>
              <a:t>Vorlíček</a:t>
            </a:r>
            <a:r>
              <a:rPr lang="en-GB" dirty="0"/>
              <a:t> repeatedly and unanimously recalled </a:t>
            </a:r>
            <a:r>
              <a:rPr lang="en-GB" dirty="0" err="1"/>
              <a:t>Müntefering</a:t>
            </a:r>
            <a:r>
              <a:rPr lang="en-GB" dirty="0"/>
              <a:t> as very efficient dramaturge, who had a good (“non-German”) sense of humour, who was culturally close to them, and whose proposals regarding the dramaturgy were very valuable. Two especially significant influences were explicitly recollected by the scriptwriters and directors. Firstly, </a:t>
            </a:r>
            <a:r>
              <a:rPr lang="en-GB" dirty="0" err="1"/>
              <a:t>Müntefering</a:t>
            </a:r>
            <a:r>
              <a:rPr lang="en-GB" dirty="0"/>
              <a:t> effectively guided </a:t>
            </a:r>
            <a:r>
              <a:rPr lang="en-GB" dirty="0" err="1"/>
              <a:t>Vorlíček</a:t>
            </a:r>
            <a:r>
              <a:rPr lang="en-GB" dirty="0"/>
              <a:t> and </a:t>
            </a:r>
            <a:r>
              <a:rPr lang="en-GB" dirty="0" err="1"/>
              <a:t>Macourek</a:t>
            </a:r>
            <a:r>
              <a:rPr lang="en-GB" dirty="0"/>
              <a:t> to translate their sci-fi crazy comedies into the structure of TV series (they had no previous experience with writing scripts of television </a:t>
            </a:r>
            <a:r>
              <a:rPr lang="en-GB" dirty="0" err="1"/>
              <a:t>epizodes</a:t>
            </a:r>
            <a:r>
              <a:rPr lang="en-GB" dirty="0"/>
              <a:t>). Specifically, he taught </a:t>
            </a:r>
            <a:r>
              <a:rPr lang="en-GB" dirty="0" err="1"/>
              <a:t>Vorlíček</a:t>
            </a:r>
            <a:r>
              <a:rPr lang="en-GB" dirty="0"/>
              <a:t> and </a:t>
            </a:r>
            <a:r>
              <a:rPr lang="en-GB" dirty="0" err="1"/>
              <a:t>Macourek</a:t>
            </a:r>
            <a:r>
              <a:rPr lang="en-GB" dirty="0"/>
              <a:t> how to write individual parts of their series in the way which would close a story of individual </a:t>
            </a:r>
            <a:r>
              <a:rPr lang="en-GB" dirty="0" err="1"/>
              <a:t>epizodes</a:t>
            </a:r>
            <a:r>
              <a:rPr lang="en-GB" dirty="0"/>
              <a:t> and, at the same time, would be finished by a </a:t>
            </a:r>
            <a:r>
              <a:rPr lang="en-GB" dirty="0" err="1"/>
              <a:t>cliffhanger</a:t>
            </a:r>
            <a:r>
              <a:rPr lang="en-GB" dirty="0"/>
              <a:t> keeping a wider narrative arc open. Secondly, he also demanded to avoid motives which would not be understandable for the Western audiences, but he did it without any enforcement of conceptual changes in the projects</a:t>
            </a:r>
            <a:endParaRPr lang="cs-CZ" dirty="0"/>
          </a:p>
          <a:p>
            <a:r>
              <a:rPr lang="en-GB" dirty="0"/>
              <a:t>How essential the personal contacts were for the co-operation with both </a:t>
            </a:r>
            <a:r>
              <a:rPr lang="en-GB" dirty="0" err="1"/>
              <a:t>Germanies</a:t>
            </a:r>
            <a:r>
              <a:rPr lang="en-GB" dirty="0"/>
              <a:t> confirms following recollection of the dramaturge Marcela </a:t>
            </a:r>
            <a:r>
              <a:rPr lang="en-GB" dirty="0" err="1"/>
              <a:t>Pittermannová</a:t>
            </a:r>
            <a:r>
              <a:rPr lang="en-GB" dirty="0"/>
              <a:t>: «The contacts with East and West Germany were mostly mediated by Ota (</a:t>
            </a:r>
            <a:r>
              <a:rPr lang="en-GB" dirty="0" err="1"/>
              <a:t>Hofman</a:t>
            </a:r>
            <a:r>
              <a:rPr lang="en-GB" dirty="0"/>
              <a:t>). (After </a:t>
            </a:r>
            <a:r>
              <a:rPr lang="en-GB" dirty="0" err="1"/>
              <a:t>Hofman´s</a:t>
            </a:r>
            <a:r>
              <a:rPr lang="en-GB" dirty="0"/>
              <a:t> suspension from heading the group and his subsequent leave from </a:t>
            </a:r>
            <a:r>
              <a:rPr lang="en-GB" dirty="0" err="1"/>
              <a:t>Barrandov</a:t>
            </a:r>
            <a:r>
              <a:rPr lang="en-GB" dirty="0"/>
              <a:t> in 1982) the strategy in co-production changed. Our group made co-productions with Poles»</a:t>
            </a:r>
            <a:endParaRPr lang="cs-CZ" dirty="0"/>
          </a:p>
          <a:p>
            <a:endParaRPr lang="cs-CZ" dirty="0"/>
          </a:p>
        </p:txBody>
      </p:sp>
    </p:spTree>
    <p:extLst>
      <p:ext uri="{BB962C8B-B14F-4D97-AF65-F5344CB8AC3E}">
        <p14:creationId xmlns:p14="http://schemas.microsoft.com/office/powerpoint/2010/main" val="392829261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097280" y="621101"/>
            <a:ext cx="10058400" cy="552091"/>
          </a:xfrm>
        </p:spPr>
        <p:txBody>
          <a:bodyPr>
            <a:noAutofit/>
          </a:bodyPr>
          <a:lstStyle/>
          <a:p>
            <a:pPr algn="ctr"/>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a:t/>
            </a:r>
            <a:br>
              <a:rPr lang="cs-CZ" sz="3600" b="1" dirty="0"/>
            </a:br>
            <a:r>
              <a:rPr lang="cs-CZ" sz="3600" dirty="0"/>
              <a:t/>
            </a:r>
            <a:br>
              <a:rPr lang="cs-CZ" sz="3600" dirty="0"/>
            </a:br>
            <a:endParaRPr lang="cs-CZ" sz="3600" dirty="0"/>
          </a:p>
        </p:txBody>
      </p:sp>
      <p:sp>
        <p:nvSpPr>
          <p:cNvPr id="8" name="Zástupný symbol pro obsah 7"/>
          <p:cNvSpPr>
            <a:spLocks noGrp="1"/>
          </p:cNvSpPr>
          <p:nvPr>
            <p:ph idx="1"/>
          </p:nvPr>
        </p:nvSpPr>
        <p:spPr>
          <a:xfrm>
            <a:off x="511277" y="973394"/>
            <a:ext cx="5201265" cy="5203569"/>
          </a:xfrm>
        </p:spPr>
        <p:txBody>
          <a:bodyPr>
            <a:normAutofit fontScale="47500" lnSpcReduction="20000"/>
          </a:bodyPr>
          <a:lstStyle/>
          <a:p>
            <a:endParaRPr lang="cs-CZ" dirty="0" smtClean="0"/>
          </a:p>
          <a:p>
            <a:endParaRPr lang="cs-CZ" sz="2800" dirty="0" smtClean="0"/>
          </a:p>
          <a:p>
            <a:endParaRPr lang="cs-CZ" sz="2800" dirty="0"/>
          </a:p>
          <a:p>
            <a:r>
              <a:rPr lang="en-GB" sz="2800" b="1" dirty="0" smtClean="0"/>
              <a:t>1966</a:t>
            </a:r>
            <a:r>
              <a:rPr lang="en-GB" sz="2800" b="1" dirty="0"/>
              <a:t>: </a:t>
            </a:r>
            <a:r>
              <a:rPr lang="cs-CZ" sz="2800" b="1" dirty="0" smtClean="0"/>
              <a:t>Pan Tau (pilot)</a:t>
            </a:r>
            <a:endParaRPr lang="cs-CZ" sz="2800" b="1" dirty="0"/>
          </a:p>
          <a:p>
            <a:r>
              <a:rPr lang="en-GB" sz="2800" dirty="0"/>
              <a:t>Co-production: Czechoslovak Television and Carlo </a:t>
            </a:r>
            <a:r>
              <a:rPr lang="en-GB" sz="2800" dirty="0" err="1"/>
              <a:t>Ponti</a:t>
            </a:r>
            <a:endParaRPr lang="cs-CZ" sz="2800" dirty="0"/>
          </a:p>
          <a:p>
            <a:r>
              <a:rPr lang="en-GB" sz="2800" b="1" dirty="0" smtClean="0"/>
              <a:t>The </a:t>
            </a:r>
            <a:r>
              <a:rPr lang="en-GB" sz="2800" b="1" dirty="0"/>
              <a:t>first series</a:t>
            </a:r>
            <a:r>
              <a:rPr lang="en-GB" sz="2800" dirty="0"/>
              <a:t>: </a:t>
            </a:r>
            <a:r>
              <a:rPr lang="en-GB" sz="2800" dirty="0" smtClean="0"/>
              <a:t>1969-1972</a:t>
            </a:r>
            <a:endParaRPr lang="cs-CZ" sz="2800" dirty="0"/>
          </a:p>
          <a:p>
            <a:r>
              <a:rPr lang="en-GB" sz="2800" b="1" dirty="0">
                <a:solidFill>
                  <a:srgbClr val="FF0000"/>
                </a:solidFill>
              </a:rPr>
              <a:t>Dir. </a:t>
            </a:r>
            <a:r>
              <a:rPr lang="en-GB" sz="2800" b="1" dirty="0" err="1">
                <a:solidFill>
                  <a:srgbClr val="FF0000"/>
                </a:solidFill>
              </a:rPr>
              <a:t>Jindřich</a:t>
            </a:r>
            <a:r>
              <a:rPr lang="en-GB" sz="2800" b="1" dirty="0">
                <a:solidFill>
                  <a:srgbClr val="FF0000"/>
                </a:solidFill>
              </a:rPr>
              <a:t> </a:t>
            </a:r>
            <a:r>
              <a:rPr lang="en-GB" sz="2800" b="1" dirty="0" err="1" smtClean="0">
                <a:solidFill>
                  <a:srgbClr val="FF0000"/>
                </a:solidFill>
              </a:rPr>
              <a:t>Polák</a:t>
            </a:r>
            <a:endParaRPr lang="cs-CZ" sz="2800" b="1" dirty="0" smtClean="0">
              <a:solidFill>
                <a:srgbClr val="FF0000"/>
              </a:solidFill>
            </a:endParaRPr>
          </a:p>
          <a:p>
            <a:r>
              <a:rPr lang="en-GB" sz="2800" b="1" dirty="0" smtClean="0">
                <a:solidFill>
                  <a:srgbClr val="FF0000"/>
                </a:solidFill>
              </a:rPr>
              <a:t>Scrip</a:t>
            </a:r>
            <a:r>
              <a:rPr lang="cs-CZ" sz="2800" b="1" dirty="0" err="1" smtClean="0">
                <a:solidFill>
                  <a:srgbClr val="FF0000"/>
                </a:solidFill>
              </a:rPr>
              <a:t>twriters</a:t>
            </a:r>
            <a:r>
              <a:rPr lang="en-GB" sz="2800" b="1" dirty="0" smtClean="0">
                <a:solidFill>
                  <a:srgbClr val="FF0000"/>
                </a:solidFill>
              </a:rPr>
              <a:t>: </a:t>
            </a:r>
            <a:r>
              <a:rPr lang="cs-CZ" sz="2800" b="1" dirty="0" smtClean="0">
                <a:solidFill>
                  <a:srgbClr val="FF0000"/>
                </a:solidFill>
              </a:rPr>
              <a:t>Jindřich </a:t>
            </a:r>
            <a:r>
              <a:rPr lang="en-GB" sz="2800" b="1" dirty="0" err="1" smtClean="0">
                <a:solidFill>
                  <a:srgbClr val="FF0000"/>
                </a:solidFill>
              </a:rPr>
              <a:t>Polák</a:t>
            </a:r>
            <a:r>
              <a:rPr lang="en-GB" sz="2800" b="1" dirty="0">
                <a:solidFill>
                  <a:srgbClr val="FF0000"/>
                </a:solidFill>
              </a:rPr>
              <a:t>, Ota </a:t>
            </a:r>
            <a:r>
              <a:rPr lang="en-GB" sz="2800" b="1" dirty="0" err="1">
                <a:solidFill>
                  <a:srgbClr val="FF0000"/>
                </a:solidFill>
              </a:rPr>
              <a:t>Hofman</a:t>
            </a:r>
            <a:endParaRPr lang="cs-CZ" sz="2800" b="1" dirty="0">
              <a:solidFill>
                <a:srgbClr val="FF0000"/>
              </a:solidFill>
            </a:endParaRPr>
          </a:p>
          <a:p>
            <a:r>
              <a:rPr lang="en-GB" sz="2800" dirty="0"/>
              <a:t>Co-production: Czechoslovak Television / </a:t>
            </a:r>
            <a:r>
              <a:rPr lang="en-GB" sz="2800" dirty="0" err="1"/>
              <a:t>Barrandov</a:t>
            </a:r>
            <a:r>
              <a:rPr lang="en-GB" sz="2800" dirty="0"/>
              <a:t> Studios / WDR / </a:t>
            </a:r>
            <a:r>
              <a:rPr lang="en-GB" sz="2800" dirty="0" err="1"/>
              <a:t>Neue</a:t>
            </a:r>
            <a:r>
              <a:rPr lang="en-GB" sz="2800" dirty="0"/>
              <a:t> Thalia Film Wien</a:t>
            </a:r>
            <a:endParaRPr lang="cs-CZ" sz="2800" dirty="0"/>
          </a:p>
          <a:p>
            <a:r>
              <a:rPr lang="en-GB" sz="2800" dirty="0"/>
              <a:t>13 </a:t>
            </a:r>
            <a:r>
              <a:rPr lang="cs-CZ" sz="2800" dirty="0" err="1" smtClean="0"/>
              <a:t>epizodes</a:t>
            </a:r>
            <a:r>
              <a:rPr lang="en-GB" sz="2800" dirty="0" smtClean="0"/>
              <a:t>; </a:t>
            </a:r>
            <a:r>
              <a:rPr lang="en-GB" sz="2800" dirty="0"/>
              <a:t>for the Czechoslovak cinemas, the series was presented in </a:t>
            </a:r>
            <a:r>
              <a:rPr lang="cs-CZ" sz="2800" dirty="0" err="1" smtClean="0"/>
              <a:t>screenings</a:t>
            </a:r>
            <a:r>
              <a:rPr lang="en-GB" sz="2800" dirty="0" smtClean="0"/>
              <a:t> </a:t>
            </a:r>
            <a:r>
              <a:rPr lang="en-GB" sz="2800" dirty="0"/>
              <a:t>of two </a:t>
            </a:r>
            <a:r>
              <a:rPr lang="cs-CZ" sz="2800" dirty="0" err="1" smtClean="0"/>
              <a:t>epizodes</a:t>
            </a:r>
            <a:r>
              <a:rPr lang="cs-CZ" sz="2800" dirty="0" smtClean="0"/>
              <a:t> </a:t>
            </a:r>
            <a:r>
              <a:rPr lang="en-GB" sz="2800" dirty="0" smtClean="0"/>
              <a:t>plus </a:t>
            </a:r>
            <a:r>
              <a:rPr lang="en-GB" sz="2800" dirty="0"/>
              <a:t>a short animation </a:t>
            </a:r>
            <a:r>
              <a:rPr lang="en-GB" sz="2800" dirty="0" smtClean="0"/>
              <a:t>movie</a:t>
            </a:r>
            <a:endParaRPr lang="cs-CZ" sz="2800" dirty="0" smtClean="0"/>
          </a:p>
          <a:p>
            <a:r>
              <a:rPr lang="en-GB" sz="2800" b="1" dirty="0" smtClean="0"/>
              <a:t>The </a:t>
            </a:r>
            <a:r>
              <a:rPr lang="en-GB" sz="2800" b="1" dirty="0"/>
              <a:t>second series: </a:t>
            </a:r>
            <a:r>
              <a:rPr lang="en-GB" sz="2800" dirty="0" smtClean="0"/>
              <a:t>1975</a:t>
            </a:r>
            <a:endParaRPr lang="cs-CZ" sz="2800" dirty="0" smtClean="0"/>
          </a:p>
          <a:p>
            <a:r>
              <a:rPr lang="en-GB" sz="2800" dirty="0" smtClean="0"/>
              <a:t>co-production</a:t>
            </a:r>
            <a:r>
              <a:rPr lang="en-GB" sz="2800" dirty="0"/>
              <a:t>: ČST / SR – </a:t>
            </a:r>
            <a:r>
              <a:rPr lang="en-GB" sz="2800" dirty="0" err="1"/>
              <a:t>Saarländischer</a:t>
            </a:r>
            <a:r>
              <a:rPr lang="en-GB" sz="2800" dirty="0"/>
              <a:t> </a:t>
            </a:r>
            <a:r>
              <a:rPr lang="en-GB" sz="2800" dirty="0" err="1"/>
              <a:t>Rundfunk</a:t>
            </a:r>
            <a:r>
              <a:rPr lang="en-GB" sz="2800" dirty="0"/>
              <a:t> / WDR – </a:t>
            </a:r>
            <a:r>
              <a:rPr lang="en-GB" sz="2800" dirty="0" err="1"/>
              <a:t>Westdeutscher</a:t>
            </a:r>
            <a:r>
              <a:rPr lang="en-GB" sz="2800" dirty="0"/>
              <a:t> </a:t>
            </a:r>
            <a:r>
              <a:rPr lang="en-GB" sz="2800" dirty="0" err="1"/>
              <a:t>Rundfunk</a:t>
            </a:r>
            <a:r>
              <a:rPr lang="en-GB" sz="2800" dirty="0"/>
              <a:t> Köln am </a:t>
            </a:r>
            <a:r>
              <a:rPr lang="en-GB" sz="2800" dirty="0" err="1"/>
              <a:t>Rhein</a:t>
            </a:r>
            <a:r>
              <a:rPr lang="en-GB" sz="2800" dirty="0"/>
              <a:t>,     (</a:t>
            </a:r>
            <a:r>
              <a:rPr lang="en-GB" sz="2800" dirty="0" err="1"/>
              <a:t>Barrandov</a:t>
            </a:r>
            <a:r>
              <a:rPr lang="en-GB" sz="2800" dirty="0"/>
              <a:t> – commission) </a:t>
            </a:r>
            <a:endParaRPr lang="cs-CZ" sz="2800" dirty="0" smtClean="0"/>
          </a:p>
          <a:p>
            <a:r>
              <a:rPr lang="en-GB" sz="2800" b="1" dirty="0" smtClean="0"/>
              <a:t>The </a:t>
            </a:r>
            <a:r>
              <a:rPr lang="en-GB" sz="2800" b="1" dirty="0"/>
              <a:t>third Series: </a:t>
            </a:r>
            <a:r>
              <a:rPr lang="cs-CZ" sz="2800" dirty="0" smtClean="0"/>
              <a:t>1978</a:t>
            </a:r>
            <a:endParaRPr lang="cs-CZ" sz="2800" dirty="0"/>
          </a:p>
          <a:p>
            <a:r>
              <a:rPr lang="en-GB" sz="2800" dirty="0"/>
              <a:t>co-production: FSB / ČST / WDR / SR </a:t>
            </a:r>
            <a:endParaRPr lang="cs-CZ" sz="2800" dirty="0" smtClean="0"/>
          </a:p>
          <a:p>
            <a:r>
              <a:rPr lang="en-GB" sz="2800" dirty="0" smtClean="0"/>
              <a:t>Pan </a:t>
            </a:r>
            <a:r>
              <a:rPr lang="en-GB" sz="2800" dirty="0"/>
              <a:t>Tau (1988) – co-production </a:t>
            </a:r>
            <a:endParaRPr lang="cs-CZ" sz="28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2542" y="1839186"/>
            <a:ext cx="5686555" cy="4175556"/>
          </a:xfrm>
          <a:prstGeom prst="rect">
            <a:avLst/>
          </a:prstGeom>
        </p:spPr>
      </p:pic>
    </p:spTree>
    <p:extLst>
      <p:ext uri="{BB962C8B-B14F-4D97-AF65-F5344CB8AC3E}">
        <p14:creationId xmlns:p14="http://schemas.microsoft.com/office/powerpoint/2010/main" val="63028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371600" y="1706880"/>
            <a:ext cx="9601200" cy="4160520"/>
          </a:xfrm>
        </p:spPr>
        <p:txBody>
          <a:bodyPr>
            <a:normAutofit fontScale="85000" lnSpcReduction="20000"/>
          </a:bodyPr>
          <a:lstStyle/>
          <a:p>
            <a:r>
              <a:rPr lang="en-GB" dirty="0" err="1"/>
              <a:t>Eurimages</a:t>
            </a:r>
            <a:r>
              <a:rPr lang="en-GB" dirty="0"/>
              <a:t> – beginning of its operation: January 1989. Till </a:t>
            </a:r>
            <a:r>
              <a:rPr lang="en-GB" dirty="0" smtClean="0"/>
              <a:t>2012</a:t>
            </a:r>
            <a:r>
              <a:rPr lang="cs-CZ" dirty="0" smtClean="0"/>
              <a:t>, </a:t>
            </a:r>
            <a:r>
              <a:rPr lang="cs-CZ" dirty="0" err="1" smtClean="0"/>
              <a:t>Eurimages</a:t>
            </a:r>
            <a:r>
              <a:rPr lang="en-GB" dirty="0" smtClean="0"/>
              <a:t> </a:t>
            </a:r>
            <a:r>
              <a:rPr lang="en-GB" dirty="0"/>
              <a:t>supported 1 420 </a:t>
            </a:r>
            <a:r>
              <a:rPr lang="en-GB" dirty="0" smtClean="0"/>
              <a:t>CPs</a:t>
            </a:r>
            <a:endParaRPr lang="cs-CZ" dirty="0" smtClean="0"/>
          </a:p>
          <a:p>
            <a:r>
              <a:rPr lang="cs-CZ" dirty="0" err="1" smtClean="0"/>
              <a:t>Explanatory</a:t>
            </a:r>
            <a:r>
              <a:rPr lang="cs-CZ" dirty="0" smtClean="0"/>
              <a:t> report – </a:t>
            </a:r>
            <a:r>
              <a:rPr lang="cs-CZ" dirty="0" err="1" smtClean="0"/>
              <a:t>convention</a:t>
            </a:r>
            <a:r>
              <a:rPr lang="cs-CZ" dirty="0" smtClean="0"/>
              <a:t>:</a:t>
            </a:r>
          </a:p>
          <a:p>
            <a:r>
              <a:rPr lang="cs-CZ" dirty="0" smtClean="0">
                <a:hlinkClick r:id="rId2"/>
              </a:rPr>
              <a:t>https</a:t>
            </a:r>
            <a:r>
              <a:rPr lang="cs-CZ" dirty="0">
                <a:hlinkClick r:id="rId2"/>
              </a:rPr>
              <a:t>://</a:t>
            </a:r>
            <a:r>
              <a:rPr lang="cs-CZ" dirty="0" smtClean="0">
                <a:hlinkClick r:id="rId2"/>
              </a:rPr>
              <a:t>rm.coe.int/CoERMPublicCommonSearchServices/DisplayDCTMContent?documentId=09000016800cb5e4</a:t>
            </a:r>
            <a:endParaRPr lang="cs-CZ" dirty="0" smtClean="0"/>
          </a:p>
          <a:p>
            <a:r>
              <a:rPr lang="en-GB" dirty="0"/>
              <a:t>Fiction projects – the European character will be assessed on the basis of the points system – these projects must achieve at </a:t>
            </a:r>
            <a:r>
              <a:rPr lang="cs-CZ" dirty="0" err="1" smtClean="0"/>
              <a:t>le</a:t>
            </a:r>
            <a:r>
              <a:rPr lang="en-GB" dirty="0" err="1" smtClean="0"/>
              <a:t>ast</a:t>
            </a:r>
            <a:r>
              <a:rPr lang="en-GB" dirty="0" smtClean="0"/>
              <a:t> </a:t>
            </a:r>
            <a:r>
              <a:rPr lang="en-GB" dirty="0"/>
              <a:t>15 out of 19 points (see page 7)</a:t>
            </a:r>
            <a:endParaRPr lang="cs-CZ" dirty="0"/>
          </a:p>
          <a:p>
            <a:r>
              <a:rPr lang="en-GB" u="sng" dirty="0">
                <a:hlinkClick r:id="rId3"/>
              </a:rPr>
              <a:t>https://rm.coe.int/eurimages-support-for-co-production-2015-feature-length-fiction-animat/168072f2ff</a:t>
            </a:r>
            <a:endParaRPr lang="cs-CZ" dirty="0"/>
          </a:p>
          <a:p>
            <a:endParaRPr lang="cs-CZ" dirty="0" smtClean="0"/>
          </a:p>
          <a:p>
            <a:endParaRPr lang="cs-CZ" dirty="0"/>
          </a:p>
          <a:p>
            <a:r>
              <a:rPr lang="en-GB" dirty="0"/>
              <a:t>Anne </a:t>
            </a:r>
            <a:r>
              <a:rPr lang="en-GB" dirty="0" err="1"/>
              <a:t>Jäckel</a:t>
            </a:r>
            <a:r>
              <a:rPr lang="en-GB" dirty="0"/>
              <a:t>, Changing the Image of Europe? The Role of European Co-Productions, Funds and Film Awards. In: </a:t>
            </a:r>
            <a:r>
              <a:rPr lang="en-GB" i="1" dirty="0"/>
              <a:t>Marry </a:t>
            </a:r>
            <a:r>
              <a:rPr lang="en-GB" i="1" dirty="0" err="1"/>
              <a:t>Harrod</a:t>
            </a:r>
            <a:r>
              <a:rPr lang="en-GB" i="1" dirty="0"/>
              <a:t>, Mariana Liz, Alissa </a:t>
            </a:r>
            <a:r>
              <a:rPr lang="en-GB" i="1" dirty="0" err="1"/>
              <a:t>Timoshkina</a:t>
            </a:r>
            <a:r>
              <a:rPr lang="en-GB" i="1" dirty="0"/>
              <a:t> (eds.), The </a:t>
            </a:r>
            <a:r>
              <a:rPr lang="en-GB" i="1" dirty="0" err="1"/>
              <a:t>Europeanness</a:t>
            </a:r>
            <a:r>
              <a:rPr lang="en-GB" i="1" dirty="0"/>
              <a:t> of European Cinema. Identity, Meaning, Globalization. I.B. Tauris 2015, pp. 59-72</a:t>
            </a:r>
            <a:r>
              <a:rPr lang="en-GB" dirty="0"/>
              <a:t> </a:t>
            </a:r>
            <a:endParaRPr lang="cs-CZ" dirty="0"/>
          </a:p>
          <a:p>
            <a:r>
              <a:rPr lang="en-GB" dirty="0" err="1"/>
              <a:t>Jackel</a:t>
            </a:r>
            <a:r>
              <a:rPr lang="en-GB" dirty="0"/>
              <a:t>, Anne. </a:t>
            </a:r>
            <a:r>
              <a:rPr lang="en-GB" i="1" dirty="0"/>
              <a:t>European Film Industries</a:t>
            </a:r>
            <a:r>
              <a:rPr lang="en-GB" dirty="0"/>
              <a:t>. British Film Institute, 2004.</a:t>
            </a:r>
            <a:endParaRPr lang="cs-CZ" dirty="0"/>
          </a:p>
          <a:p>
            <a:endParaRPr lang="cs-CZ" dirty="0"/>
          </a:p>
        </p:txBody>
      </p:sp>
    </p:spTree>
    <p:extLst>
      <p:ext uri="{BB962C8B-B14F-4D97-AF65-F5344CB8AC3E}">
        <p14:creationId xmlns:p14="http://schemas.microsoft.com/office/powerpoint/2010/main" val="13779954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dirty="0"/>
              <a:t>Lucy, a menace of</a:t>
            </a:r>
            <a:r>
              <a:rPr lang="cs-CZ" b="1" dirty="0"/>
              <a:t> </a:t>
            </a:r>
            <a:r>
              <a:rPr lang="en-GB" b="1" dirty="0"/>
              <a:t>the street</a:t>
            </a:r>
            <a:r>
              <a:rPr lang="cs-CZ" dirty="0"/>
              <a:t/>
            </a:r>
            <a:br>
              <a:rPr lang="cs-CZ" dirty="0"/>
            </a:br>
            <a:endParaRPr lang="cs-CZ" dirty="0"/>
          </a:p>
        </p:txBody>
      </p:sp>
      <p:sp>
        <p:nvSpPr>
          <p:cNvPr id="3" name="Zástupný symbol pro obsah 2"/>
          <p:cNvSpPr>
            <a:spLocks noGrp="1"/>
          </p:cNvSpPr>
          <p:nvPr>
            <p:ph idx="1"/>
          </p:nvPr>
        </p:nvSpPr>
        <p:spPr>
          <a:xfrm>
            <a:off x="1097279" y="1845734"/>
            <a:ext cx="6257249" cy="4023360"/>
          </a:xfrm>
        </p:spPr>
        <p:txBody>
          <a:bodyPr>
            <a:normAutofit/>
          </a:bodyPr>
          <a:lstStyle/>
          <a:p>
            <a:r>
              <a:rPr lang="en-GB" b="1" dirty="0" err="1"/>
              <a:t>Lucie</a:t>
            </a:r>
            <a:r>
              <a:rPr lang="en-GB" b="1" dirty="0"/>
              <a:t>, </a:t>
            </a:r>
            <a:r>
              <a:rPr lang="en-GB" b="1" dirty="0" err="1"/>
              <a:t>postrach</a:t>
            </a:r>
            <a:r>
              <a:rPr lang="en-GB" b="1" dirty="0"/>
              <a:t> </a:t>
            </a:r>
            <a:r>
              <a:rPr lang="en-GB" b="1" dirty="0" err="1"/>
              <a:t>ulice</a:t>
            </a:r>
            <a:r>
              <a:rPr lang="en-GB" b="1" dirty="0"/>
              <a:t> / </a:t>
            </a:r>
            <a:r>
              <a:rPr lang="en-GB" b="1" dirty="0" err="1"/>
              <a:t>Luzie</a:t>
            </a:r>
            <a:r>
              <a:rPr lang="en-GB" b="1" dirty="0"/>
              <a:t>, der </a:t>
            </a:r>
            <a:r>
              <a:rPr lang="en-GB" b="1" dirty="0" err="1"/>
              <a:t>Schrecken</a:t>
            </a:r>
            <a:r>
              <a:rPr lang="en-GB" b="1" dirty="0"/>
              <a:t> der </a:t>
            </a:r>
            <a:r>
              <a:rPr lang="en-GB" b="1" dirty="0" err="1"/>
              <a:t>Strasse</a:t>
            </a:r>
            <a:r>
              <a:rPr lang="en-GB" b="1" dirty="0"/>
              <a:t> </a:t>
            </a:r>
            <a:r>
              <a:rPr lang="en-GB" b="1" dirty="0" smtClean="0"/>
              <a:t>/</a:t>
            </a:r>
            <a:r>
              <a:rPr lang="cs-CZ" b="1" dirty="0" smtClean="0"/>
              <a:t> </a:t>
            </a:r>
            <a:r>
              <a:rPr lang="en-GB" b="1" dirty="0" smtClean="0"/>
              <a:t>Lucy</a:t>
            </a:r>
            <a:r>
              <a:rPr lang="en-GB" b="1" dirty="0"/>
              <a:t>, a menace </a:t>
            </a:r>
            <a:r>
              <a:rPr lang="en-GB" b="1" dirty="0" smtClean="0"/>
              <a:t>of</a:t>
            </a:r>
            <a:r>
              <a:rPr lang="cs-CZ" b="1" dirty="0" smtClean="0"/>
              <a:t> </a:t>
            </a:r>
            <a:r>
              <a:rPr lang="en-GB" b="1" dirty="0" smtClean="0"/>
              <a:t>the </a:t>
            </a:r>
            <a:r>
              <a:rPr lang="en-GB" b="1" dirty="0"/>
              <a:t>street</a:t>
            </a:r>
            <a:endParaRPr lang="cs-CZ" dirty="0"/>
          </a:p>
          <a:p>
            <a:r>
              <a:rPr lang="cs-CZ" b="1" dirty="0" smtClean="0">
                <a:solidFill>
                  <a:srgbClr val="FF0000"/>
                </a:solidFill>
              </a:rPr>
              <a:t>D</a:t>
            </a:r>
            <a:r>
              <a:rPr lang="en-GB" b="1" dirty="0" smtClean="0">
                <a:solidFill>
                  <a:srgbClr val="FF0000"/>
                </a:solidFill>
              </a:rPr>
              <a:t>: </a:t>
            </a:r>
            <a:r>
              <a:rPr lang="cs-CZ" b="1" dirty="0" smtClean="0">
                <a:solidFill>
                  <a:srgbClr val="FF0000"/>
                </a:solidFill>
              </a:rPr>
              <a:t>Jindřich </a:t>
            </a:r>
            <a:r>
              <a:rPr lang="en-GB" b="1" dirty="0" err="1" smtClean="0">
                <a:solidFill>
                  <a:srgbClr val="FF0000"/>
                </a:solidFill>
              </a:rPr>
              <a:t>Polák</a:t>
            </a:r>
            <a:endParaRPr lang="cs-CZ" b="1" dirty="0">
              <a:solidFill>
                <a:srgbClr val="FF0000"/>
              </a:solidFill>
            </a:endParaRPr>
          </a:p>
          <a:p>
            <a:r>
              <a:rPr lang="en-GB" b="1" dirty="0">
                <a:solidFill>
                  <a:srgbClr val="FF0000"/>
                </a:solidFill>
              </a:rPr>
              <a:t>SC: </a:t>
            </a:r>
            <a:r>
              <a:rPr lang="cs-CZ" b="1" dirty="0" smtClean="0">
                <a:solidFill>
                  <a:srgbClr val="FF0000"/>
                </a:solidFill>
              </a:rPr>
              <a:t>Jindřich </a:t>
            </a:r>
            <a:r>
              <a:rPr lang="en-GB" b="1" dirty="0" err="1" smtClean="0">
                <a:solidFill>
                  <a:srgbClr val="FF0000"/>
                </a:solidFill>
              </a:rPr>
              <a:t>Polák</a:t>
            </a:r>
            <a:r>
              <a:rPr lang="en-GB" b="1" dirty="0" smtClean="0">
                <a:solidFill>
                  <a:srgbClr val="FF0000"/>
                </a:solidFill>
              </a:rPr>
              <a:t> </a:t>
            </a:r>
            <a:r>
              <a:rPr lang="en-GB" b="1" dirty="0">
                <a:solidFill>
                  <a:srgbClr val="FF0000"/>
                </a:solidFill>
              </a:rPr>
              <a:t>– </a:t>
            </a:r>
            <a:r>
              <a:rPr lang="cs-CZ" b="1" dirty="0" smtClean="0">
                <a:solidFill>
                  <a:srgbClr val="FF0000"/>
                </a:solidFill>
              </a:rPr>
              <a:t>Ota </a:t>
            </a:r>
            <a:r>
              <a:rPr lang="en-GB" b="1" dirty="0" err="1" smtClean="0">
                <a:solidFill>
                  <a:srgbClr val="FF0000"/>
                </a:solidFill>
              </a:rPr>
              <a:t>Hofman</a:t>
            </a:r>
            <a:endParaRPr lang="cs-CZ" b="1" dirty="0">
              <a:solidFill>
                <a:srgbClr val="FF0000"/>
              </a:solidFill>
            </a:endParaRPr>
          </a:p>
          <a:p>
            <a:r>
              <a:rPr lang="en-GB" dirty="0"/>
              <a:t>1980</a:t>
            </a:r>
            <a:endParaRPr lang="cs-CZ" dirty="0"/>
          </a:p>
          <a:p>
            <a:r>
              <a:rPr lang="en-GB" dirty="0"/>
              <a:t>6 </a:t>
            </a:r>
            <a:r>
              <a:rPr lang="cs-CZ" dirty="0" err="1" smtClean="0"/>
              <a:t>epizodes</a:t>
            </a:r>
            <a:endParaRPr lang="cs-CZ" dirty="0"/>
          </a:p>
          <a:p>
            <a:r>
              <a:rPr lang="en-GB" dirty="0"/>
              <a:t>Co-production: </a:t>
            </a:r>
            <a:r>
              <a:rPr lang="en-GB" dirty="0" err="1"/>
              <a:t>Norddeutscher</a:t>
            </a:r>
            <a:r>
              <a:rPr lang="en-GB" dirty="0"/>
              <a:t> </a:t>
            </a:r>
            <a:r>
              <a:rPr lang="en-GB" dirty="0" err="1"/>
              <a:t>Rundfunk</a:t>
            </a:r>
            <a:r>
              <a:rPr lang="en-GB" dirty="0"/>
              <a:t> / SR / WDR / </a:t>
            </a:r>
            <a:r>
              <a:rPr lang="en-GB" dirty="0" err="1"/>
              <a:t>Schweizer</a:t>
            </a:r>
            <a:r>
              <a:rPr lang="en-GB" dirty="0"/>
              <a:t> </a:t>
            </a:r>
            <a:r>
              <a:rPr lang="en-GB" dirty="0" err="1"/>
              <a:t>Fernsehen</a:t>
            </a:r>
            <a:r>
              <a:rPr lang="en-GB" dirty="0"/>
              <a:t> / </a:t>
            </a:r>
            <a:r>
              <a:rPr lang="en-GB" dirty="0" err="1"/>
              <a:t>Telecip</a:t>
            </a:r>
            <a:r>
              <a:rPr lang="en-GB" dirty="0"/>
              <a:t> Paris </a:t>
            </a:r>
            <a:endParaRPr lang="cs-CZ" dirty="0"/>
          </a:p>
          <a:p>
            <a:r>
              <a:rPr lang="en-GB" dirty="0"/>
              <a:t>For the Czechoslovak cinemas – </a:t>
            </a:r>
            <a:r>
              <a:rPr lang="cs-CZ" dirty="0" err="1" smtClean="0"/>
              <a:t>reedited</a:t>
            </a:r>
            <a:r>
              <a:rPr lang="cs-CZ" dirty="0" smtClean="0"/>
              <a:t> </a:t>
            </a:r>
            <a:r>
              <a:rPr lang="cs-CZ" dirty="0" err="1" smtClean="0"/>
              <a:t>into</a:t>
            </a:r>
            <a:r>
              <a:rPr lang="cs-CZ" dirty="0" smtClean="0"/>
              <a:t> </a:t>
            </a:r>
            <a:r>
              <a:rPr lang="en-GB" dirty="0" smtClean="0"/>
              <a:t>two </a:t>
            </a:r>
            <a:r>
              <a:rPr lang="en-GB" dirty="0"/>
              <a:t>movies: </a:t>
            </a:r>
            <a:r>
              <a:rPr lang="en-GB" dirty="0" err="1"/>
              <a:t>Lucie</a:t>
            </a:r>
            <a:r>
              <a:rPr lang="en-GB" dirty="0"/>
              <a:t>, </a:t>
            </a:r>
            <a:r>
              <a:rPr lang="en-GB" dirty="0" err="1"/>
              <a:t>postrach</a:t>
            </a:r>
            <a:r>
              <a:rPr lang="en-GB" dirty="0"/>
              <a:t> </a:t>
            </a:r>
            <a:r>
              <a:rPr lang="en-GB" dirty="0" err="1"/>
              <a:t>ulice</a:t>
            </a:r>
            <a:r>
              <a:rPr lang="en-GB" dirty="0"/>
              <a:t>; A </a:t>
            </a:r>
            <a:r>
              <a:rPr lang="en-GB" dirty="0" err="1"/>
              <a:t>zase</a:t>
            </a:r>
            <a:r>
              <a:rPr lang="en-GB" dirty="0"/>
              <a:t> ta </a:t>
            </a:r>
            <a:r>
              <a:rPr lang="en-GB" dirty="0" err="1"/>
              <a:t>Lucie</a:t>
            </a:r>
            <a:r>
              <a:rPr lang="en-GB" dirty="0"/>
              <a:t>  (1984)</a:t>
            </a:r>
            <a:endParaRPr lang="cs-CZ"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2015" y="949523"/>
            <a:ext cx="3447172" cy="5815781"/>
          </a:xfrm>
          <a:prstGeom prst="rect">
            <a:avLst/>
          </a:prstGeom>
        </p:spPr>
      </p:pic>
    </p:spTree>
    <p:extLst>
      <p:ext uri="{BB962C8B-B14F-4D97-AF65-F5344CB8AC3E}">
        <p14:creationId xmlns:p14="http://schemas.microsoft.com/office/powerpoint/2010/main" val="370888172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err="1"/>
              <a:t>Arabela</a:t>
            </a:r>
            <a:endParaRPr lang="cs-CZ" dirty="0"/>
          </a:p>
        </p:txBody>
      </p:sp>
      <p:sp>
        <p:nvSpPr>
          <p:cNvPr id="3" name="Zástupný symbol pro obsah 2"/>
          <p:cNvSpPr>
            <a:spLocks noGrp="1"/>
          </p:cNvSpPr>
          <p:nvPr>
            <p:ph idx="1"/>
          </p:nvPr>
        </p:nvSpPr>
        <p:spPr/>
        <p:txBody>
          <a:bodyPr/>
          <a:lstStyle/>
          <a:p>
            <a:r>
              <a:rPr lang="en-GB" b="1" dirty="0" err="1"/>
              <a:t>Arabela</a:t>
            </a:r>
            <a:r>
              <a:rPr lang="en-GB" b="1" dirty="0"/>
              <a:t> / Die </a:t>
            </a:r>
            <a:r>
              <a:rPr lang="en-GB" b="1" dirty="0" err="1"/>
              <a:t>Märchenbraut</a:t>
            </a:r>
            <a:endParaRPr lang="cs-CZ" dirty="0"/>
          </a:p>
          <a:p>
            <a:r>
              <a:rPr lang="en-GB" b="1" dirty="0">
                <a:solidFill>
                  <a:srgbClr val="FF0000"/>
                </a:solidFill>
              </a:rPr>
              <a:t>R: </a:t>
            </a:r>
            <a:r>
              <a:rPr lang="en-GB" b="1" dirty="0" smtClean="0">
                <a:solidFill>
                  <a:srgbClr val="FF0000"/>
                </a:solidFill>
              </a:rPr>
              <a:t>V</a:t>
            </a:r>
            <a:r>
              <a:rPr lang="cs-CZ" b="1" dirty="0" err="1" smtClean="0">
                <a:solidFill>
                  <a:srgbClr val="FF0000"/>
                </a:solidFill>
              </a:rPr>
              <a:t>áclav</a:t>
            </a:r>
            <a:r>
              <a:rPr lang="en-GB" b="1" dirty="0" smtClean="0">
                <a:solidFill>
                  <a:srgbClr val="FF0000"/>
                </a:solidFill>
              </a:rPr>
              <a:t> </a:t>
            </a:r>
            <a:r>
              <a:rPr lang="en-GB" b="1" dirty="0" err="1" smtClean="0">
                <a:solidFill>
                  <a:srgbClr val="FF0000"/>
                </a:solidFill>
              </a:rPr>
              <a:t>Vorlíček</a:t>
            </a:r>
            <a:r>
              <a:rPr lang="cs-CZ" b="1" dirty="0" smtClean="0">
                <a:solidFill>
                  <a:srgbClr val="FF0000"/>
                </a:solidFill>
              </a:rPr>
              <a:t> </a:t>
            </a:r>
            <a:r>
              <a:rPr lang="cs-CZ" dirty="0" smtClean="0"/>
              <a:t>(</a:t>
            </a:r>
            <a:r>
              <a:rPr lang="cs-CZ" dirty="0" err="1" smtClean="0"/>
              <a:t>the</a:t>
            </a:r>
            <a:r>
              <a:rPr lang="cs-CZ" dirty="0" smtClean="0"/>
              <a:t> </a:t>
            </a:r>
            <a:r>
              <a:rPr lang="cs-CZ" dirty="0" err="1" smtClean="0"/>
              <a:t>director</a:t>
            </a:r>
            <a:r>
              <a:rPr lang="cs-CZ" dirty="0" smtClean="0"/>
              <a:t> </a:t>
            </a:r>
            <a:r>
              <a:rPr lang="cs-CZ" dirty="0" err="1" smtClean="0"/>
              <a:t>of</a:t>
            </a:r>
            <a:r>
              <a:rPr lang="cs-CZ" dirty="0" smtClean="0"/>
              <a:t> </a:t>
            </a:r>
            <a:r>
              <a:rPr lang="cs-CZ" i="1" dirty="0" err="1" smtClean="0"/>
              <a:t>Three</a:t>
            </a:r>
            <a:r>
              <a:rPr lang="cs-CZ" i="1" dirty="0" smtClean="0"/>
              <a:t> </a:t>
            </a:r>
            <a:r>
              <a:rPr lang="cs-CZ" i="1" dirty="0" err="1" smtClean="0"/>
              <a:t>Nuts</a:t>
            </a:r>
            <a:r>
              <a:rPr lang="cs-CZ" i="1" dirty="0" smtClean="0"/>
              <a:t> </a:t>
            </a:r>
            <a:r>
              <a:rPr lang="cs-CZ" i="1" dirty="0" err="1" smtClean="0"/>
              <a:t>for</a:t>
            </a:r>
            <a:r>
              <a:rPr lang="cs-CZ" i="1" dirty="0" smtClean="0"/>
              <a:t> </a:t>
            </a:r>
            <a:r>
              <a:rPr lang="cs-CZ" i="1" dirty="0" err="1" smtClean="0"/>
              <a:t>Cinderella</a:t>
            </a:r>
            <a:r>
              <a:rPr lang="cs-CZ" dirty="0" smtClean="0"/>
              <a:t>)</a:t>
            </a:r>
            <a:endParaRPr lang="cs-CZ" dirty="0"/>
          </a:p>
          <a:p>
            <a:r>
              <a:rPr lang="en-GB" b="1" dirty="0">
                <a:solidFill>
                  <a:srgbClr val="FF0000"/>
                </a:solidFill>
              </a:rPr>
              <a:t>SC: </a:t>
            </a:r>
            <a:r>
              <a:rPr lang="cs-CZ" b="1" dirty="0" smtClean="0">
                <a:solidFill>
                  <a:srgbClr val="FF0000"/>
                </a:solidFill>
              </a:rPr>
              <a:t>Václav </a:t>
            </a:r>
            <a:r>
              <a:rPr lang="en-GB" b="1" dirty="0" err="1" smtClean="0">
                <a:solidFill>
                  <a:srgbClr val="FF0000"/>
                </a:solidFill>
              </a:rPr>
              <a:t>Vorlíček</a:t>
            </a:r>
            <a:r>
              <a:rPr lang="en-GB" b="1" dirty="0">
                <a:solidFill>
                  <a:srgbClr val="FF0000"/>
                </a:solidFill>
              </a:rPr>
              <a:t>, </a:t>
            </a:r>
            <a:r>
              <a:rPr lang="en-GB" b="1" dirty="0" err="1">
                <a:solidFill>
                  <a:srgbClr val="FF0000"/>
                </a:solidFill>
              </a:rPr>
              <a:t>Miloš</a:t>
            </a:r>
            <a:r>
              <a:rPr lang="en-GB" b="1" dirty="0">
                <a:solidFill>
                  <a:srgbClr val="FF0000"/>
                </a:solidFill>
              </a:rPr>
              <a:t> </a:t>
            </a:r>
            <a:r>
              <a:rPr lang="en-GB" b="1" dirty="0" err="1">
                <a:solidFill>
                  <a:srgbClr val="FF0000"/>
                </a:solidFill>
              </a:rPr>
              <a:t>Macourek</a:t>
            </a:r>
            <a:r>
              <a:rPr lang="en-GB" b="1" dirty="0">
                <a:solidFill>
                  <a:srgbClr val="FF0000"/>
                </a:solidFill>
              </a:rPr>
              <a:t> </a:t>
            </a:r>
            <a:endParaRPr lang="cs-CZ" b="1" dirty="0">
              <a:solidFill>
                <a:srgbClr val="FF0000"/>
              </a:solidFill>
            </a:endParaRPr>
          </a:p>
          <a:p>
            <a:r>
              <a:rPr lang="en-GB" dirty="0"/>
              <a:t>1980/81</a:t>
            </a:r>
            <a:endParaRPr lang="cs-CZ" dirty="0"/>
          </a:p>
          <a:p>
            <a:r>
              <a:rPr lang="en-GB" dirty="0"/>
              <a:t>13 </a:t>
            </a:r>
            <a:r>
              <a:rPr lang="cs-CZ" dirty="0" err="1" smtClean="0"/>
              <a:t>epizodes</a:t>
            </a:r>
            <a:r>
              <a:rPr lang="en-GB" dirty="0" smtClean="0"/>
              <a:t> </a:t>
            </a:r>
            <a:endParaRPr lang="cs-CZ" dirty="0"/>
          </a:p>
          <a:p>
            <a:r>
              <a:rPr lang="en-GB" dirty="0"/>
              <a:t>co-production ČST / WDR</a:t>
            </a:r>
            <a:endParaRPr lang="cs-CZ" dirty="0"/>
          </a:p>
        </p:txBody>
      </p:sp>
      <p:pic>
        <p:nvPicPr>
          <p:cNvPr id="1026" name="Picture 2" descr="http://img.ceskatelevize.cz/program/porady/898281/foto09/03.jpg?14357705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6480" y="2739274"/>
            <a:ext cx="4878540" cy="3414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7472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Visitors</a:t>
            </a:r>
            <a:endParaRPr lang="cs-CZ" dirty="0"/>
          </a:p>
        </p:txBody>
      </p:sp>
      <p:sp>
        <p:nvSpPr>
          <p:cNvPr id="3" name="Zástupný symbol pro obsah 2"/>
          <p:cNvSpPr>
            <a:spLocks noGrp="1"/>
          </p:cNvSpPr>
          <p:nvPr>
            <p:ph idx="1"/>
          </p:nvPr>
        </p:nvSpPr>
        <p:spPr>
          <a:xfrm>
            <a:off x="1097280" y="1737360"/>
            <a:ext cx="10058400" cy="4131734"/>
          </a:xfrm>
        </p:spPr>
        <p:txBody>
          <a:bodyPr>
            <a:normAutofit/>
          </a:bodyPr>
          <a:lstStyle/>
          <a:p>
            <a:pPr>
              <a:lnSpc>
                <a:spcPct val="100000"/>
              </a:lnSpc>
              <a:spcBef>
                <a:spcPts val="0"/>
              </a:spcBef>
              <a:spcAft>
                <a:spcPts val="0"/>
              </a:spcAft>
            </a:pPr>
            <a:r>
              <a:rPr lang="en-GB" b="1" dirty="0" err="1"/>
              <a:t>Návštěvníci</a:t>
            </a:r>
            <a:r>
              <a:rPr lang="en-GB" b="1" dirty="0"/>
              <a:t> / Die </a:t>
            </a:r>
            <a:r>
              <a:rPr lang="en-GB" b="1" dirty="0" err="1"/>
              <a:t>Besucher</a:t>
            </a:r>
            <a:r>
              <a:rPr lang="en-GB" b="1" dirty="0"/>
              <a:t> / Visitors</a:t>
            </a:r>
            <a:endParaRPr lang="cs-CZ" dirty="0"/>
          </a:p>
          <a:p>
            <a:pPr>
              <a:lnSpc>
                <a:spcPct val="100000"/>
              </a:lnSpc>
              <a:spcBef>
                <a:spcPts val="0"/>
              </a:spcBef>
              <a:spcAft>
                <a:spcPts val="0"/>
              </a:spcAft>
            </a:pPr>
            <a:r>
              <a:rPr lang="en-GB" b="1" dirty="0">
                <a:solidFill>
                  <a:srgbClr val="FF0000"/>
                </a:solidFill>
              </a:rPr>
              <a:t>R: </a:t>
            </a:r>
            <a:r>
              <a:rPr lang="cs-CZ" b="1" dirty="0" smtClean="0">
                <a:solidFill>
                  <a:srgbClr val="FF0000"/>
                </a:solidFill>
              </a:rPr>
              <a:t>Jindřich </a:t>
            </a:r>
            <a:r>
              <a:rPr lang="en-GB" b="1" dirty="0" err="1" smtClean="0">
                <a:solidFill>
                  <a:srgbClr val="FF0000"/>
                </a:solidFill>
              </a:rPr>
              <a:t>Polák</a:t>
            </a:r>
            <a:endParaRPr lang="cs-CZ" b="1" dirty="0" smtClean="0">
              <a:solidFill>
                <a:srgbClr val="FF0000"/>
              </a:solidFill>
            </a:endParaRPr>
          </a:p>
          <a:p>
            <a:pPr>
              <a:lnSpc>
                <a:spcPct val="100000"/>
              </a:lnSpc>
              <a:spcBef>
                <a:spcPts val="0"/>
              </a:spcBef>
              <a:spcAft>
                <a:spcPts val="0"/>
              </a:spcAft>
            </a:pPr>
            <a:r>
              <a:rPr lang="en-GB" b="1" dirty="0" smtClean="0">
                <a:solidFill>
                  <a:srgbClr val="FF0000"/>
                </a:solidFill>
              </a:rPr>
              <a:t>S</a:t>
            </a:r>
            <a:r>
              <a:rPr lang="cs-CZ" b="1" dirty="0" smtClean="0">
                <a:solidFill>
                  <a:srgbClr val="FF0000"/>
                </a:solidFill>
              </a:rPr>
              <a:t>C:</a:t>
            </a:r>
            <a:r>
              <a:rPr lang="en-GB" b="1" dirty="0" smtClean="0">
                <a:solidFill>
                  <a:srgbClr val="FF0000"/>
                </a:solidFill>
              </a:rPr>
              <a:t> </a:t>
            </a:r>
            <a:r>
              <a:rPr lang="cs-CZ" b="1" dirty="0" smtClean="0">
                <a:solidFill>
                  <a:srgbClr val="FF0000"/>
                </a:solidFill>
              </a:rPr>
              <a:t>Jindřich </a:t>
            </a:r>
            <a:r>
              <a:rPr lang="en-GB" b="1" dirty="0" err="1" smtClean="0">
                <a:solidFill>
                  <a:srgbClr val="FF0000"/>
                </a:solidFill>
              </a:rPr>
              <a:t>Polák</a:t>
            </a:r>
            <a:r>
              <a:rPr lang="cs-CZ" b="1" dirty="0">
                <a:solidFill>
                  <a:srgbClr val="FF0000"/>
                </a:solidFill>
              </a:rPr>
              <a:t> </a:t>
            </a:r>
            <a:r>
              <a:rPr lang="cs-CZ" b="1" dirty="0" smtClean="0">
                <a:solidFill>
                  <a:srgbClr val="FF0000"/>
                </a:solidFill>
              </a:rPr>
              <a:t>– Ota </a:t>
            </a:r>
            <a:r>
              <a:rPr lang="en-GB" b="1" dirty="0" err="1" smtClean="0">
                <a:solidFill>
                  <a:srgbClr val="FF0000"/>
                </a:solidFill>
              </a:rPr>
              <a:t>Hofman</a:t>
            </a:r>
            <a:endParaRPr lang="cs-CZ" b="1" dirty="0">
              <a:solidFill>
                <a:srgbClr val="FF0000"/>
              </a:solidFill>
            </a:endParaRPr>
          </a:p>
          <a:p>
            <a:pPr>
              <a:lnSpc>
                <a:spcPct val="100000"/>
              </a:lnSpc>
              <a:spcBef>
                <a:spcPts val="0"/>
              </a:spcBef>
              <a:spcAft>
                <a:spcPts val="0"/>
              </a:spcAft>
            </a:pPr>
            <a:r>
              <a:rPr lang="en-GB" dirty="0"/>
              <a:t>1983/84 </a:t>
            </a:r>
            <a:endParaRPr lang="cs-CZ" dirty="0"/>
          </a:p>
          <a:p>
            <a:pPr>
              <a:lnSpc>
                <a:spcPct val="100000"/>
              </a:lnSpc>
              <a:spcBef>
                <a:spcPts val="0"/>
              </a:spcBef>
              <a:spcAft>
                <a:spcPts val="0"/>
              </a:spcAft>
            </a:pPr>
            <a:r>
              <a:rPr lang="en-GB" dirty="0"/>
              <a:t>16 </a:t>
            </a:r>
            <a:r>
              <a:rPr lang="cs-CZ" dirty="0" err="1" smtClean="0"/>
              <a:t>epizodes</a:t>
            </a:r>
            <a:endParaRPr lang="cs-CZ" dirty="0"/>
          </a:p>
          <a:p>
            <a:pPr>
              <a:lnSpc>
                <a:spcPct val="100000"/>
              </a:lnSpc>
              <a:spcBef>
                <a:spcPts val="0"/>
              </a:spcBef>
              <a:spcAft>
                <a:spcPts val="0"/>
              </a:spcAft>
            </a:pPr>
            <a:r>
              <a:rPr lang="en-GB" dirty="0"/>
              <a:t>Co-production ČST / </a:t>
            </a:r>
            <a:r>
              <a:rPr lang="en-GB" dirty="0" err="1"/>
              <a:t>Bayerischer</a:t>
            </a:r>
            <a:r>
              <a:rPr lang="en-GB" dirty="0"/>
              <a:t> </a:t>
            </a:r>
            <a:r>
              <a:rPr lang="en-GB" dirty="0" err="1"/>
              <a:t>Rundfunk</a:t>
            </a:r>
            <a:r>
              <a:rPr lang="en-GB" dirty="0"/>
              <a:t> / WDR / </a:t>
            </a:r>
            <a:r>
              <a:rPr lang="en-GB" dirty="0" err="1"/>
              <a:t>Schweizer</a:t>
            </a:r>
            <a:r>
              <a:rPr lang="en-GB" dirty="0"/>
              <a:t> </a:t>
            </a:r>
            <a:r>
              <a:rPr lang="en-GB" dirty="0" err="1"/>
              <a:t>Fernsehen</a:t>
            </a:r>
            <a:r>
              <a:rPr lang="en-GB" dirty="0"/>
              <a:t> / E.M. Paris / </a:t>
            </a:r>
            <a:endParaRPr lang="cs-CZ" dirty="0"/>
          </a:p>
        </p:txBody>
      </p:sp>
      <p:pic>
        <p:nvPicPr>
          <p:cNvPr id="4" name="Picture 2" descr="Zobrazit p&amp;uring;vodní obráze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5786" y="3621440"/>
            <a:ext cx="8707366" cy="308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529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The flying </a:t>
            </a:r>
            <a:r>
              <a:rPr lang="en-GB" b="1" dirty="0" err="1"/>
              <a:t>Čestmír</a:t>
            </a:r>
            <a:endParaRPr lang="cs-CZ" dirty="0"/>
          </a:p>
        </p:txBody>
      </p:sp>
      <p:sp>
        <p:nvSpPr>
          <p:cNvPr id="3" name="Zástupný symbol pro obsah 2"/>
          <p:cNvSpPr>
            <a:spLocks noGrp="1"/>
          </p:cNvSpPr>
          <p:nvPr>
            <p:ph idx="1"/>
          </p:nvPr>
        </p:nvSpPr>
        <p:spPr/>
        <p:txBody>
          <a:bodyPr/>
          <a:lstStyle/>
          <a:p>
            <a:r>
              <a:rPr lang="en-GB" b="1" dirty="0" err="1"/>
              <a:t>Létající</a:t>
            </a:r>
            <a:r>
              <a:rPr lang="en-GB" b="1" dirty="0"/>
              <a:t> </a:t>
            </a:r>
            <a:r>
              <a:rPr lang="en-GB" b="1" dirty="0" err="1"/>
              <a:t>Čestmír</a:t>
            </a:r>
            <a:r>
              <a:rPr lang="en-GB" b="1" dirty="0"/>
              <a:t> / Der </a:t>
            </a:r>
            <a:r>
              <a:rPr lang="en-GB" b="1" dirty="0" err="1"/>
              <a:t>fliegende</a:t>
            </a:r>
            <a:r>
              <a:rPr lang="en-GB" b="1" dirty="0"/>
              <a:t> Ferdinand / The flying </a:t>
            </a:r>
            <a:r>
              <a:rPr lang="en-GB" b="1" dirty="0" err="1"/>
              <a:t>Čestmír</a:t>
            </a:r>
            <a:endParaRPr lang="cs-CZ" dirty="0"/>
          </a:p>
          <a:p>
            <a:r>
              <a:rPr lang="en-GB" dirty="0"/>
              <a:t>1984</a:t>
            </a:r>
            <a:endParaRPr lang="cs-CZ" dirty="0"/>
          </a:p>
          <a:p>
            <a:r>
              <a:rPr lang="cs-CZ" b="1" dirty="0" smtClean="0">
                <a:solidFill>
                  <a:srgbClr val="FF0000"/>
                </a:solidFill>
              </a:rPr>
              <a:t>D: Václav</a:t>
            </a:r>
            <a:r>
              <a:rPr lang="en-GB" b="1" dirty="0" smtClean="0">
                <a:solidFill>
                  <a:srgbClr val="FF0000"/>
                </a:solidFill>
              </a:rPr>
              <a:t> </a:t>
            </a:r>
            <a:r>
              <a:rPr lang="en-GB" b="1" dirty="0" err="1">
                <a:solidFill>
                  <a:srgbClr val="FF0000"/>
                </a:solidFill>
              </a:rPr>
              <a:t>Vorlíček</a:t>
            </a:r>
            <a:endParaRPr lang="cs-CZ" b="1" dirty="0">
              <a:solidFill>
                <a:srgbClr val="FF0000"/>
              </a:solidFill>
            </a:endParaRPr>
          </a:p>
          <a:p>
            <a:r>
              <a:rPr lang="en-GB" b="1" dirty="0" smtClean="0">
                <a:solidFill>
                  <a:srgbClr val="FF0000"/>
                </a:solidFill>
              </a:rPr>
              <a:t>SC</a:t>
            </a:r>
            <a:r>
              <a:rPr lang="cs-CZ" b="1" dirty="0" smtClean="0">
                <a:solidFill>
                  <a:srgbClr val="FF0000"/>
                </a:solidFill>
              </a:rPr>
              <a:t>: Václav</a:t>
            </a:r>
            <a:r>
              <a:rPr lang="en-GB" b="1" dirty="0" smtClean="0">
                <a:solidFill>
                  <a:srgbClr val="FF0000"/>
                </a:solidFill>
              </a:rPr>
              <a:t> </a:t>
            </a:r>
            <a:r>
              <a:rPr lang="en-GB" b="1" dirty="0" err="1">
                <a:solidFill>
                  <a:srgbClr val="FF0000"/>
                </a:solidFill>
              </a:rPr>
              <a:t>Vorlíček</a:t>
            </a:r>
            <a:r>
              <a:rPr lang="en-GB" b="1" dirty="0">
                <a:solidFill>
                  <a:srgbClr val="FF0000"/>
                </a:solidFill>
              </a:rPr>
              <a:t> – </a:t>
            </a:r>
            <a:r>
              <a:rPr lang="cs-CZ" b="1" dirty="0" smtClean="0">
                <a:solidFill>
                  <a:srgbClr val="FF0000"/>
                </a:solidFill>
              </a:rPr>
              <a:t>Miloš </a:t>
            </a:r>
            <a:r>
              <a:rPr lang="en-GB" b="1" dirty="0" err="1" smtClean="0">
                <a:solidFill>
                  <a:srgbClr val="FF0000"/>
                </a:solidFill>
              </a:rPr>
              <a:t>Macourek</a:t>
            </a:r>
            <a:endParaRPr lang="cs-CZ" b="1" dirty="0">
              <a:solidFill>
                <a:srgbClr val="FF0000"/>
              </a:solidFill>
            </a:endParaRPr>
          </a:p>
          <a:p>
            <a:r>
              <a:rPr lang="en-GB" dirty="0"/>
              <a:t>6 </a:t>
            </a:r>
            <a:r>
              <a:rPr lang="cs-CZ" dirty="0" err="1" smtClean="0"/>
              <a:t>epizodes</a:t>
            </a:r>
            <a:endParaRPr lang="cs-CZ" dirty="0"/>
          </a:p>
          <a:p>
            <a:r>
              <a:rPr lang="en-GB" dirty="0"/>
              <a:t>Co-production: ČST / WDR </a:t>
            </a:r>
            <a:endParaRPr lang="cs-CZ" dirty="0"/>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962" y="2713625"/>
            <a:ext cx="5715000" cy="4276725"/>
          </a:xfrm>
          <a:prstGeom prst="rect">
            <a:avLst/>
          </a:prstGeom>
        </p:spPr>
      </p:pic>
    </p:spTree>
    <p:extLst>
      <p:ext uri="{BB962C8B-B14F-4D97-AF65-F5344CB8AC3E}">
        <p14:creationId xmlns:p14="http://schemas.microsoft.com/office/powerpoint/2010/main" val="125578770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Zobrazit p&amp;uring;vodn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7104" y="525539"/>
            <a:ext cx="7508216" cy="540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6424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286604"/>
            <a:ext cx="10058400" cy="962094"/>
          </a:xfrm>
        </p:spPr>
        <p:txBody>
          <a:bodyPr>
            <a:normAutofit/>
          </a:bodyPr>
          <a:lstStyle/>
          <a:p>
            <a:r>
              <a:rPr lang="en-GB" b="1" dirty="0" smtClean="0"/>
              <a:t>The </a:t>
            </a:r>
            <a:r>
              <a:rPr lang="en-GB" b="1" dirty="0"/>
              <a:t>Octopuses from the Second </a:t>
            </a:r>
            <a:r>
              <a:rPr lang="en-GB" b="1" dirty="0" smtClean="0"/>
              <a:t>Floor</a:t>
            </a:r>
            <a:endParaRPr lang="cs-CZ" dirty="0"/>
          </a:p>
        </p:txBody>
      </p:sp>
      <p:sp>
        <p:nvSpPr>
          <p:cNvPr id="3" name="Zástupný symbol pro obsah 2"/>
          <p:cNvSpPr>
            <a:spLocks noGrp="1"/>
          </p:cNvSpPr>
          <p:nvPr>
            <p:ph idx="1"/>
          </p:nvPr>
        </p:nvSpPr>
        <p:spPr>
          <a:xfrm>
            <a:off x="310699" y="1848465"/>
            <a:ext cx="10058400" cy="4069790"/>
          </a:xfrm>
        </p:spPr>
        <p:txBody>
          <a:bodyPr>
            <a:normAutofit/>
          </a:bodyPr>
          <a:lstStyle/>
          <a:p>
            <a:r>
              <a:rPr lang="en-GB" b="1" dirty="0" err="1"/>
              <a:t>Chobotnice</a:t>
            </a:r>
            <a:r>
              <a:rPr lang="en-GB" b="1" dirty="0"/>
              <a:t> z </a:t>
            </a:r>
            <a:r>
              <a:rPr lang="en-GB" b="1" dirty="0" err="1"/>
              <a:t>druhého</a:t>
            </a:r>
            <a:r>
              <a:rPr lang="en-GB" b="1" dirty="0"/>
              <a:t> </a:t>
            </a:r>
            <a:r>
              <a:rPr lang="en-GB" b="1" dirty="0" err="1"/>
              <a:t>patra</a:t>
            </a:r>
            <a:r>
              <a:rPr lang="en-GB" b="1" dirty="0"/>
              <a:t>/Die </a:t>
            </a:r>
            <a:r>
              <a:rPr lang="en-GB" b="1" dirty="0" err="1"/>
              <a:t>Tintenfische</a:t>
            </a:r>
            <a:r>
              <a:rPr lang="en-GB" b="1" dirty="0"/>
              <a:t> </a:t>
            </a:r>
            <a:r>
              <a:rPr lang="en-GB" b="1" dirty="0" err="1"/>
              <a:t>aus</a:t>
            </a:r>
            <a:r>
              <a:rPr lang="en-GB" b="1" dirty="0"/>
              <a:t> </a:t>
            </a:r>
            <a:r>
              <a:rPr lang="en-GB" b="1" dirty="0" err="1"/>
              <a:t>dem</a:t>
            </a:r>
            <a:r>
              <a:rPr lang="en-GB" b="1" dirty="0"/>
              <a:t> 2. Stock/The Octopuses from the Second Floor</a:t>
            </a:r>
            <a:endParaRPr lang="cs-CZ" dirty="0"/>
          </a:p>
          <a:p>
            <a:r>
              <a:rPr lang="en-GB" dirty="0"/>
              <a:t>1986/87</a:t>
            </a:r>
            <a:endParaRPr lang="cs-CZ" dirty="0"/>
          </a:p>
          <a:p>
            <a:r>
              <a:rPr lang="cs-CZ" b="1" dirty="0" smtClean="0">
                <a:solidFill>
                  <a:srgbClr val="FF0000"/>
                </a:solidFill>
              </a:rPr>
              <a:t>D</a:t>
            </a:r>
            <a:r>
              <a:rPr lang="en-GB" b="1" dirty="0" smtClean="0">
                <a:solidFill>
                  <a:srgbClr val="FF0000"/>
                </a:solidFill>
              </a:rPr>
              <a:t>: </a:t>
            </a:r>
            <a:r>
              <a:rPr lang="cs-CZ" b="1" dirty="0" smtClean="0">
                <a:solidFill>
                  <a:srgbClr val="FF0000"/>
                </a:solidFill>
              </a:rPr>
              <a:t>Jindřich </a:t>
            </a:r>
            <a:r>
              <a:rPr lang="en-GB" b="1" dirty="0" err="1" smtClean="0">
                <a:solidFill>
                  <a:srgbClr val="FF0000"/>
                </a:solidFill>
              </a:rPr>
              <a:t>Polák</a:t>
            </a:r>
            <a:endParaRPr lang="cs-CZ" b="1" dirty="0">
              <a:solidFill>
                <a:srgbClr val="FF0000"/>
              </a:solidFill>
            </a:endParaRPr>
          </a:p>
          <a:p>
            <a:r>
              <a:rPr lang="en-GB" b="1" dirty="0" smtClean="0">
                <a:solidFill>
                  <a:srgbClr val="FF0000"/>
                </a:solidFill>
              </a:rPr>
              <a:t>S</a:t>
            </a:r>
            <a:r>
              <a:rPr lang="cs-CZ" b="1" dirty="0" smtClean="0">
                <a:solidFill>
                  <a:srgbClr val="FF0000"/>
                </a:solidFill>
              </a:rPr>
              <a:t>C</a:t>
            </a:r>
            <a:r>
              <a:rPr lang="en-GB" b="1" dirty="0" smtClean="0">
                <a:solidFill>
                  <a:srgbClr val="FF0000"/>
                </a:solidFill>
              </a:rPr>
              <a:t>: </a:t>
            </a:r>
            <a:r>
              <a:rPr lang="cs-CZ" b="1" dirty="0" smtClean="0">
                <a:solidFill>
                  <a:srgbClr val="FF0000"/>
                </a:solidFill>
              </a:rPr>
              <a:t>Jindřich </a:t>
            </a:r>
            <a:r>
              <a:rPr lang="en-GB" b="1" dirty="0" err="1" smtClean="0">
                <a:solidFill>
                  <a:srgbClr val="FF0000"/>
                </a:solidFill>
              </a:rPr>
              <a:t>Polák</a:t>
            </a:r>
            <a:r>
              <a:rPr lang="en-GB" b="1" dirty="0" smtClean="0">
                <a:solidFill>
                  <a:srgbClr val="FF0000"/>
                </a:solidFill>
              </a:rPr>
              <a:t> </a:t>
            </a:r>
            <a:r>
              <a:rPr lang="en-GB" b="1" dirty="0">
                <a:solidFill>
                  <a:srgbClr val="FF0000"/>
                </a:solidFill>
              </a:rPr>
              <a:t>– </a:t>
            </a:r>
            <a:r>
              <a:rPr lang="cs-CZ" b="1" dirty="0" smtClean="0">
                <a:solidFill>
                  <a:srgbClr val="FF0000"/>
                </a:solidFill>
              </a:rPr>
              <a:t>Ota </a:t>
            </a:r>
            <a:r>
              <a:rPr lang="en-GB" b="1" dirty="0" err="1" smtClean="0">
                <a:solidFill>
                  <a:srgbClr val="FF0000"/>
                </a:solidFill>
              </a:rPr>
              <a:t>Hofman</a:t>
            </a:r>
            <a:endParaRPr lang="cs-CZ" b="1" dirty="0">
              <a:solidFill>
                <a:srgbClr val="FF0000"/>
              </a:solidFill>
            </a:endParaRPr>
          </a:p>
          <a:p>
            <a:r>
              <a:rPr lang="en-GB" dirty="0"/>
              <a:t>4 </a:t>
            </a:r>
            <a:r>
              <a:rPr lang="cs-CZ" dirty="0" err="1" smtClean="0"/>
              <a:t>epizodes</a:t>
            </a:r>
            <a:endParaRPr lang="cs-CZ" dirty="0"/>
          </a:p>
          <a:p>
            <a:r>
              <a:rPr lang="en-GB" dirty="0"/>
              <a:t>Co-production: </a:t>
            </a:r>
            <a:r>
              <a:rPr lang="en-GB" dirty="0" err="1" smtClean="0"/>
              <a:t>Filmexport</a:t>
            </a:r>
            <a:r>
              <a:rPr lang="en-GB" dirty="0" smtClean="0"/>
              <a:t> </a:t>
            </a:r>
            <a:r>
              <a:rPr lang="en-GB" dirty="0"/>
              <a:t>/ WDR / BR /SWR / </a:t>
            </a:r>
            <a:endParaRPr lang="cs-CZ" dirty="0" smtClean="0"/>
          </a:p>
          <a:p>
            <a:r>
              <a:rPr lang="en-GB" dirty="0" err="1" smtClean="0"/>
              <a:t>Schweizer</a:t>
            </a:r>
            <a:r>
              <a:rPr lang="en-GB" dirty="0" smtClean="0"/>
              <a:t> </a:t>
            </a:r>
            <a:r>
              <a:rPr lang="en-GB" dirty="0" err="1"/>
              <a:t>Fernsehen</a:t>
            </a:r>
            <a:r>
              <a:rPr lang="en-GB" dirty="0"/>
              <a:t> SRG / ORF Wien </a:t>
            </a:r>
            <a:endParaRPr lang="cs-CZ" dirty="0" smtClean="0"/>
          </a:p>
          <a:p>
            <a:r>
              <a:rPr lang="en-GB" dirty="0" smtClean="0"/>
              <a:t>/</a:t>
            </a:r>
            <a:r>
              <a:rPr lang="en-GB" dirty="0" err="1"/>
              <a:t>Revcom</a:t>
            </a:r>
            <a:r>
              <a:rPr lang="en-GB" dirty="0"/>
              <a:t> Paris RTP Portugal</a:t>
            </a:r>
            <a:endParaRPr lang="cs-CZ"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976" y="2255684"/>
            <a:ext cx="5969000" cy="4445000"/>
          </a:xfrm>
          <a:prstGeom prst="rect">
            <a:avLst/>
          </a:prstGeom>
        </p:spPr>
      </p:pic>
    </p:spTree>
    <p:extLst>
      <p:ext uri="{BB962C8B-B14F-4D97-AF65-F5344CB8AC3E}">
        <p14:creationId xmlns:p14="http://schemas.microsoft.com/office/powerpoint/2010/main" val="382570128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b="1" dirty="0"/>
              <a:t>Hamster in a Nightshirt</a:t>
            </a:r>
            <a:r>
              <a:rPr lang="cs-CZ" dirty="0"/>
              <a:t/>
            </a:r>
            <a:br>
              <a:rPr lang="cs-CZ" dirty="0"/>
            </a:br>
            <a:endParaRPr lang="cs-CZ" dirty="0"/>
          </a:p>
        </p:txBody>
      </p:sp>
      <p:sp>
        <p:nvSpPr>
          <p:cNvPr id="3" name="Zástupný symbol pro obsah 2"/>
          <p:cNvSpPr>
            <a:spLocks noGrp="1"/>
          </p:cNvSpPr>
          <p:nvPr>
            <p:ph idx="1"/>
          </p:nvPr>
        </p:nvSpPr>
        <p:spPr/>
        <p:txBody>
          <a:bodyPr/>
          <a:lstStyle/>
          <a:p>
            <a:r>
              <a:rPr lang="en-GB" b="1" dirty="0" err="1"/>
              <a:t>Křeček</a:t>
            </a:r>
            <a:r>
              <a:rPr lang="en-GB" b="1" dirty="0"/>
              <a:t> v </a:t>
            </a:r>
            <a:r>
              <a:rPr lang="en-GB" b="1" dirty="0" err="1"/>
              <a:t>noční</a:t>
            </a:r>
            <a:r>
              <a:rPr lang="en-GB" b="1" dirty="0"/>
              <a:t> </a:t>
            </a:r>
            <a:r>
              <a:rPr lang="en-GB" b="1" dirty="0" err="1"/>
              <a:t>košili</a:t>
            </a:r>
            <a:r>
              <a:rPr lang="en-GB" b="1" dirty="0"/>
              <a:t>/Der Hamster </a:t>
            </a:r>
            <a:r>
              <a:rPr lang="en-GB" b="1" dirty="0" err="1"/>
              <a:t>im</a:t>
            </a:r>
            <a:r>
              <a:rPr lang="en-GB" b="1" dirty="0"/>
              <a:t> </a:t>
            </a:r>
            <a:r>
              <a:rPr lang="en-GB" b="1" dirty="0" err="1"/>
              <a:t>Nachthemd</a:t>
            </a:r>
            <a:r>
              <a:rPr lang="en-GB" b="1" dirty="0"/>
              <a:t>/Hamster in a Nightshirt</a:t>
            </a:r>
            <a:endParaRPr lang="cs-CZ" dirty="0"/>
          </a:p>
          <a:p>
            <a:r>
              <a:rPr lang="en-GB" dirty="0"/>
              <a:t>1988</a:t>
            </a:r>
            <a:endParaRPr lang="cs-CZ" dirty="0"/>
          </a:p>
          <a:p>
            <a:r>
              <a:rPr lang="cs-CZ" b="1" dirty="0" smtClean="0">
                <a:solidFill>
                  <a:srgbClr val="FF0000"/>
                </a:solidFill>
              </a:rPr>
              <a:t>D</a:t>
            </a:r>
            <a:r>
              <a:rPr lang="en-GB" b="1" dirty="0" smtClean="0">
                <a:solidFill>
                  <a:srgbClr val="FF0000"/>
                </a:solidFill>
              </a:rPr>
              <a:t>: </a:t>
            </a:r>
            <a:r>
              <a:rPr lang="cs-CZ" b="1" dirty="0" smtClean="0">
                <a:solidFill>
                  <a:srgbClr val="FF0000"/>
                </a:solidFill>
              </a:rPr>
              <a:t>Václav </a:t>
            </a:r>
            <a:r>
              <a:rPr lang="en-GB" b="1" dirty="0" err="1" smtClean="0">
                <a:solidFill>
                  <a:srgbClr val="FF0000"/>
                </a:solidFill>
              </a:rPr>
              <a:t>Vorlíček</a:t>
            </a:r>
            <a:endParaRPr lang="cs-CZ" b="1" dirty="0">
              <a:solidFill>
                <a:srgbClr val="FF0000"/>
              </a:solidFill>
            </a:endParaRPr>
          </a:p>
          <a:p>
            <a:r>
              <a:rPr lang="en-GB" b="1" dirty="0" smtClean="0">
                <a:solidFill>
                  <a:srgbClr val="FF0000"/>
                </a:solidFill>
              </a:rPr>
              <a:t>S</a:t>
            </a:r>
            <a:r>
              <a:rPr lang="cs-CZ" b="1" dirty="0" smtClean="0">
                <a:solidFill>
                  <a:srgbClr val="FF0000"/>
                </a:solidFill>
              </a:rPr>
              <a:t>C</a:t>
            </a:r>
            <a:r>
              <a:rPr lang="en-GB" b="1" dirty="0" smtClean="0">
                <a:solidFill>
                  <a:srgbClr val="FF0000"/>
                </a:solidFill>
              </a:rPr>
              <a:t>: </a:t>
            </a:r>
            <a:r>
              <a:rPr lang="cs-CZ" b="1" dirty="0" smtClean="0">
                <a:solidFill>
                  <a:srgbClr val="FF0000"/>
                </a:solidFill>
              </a:rPr>
              <a:t>Miloš </a:t>
            </a:r>
            <a:r>
              <a:rPr lang="en-GB" b="1" dirty="0" err="1" smtClean="0">
                <a:solidFill>
                  <a:srgbClr val="FF0000"/>
                </a:solidFill>
              </a:rPr>
              <a:t>Macourek</a:t>
            </a:r>
            <a:endParaRPr lang="cs-CZ" b="1" dirty="0">
              <a:solidFill>
                <a:srgbClr val="FF0000"/>
              </a:solidFill>
            </a:endParaRPr>
          </a:p>
          <a:p>
            <a:r>
              <a:rPr lang="en-GB" dirty="0"/>
              <a:t>10 </a:t>
            </a:r>
            <a:r>
              <a:rPr lang="cs-CZ" dirty="0" err="1" smtClean="0"/>
              <a:t>epizodes</a:t>
            </a:r>
            <a:endParaRPr lang="cs-CZ" dirty="0"/>
          </a:p>
          <a:p>
            <a:r>
              <a:rPr lang="en-GB" dirty="0"/>
              <a:t>Co-production: ČST / WDR</a:t>
            </a:r>
            <a:endParaRPr lang="cs-CZ" dirty="0"/>
          </a:p>
          <a:p>
            <a:endParaRPr lang="cs-CZ" dirty="0"/>
          </a:p>
        </p:txBody>
      </p:sp>
      <p:pic>
        <p:nvPicPr>
          <p:cNvPr id="4" name="Picture 4" descr="Zobrazit p&amp;uring;vodn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697" y="2208468"/>
            <a:ext cx="5692807" cy="39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0683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62500" lnSpcReduction="20000"/>
          </a:bodyPr>
          <a:lstStyle/>
          <a:p>
            <a:r>
              <a:rPr lang="en-GB" b="1" dirty="0" err="1"/>
              <a:t>Kačenka</a:t>
            </a:r>
            <a:r>
              <a:rPr lang="en-GB" b="1" dirty="0"/>
              <a:t> a </a:t>
            </a:r>
            <a:r>
              <a:rPr lang="en-GB" b="1" dirty="0" err="1"/>
              <a:t>strašidla</a:t>
            </a:r>
            <a:r>
              <a:rPr lang="en-GB" b="1" dirty="0"/>
              <a:t>/</a:t>
            </a:r>
            <a:r>
              <a:rPr lang="en-GB" b="1" dirty="0" err="1"/>
              <a:t>Katja</a:t>
            </a:r>
            <a:r>
              <a:rPr lang="en-GB" b="1" dirty="0"/>
              <a:t> und di </a:t>
            </a:r>
            <a:r>
              <a:rPr lang="en-GB" b="1" dirty="0" err="1"/>
              <a:t>Gespenster</a:t>
            </a:r>
            <a:r>
              <a:rPr lang="en-GB" b="1" dirty="0"/>
              <a:t>/</a:t>
            </a:r>
            <a:r>
              <a:rPr lang="en-GB" b="1" dirty="0" err="1"/>
              <a:t>kathrin</a:t>
            </a:r>
            <a:r>
              <a:rPr lang="en-GB" b="1" dirty="0"/>
              <a:t> and Bogeymen</a:t>
            </a:r>
            <a:endParaRPr lang="cs-CZ" dirty="0"/>
          </a:p>
          <a:p>
            <a:r>
              <a:rPr lang="en-GB" dirty="0"/>
              <a:t>1992</a:t>
            </a:r>
            <a:endParaRPr lang="cs-CZ" dirty="0"/>
          </a:p>
          <a:p>
            <a:r>
              <a:rPr lang="cs-CZ" dirty="0" smtClean="0"/>
              <a:t>D</a:t>
            </a:r>
            <a:r>
              <a:rPr lang="en-GB" dirty="0" smtClean="0"/>
              <a:t> </a:t>
            </a:r>
            <a:r>
              <a:rPr lang="cs-CZ" dirty="0" smtClean="0"/>
              <a:t>and SC</a:t>
            </a:r>
            <a:r>
              <a:rPr lang="en-GB" dirty="0" smtClean="0"/>
              <a:t>: </a:t>
            </a:r>
            <a:r>
              <a:rPr lang="cs-CZ" dirty="0" smtClean="0"/>
              <a:t>Jindřich </a:t>
            </a:r>
            <a:r>
              <a:rPr lang="en-GB" dirty="0" err="1" smtClean="0"/>
              <a:t>Polák</a:t>
            </a:r>
            <a:endParaRPr lang="cs-CZ" dirty="0"/>
          </a:p>
          <a:p>
            <a:r>
              <a:rPr lang="en-GB" dirty="0"/>
              <a:t>8 </a:t>
            </a:r>
            <a:r>
              <a:rPr lang="cs-CZ" dirty="0" err="1" smtClean="0"/>
              <a:t>epizodes</a:t>
            </a:r>
            <a:endParaRPr lang="cs-CZ" dirty="0"/>
          </a:p>
          <a:p>
            <a:r>
              <a:rPr lang="en-GB" dirty="0"/>
              <a:t>Co-production: ČST / WDR</a:t>
            </a:r>
            <a:endParaRPr lang="cs-CZ" dirty="0"/>
          </a:p>
          <a:p>
            <a:r>
              <a:rPr lang="en-GB" dirty="0"/>
              <a:t> </a:t>
            </a:r>
            <a:endParaRPr lang="cs-CZ" dirty="0"/>
          </a:p>
          <a:p>
            <a:r>
              <a:rPr lang="en-GB" b="1" dirty="0" err="1"/>
              <a:t>Arabela</a:t>
            </a:r>
            <a:r>
              <a:rPr lang="en-GB" b="1" dirty="0"/>
              <a:t> se </a:t>
            </a:r>
            <a:r>
              <a:rPr lang="en-GB" b="1" dirty="0" err="1"/>
              <a:t>vrací</a:t>
            </a:r>
            <a:r>
              <a:rPr lang="en-GB" b="1" dirty="0"/>
              <a:t> / Die </a:t>
            </a:r>
            <a:r>
              <a:rPr lang="en-GB" b="1" dirty="0" err="1"/>
              <a:t>Rückkehr</a:t>
            </a:r>
            <a:r>
              <a:rPr lang="en-GB" b="1" dirty="0"/>
              <a:t> der </a:t>
            </a:r>
            <a:r>
              <a:rPr lang="en-GB" b="1" dirty="0" err="1"/>
              <a:t>Märchenbraut</a:t>
            </a:r>
            <a:r>
              <a:rPr lang="en-GB" b="1" dirty="0"/>
              <a:t> / </a:t>
            </a:r>
            <a:r>
              <a:rPr lang="en-GB" b="1" dirty="0" err="1"/>
              <a:t>Arabela</a:t>
            </a:r>
            <a:r>
              <a:rPr lang="en-GB" b="1" dirty="0"/>
              <a:t> comes back</a:t>
            </a:r>
            <a:endParaRPr lang="cs-CZ" dirty="0"/>
          </a:p>
          <a:p>
            <a:r>
              <a:rPr lang="en-GB" dirty="0"/>
              <a:t>1993/1994</a:t>
            </a:r>
            <a:endParaRPr lang="cs-CZ" dirty="0"/>
          </a:p>
          <a:p>
            <a:r>
              <a:rPr lang="cs-CZ" dirty="0" smtClean="0"/>
              <a:t>D</a:t>
            </a:r>
            <a:r>
              <a:rPr lang="en-GB" dirty="0" smtClean="0"/>
              <a:t>: </a:t>
            </a:r>
            <a:r>
              <a:rPr lang="cs-CZ" dirty="0" smtClean="0"/>
              <a:t>Václav </a:t>
            </a:r>
            <a:r>
              <a:rPr lang="en-GB" dirty="0" err="1" smtClean="0"/>
              <a:t>Vorlíček</a:t>
            </a:r>
            <a:endParaRPr lang="cs-CZ" dirty="0"/>
          </a:p>
          <a:p>
            <a:r>
              <a:rPr lang="en-GB" dirty="0"/>
              <a:t>SC: </a:t>
            </a:r>
            <a:r>
              <a:rPr lang="cs-CZ" dirty="0" smtClean="0"/>
              <a:t>Václav </a:t>
            </a:r>
            <a:r>
              <a:rPr lang="en-GB" dirty="0" err="1" smtClean="0"/>
              <a:t>Vorlíček</a:t>
            </a:r>
            <a:r>
              <a:rPr lang="en-GB" dirty="0" smtClean="0"/>
              <a:t> </a:t>
            </a:r>
            <a:r>
              <a:rPr lang="en-GB" dirty="0"/>
              <a:t>– </a:t>
            </a:r>
            <a:r>
              <a:rPr lang="cs-CZ" dirty="0" smtClean="0"/>
              <a:t>Miloš </a:t>
            </a:r>
            <a:r>
              <a:rPr lang="en-GB" dirty="0" err="1" smtClean="0"/>
              <a:t>Macourek</a:t>
            </a:r>
            <a:endParaRPr lang="cs-CZ" dirty="0"/>
          </a:p>
          <a:p>
            <a:r>
              <a:rPr lang="en-GB" dirty="0"/>
              <a:t>26 </a:t>
            </a:r>
            <a:r>
              <a:rPr lang="cs-CZ" dirty="0" err="1" smtClean="0"/>
              <a:t>epizodes</a:t>
            </a:r>
            <a:endParaRPr lang="cs-CZ" dirty="0"/>
          </a:p>
          <a:p>
            <a:r>
              <a:rPr lang="en-GB" dirty="0"/>
              <a:t>Co-production: ČT / WDR</a:t>
            </a:r>
            <a:endParaRPr lang="cs-CZ" dirty="0"/>
          </a:p>
          <a:p>
            <a:endParaRPr lang="cs-CZ" dirty="0"/>
          </a:p>
        </p:txBody>
      </p:sp>
    </p:spTree>
    <p:extLst>
      <p:ext uri="{BB962C8B-B14F-4D97-AF65-F5344CB8AC3E}">
        <p14:creationId xmlns:p14="http://schemas.microsoft.com/office/powerpoint/2010/main" val="2172418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Production</a:t>
            </a:r>
            <a:r>
              <a:rPr lang="cs-CZ" dirty="0" smtClean="0"/>
              <a:t> </a:t>
            </a:r>
            <a:r>
              <a:rPr lang="cs-CZ" dirty="0" err="1" smtClean="0"/>
              <a:t>specificities</a:t>
            </a:r>
            <a:endParaRPr lang="cs-CZ" dirty="0"/>
          </a:p>
        </p:txBody>
      </p:sp>
      <p:sp>
        <p:nvSpPr>
          <p:cNvPr id="3" name="Zástupný symbol pro obsah 2"/>
          <p:cNvSpPr>
            <a:spLocks noGrp="1"/>
          </p:cNvSpPr>
          <p:nvPr>
            <p:ph idx="1"/>
          </p:nvPr>
        </p:nvSpPr>
        <p:spPr/>
        <p:txBody>
          <a:bodyPr/>
          <a:lstStyle/>
          <a:p>
            <a:r>
              <a:rPr lang="en-GB" dirty="0"/>
              <a:t>Mode of production</a:t>
            </a:r>
            <a:endParaRPr lang="cs-CZ" dirty="0"/>
          </a:p>
          <a:p>
            <a:r>
              <a:rPr lang="en-GB" dirty="0"/>
              <a:t>Ben Singer: Modes of production: issues and </a:t>
            </a:r>
            <a:r>
              <a:rPr lang="en-GB" dirty="0" smtClean="0"/>
              <a:t>debates</a:t>
            </a:r>
            <a:r>
              <a:rPr lang="cs-CZ" dirty="0" smtClean="0"/>
              <a:t>  (</a:t>
            </a:r>
            <a:r>
              <a:rPr lang="cs-CZ" i="1" dirty="0" err="1" smtClean="0"/>
              <a:t>Encyclopedia</a:t>
            </a:r>
            <a:r>
              <a:rPr lang="cs-CZ" i="1" dirty="0" smtClean="0"/>
              <a:t> </a:t>
            </a:r>
            <a:r>
              <a:rPr lang="cs-CZ" i="1" dirty="0" err="1"/>
              <a:t>of</a:t>
            </a:r>
            <a:r>
              <a:rPr lang="cs-CZ" i="1" dirty="0"/>
              <a:t> Early </a:t>
            </a:r>
            <a:r>
              <a:rPr lang="cs-CZ" i="1" dirty="0" err="1"/>
              <a:t>Cinema</a:t>
            </a:r>
            <a:r>
              <a:rPr lang="cs-CZ" dirty="0"/>
              <a:t>. London: </a:t>
            </a:r>
            <a:r>
              <a:rPr lang="cs-CZ" dirty="0" err="1"/>
              <a:t>Routledge</a:t>
            </a:r>
            <a:r>
              <a:rPr lang="cs-CZ" dirty="0"/>
              <a:t>, </a:t>
            </a:r>
            <a:r>
              <a:rPr lang="cs-CZ" dirty="0" smtClean="0"/>
              <a:t>2010)</a:t>
            </a:r>
          </a:p>
          <a:p>
            <a:r>
              <a:rPr lang="en-GB" b="1" dirty="0"/>
              <a:t>different ways of organizing the film-production process with respect to divisions of </a:t>
            </a:r>
            <a:r>
              <a:rPr lang="en-GB" b="1" dirty="0" err="1"/>
              <a:t>labor</a:t>
            </a:r>
            <a:r>
              <a:rPr lang="en-GB" b="1" dirty="0"/>
              <a:t> and authority</a:t>
            </a:r>
            <a:r>
              <a:rPr lang="en-GB" dirty="0"/>
              <a:t>. </a:t>
            </a:r>
            <a:endParaRPr lang="cs-CZ" dirty="0"/>
          </a:p>
          <a:p>
            <a:r>
              <a:rPr lang="en-GB" b="1" dirty="0"/>
              <a:t>Mode of production = a particular set of production </a:t>
            </a:r>
            <a:r>
              <a:rPr lang="en-GB" b="1" dirty="0" smtClean="0"/>
              <a:t>practises</a:t>
            </a:r>
            <a:endParaRPr lang="cs-CZ" b="1" dirty="0" smtClean="0"/>
          </a:p>
          <a:p>
            <a:r>
              <a:rPr lang="en-GB" dirty="0"/>
              <a:t>it is possible to differentiate between Mode x System: system defined as a specific configuration or articulation of the </a:t>
            </a:r>
            <a:r>
              <a:rPr lang="en-GB" dirty="0" smtClean="0"/>
              <a:t>former</a:t>
            </a:r>
            <a:endParaRPr lang="cs-CZ" dirty="0" smtClean="0"/>
          </a:p>
          <a:p>
            <a:r>
              <a:rPr lang="cs-CZ" dirty="0" smtClean="0"/>
              <a:t>/</a:t>
            </a:r>
            <a:r>
              <a:rPr lang="cs-CZ" dirty="0" err="1" smtClean="0"/>
              <a:t>cultural</a:t>
            </a:r>
            <a:r>
              <a:rPr lang="cs-CZ" dirty="0" smtClean="0"/>
              <a:t> </a:t>
            </a:r>
            <a:r>
              <a:rPr lang="cs-CZ" dirty="0" err="1" smtClean="0"/>
              <a:t>differences</a:t>
            </a:r>
            <a:r>
              <a:rPr lang="cs-CZ" dirty="0" smtClean="0"/>
              <a:t> x PRODUCTION </a:t>
            </a:r>
            <a:r>
              <a:rPr lang="cs-CZ" dirty="0" err="1" smtClean="0"/>
              <a:t>differences</a:t>
            </a:r>
            <a:r>
              <a:rPr lang="cs-CZ" dirty="0" smtClean="0"/>
              <a:t>/</a:t>
            </a:r>
            <a:endParaRPr lang="cs-CZ" dirty="0"/>
          </a:p>
        </p:txBody>
      </p:sp>
    </p:spTree>
    <p:extLst>
      <p:ext uri="{BB962C8B-B14F-4D97-AF65-F5344CB8AC3E}">
        <p14:creationId xmlns:p14="http://schemas.microsoft.com/office/powerpoint/2010/main" val="2966742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513807"/>
            <a:ext cx="9601200" cy="6061164"/>
          </a:xfrm>
        </p:spPr>
        <p:txBody>
          <a:bodyPr>
            <a:noAutofit/>
          </a:bodyPr>
          <a:lstStyle/>
          <a:p>
            <a:r>
              <a:rPr lang="en-GB" sz="1600" dirty="0"/>
              <a:t>Analysing the mode of production by virtue of two descriptive and explanatory schemata: </a:t>
            </a:r>
            <a:endParaRPr lang="cs-CZ" sz="1600" dirty="0"/>
          </a:p>
          <a:p>
            <a:pPr lvl="0"/>
            <a:r>
              <a:rPr lang="en-GB" sz="1600" dirty="0"/>
              <a:t>The division of the work</a:t>
            </a:r>
            <a:endParaRPr lang="cs-CZ" sz="1600" dirty="0"/>
          </a:p>
          <a:p>
            <a:pPr lvl="0"/>
            <a:r>
              <a:rPr lang="en-GB" sz="1600" dirty="0"/>
              <a:t>The management systems</a:t>
            </a:r>
            <a:endParaRPr lang="cs-CZ" sz="1600" dirty="0"/>
          </a:p>
          <a:p>
            <a:r>
              <a:rPr lang="en-GB" sz="1600" b="1" dirty="0"/>
              <a:t>Division of work:</a:t>
            </a:r>
            <a:r>
              <a:rPr lang="en-GB" sz="1600" dirty="0"/>
              <a:t> increasingly subdivided – cameramen´s duties subdivided to laboratory technicians, to assistants, to continuity clerks</a:t>
            </a:r>
            <a:endParaRPr lang="cs-CZ" sz="1600" dirty="0"/>
          </a:p>
          <a:p>
            <a:r>
              <a:rPr lang="en-GB" sz="1600" dirty="0"/>
              <a:t>The cause of this subdivision is not in the management system per se, but in economic practices (increased production rate, increased technological complexities) and in ideological/signifying practices (demands for certain stylistic qualities)</a:t>
            </a:r>
            <a:endParaRPr lang="cs-CZ" sz="1600" dirty="0"/>
          </a:p>
          <a:p>
            <a:r>
              <a:rPr lang="en-GB" sz="1600" b="1" dirty="0"/>
              <a:t>Management system:</a:t>
            </a:r>
            <a:r>
              <a:rPr lang="en-GB" sz="1600" dirty="0"/>
              <a:t> </a:t>
            </a:r>
            <a:endParaRPr lang="cs-CZ" sz="1600" dirty="0" smtClean="0"/>
          </a:p>
          <a:p>
            <a:r>
              <a:rPr lang="en-GB" sz="1600" dirty="0"/>
              <a:t> </a:t>
            </a:r>
            <a:r>
              <a:rPr lang="en-GB" sz="1600" dirty="0" smtClean="0"/>
              <a:t>This </a:t>
            </a:r>
            <a:r>
              <a:rPr lang="en-GB" sz="1600" dirty="0"/>
              <a:t>“division mode” splits into five systems: </a:t>
            </a:r>
            <a:endParaRPr lang="cs-CZ" sz="1600" dirty="0"/>
          </a:p>
          <a:p>
            <a:r>
              <a:rPr lang="en-GB" sz="1600" dirty="0"/>
              <a:t> </a:t>
            </a:r>
            <a:r>
              <a:rPr lang="en-GB" sz="1600" dirty="0" smtClean="0"/>
              <a:t>the </a:t>
            </a:r>
            <a:r>
              <a:rPr lang="en-GB" sz="1600" dirty="0"/>
              <a:t>“director” system (1907-1909); </a:t>
            </a:r>
            <a:endParaRPr lang="cs-CZ" sz="1600" dirty="0"/>
          </a:p>
          <a:p>
            <a:r>
              <a:rPr lang="en-GB" sz="1600" dirty="0"/>
              <a:t>the “director-unit” system (1909-1914); </a:t>
            </a:r>
            <a:endParaRPr lang="cs-CZ" sz="1600" dirty="0"/>
          </a:p>
          <a:p>
            <a:r>
              <a:rPr lang="en-GB" sz="1600" dirty="0"/>
              <a:t>the “central producer” system (1914-1930); </a:t>
            </a:r>
            <a:endParaRPr lang="cs-CZ" sz="1600" dirty="0"/>
          </a:p>
          <a:p>
            <a:r>
              <a:rPr lang="en-GB" sz="1600" dirty="0"/>
              <a:t>the “producer-unit system” (1930s)</a:t>
            </a:r>
            <a:endParaRPr lang="cs-CZ" sz="1600" dirty="0"/>
          </a:p>
          <a:p>
            <a:r>
              <a:rPr lang="en-GB" sz="1600" dirty="0"/>
              <a:t>the “package-unit system” (starting in early 1940s and dominant by the mid-1950s)</a:t>
            </a:r>
            <a:endParaRPr lang="cs-CZ" sz="1600" dirty="0"/>
          </a:p>
          <a:p>
            <a:r>
              <a:rPr lang="en-GB" sz="1600" dirty="0"/>
              <a:t> </a:t>
            </a:r>
            <a:endParaRPr lang="cs-CZ" sz="1600" dirty="0"/>
          </a:p>
        </p:txBody>
      </p:sp>
    </p:spTree>
    <p:extLst>
      <p:ext uri="{BB962C8B-B14F-4D97-AF65-F5344CB8AC3E}">
        <p14:creationId xmlns:p14="http://schemas.microsoft.com/office/powerpoint/2010/main" val="3160657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GB" dirty="0"/>
              <a:t>Analysing a mode of production requires analysing what factors are involved in its organization and the relationship of those factors to each other. Three elements in this relationship will be referred to: the </a:t>
            </a:r>
            <a:r>
              <a:rPr lang="en-GB" dirty="0" err="1"/>
              <a:t>labor</a:t>
            </a:r>
            <a:r>
              <a:rPr lang="en-GB" dirty="0"/>
              <a:t> force; the means of production; the financing of production. </a:t>
            </a:r>
            <a:endParaRPr lang="cs-CZ" dirty="0"/>
          </a:p>
          <a:p>
            <a:r>
              <a:rPr lang="en-GB" b="1" dirty="0" err="1"/>
              <a:t>Labor</a:t>
            </a:r>
            <a:r>
              <a:rPr lang="en-GB" b="1" dirty="0"/>
              <a:t> force: </a:t>
            </a:r>
            <a:r>
              <a:rPr lang="en-GB" dirty="0"/>
              <a:t>all workers involved in the production of the films or the production of physical means to make them. In cinema: cameramen, scriptwriters, stagehands, </a:t>
            </a:r>
            <a:r>
              <a:rPr lang="en-GB" dirty="0" err="1"/>
              <a:t>lensmakers</a:t>
            </a:r>
            <a:r>
              <a:rPr lang="en-GB" dirty="0"/>
              <a:t>, producers… (</a:t>
            </a:r>
            <a:r>
              <a:rPr lang="en-GB" dirty="0" err="1"/>
              <a:t>staiger</a:t>
            </a:r>
            <a:r>
              <a:rPr lang="en-GB" dirty="0"/>
              <a:t>, 89)</a:t>
            </a:r>
            <a:endParaRPr lang="cs-CZ" dirty="0"/>
          </a:p>
          <a:p>
            <a:r>
              <a:rPr lang="en-GB" b="1" dirty="0"/>
              <a:t>Means of production: </a:t>
            </a:r>
            <a:r>
              <a:rPr lang="en-GB" dirty="0"/>
              <a:t>physical capital related to the production of the commodity – physical aspects of a company such as its buildings, sets, costumes, etc. Technology – camera, film stock, etc. Technique – the methods of use of those tools and materials. </a:t>
            </a:r>
            <a:endParaRPr lang="cs-CZ" dirty="0"/>
          </a:p>
          <a:p>
            <a:r>
              <a:rPr lang="en-GB" b="1" dirty="0"/>
              <a:t>Financing of the production: </a:t>
            </a:r>
            <a:r>
              <a:rPr lang="en-GB" dirty="0"/>
              <a:t>in a capitalist firm – individuals and companies supply capital</a:t>
            </a:r>
            <a:r>
              <a:rPr lang="en-GB" b="1" dirty="0"/>
              <a:t> </a:t>
            </a:r>
            <a:r>
              <a:rPr lang="en-GB" dirty="0"/>
              <a:t>with the purpose to make a profit. </a:t>
            </a:r>
            <a:endParaRPr lang="cs-CZ" dirty="0"/>
          </a:p>
          <a:p>
            <a:endParaRPr lang="cs-CZ" dirty="0"/>
          </a:p>
          <a:p>
            <a:endParaRPr lang="cs-CZ" dirty="0"/>
          </a:p>
        </p:txBody>
      </p:sp>
    </p:spTree>
    <p:extLst>
      <p:ext uri="{BB962C8B-B14F-4D97-AF65-F5344CB8AC3E}">
        <p14:creationId xmlns:p14="http://schemas.microsoft.com/office/powerpoint/2010/main" val="381110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State-Socialist Mode of Production</a:t>
            </a:r>
            <a:endParaRPr lang="cs-CZ" dirty="0"/>
          </a:p>
        </p:txBody>
      </p:sp>
      <p:sp>
        <p:nvSpPr>
          <p:cNvPr id="3" name="Zástupný symbol pro obsah 2"/>
          <p:cNvSpPr>
            <a:spLocks noGrp="1"/>
          </p:cNvSpPr>
          <p:nvPr>
            <p:ph idx="1"/>
          </p:nvPr>
        </p:nvSpPr>
        <p:spPr>
          <a:xfrm>
            <a:off x="1371600" y="1689463"/>
            <a:ext cx="9601200" cy="3953691"/>
          </a:xfrm>
        </p:spPr>
        <p:txBody>
          <a:bodyPr>
            <a:normAutofit fontScale="92500" lnSpcReduction="20000"/>
          </a:bodyPr>
          <a:lstStyle/>
          <a:p>
            <a:r>
              <a:rPr lang="cs-CZ" dirty="0" err="1" smtClean="0"/>
              <a:t>State-socialist</a:t>
            </a:r>
            <a:r>
              <a:rPr lang="cs-CZ" dirty="0" smtClean="0"/>
              <a:t> </a:t>
            </a:r>
            <a:r>
              <a:rPr lang="cs-CZ" dirty="0" err="1" smtClean="0"/>
              <a:t>production</a:t>
            </a:r>
            <a:r>
              <a:rPr lang="cs-CZ" dirty="0" smtClean="0"/>
              <a:t> </a:t>
            </a:r>
            <a:r>
              <a:rPr lang="cs-CZ" dirty="0" err="1" smtClean="0"/>
              <a:t>systems</a:t>
            </a:r>
            <a:r>
              <a:rPr lang="cs-CZ" dirty="0" smtClean="0"/>
              <a:t>: s</a:t>
            </a:r>
            <a:r>
              <a:rPr lang="en-GB" dirty="0" err="1" smtClean="0"/>
              <a:t>upervised</a:t>
            </a:r>
            <a:r>
              <a:rPr lang="en-GB" dirty="0" smtClean="0"/>
              <a:t> </a:t>
            </a:r>
            <a:r>
              <a:rPr lang="en-GB" dirty="0"/>
              <a:t>by a central administrative body; subject of Communist Party </a:t>
            </a:r>
            <a:r>
              <a:rPr lang="en-GB" dirty="0" smtClean="0"/>
              <a:t>control</a:t>
            </a:r>
            <a:r>
              <a:rPr lang="cs-CZ" dirty="0" smtClean="0"/>
              <a:t>,</a:t>
            </a:r>
            <a:r>
              <a:rPr lang="en-GB" dirty="0" smtClean="0"/>
              <a:t> </a:t>
            </a:r>
            <a:r>
              <a:rPr lang="en-GB" dirty="0"/>
              <a:t>state </a:t>
            </a:r>
            <a:r>
              <a:rPr lang="en-GB" dirty="0" smtClean="0"/>
              <a:t>censorship</a:t>
            </a:r>
            <a:r>
              <a:rPr lang="cs-CZ" dirty="0" smtClean="0"/>
              <a:t>, and</a:t>
            </a:r>
            <a:r>
              <a:rPr lang="en-GB" dirty="0" smtClean="0"/>
              <a:t> </a:t>
            </a:r>
            <a:r>
              <a:rPr lang="en-GB" dirty="0"/>
              <a:t>bureaucratic production plans and norms; issuing permanent – not short-term – contracts of employment. </a:t>
            </a:r>
            <a:endParaRPr lang="cs-CZ" dirty="0"/>
          </a:p>
          <a:p>
            <a:r>
              <a:rPr lang="en-GB" dirty="0"/>
              <a:t>X Scriptwriting: the state-socialist studios relied on freelancers who were supposed to deliver treatments or </a:t>
            </a:r>
            <a:r>
              <a:rPr lang="en-GB" dirty="0" err="1" smtClean="0"/>
              <a:t>scr</a:t>
            </a:r>
            <a:r>
              <a:rPr lang="cs-CZ" dirty="0" err="1" smtClean="0"/>
              <a:t>ee</a:t>
            </a:r>
            <a:r>
              <a:rPr lang="en-GB" dirty="0" err="1" smtClean="0"/>
              <a:t>nplays</a:t>
            </a:r>
            <a:r>
              <a:rPr lang="en-GB" dirty="0" smtClean="0"/>
              <a:t> </a:t>
            </a:r>
            <a:r>
              <a:rPr lang="en-GB" dirty="0"/>
              <a:t>which would require the intervention of directors in order to ensure basic structural and technical standards. In effect, directors were contributing to the majority of screenplays (over 70% between 1945-1980)</a:t>
            </a:r>
            <a:endParaRPr lang="cs-CZ" dirty="0"/>
          </a:p>
          <a:p>
            <a:r>
              <a:rPr lang="en-GB" dirty="0"/>
              <a:t>Integrated, partly self-supporting system, with production financed primarily by revenue from distribution of Western products</a:t>
            </a:r>
            <a:endParaRPr lang="cs-CZ" dirty="0"/>
          </a:p>
          <a:p>
            <a:r>
              <a:rPr lang="en-GB" dirty="0"/>
              <a:t>Long-term plans and fixed budgets</a:t>
            </a:r>
            <a:endParaRPr lang="cs-CZ" dirty="0"/>
          </a:p>
          <a:p>
            <a:r>
              <a:rPr lang="en-GB" dirty="0"/>
              <a:t>Bureaucratic model – difficulties to initiate flexible approaches to product differentiation </a:t>
            </a:r>
            <a:endParaRPr lang="cs-CZ" dirty="0"/>
          </a:p>
          <a:p>
            <a:r>
              <a:rPr lang="en-GB" dirty="0"/>
              <a:t>The strategic management </a:t>
            </a:r>
            <a:r>
              <a:rPr lang="en-GB" dirty="0" smtClean="0"/>
              <a:t>was </a:t>
            </a:r>
            <a:r>
              <a:rPr lang="en-GB" dirty="0"/>
              <a:t>monopolized by the state – the state controlled the flow of capital, the production infrastructure, the </a:t>
            </a:r>
            <a:r>
              <a:rPr lang="en-GB" dirty="0" err="1"/>
              <a:t>labor</a:t>
            </a:r>
            <a:r>
              <a:rPr lang="en-GB" dirty="0"/>
              <a:t> force, and long-term planning</a:t>
            </a:r>
            <a:endParaRPr lang="cs-CZ" dirty="0"/>
          </a:p>
          <a:p>
            <a:endParaRPr lang="cs-CZ" dirty="0"/>
          </a:p>
        </p:txBody>
      </p:sp>
      <p:sp>
        <p:nvSpPr>
          <p:cNvPr id="4" name="Obdélník 3"/>
          <p:cNvSpPr/>
          <p:nvPr/>
        </p:nvSpPr>
        <p:spPr>
          <a:xfrm>
            <a:off x="1371600" y="5725664"/>
            <a:ext cx="8477795" cy="1200329"/>
          </a:xfrm>
          <a:prstGeom prst="rect">
            <a:avLst/>
          </a:prstGeom>
        </p:spPr>
        <p:txBody>
          <a:bodyPr wrap="square">
            <a:spAutoFit/>
          </a:bodyPr>
          <a:lstStyle/>
          <a:p>
            <a:r>
              <a:rPr lang="en-GB" dirty="0" err="1">
                <a:latin typeface="Calibri" panose="020F0502020204030204" pitchFamily="34" charset="0"/>
                <a:ea typeface="Calibri" panose="020F0502020204030204" pitchFamily="34" charset="0"/>
                <a:cs typeface="Times New Roman" panose="02020603050405020304" pitchFamily="18" charset="0"/>
              </a:rPr>
              <a:t>Szczepanik</a:t>
            </a:r>
            <a:r>
              <a:rPr lang="en-GB" dirty="0">
                <a:latin typeface="Calibri" panose="020F0502020204030204" pitchFamily="34" charset="0"/>
                <a:ea typeface="Calibri" panose="020F0502020204030204" pitchFamily="34" charset="0"/>
                <a:cs typeface="Times New Roman" panose="02020603050405020304" pitchFamily="18" charset="0"/>
              </a:rPr>
              <a:t>, Petr. </a:t>
            </a:r>
            <a:r>
              <a:rPr lang="en-GB" i="1" dirty="0">
                <a:latin typeface="Calibri" panose="020F0502020204030204" pitchFamily="34" charset="0"/>
                <a:ea typeface="Calibri" panose="020F0502020204030204" pitchFamily="34" charset="0"/>
                <a:cs typeface="Times New Roman" panose="02020603050405020304" pitchFamily="18" charset="0"/>
              </a:rPr>
              <a:t>The State-Socialist Mode of Production and the Political History of Production Culture</a:t>
            </a:r>
            <a:r>
              <a:rPr lang="en-GB" dirty="0">
                <a:latin typeface="Calibri" panose="020F0502020204030204" pitchFamily="34" charset="0"/>
                <a:ea typeface="Calibri" panose="020F0502020204030204" pitchFamily="34" charset="0"/>
                <a:cs typeface="Times New Roman" panose="02020603050405020304" pitchFamily="18" charset="0"/>
              </a:rPr>
              <a:t>. </a:t>
            </a:r>
            <a:r>
              <a:rPr lang="cs-CZ" dirty="0" smtClean="0"/>
              <a:t>In </a:t>
            </a:r>
            <a:r>
              <a:rPr lang="cs-CZ" dirty="0" err="1"/>
              <a:t>Szczepanik</a:t>
            </a:r>
            <a:r>
              <a:rPr lang="cs-CZ" dirty="0"/>
              <a:t>, Petr; </a:t>
            </a:r>
            <a:r>
              <a:rPr lang="cs-CZ" dirty="0" err="1"/>
              <a:t>Vonderau</a:t>
            </a:r>
            <a:r>
              <a:rPr lang="cs-CZ" dirty="0"/>
              <a:t>, Patrick. </a:t>
            </a:r>
            <a:r>
              <a:rPr lang="cs-CZ" dirty="0" err="1"/>
              <a:t>Behind</a:t>
            </a:r>
            <a:r>
              <a:rPr lang="cs-CZ" dirty="0"/>
              <a:t> </a:t>
            </a:r>
            <a:r>
              <a:rPr lang="cs-CZ" dirty="0" err="1"/>
              <a:t>the</a:t>
            </a:r>
            <a:r>
              <a:rPr lang="cs-CZ" dirty="0"/>
              <a:t> </a:t>
            </a:r>
            <a:r>
              <a:rPr lang="cs-CZ" dirty="0" err="1"/>
              <a:t>Screen</a:t>
            </a:r>
            <a:r>
              <a:rPr lang="cs-CZ" dirty="0"/>
              <a:t>: </a:t>
            </a:r>
            <a:r>
              <a:rPr lang="cs-CZ" dirty="0" err="1"/>
              <a:t>Inside</a:t>
            </a:r>
            <a:r>
              <a:rPr lang="cs-CZ" dirty="0"/>
              <a:t> </a:t>
            </a:r>
            <a:r>
              <a:rPr lang="cs-CZ" dirty="0" err="1"/>
              <a:t>European</a:t>
            </a:r>
            <a:r>
              <a:rPr lang="cs-CZ" dirty="0"/>
              <a:t> </a:t>
            </a:r>
            <a:r>
              <a:rPr lang="cs-CZ" dirty="0" err="1"/>
              <a:t>Production</a:t>
            </a:r>
            <a:r>
              <a:rPr lang="cs-CZ" dirty="0"/>
              <a:t> </a:t>
            </a:r>
            <a:r>
              <a:rPr lang="cs-CZ" dirty="0" err="1"/>
              <a:t>Cultures</a:t>
            </a:r>
            <a:r>
              <a:rPr lang="cs-CZ" dirty="0"/>
              <a:t>. 1. vyd. New York: </a:t>
            </a:r>
            <a:r>
              <a:rPr lang="cs-CZ" dirty="0" err="1"/>
              <a:t>Palgrave</a:t>
            </a:r>
            <a:r>
              <a:rPr lang="cs-CZ" dirty="0"/>
              <a:t> </a:t>
            </a:r>
            <a:r>
              <a:rPr lang="cs-CZ" dirty="0" err="1"/>
              <a:t>Macmillan</a:t>
            </a:r>
            <a:r>
              <a:rPr lang="cs-CZ" dirty="0"/>
              <a:t>, 2013. s. 113-134</a:t>
            </a:r>
          </a:p>
        </p:txBody>
      </p:sp>
    </p:spTree>
    <p:extLst>
      <p:ext uri="{BB962C8B-B14F-4D97-AF65-F5344CB8AC3E}">
        <p14:creationId xmlns:p14="http://schemas.microsoft.com/office/powerpoint/2010/main" val="165613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en-GB" dirty="0"/>
              <a:t>Distinction to classical Hollywood: </a:t>
            </a:r>
            <a:r>
              <a:rPr lang="cs-CZ" dirty="0" smtClean="0"/>
              <a:t>in </a:t>
            </a:r>
            <a:r>
              <a:rPr lang="cs-CZ" dirty="0" err="1" smtClean="0"/>
              <a:t>certain</a:t>
            </a:r>
            <a:r>
              <a:rPr lang="cs-CZ" dirty="0" smtClean="0"/>
              <a:t> </a:t>
            </a:r>
            <a:r>
              <a:rPr lang="cs-CZ" dirty="0" err="1" smtClean="0"/>
              <a:t>periods</a:t>
            </a:r>
            <a:r>
              <a:rPr lang="cs-CZ" dirty="0" smtClean="0"/>
              <a:t>, </a:t>
            </a:r>
            <a:r>
              <a:rPr lang="en-GB" dirty="0" smtClean="0"/>
              <a:t>screenplay </a:t>
            </a:r>
            <a:r>
              <a:rPr lang="en-GB" dirty="0"/>
              <a:t>development was not separated from shooting and postproduction – directors had remarkable level of authority and flexibility – prominent managerial role of directors, extending to scripting and editing, was typical not only for East-Central Europe, but for the continental European tradition. It approximates </a:t>
            </a:r>
            <a:r>
              <a:rPr lang="en-GB" dirty="0" err="1"/>
              <a:t>Staiger´s</a:t>
            </a:r>
            <a:r>
              <a:rPr lang="en-GB" dirty="0"/>
              <a:t> “director-unit system” </a:t>
            </a:r>
            <a:endParaRPr lang="cs-CZ" dirty="0"/>
          </a:p>
          <a:p>
            <a:r>
              <a:rPr lang="en-GB" dirty="0"/>
              <a:t>The State-Socialist mode of production was a hybrid of European and Hollywood models, including Nazi Germany´s cultural and economic politics (the centralized </a:t>
            </a:r>
            <a:r>
              <a:rPr lang="en-GB" dirty="0" err="1"/>
              <a:t>Dramaturgie</a:t>
            </a:r>
            <a:r>
              <a:rPr lang="en-GB" dirty="0"/>
              <a:t> made ideological control easier); local influences: Bata shoe factory, inspired by American model of scientific management; Soviet studio system, which had been inspired by Hollywood. These organizational traditions coexisted in the Czechoslovak state monopoly. </a:t>
            </a:r>
            <a:endParaRPr lang="cs-CZ" dirty="0"/>
          </a:p>
          <a:p>
            <a:r>
              <a:rPr lang="en-GB" dirty="0"/>
              <a:t>By the late 1950s, the East-Central European film industries – Czechoslovakia, Poland, East Germany, </a:t>
            </a:r>
            <a:r>
              <a:rPr lang="cs-CZ" dirty="0" smtClean="0"/>
              <a:t>lat</a:t>
            </a:r>
            <a:r>
              <a:rPr lang="en-GB" dirty="0" err="1" smtClean="0"/>
              <a:t>er</a:t>
            </a:r>
            <a:r>
              <a:rPr lang="en-GB" dirty="0" smtClean="0"/>
              <a:t> </a:t>
            </a:r>
            <a:r>
              <a:rPr lang="en-GB" dirty="0"/>
              <a:t>Hungary – were undergoing a series of political and economic reforms, introducing forms of decentralization (creative, production, or dramaturgical units, groups, collectives – these bodies were supposed to bridge the gap between lower and upper management and to insure the steady supply of professional-quality screenplays.</a:t>
            </a:r>
            <a:endParaRPr lang="cs-CZ" dirty="0"/>
          </a:p>
        </p:txBody>
      </p:sp>
    </p:spTree>
    <p:extLst>
      <p:ext uri="{BB962C8B-B14F-4D97-AF65-F5344CB8AC3E}">
        <p14:creationId xmlns:p14="http://schemas.microsoft.com/office/powerpoint/2010/main" val="265508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sz="1800" dirty="0"/>
          </a:p>
        </p:txBody>
      </p:sp>
      <p:sp>
        <p:nvSpPr>
          <p:cNvPr id="4" name="Rectangle 1"/>
          <p:cNvSpPr>
            <a:spLocks noGrp="1" noChangeArrowheads="1"/>
          </p:cNvSpPr>
          <p:nvPr>
            <p:ph idx="1"/>
          </p:nvPr>
        </p:nvSpPr>
        <p:spPr bwMode="auto">
          <a:xfrm>
            <a:off x="1371600" y="2507040"/>
            <a:ext cx="101411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L="1314450" marR="0" lvl="2" indent="-400050" defTabSz="914400" rtl="0" eaLnBrk="0" fontAlgn="base" latinLnBrk="0" hangingPunct="0">
              <a:lnSpc>
                <a:spcPct val="100000"/>
              </a:lnSpc>
              <a:spcBef>
                <a:spcPct val="0"/>
              </a:spcBef>
              <a:spcAft>
                <a:spcPct val="0"/>
              </a:spcAft>
              <a:buClrTx/>
              <a:buSzTx/>
              <a:buAutoNum type="romanUcPeriod"/>
              <a:tabLst/>
            </a:pPr>
            <a:r>
              <a:rPr kumimoji="0" lang="cs-CZ" altLang="cs-CZ" sz="1800" b="0" i="0" u="none" strike="noStrike" cap="none" normalizeH="0" baseline="0" dirty="0" smtClean="0">
                <a:ln>
                  <a:noFill/>
                </a:ln>
                <a:solidFill>
                  <a:schemeClr val="tx1"/>
                </a:solidFill>
                <a:effectLst/>
                <a:latin typeface="Arial" panose="020B0604020202020204" pitchFamily="34" charset="0"/>
              </a:rPr>
              <a:t>Mezi/národní koprodukce: definice, parametry, funkce mezinárodní koprodukční spolupráce </a:t>
            </a:r>
          </a:p>
          <a:p>
            <a:pPr marL="1314450" marR="0" lvl="2" indent="-400050" defTabSz="914400" rtl="0" eaLnBrk="0" fontAlgn="base" latinLnBrk="0" hangingPunct="0">
              <a:lnSpc>
                <a:spcPct val="100000"/>
              </a:lnSpc>
              <a:spcBef>
                <a:spcPct val="0"/>
              </a:spcBef>
              <a:spcAft>
                <a:spcPct val="0"/>
              </a:spcAft>
              <a:buClrTx/>
              <a:buSzTx/>
              <a:buAutoNum type="romanUcPeriod"/>
              <a:tabLst/>
            </a:pPr>
            <a:r>
              <a:rPr kumimoji="0" lang="cs-CZ" altLang="cs-CZ" sz="1800" b="0" i="0" u="none" strike="noStrike" cap="none" normalizeH="0" baseline="0" dirty="0" smtClean="0">
                <a:ln>
                  <a:noFill/>
                </a:ln>
                <a:solidFill>
                  <a:schemeClr val="tx1"/>
                </a:solidFill>
                <a:effectLst/>
                <a:latin typeface="Arial" panose="020B0604020202020204" pitchFamily="34" charset="0"/>
              </a:rPr>
              <a:t>Poválečné koprodukce v západní Evropě a </a:t>
            </a:r>
            <a:r>
              <a:rPr kumimoji="0" lang="cs-CZ" altLang="cs-CZ" sz="1800" b="0" i="0" u="none" strike="noStrike" cap="none" normalizeH="0" baseline="0" dirty="0" err="1" smtClean="0">
                <a:ln>
                  <a:noFill/>
                </a:ln>
                <a:solidFill>
                  <a:schemeClr val="tx1"/>
                </a:solidFill>
                <a:effectLst/>
                <a:latin typeface="Arial" panose="020B0604020202020204" pitchFamily="34" charset="0"/>
              </a:rPr>
              <a:t>transnacionalismus</a:t>
            </a:r>
            <a:r>
              <a:rPr kumimoji="0" lang="cs-CZ" altLang="cs-CZ" sz="1800" b="0" i="0" u="none" strike="noStrike" cap="none" normalizeH="0" baseline="0" dirty="0" smtClean="0">
                <a:ln>
                  <a:noFill/>
                </a:ln>
                <a:solidFill>
                  <a:schemeClr val="tx1"/>
                </a:solidFill>
                <a:effectLst/>
                <a:latin typeface="Arial" panose="020B0604020202020204" pitchFamily="34" charset="0"/>
              </a:rPr>
              <a:t> </a:t>
            </a:r>
          </a:p>
          <a:p>
            <a:pPr marL="914400" marR="0" lvl="2"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III. Poválečné koprodukce v sovětském bloku a kulturní imperialismus </a:t>
            </a:r>
          </a:p>
          <a:p>
            <a:pPr marL="914400" marR="0" lvl="2"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IV. Poválečné koprodukce napříč železnou oponou a kulturní transfer</a:t>
            </a:r>
          </a:p>
          <a:p>
            <a:pPr marL="914400" marR="0" lvl="2"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V. Aktér a struktura (případová studie: Pavel Hajný) </a:t>
            </a:r>
          </a:p>
          <a:p>
            <a:pPr marL="914400" marR="0" lvl="2"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VI. Kulturní transfer (případové studie: Tři oříšky pro Popelku, Strašná žena) </a:t>
            </a:r>
          </a:p>
          <a:p>
            <a:pPr marL="914400" lvl="2" indent="0" eaLnBrk="0" fontAlgn="base" hangingPunct="0">
              <a:lnSpc>
                <a:spcPct val="100000"/>
              </a:lnSpc>
              <a:spcBef>
                <a:spcPct val="0"/>
              </a:spcBef>
              <a:spcAft>
                <a:spcPct val="0"/>
              </a:spcAft>
              <a:buNone/>
            </a:pPr>
            <a:r>
              <a:rPr lang="cs-CZ" altLang="cs-CZ" dirty="0" smtClean="0">
                <a:solidFill>
                  <a:schemeClr val="tx1"/>
                </a:solidFill>
                <a:latin typeface="Arial" panose="020B0604020202020204" pitchFamily="34" charset="0"/>
              </a:rPr>
              <a:t>VII. </a:t>
            </a:r>
            <a:r>
              <a:rPr lang="cs-CZ" altLang="cs-CZ" dirty="0">
                <a:solidFill>
                  <a:schemeClr val="tx1"/>
                </a:solidFill>
                <a:latin typeface="Arial" panose="020B0604020202020204" pitchFamily="34" charset="0"/>
              </a:rPr>
              <a:t>Koprodukce a důvěra (případové studie: Gert </a:t>
            </a:r>
            <a:r>
              <a:rPr lang="cs-CZ" altLang="cs-CZ" dirty="0" err="1">
                <a:solidFill>
                  <a:schemeClr val="tx1"/>
                </a:solidFill>
                <a:latin typeface="Arial" panose="020B0604020202020204" pitchFamily="34" charset="0"/>
              </a:rPr>
              <a:t>Müntefering</a:t>
            </a:r>
            <a:r>
              <a:rPr lang="cs-CZ" altLang="cs-CZ" dirty="0">
                <a:solidFill>
                  <a:schemeClr val="tx1"/>
                </a:solidFill>
                <a:latin typeface="Arial" panose="020B0604020202020204" pitchFamily="34" charset="0"/>
              </a:rPr>
              <a:t> a Carlo </a:t>
            </a:r>
            <a:r>
              <a:rPr lang="cs-CZ" altLang="cs-CZ" dirty="0" err="1">
                <a:solidFill>
                  <a:schemeClr val="tx1"/>
                </a:solidFill>
                <a:latin typeface="Arial" panose="020B0604020202020204" pitchFamily="34" charset="0"/>
              </a:rPr>
              <a:t>Ponti</a:t>
            </a:r>
            <a:r>
              <a:rPr lang="cs-CZ" altLang="cs-CZ" dirty="0">
                <a:solidFill>
                  <a:schemeClr val="tx1"/>
                </a:solidFill>
                <a:latin typeface="Arial" panose="020B0604020202020204" pitchFamily="34" charset="0"/>
              </a:rPr>
              <a:t>) </a:t>
            </a:r>
          </a:p>
          <a:p>
            <a:pPr marL="914400" marR="0" lvl="2" indent="0" algn="l" defTabSz="914400" rtl="0" eaLnBrk="0" fontAlgn="base" latinLnBrk="0" hangingPunct="0">
              <a:lnSpc>
                <a:spcPct val="100000"/>
              </a:lnSpc>
              <a:spcBef>
                <a:spcPct val="0"/>
              </a:spcBef>
              <a:spcAft>
                <a:spcPct val="0"/>
              </a:spcAft>
              <a:buClrTx/>
              <a:buSz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9247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371600" y="522514"/>
            <a:ext cx="9784080" cy="992777"/>
          </a:xfrm>
        </p:spPr>
        <p:txBody>
          <a:bodyPr/>
          <a:lstStyle/>
          <a:p>
            <a:endParaRPr lang="cs-CZ" dirty="0"/>
          </a:p>
        </p:txBody>
      </p:sp>
      <p:sp>
        <p:nvSpPr>
          <p:cNvPr id="5" name="Zástupný symbol pro obsah 4"/>
          <p:cNvSpPr>
            <a:spLocks noGrp="1"/>
          </p:cNvSpPr>
          <p:nvPr>
            <p:ph sz="half" idx="1"/>
          </p:nvPr>
        </p:nvSpPr>
        <p:spPr/>
        <p:txBody>
          <a:bodyPr>
            <a:normAutofit fontScale="70000" lnSpcReduction="20000"/>
          </a:bodyPr>
          <a:lstStyle/>
          <a:p>
            <a:r>
              <a:rPr lang="en-GB" b="1" dirty="0"/>
              <a:t>Czechoslovakia: </a:t>
            </a:r>
            <a:endParaRPr lang="cs-CZ" b="1" dirty="0"/>
          </a:p>
          <a:p>
            <a:r>
              <a:rPr lang="en-GB" dirty="0"/>
              <a:t>1945-48: production groups </a:t>
            </a:r>
            <a:r>
              <a:rPr lang="cs-CZ" dirty="0" smtClean="0"/>
              <a:t>(výrobní skupiny)</a:t>
            </a:r>
            <a:endParaRPr lang="cs-CZ" dirty="0"/>
          </a:p>
          <a:p>
            <a:r>
              <a:rPr lang="en-GB" dirty="0"/>
              <a:t>1948-51: creative collectives </a:t>
            </a:r>
            <a:r>
              <a:rPr lang="cs-CZ" dirty="0" smtClean="0"/>
              <a:t>(tvůrčí kolektivy)</a:t>
            </a:r>
            <a:endParaRPr lang="cs-CZ" dirty="0"/>
          </a:p>
          <a:p>
            <a:r>
              <a:rPr lang="en-GB" dirty="0"/>
              <a:t>1951-54: central collective board </a:t>
            </a:r>
            <a:r>
              <a:rPr lang="cs-CZ" dirty="0" smtClean="0"/>
              <a:t>(Kolektivní vedení Studia tvůrčího filmu)</a:t>
            </a:r>
            <a:endParaRPr lang="cs-CZ" dirty="0"/>
          </a:p>
          <a:p>
            <a:r>
              <a:rPr lang="en-GB" b="1" dirty="0"/>
              <a:t>1954-70: creative </a:t>
            </a:r>
            <a:r>
              <a:rPr lang="en-GB" b="1" dirty="0" smtClean="0"/>
              <a:t>groups</a:t>
            </a:r>
            <a:r>
              <a:rPr lang="cs-CZ" b="1" dirty="0"/>
              <a:t> </a:t>
            </a:r>
            <a:r>
              <a:rPr lang="cs-CZ" b="1" dirty="0" smtClean="0"/>
              <a:t>(tvůrčí skupiny)</a:t>
            </a:r>
            <a:endParaRPr lang="cs-CZ" b="1" dirty="0"/>
          </a:p>
          <a:p>
            <a:r>
              <a:rPr lang="en-GB" b="1" dirty="0"/>
              <a:t>1970-82: dramaturgical </a:t>
            </a:r>
            <a:r>
              <a:rPr lang="en-GB" b="1" dirty="0" smtClean="0"/>
              <a:t>groups</a:t>
            </a:r>
            <a:r>
              <a:rPr lang="cs-CZ" b="1" dirty="0" smtClean="0"/>
              <a:t> (dramaturgické skupiny)</a:t>
            </a:r>
            <a:endParaRPr lang="cs-CZ" b="1" dirty="0"/>
          </a:p>
          <a:p>
            <a:r>
              <a:rPr lang="en-GB" b="1" dirty="0"/>
              <a:t>1982-1990: dramaturgical-production groups </a:t>
            </a:r>
            <a:r>
              <a:rPr lang="cs-CZ" b="1" dirty="0" smtClean="0"/>
              <a:t>(dramaturgicko-výrobní skupiny)</a:t>
            </a:r>
            <a:endParaRPr lang="cs-CZ" b="1" dirty="0"/>
          </a:p>
        </p:txBody>
      </p:sp>
      <p:sp>
        <p:nvSpPr>
          <p:cNvPr id="6" name="Zástupný symbol pro obsah 5"/>
          <p:cNvSpPr>
            <a:spLocks noGrp="1"/>
          </p:cNvSpPr>
          <p:nvPr>
            <p:ph sz="half" idx="2"/>
          </p:nvPr>
        </p:nvSpPr>
        <p:spPr/>
        <p:txBody>
          <a:bodyPr>
            <a:normAutofit fontScale="70000" lnSpcReduction="20000"/>
          </a:bodyPr>
          <a:lstStyle/>
          <a:p>
            <a:r>
              <a:rPr lang="en-GB" b="1" dirty="0"/>
              <a:t>USSR: </a:t>
            </a:r>
            <a:endParaRPr lang="cs-CZ" b="1" dirty="0"/>
          </a:p>
          <a:p>
            <a:r>
              <a:rPr lang="en-GB" dirty="0"/>
              <a:t>1959-1990: creative associations (</a:t>
            </a:r>
            <a:r>
              <a:rPr lang="en-GB" dirty="0" err="1"/>
              <a:t>tvorcheskie</a:t>
            </a:r>
            <a:r>
              <a:rPr lang="en-GB" dirty="0"/>
              <a:t> </a:t>
            </a:r>
            <a:r>
              <a:rPr lang="en-GB" dirty="0" err="1"/>
              <a:t>obedineniia</a:t>
            </a:r>
            <a:r>
              <a:rPr lang="en-GB" dirty="0"/>
              <a:t>)  (</a:t>
            </a:r>
            <a:r>
              <a:rPr lang="en-GB" dirty="0" err="1"/>
              <a:t>tvůrčí</a:t>
            </a:r>
            <a:r>
              <a:rPr lang="en-GB" dirty="0"/>
              <a:t> </a:t>
            </a:r>
            <a:r>
              <a:rPr lang="en-GB" dirty="0" err="1"/>
              <a:t>společnosti</a:t>
            </a:r>
            <a:r>
              <a:rPr lang="en-GB" dirty="0"/>
              <a:t>)</a:t>
            </a:r>
            <a:endParaRPr lang="cs-CZ" dirty="0"/>
          </a:p>
          <a:p>
            <a:r>
              <a:rPr lang="en-GB" b="1" dirty="0"/>
              <a:t>GDR: </a:t>
            </a:r>
            <a:endParaRPr lang="cs-CZ" b="1" dirty="0"/>
          </a:p>
          <a:p>
            <a:r>
              <a:rPr lang="en-GB" dirty="0"/>
              <a:t>1959-1966: </a:t>
            </a:r>
            <a:r>
              <a:rPr lang="en-GB" dirty="0" err="1"/>
              <a:t>Künstlerische</a:t>
            </a:r>
            <a:r>
              <a:rPr lang="en-GB" dirty="0"/>
              <a:t> </a:t>
            </a:r>
            <a:r>
              <a:rPr lang="en-GB" dirty="0" err="1"/>
              <a:t>Arbeitsgruppen</a:t>
            </a:r>
            <a:r>
              <a:rPr lang="en-GB" dirty="0"/>
              <a:t> (KAG)</a:t>
            </a:r>
            <a:endParaRPr lang="cs-CZ" dirty="0"/>
          </a:p>
          <a:p>
            <a:r>
              <a:rPr lang="en-GB" dirty="0"/>
              <a:t>1966-90: </a:t>
            </a:r>
            <a:r>
              <a:rPr lang="en-GB" dirty="0" err="1"/>
              <a:t>Dramaturgengruppen</a:t>
            </a:r>
            <a:r>
              <a:rPr lang="en-GB" dirty="0"/>
              <a:t> </a:t>
            </a:r>
            <a:endParaRPr lang="cs-CZ" dirty="0"/>
          </a:p>
          <a:p>
            <a:r>
              <a:rPr lang="en-GB" b="1" dirty="0"/>
              <a:t>Poland: </a:t>
            </a:r>
            <a:endParaRPr lang="cs-CZ" b="1" dirty="0"/>
          </a:p>
          <a:p>
            <a:r>
              <a:rPr lang="en-GB" dirty="0"/>
              <a:t>1949-51: Dramaturgical units (</a:t>
            </a:r>
            <a:r>
              <a:rPr lang="en-GB" dirty="0" err="1"/>
              <a:t>zespoly</a:t>
            </a:r>
            <a:r>
              <a:rPr lang="en-GB" dirty="0"/>
              <a:t> </a:t>
            </a:r>
            <a:r>
              <a:rPr lang="en-GB" dirty="0" err="1"/>
              <a:t>dramatugiczne</a:t>
            </a:r>
            <a:r>
              <a:rPr lang="en-GB" dirty="0"/>
              <a:t>) </a:t>
            </a:r>
            <a:endParaRPr lang="cs-CZ" dirty="0"/>
          </a:p>
          <a:p>
            <a:r>
              <a:rPr lang="en-GB" dirty="0"/>
              <a:t>1955-68: Film units (</a:t>
            </a:r>
            <a:r>
              <a:rPr lang="en-GB" dirty="0" err="1"/>
              <a:t>zespoly</a:t>
            </a:r>
            <a:r>
              <a:rPr lang="en-GB" dirty="0"/>
              <a:t> </a:t>
            </a:r>
            <a:r>
              <a:rPr lang="en-GB" dirty="0" err="1"/>
              <a:t>filmowe</a:t>
            </a:r>
            <a:r>
              <a:rPr lang="en-GB" dirty="0"/>
              <a:t>)</a:t>
            </a:r>
            <a:endParaRPr lang="cs-CZ" dirty="0"/>
          </a:p>
          <a:p>
            <a:r>
              <a:rPr lang="en-GB" dirty="0"/>
              <a:t>1968-72: dramaturgical units</a:t>
            </a:r>
            <a:endParaRPr lang="cs-CZ" dirty="0"/>
          </a:p>
          <a:p>
            <a:r>
              <a:rPr lang="en-GB" dirty="0"/>
              <a:t>1972-89: renewed film units</a:t>
            </a:r>
            <a:endParaRPr lang="cs-CZ" dirty="0"/>
          </a:p>
          <a:p>
            <a:endParaRPr lang="cs-CZ" dirty="0"/>
          </a:p>
        </p:txBody>
      </p:sp>
    </p:spTree>
    <p:extLst>
      <p:ext uri="{BB962C8B-B14F-4D97-AF65-F5344CB8AC3E}">
        <p14:creationId xmlns:p14="http://schemas.microsoft.com/office/powerpoint/2010/main" val="4276678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806824"/>
          </a:xfrm>
        </p:spPr>
        <p:txBody>
          <a:bodyPr/>
          <a:lstStyle/>
          <a:p>
            <a:r>
              <a:rPr lang="cs-CZ" dirty="0" smtClean="0"/>
              <a:t>Film </a:t>
            </a:r>
            <a:r>
              <a:rPr lang="cs-CZ" dirty="0" err="1" smtClean="0"/>
              <a:t>Europe</a:t>
            </a:r>
            <a:endParaRPr lang="cs-CZ" dirty="0"/>
          </a:p>
        </p:txBody>
      </p:sp>
      <p:sp>
        <p:nvSpPr>
          <p:cNvPr id="3" name="Zástupný symbol pro obsah 2"/>
          <p:cNvSpPr>
            <a:spLocks noGrp="1"/>
          </p:cNvSpPr>
          <p:nvPr>
            <p:ph idx="1"/>
          </p:nvPr>
        </p:nvSpPr>
        <p:spPr>
          <a:xfrm>
            <a:off x="1371600" y="1653988"/>
            <a:ext cx="9601200" cy="4248246"/>
          </a:xfrm>
        </p:spPr>
        <p:txBody>
          <a:bodyPr/>
          <a:lstStyle/>
          <a:p>
            <a:r>
              <a:rPr lang="cs-CZ" dirty="0" smtClean="0"/>
              <a:t>Co-</a:t>
            </a:r>
            <a:r>
              <a:rPr lang="cs-CZ" dirty="0" err="1" smtClean="0"/>
              <a:t>productions</a:t>
            </a:r>
            <a:r>
              <a:rPr lang="cs-CZ" dirty="0" smtClean="0"/>
              <a:t>; co-</a:t>
            </a:r>
            <a:r>
              <a:rPr lang="cs-CZ" dirty="0" err="1" smtClean="0"/>
              <a:t>funding</a:t>
            </a:r>
            <a:r>
              <a:rPr lang="cs-CZ" dirty="0" smtClean="0"/>
              <a:t> </a:t>
            </a:r>
            <a:r>
              <a:rPr lang="cs-CZ" dirty="0" err="1" smtClean="0"/>
              <a:t>arrangements</a:t>
            </a:r>
            <a:r>
              <a:rPr lang="cs-CZ" dirty="0" smtClean="0"/>
              <a:t>; </a:t>
            </a:r>
            <a:r>
              <a:rPr lang="cs-CZ" dirty="0" err="1" smtClean="0"/>
              <a:t>distribution</a:t>
            </a:r>
            <a:r>
              <a:rPr lang="cs-CZ" dirty="0" smtClean="0"/>
              <a:t> </a:t>
            </a:r>
            <a:r>
              <a:rPr lang="cs-CZ" dirty="0" err="1" smtClean="0"/>
              <a:t>deals</a:t>
            </a:r>
            <a:r>
              <a:rPr lang="cs-CZ" dirty="0" smtClean="0"/>
              <a:t>; </a:t>
            </a:r>
            <a:r>
              <a:rPr lang="cs-CZ" dirty="0" err="1" smtClean="0"/>
              <a:t>exhibition</a:t>
            </a:r>
            <a:r>
              <a:rPr lang="cs-CZ" dirty="0" smtClean="0"/>
              <a:t> </a:t>
            </a:r>
            <a:r>
              <a:rPr lang="cs-CZ" dirty="0" err="1" smtClean="0"/>
              <a:t>circuit</a:t>
            </a:r>
            <a:r>
              <a:rPr lang="cs-CZ" dirty="0" smtClean="0"/>
              <a:t>; film </a:t>
            </a:r>
            <a:r>
              <a:rPr lang="cs-CZ" dirty="0" err="1" smtClean="0"/>
              <a:t>trade</a:t>
            </a:r>
            <a:r>
              <a:rPr lang="cs-CZ" dirty="0" smtClean="0"/>
              <a:t> </a:t>
            </a:r>
            <a:r>
              <a:rPr lang="cs-CZ" dirty="0" err="1" smtClean="0"/>
              <a:t>congresses</a:t>
            </a:r>
            <a:r>
              <a:rPr lang="cs-CZ" dirty="0" smtClean="0"/>
              <a:t> – these </a:t>
            </a:r>
            <a:r>
              <a:rPr lang="cs-CZ" dirty="0" err="1" smtClean="0"/>
              <a:t>initiatives</a:t>
            </a:r>
            <a:r>
              <a:rPr lang="cs-CZ" dirty="0" smtClean="0"/>
              <a:t> </a:t>
            </a:r>
            <a:r>
              <a:rPr lang="cs-CZ" dirty="0" err="1" smtClean="0"/>
              <a:t>were</a:t>
            </a:r>
            <a:r>
              <a:rPr lang="cs-CZ" dirty="0" smtClean="0"/>
              <a:t> </a:t>
            </a:r>
            <a:r>
              <a:rPr lang="cs-CZ" dirty="0" err="1" smtClean="0"/>
              <a:t>referred</a:t>
            </a:r>
            <a:r>
              <a:rPr lang="cs-CZ" dirty="0" smtClean="0"/>
              <a:t> to by </a:t>
            </a:r>
            <a:r>
              <a:rPr lang="cs-CZ" dirty="0" err="1" smtClean="0"/>
              <a:t>commentators</a:t>
            </a:r>
            <a:r>
              <a:rPr lang="cs-CZ" dirty="0" smtClean="0"/>
              <a:t> as Film </a:t>
            </a:r>
            <a:r>
              <a:rPr lang="cs-CZ" dirty="0" err="1" smtClean="0"/>
              <a:t>Europe</a:t>
            </a:r>
            <a:endParaRPr lang="cs-CZ" dirty="0" smtClean="0"/>
          </a:p>
          <a:p>
            <a:r>
              <a:rPr lang="en-GB" dirty="0" smtClean="0"/>
              <a:t>Distribution </a:t>
            </a:r>
            <a:r>
              <a:rPr lang="en-GB" dirty="0"/>
              <a:t>treaties, quotas and co-productions were aimed to increase circulation of European movies and get rid of Hollywood </a:t>
            </a:r>
            <a:r>
              <a:rPr lang="en-GB" dirty="0" smtClean="0"/>
              <a:t>hegemony</a:t>
            </a:r>
            <a:endParaRPr lang="cs-CZ" dirty="0" smtClean="0"/>
          </a:p>
          <a:p>
            <a:r>
              <a:rPr lang="en-GB" dirty="0"/>
              <a:t>Immediately after Germany’s entry into the League of Nations (1926), there was an unprecedented surge in the number of French–German co-productions: </a:t>
            </a:r>
            <a:r>
              <a:rPr lang="en-GB" dirty="0" smtClean="0"/>
              <a:t>within </a:t>
            </a:r>
            <a:r>
              <a:rPr lang="en-GB" dirty="0"/>
              <a:t>only three years (</a:t>
            </a:r>
            <a:r>
              <a:rPr lang="en-GB" b="1" dirty="0"/>
              <a:t>between 1926 and 1928</a:t>
            </a:r>
            <a:r>
              <a:rPr lang="en-GB" dirty="0"/>
              <a:t>) </a:t>
            </a:r>
            <a:r>
              <a:rPr lang="en-GB" b="1" dirty="0"/>
              <a:t>seventeen</a:t>
            </a:r>
            <a:r>
              <a:rPr lang="en-GB" dirty="0"/>
              <a:t> such films were shot and distributed </a:t>
            </a:r>
            <a:r>
              <a:rPr lang="en-GB" dirty="0" smtClean="0"/>
              <a:t>throughout Europe</a:t>
            </a:r>
            <a:endParaRPr lang="cs-CZ" dirty="0" smtClean="0"/>
          </a:p>
          <a:p>
            <a:r>
              <a:rPr lang="en-GB" dirty="0"/>
              <a:t>Film Europe was dismantled by the Great Depression and by coming of sound.  </a:t>
            </a:r>
            <a:endParaRPr lang="cs-CZ" dirty="0"/>
          </a:p>
          <a:p>
            <a:r>
              <a:rPr lang="en-GB" dirty="0"/>
              <a:t>Individual states preferred trade barriers as a way to improve economics, instead of international agreements.</a:t>
            </a:r>
            <a:endParaRPr lang="cs-CZ" dirty="0"/>
          </a:p>
        </p:txBody>
      </p:sp>
      <p:sp>
        <p:nvSpPr>
          <p:cNvPr id="4" name="Obdélník 3"/>
          <p:cNvSpPr/>
          <p:nvPr/>
        </p:nvSpPr>
        <p:spPr>
          <a:xfrm>
            <a:off x="1480456" y="6051368"/>
            <a:ext cx="7933509" cy="646331"/>
          </a:xfrm>
          <a:prstGeom prst="rect">
            <a:avLst/>
          </a:prstGeom>
        </p:spPr>
        <p:txBody>
          <a:bodyPr wrap="square">
            <a:spAutoFit/>
          </a:bodyPr>
          <a:lstStyle/>
          <a:p>
            <a:r>
              <a:rPr lang="en-US" dirty="0"/>
              <a:t>Higson, Andrew, a Richard </a:t>
            </a:r>
            <a:r>
              <a:rPr lang="en-US" dirty="0" err="1"/>
              <a:t>Maltby</a:t>
            </a:r>
            <a:r>
              <a:rPr lang="en-US" dirty="0"/>
              <a:t>. </a:t>
            </a:r>
            <a:r>
              <a:rPr lang="en-US" i="1" dirty="0"/>
              <a:t>„Film Europe" and „Film America": Cinema, Commerce and Cultural Exchange, 1920-1939</a:t>
            </a:r>
            <a:r>
              <a:rPr lang="en-US" dirty="0"/>
              <a:t>. University of Exeter Press, 1999.</a:t>
            </a:r>
            <a:endParaRPr lang="en-US" dirty="0">
              <a:effectLst/>
            </a:endParaRPr>
          </a:p>
        </p:txBody>
      </p:sp>
    </p:spTree>
    <p:extLst>
      <p:ext uri="{BB962C8B-B14F-4D97-AF65-F5344CB8AC3E}">
        <p14:creationId xmlns:p14="http://schemas.microsoft.com/office/powerpoint/2010/main" val="181061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smtClean="0"/>
              <a:t>2</a:t>
            </a:r>
            <a:endParaRPr lang="cs-CZ" sz="6000"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18732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National</a:t>
            </a:r>
            <a:r>
              <a:rPr lang="cs-CZ" dirty="0" smtClean="0"/>
              <a:t>, </a:t>
            </a:r>
            <a:r>
              <a:rPr lang="cs-CZ" dirty="0" err="1" smtClean="0"/>
              <a:t>Transnational</a:t>
            </a:r>
            <a:r>
              <a:rPr lang="cs-CZ" dirty="0" smtClean="0"/>
              <a:t>, </a:t>
            </a:r>
            <a:r>
              <a:rPr lang="cs-CZ" dirty="0" err="1" smtClean="0"/>
              <a:t>Supranational</a:t>
            </a:r>
            <a:r>
              <a:rPr lang="cs-CZ" dirty="0" smtClean="0"/>
              <a:t>?</a:t>
            </a:r>
            <a:endParaRPr lang="cs-CZ" dirty="0"/>
          </a:p>
        </p:txBody>
      </p:sp>
      <p:sp>
        <p:nvSpPr>
          <p:cNvPr id="3" name="Zástupný symbol pro obsah 2"/>
          <p:cNvSpPr>
            <a:spLocks noGrp="1"/>
          </p:cNvSpPr>
          <p:nvPr>
            <p:ph idx="1"/>
          </p:nvPr>
        </p:nvSpPr>
        <p:spPr>
          <a:xfrm>
            <a:off x="1371600" y="1761067"/>
            <a:ext cx="9601200" cy="4106333"/>
          </a:xfrm>
        </p:spPr>
        <p:txBody>
          <a:bodyPr/>
          <a:lstStyle/>
          <a:p>
            <a:r>
              <a:rPr lang="en-US" dirty="0" smtClean="0"/>
              <a:t>transnational  </a:t>
            </a:r>
            <a:r>
              <a:rPr lang="en-US" dirty="0"/>
              <a:t>- more appropriate than global. </a:t>
            </a:r>
            <a:r>
              <a:rPr lang="cs-CZ" dirty="0" smtClean="0"/>
              <a:t>M</a:t>
            </a:r>
            <a:r>
              <a:rPr lang="en-US" dirty="0" smtClean="0"/>
              <a:t>any </a:t>
            </a:r>
            <a:r>
              <a:rPr lang="en-US" dirty="0"/>
              <a:t>of the linkages are not "</a:t>
            </a:r>
            <a:r>
              <a:rPr lang="en-US" dirty="0" smtClean="0"/>
              <a:t>international</a:t>
            </a:r>
            <a:r>
              <a:rPr lang="cs-CZ" dirty="0" smtClean="0"/>
              <a:t>“</a:t>
            </a:r>
            <a:r>
              <a:rPr lang="en-US" dirty="0" smtClean="0"/>
              <a:t> </a:t>
            </a:r>
            <a:r>
              <a:rPr lang="en-US" dirty="0"/>
              <a:t>in the strict sense of involving nations - states - as corporate actors. In the transnational arena, the actors may now be individuals, groups, movements, business enterprises... (Ulf </a:t>
            </a:r>
            <a:r>
              <a:rPr lang="en-US" dirty="0" err="1"/>
              <a:t>Hannerz</a:t>
            </a:r>
            <a:r>
              <a:rPr lang="en-US" dirty="0"/>
              <a:t>)</a:t>
            </a:r>
            <a:endParaRPr lang="cs-CZ" dirty="0"/>
          </a:p>
        </p:txBody>
      </p:sp>
      <p:sp>
        <p:nvSpPr>
          <p:cNvPr id="4" name="Obdélník 3"/>
          <p:cNvSpPr/>
          <p:nvPr/>
        </p:nvSpPr>
        <p:spPr>
          <a:xfrm>
            <a:off x="1600200" y="5867400"/>
            <a:ext cx="8204200" cy="923330"/>
          </a:xfrm>
          <a:prstGeom prst="rect">
            <a:avLst/>
          </a:prstGeom>
        </p:spPr>
        <p:txBody>
          <a:bodyPr wrap="square">
            <a:spAutoFit/>
          </a:bodyPr>
          <a:lstStyle/>
          <a:p>
            <a:r>
              <a:rPr lang="cs-CZ" dirty="0" err="1"/>
              <a:t>Bergfelder</a:t>
            </a:r>
            <a:r>
              <a:rPr lang="cs-CZ" dirty="0"/>
              <a:t>, </a:t>
            </a:r>
            <a:r>
              <a:rPr lang="cs-CZ" dirty="0" err="1"/>
              <a:t>Tim</a:t>
            </a:r>
            <a:r>
              <a:rPr lang="cs-CZ" dirty="0"/>
              <a:t>. „</a:t>
            </a:r>
            <a:r>
              <a:rPr lang="cs-CZ" dirty="0" err="1"/>
              <a:t>National</a:t>
            </a:r>
            <a:r>
              <a:rPr lang="cs-CZ" dirty="0"/>
              <a:t>, </a:t>
            </a:r>
            <a:r>
              <a:rPr lang="cs-CZ" dirty="0" err="1"/>
              <a:t>Transnational</a:t>
            </a:r>
            <a:r>
              <a:rPr lang="cs-CZ" dirty="0"/>
              <a:t> </a:t>
            </a:r>
            <a:r>
              <a:rPr lang="cs-CZ" dirty="0" err="1"/>
              <a:t>or</a:t>
            </a:r>
            <a:r>
              <a:rPr lang="cs-CZ" dirty="0"/>
              <a:t> </a:t>
            </a:r>
            <a:r>
              <a:rPr lang="cs-CZ" dirty="0" err="1"/>
              <a:t>Supranational</a:t>
            </a:r>
            <a:r>
              <a:rPr lang="cs-CZ" dirty="0"/>
              <a:t> </a:t>
            </a:r>
            <a:r>
              <a:rPr lang="cs-CZ" dirty="0" err="1"/>
              <a:t>Cinema</a:t>
            </a:r>
            <a:r>
              <a:rPr lang="cs-CZ" dirty="0"/>
              <a:t>? </a:t>
            </a:r>
            <a:r>
              <a:rPr lang="cs-CZ" dirty="0" err="1"/>
              <a:t>Rethinking</a:t>
            </a:r>
            <a:r>
              <a:rPr lang="cs-CZ" dirty="0"/>
              <a:t> </a:t>
            </a:r>
            <a:r>
              <a:rPr lang="cs-CZ" dirty="0" err="1"/>
              <a:t>European</a:t>
            </a:r>
            <a:r>
              <a:rPr lang="cs-CZ" dirty="0"/>
              <a:t> Film </a:t>
            </a:r>
            <a:r>
              <a:rPr lang="cs-CZ" dirty="0" err="1"/>
              <a:t>Studies</a:t>
            </a:r>
            <a:r>
              <a:rPr lang="cs-CZ" dirty="0"/>
              <a:t>". </a:t>
            </a:r>
            <a:r>
              <a:rPr lang="cs-CZ" i="1" dirty="0"/>
              <a:t>Media, </a:t>
            </a:r>
            <a:r>
              <a:rPr lang="cs-CZ" i="1" dirty="0" err="1"/>
              <a:t>Culture</a:t>
            </a:r>
            <a:r>
              <a:rPr lang="cs-CZ" i="1" dirty="0"/>
              <a:t> &amp; Society</a:t>
            </a:r>
            <a:r>
              <a:rPr lang="cs-CZ" dirty="0"/>
              <a:t> 27, č. 3 (1. květen 2005): </a:t>
            </a:r>
            <a:r>
              <a:rPr lang="cs-CZ" dirty="0" smtClean="0"/>
              <a:t>315–31.</a:t>
            </a:r>
            <a:endParaRPr lang="cs-CZ" dirty="0">
              <a:effectLst/>
            </a:endParaRPr>
          </a:p>
        </p:txBody>
      </p:sp>
    </p:spTree>
    <p:extLst>
      <p:ext uri="{BB962C8B-B14F-4D97-AF65-F5344CB8AC3E}">
        <p14:creationId xmlns:p14="http://schemas.microsoft.com/office/powerpoint/2010/main" val="2821535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570809" y="1854925"/>
            <a:ext cx="9601200" cy="2929411"/>
          </a:xfrm>
        </p:spPr>
        <p:txBody>
          <a:bodyPr>
            <a:normAutofit fontScale="62500" lnSpcReduction="20000"/>
          </a:bodyPr>
          <a:lstStyle/>
          <a:p>
            <a:r>
              <a:rPr lang="en-GB" dirty="0" err="1"/>
              <a:t>Václav</a:t>
            </a:r>
            <a:r>
              <a:rPr lang="en-GB" dirty="0"/>
              <a:t> </a:t>
            </a:r>
            <a:r>
              <a:rPr lang="en-GB" dirty="0" err="1" smtClean="0"/>
              <a:t>Binovec</a:t>
            </a:r>
            <a:r>
              <a:rPr lang="cs-CZ" dirty="0" smtClean="0"/>
              <a:t> - </a:t>
            </a:r>
            <a:r>
              <a:rPr lang="en-GB" b="1" dirty="0" err="1" smtClean="0"/>
              <a:t>Ulička</a:t>
            </a:r>
            <a:r>
              <a:rPr lang="en-GB" b="1" dirty="0" smtClean="0"/>
              <a:t> </a:t>
            </a:r>
            <a:r>
              <a:rPr lang="en-GB" b="1" dirty="0" err="1"/>
              <a:t>hříchu</a:t>
            </a:r>
            <a:r>
              <a:rPr lang="en-GB" b="1" dirty="0"/>
              <a:t> a </a:t>
            </a:r>
            <a:r>
              <a:rPr lang="en-GB" b="1" dirty="0" err="1" smtClean="0"/>
              <a:t>lásky</a:t>
            </a:r>
            <a:r>
              <a:rPr lang="cs-CZ" b="1" dirty="0" smtClean="0"/>
              <a:t>, 1923</a:t>
            </a:r>
            <a:endParaRPr lang="cs-CZ" dirty="0"/>
          </a:p>
          <a:p>
            <a:r>
              <a:rPr lang="en-GB" b="1" dirty="0" err="1"/>
              <a:t>Pancéřové</a:t>
            </a:r>
            <a:r>
              <a:rPr lang="en-GB" b="1" dirty="0"/>
              <a:t> auto</a:t>
            </a:r>
            <a:r>
              <a:rPr lang="en-GB" dirty="0"/>
              <a:t>. V. </a:t>
            </a:r>
            <a:r>
              <a:rPr lang="en-GB" dirty="0" err="1"/>
              <a:t>molas</a:t>
            </a:r>
            <a:r>
              <a:rPr lang="en-GB" dirty="0"/>
              <a:t> film – </a:t>
            </a:r>
            <a:r>
              <a:rPr lang="en-GB" dirty="0" err="1"/>
              <a:t>Hom</a:t>
            </a:r>
            <a:r>
              <a:rPr lang="en-GB" dirty="0"/>
              <a:t> AG. R. Rolf </a:t>
            </a:r>
            <a:r>
              <a:rPr lang="en-GB" dirty="0" err="1"/>
              <a:t>Randolf</a:t>
            </a:r>
            <a:r>
              <a:rPr lang="en-GB" dirty="0"/>
              <a:t>, 1929 </a:t>
            </a:r>
            <a:endParaRPr lang="cs-CZ" dirty="0"/>
          </a:p>
          <a:p>
            <a:r>
              <a:rPr lang="en-GB" b="1" dirty="0" err="1"/>
              <a:t>Ztracená</a:t>
            </a:r>
            <a:r>
              <a:rPr lang="en-GB" b="1" dirty="0"/>
              <a:t> </a:t>
            </a:r>
            <a:r>
              <a:rPr lang="en-GB" b="1" dirty="0" err="1"/>
              <a:t>závěť</a:t>
            </a:r>
            <a:r>
              <a:rPr lang="en-GB" dirty="0"/>
              <a:t>. V. </a:t>
            </a:r>
            <a:r>
              <a:rPr lang="en-GB" dirty="0" err="1"/>
              <a:t>Bratři</a:t>
            </a:r>
            <a:r>
              <a:rPr lang="en-GB" dirty="0"/>
              <a:t> </a:t>
            </a:r>
            <a:r>
              <a:rPr lang="en-GB" dirty="0" err="1"/>
              <a:t>Deglové</a:t>
            </a:r>
            <a:r>
              <a:rPr lang="en-GB" dirty="0"/>
              <a:t> – </a:t>
            </a:r>
            <a:r>
              <a:rPr lang="en-GB" dirty="0" err="1"/>
              <a:t>Hom</a:t>
            </a:r>
            <a:r>
              <a:rPr lang="en-GB" dirty="0"/>
              <a:t> AG. R. Rolf </a:t>
            </a:r>
            <a:r>
              <a:rPr lang="en-GB" dirty="0" err="1"/>
              <a:t>Randolf</a:t>
            </a:r>
            <a:r>
              <a:rPr lang="en-GB" dirty="0"/>
              <a:t>, 1930 – hr. Role Carlo </a:t>
            </a:r>
            <a:r>
              <a:rPr lang="en-GB" dirty="0" err="1"/>
              <a:t>Aldini</a:t>
            </a:r>
            <a:r>
              <a:rPr lang="en-GB" dirty="0"/>
              <a:t>. </a:t>
            </a:r>
            <a:endParaRPr lang="cs-CZ" dirty="0"/>
          </a:p>
          <a:p>
            <a:r>
              <a:rPr lang="en-GB" b="1" dirty="0" err="1"/>
              <a:t>Aféra</a:t>
            </a:r>
            <a:r>
              <a:rPr lang="en-GB" b="1" dirty="0"/>
              <a:t> v </a:t>
            </a:r>
            <a:r>
              <a:rPr lang="en-GB" b="1" dirty="0" err="1"/>
              <a:t>Grandhotelu</a:t>
            </a:r>
            <a:r>
              <a:rPr lang="en-GB" b="1" dirty="0"/>
              <a:t> (</a:t>
            </a:r>
            <a:r>
              <a:rPr lang="en-GB" b="1" dirty="0" err="1"/>
              <a:t>Diebe</a:t>
            </a:r>
            <a:r>
              <a:rPr lang="en-GB" b="1" dirty="0"/>
              <a:t>)</a:t>
            </a:r>
            <a:r>
              <a:rPr lang="en-GB" dirty="0"/>
              <a:t> - Lloyd film – Cando film. </a:t>
            </a:r>
            <a:r>
              <a:rPr lang="en-GB" dirty="0" err="1"/>
              <a:t>Heuberger</a:t>
            </a:r>
            <a:r>
              <a:rPr lang="en-GB" dirty="0"/>
              <a:t> – </a:t>
            </a:r>
            <a:r>
              <a:rPr lang="en-GB" dirty="0" err="1"/>
              <a:t>Pištěk</a:t>
            </a:r>
            <a:r>
              <a:rPr lang="en-GB" dirty="0"/>
              <a:t>, 1928</a:t>
            </a:r>
            <a:endParaRPr lang="cs-CZ" dirty="0"/>
          </a:p>
          <a:p>
            <a:r>
              <a:rPr lang="en-GB" b="1" u="sng" dirty="0"/>
              <a:t>In the </a:t>
            </a:r>
            <a:r>
              <a:rPr lang="en-GB" b="1" u="sng" dirty="0" smtClean="0"/>
              <a:t>silent </a:t>
            </a:r>
            <a:r>
              <a:rPr lang="en-GB" b="1" u="sng" dirty="0"/>
              <a:t>era: 18 </a:t>
            </a:r>
            <a:r>
              <a:rPr lang="cs-CZ" b="1" u="sng" dirty="0" smtClean="0"/>
              <a:t>Czech </a:t>
            </a:r>
            <a:r>
              <a:rPr lang="en-GB" b="1" u="sng" dirty="0" smtClean="0"/>
              <a:t>co-productions</a:t>
            </a:r>
            <a:r>
              <a:rPr lang="en-GB" b="1" u="sng" dirty="0"/>
              <a:t>, mostly at the end of the </a:t>
            </a:r>
            <a:r>
              <a:rPr lang="en-GB" b="1" u="sng" dirty="0" smtClean="0"/>
              <a:t>1920s</a:t>
            </a:r>
            <a:endParaRPr lang="cs-CZ" b="1" u="sng" dirty="0" smtClean="0"/>
          </a:p>
          <a:p>
            <a:r>
              <a:rPr lang="en-GB" dirty="0"/>
              <a:t>most of them with partners from Germany and Austria. </a:t>
            </a:r>
            <a:endParaRPr lang="cs-CZ" dirty="0"/>
          </a:p>
          <a:p>
            <a:r>
              <a:rPr lang="en-GB" dirty="0"/>
              <a:t>Exception: </a:t>
            </a:r>
            <a:r>
              <a:rPr lang="en-GB" b="1" dirty="0" err="1"/>
              <a:t>Džungle</a:t>
            </a:r>
            <a:r>
              <a:rPr lang="en-GB" b="1" dirty="0"/>
              <a:t> </a:t>
            </a:r>
            <a:r>
              <a:rPr lang="en-GB" b="1" dirty="0" err="1"/>
              <a:t>velkoměsta</a:t>
            </a:r>
            <a:r>
              <a:rPr lang="en-GB" b="1" dirty="0"/>
              <a:t> (1929)</a:t>
            </a:r>
            <a:r>
              <a:rPr lang="en-GB" dirty="0"/>
              <a:t> - with a French </a:t>
            </a:r>
            <a:r>
              <a:rPr lang="en-GB" dirty="0" smtClean="0"/>
              <a:t>company</a:t>
            </a:r>
            <a:r>
              <a:rPr lang="cs-CZ" dirty="0" smtClean="0"/>
              <a:t>. </a:t>
            </a:r>
            <a:r>
              <a:rPr lang="cs-CZ" dirty="0" err="1" smtClean="0"/>
              <a:t>Dir</a:t>
            </a:r>
            <a:r>
              <a:rPr lang="cs-CZ" dirty="0" smtClean="0"/>
              <a:t>. Leo </a:t>
            </a:r>
            <a:r>
              <a:rPr lang="cs-CZ" dirty="0" err="1" smtClean="0"/>
              <a:t>Marten</a:t>
            </a:r>
            <a:r>
              <a:rPr lang="cs-CZ" dirty="0" smtClean="0"/>
              <a:t> – </a:t>
            </a:r>
            <a:r>
              <a:rPr lang="cs-CZ" dirty="0" err="1" smtClean="0"/>
              <a:t>Margueritte</a:t>
            </a:r>
            <a:r>
              <a:rPr lang="cs-CZ" dirty="0" smtClean="0"/>
              <a:t> </a:t>
            </a:r>
            <a:r>
              <a:rPr lang="cs-CZ" dirty="0" err="1" smtClean="0"/>
              <a:t>Viel</a:t>
            </a:r>
            <a:endParaRPr lang="cs-CZ" dirty="0"/>
          </a:p>
          <a:p>
            <a:r>
              <a:rPr lang="en-GB" dirty="0"/>
              <a:t>Josef </a:t>
            </a:r>
            <a:r>
              <a:rPr lang="en-GB" dirty="0" err="1"/>
              <a:t>Auerbach</a:t>
            </a:r>
            <a:r>
              <a:rPr lang="en-GB" dirty="0"/>
              <a:t> – with Hugo-Engel Film – </a:t>
            </a:r>
            <a:r>
              <a:rPr lang="en-GB" b="1" dirty="0" err="1"/>
              <a:t>Švejk</a:t>
            </a:r>
            <a:r>
              <a:rPr lang="en-GB" b="1" dirty="0"/>
              <a:t> v </a:t>
            </a:r>
            <a:r>
              <a:rPr lang="en-GB" b="1" dirty="0" err="1"/>
              <a:t>civilu</a:t>
            </a:r>
            <a:r>
              <a:rPr lang="en-GB" dirty="0"/>
              <a:t> (Gustav </a:t>
            </a:r>
            <a:r>
              <a:rPr lang="en-GB" dirty="0" err="1"/>
              <a:t>Machatý</a:t>
            </a:r>
            <a:r>
              <a:rPr lang="en-GB" dirty="0"/>
              <a:t>, 1927)</a:t>
            </a:r>
            <a:endParaRPr lang="cs-CZ" dirty="0"/>
          </a:p>
          <a:p>
            <a:r>
              <a:rPr lang="en-GB" u="sng" dirty="0">
                <a:hlinkClick r:id="rId2"/>
              </a:rPr>
              <a:t>https://www.phil.muni.cz/filmovebrno/index.php?id=146764</a:t>
            </a:r>
            <a:r>
              <a:rPr lang="en-GB" dirty="0"/>
              <a:t> </a:t>
            </a:r>
            <a:endParaRPr lang="cs-CZ" dirty="0"/>
          </a:p>
          <a:p>
            <a:r>
              <a:rPr lang="en-GB" dirty="0" err="1"/>
              <a:t>Takový</a:t>
            </a:r>
            <a:r>
              <a:rPr lang="en-GB" dirty="0"/>
              <a:t> je </a:t>
            </a:r>
            <a:r>
              <a:rPr lang="en-GB" dirty="0" err="1"/>
              <a:t>život</a:t>
            </a:r>
            <a:r>
              <a:rPr lang="en-GB" dirty="0"/>
              <a:t> (Carl </a:t>
            </a:r>
            <a:r>
              <a:rPr lang="en-GB" dirty="0" err="1"/>
              <a:t>Junghans</a:t>
            </a:r>
            <a:r>
              <a:rPr lang="en-GB" dirty="0"/>
              <a:t>, </a:t>
            </a:r>
            <a:r>
              <a:rPr lang="cs-CZ" dirty="0" smtClean="0"/>
              <a:t>1929</a:t>
            </a:r>
            <a:r>
              <a:rPr lang="en-GB" dirty="0" smtClean="0"/>
              <a:t>) </a:t>
            </a:r>
            <a:r>
              <a:rPr lang="en-GB" dirty="0"/>
              <a:t>originally planned to be produced by Prometheus-Film</a:t>
            </a:r>
            <a:endParaRPr lang="cs-CZ" dirty="0"/>
          </a:p>
        </p:txBody>
      </p:sp>
      <p:sp>
        <p:nvSpPr>
          <p:cNvPr id="7" name="Obdélník 6"/>
          <p:cNvSpPr/>
          <p:nvPr/>
        </p:nvSpPr>
        <p:spPr>
          <a:xfrm>
            <a:off x="1570809" y="5211056"/>
            <a:ext cx="10011335" cy="1277273"/>
          </a:xfrm>
          <a:prstGeom prst="rect">
            <a:avLst/>
          </a:prstGeom>
        </p:spPr>
        <p:txBody>
          <a:bodyPr wrap="square">
            <a:spAutoFit/>
          </a:bodyPr>
          <a:lstStyle/>
          <a:p>
            <a:pPr algn="just">
              <a:lnSpc>
                <a:spcPct val="150000"/>
              </a:lnSpc>
              <a:spcAft>
                <a:spcPts val="0"/>
              </a:spcAft>
            </a:pPr>
            <a:r>
              <a:rPr lang="en-GB" sz="1400" dirty="0">
                <a:latin typeface="Times New Roman" panose="02020603050405020304" pitchFamily="18" charset="0"/>
                <a:ea typeface="Calibri" panose="020F0502020204030204" pitchFamily="34" charset="0"/>
                <a:cs typeface="Times New Roman" panose="02020603050405020304" pitchFamily="18" charset="0"/>
              </a:rPr>
              <a:t>Michal </a:t>
            </a:r>
            <a:r>
              <a:rPr lang="en-GB" sz="1400" dirty="0" err="1">
                <a:latin typeface="Times New Roman" panose="02020603050405020304" pitchFamily="18" charset="0"/>
                <a:ea typeface="Calibri" panose="020F0502020204030204" pitchFamily="34" charset="0"/>
                <a:cs typeface="Times New Roman" panose="02020603050405020304" pitchFamily="18" charset="0"/>
              </a:rPr>
              <a:t>Večeřa</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a:latin typeface="Times New Roman" panose="02020603050405020304" pitchFamily="18" charset="0"/>
                <a:ea typeface="Calibri" panose="020F0502020204030204" pitchFamily="34" charset="0"/>
                <a:cs typeface="Times New Roman" panose="02020603050405020304" pitchFamily="18" charset="0"/>
              </a:rPr>
              <a:t>Na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cestě</a:t>
            </a:r>
            <a:r>
              <a:rPr lang="en-GB" sz="1400" i="1" dirty="0">
                <a:latin typeface="Times New Roman" panose="02020603050405020304" pitchFamily="18" charset="0"/>
                <a:ea typeface="Calibri" panose="020F0502020204030204" pitchFamily="34" charset="0"/>
                <a:cs typeface="Times New Roman" panose="02020603050405020304" pitchFamily="18" charset="0"/>
              </a:rPr>
              <a:t> k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systematické</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filmové</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výrobě</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Rozvoj</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produkčního</a:t>
            </a:r>
            <a:r>
              <a:rPr lang="en-GB" sz="1400" i="1" dirty="0">
                <a:latin typeface="Times New Roman" panose="02020603050405020304" pitchFamily="18" charset="0"/>
                <a:ea typeface="Calibri" panose="020F0502020204030204" pitchFamily="34" charset="0"/>
                <a:cs typeface="Times New Roman" panose="02020603050405020304" pitchFamily="18" charset="0"/>
              </a:rPr>
              <a:t> systému v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českých</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zemích</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mezi</a:t>
            </a:r>
            <a:r>
              <a:rPr lang="en-GB" sz="1400" i="1" dirty="0">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latin typeface="Times New Roman" panose="02020603050405020304" pitchFamily="18" charset="0"/>
                <a:ea typeface="Calibri" panose="020F0502020204030204" pitchFamily="34" charset="0"/>
                <a:cs typeface="Times New Roman" panose="02020603050405020304" pitchFamily="18" charset="0"/>
              </a:rPr>
              <a:t>lety</a:t>
            </a:r>
            <a:r>
              <a:rPr lang="en-GB" sz="1400" i="1" dirty="0">
                <a:latin typeface="Times New Roman" panose="02020603050405020304" pitchFamily="18" charset="0"/>
                <a:ea typeface="Calibri" panose="020F0502020204030204" pitchFamily="34" charset="0"/>
                <a:cs typeface="Times New Roman" panose="02020603050405020304" pitchFamily="18" charset="0"/>
              </a:rPr>
              <a:t> 1911-1930.</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Disertační</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práce</a:t>
            </a:r>
            <a:r>
              <a:rPr lang="en-GB" sz="1400" dirty="0">
                <a:latin typeface="Times New Roman" panose="02020603050405020304" pitchFamily="18" charset="0"/>
                <a:ea typeface="Calibri" panose="020F0502020204030204" pitchFamily="34" charset="0"/>
                <a:cs typeface="Times New Roman" panose="02020603050405020304" pitchFamily="18" charset="0"/>
              </a:rPr>
              <a:t>. Brno: </a:t>
            </a:r>
            <a:r>
              <a:rPr lang="en-GB" sz="1400" dirty="0" err="1">
                <a:latin typeface="Times New Roman" panose="02020603050405020304" pitchFamily="18" charset="0"/>
                <a:ea typeface="Calibri" panose="020F0502020204030204" pitchFamily="34" charset="0"/>
                <a:cs typeface="Times New Roman" panose="02020603050405020304" pitchFamily="18" charset="0"/>
              </a:rPr>
              <a:t>Masarykova</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univerzita</a:t>
            </a:r>
            <a:r>
              <a:rPr lang="en-GB" sz="1400" dirty="0">
                <a:latin typeface="Times New Roman" panose="02020603050405020304" pitchFamily="18" charset="0"/>
                <a:ea typeface="Calibri" panose="020F0502020204030204" pitchFamily="34" charset="0"/>
                <a:cs typeface="Times New Roman" panose="02020603050405020304" pitchFamily="18" charset="0"/>
              </a:rPr>
              <a:t> 2018, s. 115-122, 144-148.</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err="1">
                <a:latin typeface="Times New Roman" panose="02020603050405020304" pitchFamily="18" charset="0"/>
                <a:ea typeface="Calibri" panose="020F0502020204030204" pitchFamily="34" charset="0"/>
                <a:cs typeface="Times New Roman" panose="02020603050405020304" pitchFamily="18" charset="0"/>
              </a:rPr>
              <a:t>Zdeněk</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Štábla</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Rozšířené</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teze</a:t>
            </a:r>
            <a:r>
              <a:rPr lang="en-GB" sz="1400" dirty="0">
                <a:latin typeface="Times New Roman" panose="02020603050405020304" pitchFamily="18" charset="0"/>
                <a:ea typeface="Calibri" panose="020F0502020204030204" pitchFamily="34" charset="0"/>
                <a:cs typeface="Times New Roman" panose="02020603050405020304" pitchFamily="18" charset="0"/>
              </a:rPr>
              <a:t> k </a:t>
            </a:r>
            <a:r>
              <a:rPr lang="en-GB" sz="1400" dirty="0" err="1">
                <a:latin typeface="Times New Roman" panose="02020603050405020304" pitchFamily="18" charset="0"/>
                <a:ea typeface="Calibri" panose="020F0502020204030204" pitchFamily="34" charset="0"/>
                <a:cs typeface="Times New Roman" panose="02020603050405020304" pitchFamily="18" charset="0"/>
              </a:rPr>
              <a:t>dějinám</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československé</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kinematografie</a:t>
            </a:r>
            <a:r>
              <a:rPr lang="en-GB" sz="1400" dirty="0">
                <a:latin typeface="Times New Roman" panose="02020603050405020304" pitchFamily="18" charset="0"/>
                <a:ea typeface="Calibri" panose="020F0502020204030204" pitchFamily="34" charset="0"/>
                <a:cs typeface="Times New Roman" panose="02020603050405020304" pitchFamily="18" charset="0"/>
              </a:rPr>
              <a:t>, 1919-1939. Praha: </a:t>
            </a:r>
            <a:r>
              <a:rPr lang="en-GB" sz="1400" dirty="0" err="1">
                <a:latin typeface="Times New Roman" panose="02020603050405020304" pitchFamily="18" charset="0"/>
                <a:ea typeface="Calibri" panose="020F0502020204030204" pitchFamily="34" charset="0"/>
                <a:cs typeface="Times New Roman" panose="02020603050405020304" pitchFamily="18" charset="0"/>
              </a:rPr>
              <a:t>Filmový</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r>
              <a:rPr lang="en-GB" sz="1400" dirty="0" err="1">
                <a:latin typeface="Times New Roman" panose="02020603050405020304" pitchFamily="18" charset="0"/>
                <a:ea typeface="Calibri" panose="020F0502020204030204" pitchFamily="34" charset="0"/>
                <a:cs typeface="Times New Roman" panose="02020603050405020304" pitchFamily="18" charset="0"/>
              </a:rPr>
              <a:t>ústav</a:t>
            </a:r>
            <a:r>
              <a:rPr lang="en-GB" sz="1400" dirty="0">
                <a:latin typeface="Times New Roman" panose="02020603050405020304" pitchFamily="18" charset="0"/>
                <a:ea typeface="Calibri" panose="020F0502020204030204" pitchFamily="34" charset="0"/>
                <a:cs typeface="Times New Roman" panose="02020603050405020304" pitchFamily="18" charset="0"/>
              </a:rPr>
              <a:t> 1982</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Times New Roman" panose="02020603050405020304" pitchFamily="18" charset="0"/>
                <a:ea typeface="Calibri" panose="020F0502020204030204" pitchFamily="34" charset="0"/>
              </a:rPr>
              <a:t>Pavel Skopal, </a:t>
            </a:r>
            <a:r>
              <a:rPr lang="cs-CZ" sz="1400" dirty="0">
                <a:latin typeface="Times New Roman" panose="02020603050405020304" pitchFamily="18" charset="0"/>
                <a:ea typeface="Calibri" panose="020F0502020204030204" pitchFamily="34" charset="0"/>
              </a:rPr>
              <a:t>Tuláci „Novou Evropou“. Říšská filmová politika a exportní možnosti protektorátní kinematografie. Iluminace 4, 2018</a:t>
            </a:r>
            <a:endParaRPr lang="cs-CZ" sz="1400" dirty="0"/>
          </a:p>
        </p:txBody>
      </p:sp>
      <p:sp>
        <p:nvSpPr>
          <p:cNvPr id="2" name="Obdélník 1"/>
          <p:cNvSpPr/>
          <p:nvPr/>
        </p:nvSpPr>
        <p:spPr>
          <a:xfrm>
            <a:off x="1959429" y="504875"/>
            <a:ext cx="9212580" cy="752065"/>
          </a:xfrm>
          <a:prstGeom prst="rect">
            <a:avLst/>
          </a:prstGeom>
        </p:spPr>
        <p:txBody>
          <a:bodyPr wrap="square">
            <a:spAutoFit/>
          </a:bodyPr>
          <a:lstStyle/>
          <a:p>
            <a:pPr algn="just">
              <a:lnSpc>
                <a:spcPct val="150000"/>
              </a:lnSpc>
              <a:spcAft>
                <a:spcPts val="0"/>
              </a:spcAft>
            </a:pPr>
            <a:r>
              <a:rPr lang="cs-CZ" sz="3200" b="1" dirty="0" smtClean="0">
                <a:latin typeface="Times New Roman" panose="02020603050405020304" pitchFamily="18" charset="0"/>
                <a:ea typeface="Calibri" panose="020F0502020204030204" pitchFamily="34" charset="0"/>
                <a:cs typeface="Times New Roman" panose="02020603050405020304" pitchFamily="18" charset="0"/>
              </a:rPr>
              <a:t>Czech </a:t>
            </a:r>
            <a:r>
              <a:rPr lang="cs-CZ" sz="3200" b="1" dirty="0" err="1" smtClean="0">
                <a:latin typeface="Times New Roman" panose="02020603050405020304" pitchFamily="18" charset="0"/>
                <a:ea typeface="Calibri" panose="020F0502020204030204" pitchFamily="34" charset="0"/>
                <a:cs typeface="Times New Roman" panose="02020603050405020304" pitchFamily="18" charset="0"/>
              </a:rPr>
              <a:t>CPs</a:t>
            </a:r>
            <a:r>
              <a:rPr lang="cs-CZ" sz="3200" b="1" dirty="0" smtClean="0">
                <a:latin typeface="Times New Roman" panose="02020603050405020304" pitchFamily="18" charset="0"/>
                <a:ea typeface="Calibri" panose="020F0502020204030204" pitchFamily="34" charset="0"/>
                <a:cs typeface="Times New Roman" panose="02020603050405020304" pitchFamily="18" charset="0"/>
              </a:rPr>
              <a:t> in </a:t>
            </a:r>
            <a:r>
              <a:rPr lang="cs-CZ" sz="3200" b="1" dirty="0" err="1" smtClean="0">
                <a:latin typeface="Times New Roman" panose="02020603050405020304" pitchFamily="18" charset="0"/>
                <a:ea typeface="Calibri" panose="020F0502020204030204" pitchFamily="34" charset="0"/>
                <a:cs typeface="Times New Roman" panose="02020603050405020304" pitchFamily="18" charset="0"/>
              </a:rPr>
              <a:t>the</a:t>
            </a:r>
            <a:r>
              <a:rPr lang="cs-CZ" sz="3200" b="1" dirty="0" smtClean="0">
                <a:latin typeface="Times New Roman" panose="02020603050405020304" pitchFamily="18" charset="0"/>
                <a:ea typeface="Calibri" panose="020F0502020204030204" pitchFamily="34" charset="0"/>
                <a:cs typeface="Times New Roman" panose="02020603050405020304" pitchFamily="18" charset="0"/>
              </a:rPr>
              <a:t> 1920s</a:t>
            </a:r>
            <a:endParaRPr lang="cs-CZ"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02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smtClean="0"/>
              <a:t>CPs</a:t>
            </a:r>
            <a:r>
              <a:rPr lang="cs-CZ" sz="2800" dirty="0" smtClean="0"/>
              <a:t> in </a:t>
            </a:r>
            <a:r>
              <a:rPr lang="cs-CZ" sz="2800" dirty="0" err="1" smtClean="0"/>
              <a:t>the</a:t>
            </a:r>
            <a:r>
              <a:rPr lang="cs-CZ" sz="2800" dirty="0" smtClean="0"/>
              <a:t> 1930s and </a:t>
            </a:r>
            <a:r>
              <a:rPr lang="cs-CZ" sz="2800" dirty="0" err="1" smtClean="0"/>
              <a:t>geopolitical</a:t>
            </a:r>
            <a:r>
              <a:rPr lang="cs-CZ" sz="2800" dirty="0" smtClean="0"/>
              <a:t> </a:t>
            </a:r>
            <a:r>
              <a:rPr lang="cs-CZ" sz="2800" dirty="0" err="1" smtClean="0"/>
              <a:t>alliances</a:t>
            </a:r>
            <a:endParaRPr lang="cs-CZ" sz="28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46125" y="1492432"/>
            <a:ext cx="3757103" cy="3170418"/>
          </a:xfrm>
        </p:spPr>
      </p:pic>
      <p:sp>
        <p:nvSpPr>
          <p:cNvPr id="3" name="Obdélník 2"/>
          <p:cNvSpPr/>
          <p:nvPr/>
        </p:nvSpPr>
        <p:spPr>
          <a:xfrm>
            <a:off x="6087291" y="5275600"/>
            <a:ext cx="5695406" cy="1477328"/>
          </a:xfrm>
          <a:prstGeom prst="rect">
            <a:avLst/>
          </a:prstGeom>
        </p:spPr>
        <p:txBody>
          <a:bodyPr wrap="square">
            <a:spAutoFit/>
          </a:bodyPr>
          <a:lstStyle/>
          <a:p>
            <a:pPr algn="just">
              <a:lnSpc>
                <a:spcPct val="150000"/>
              </a:lnSpc>
              <a:spcAft>
                <a:spcPts val="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CPs occasionally represented political alliances: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In 1934, A-B made a CP with French company Omnia: </a:t>
            </a:r>
            <a:r>
              <a:rPr lang="en-GB" sz="1200" cap="small" dirty="0" err="1">
                <a:latin typeface="Times New Roman" panose="02020603050405020304" pitchFamily="18" charset="0"/>
                <a:ea typeface="Calibri" panose="020F0502020204030204" pitchFamily="34" charset="0"/>
                <a:cs typeface="Times New Roman" panose="02020603050405020304" pitchFamily="18" charset="0"/>
              </a:rPr>
              <a:t>Volha</a:t>
            </a:r>
            <a:r>
              <a:rPr lang="en-GB" sz="1200" cap="small" dirty="0">
                <a:latin typeface="Times New Roman" panose="02020603050405020304" pitchFamily="18" charset="0"/>
                <a:ea typeface="Calibri" panose="020F0502020204030204" pitchFamily="34" charset="0"/>
                <a:cs typeface="Times New Roman" panose="02020603050405020304" pitchFamily="18" charset="0"/>
              </a:rPr>
              <a:t> v </a:t>
            </a:r>
            <a:r>
              <a:rPr lang="en-GB" sz="1200" cap="small" dirty="0" err="1">
                <a:latin typeface="Times New Roman" panose="02020603050405020304" pitchFamily="18" charset="0"/>
                <a:ea typeface="Calibri" panose="020F0502020204030204" pitchFamily="34" charset="0"/>
                <a:cs typeface="Times New Roman" panose="02020603050405020304" pitchFamily="18" charset="0"/>
              </a:rPr>
              <a:t>plamenech</a:t>
            </a:r>
            <a:r>
              <a:rPr lang="en-GB" sz="1200" dirty="0">
                <a:latin typeface="Times New Roman" panose="02020603050405020304" pitchFamily="18" charset="0"/>
                <a:ea typeface="Calibri" panose="020F0502020204030204" pitchFamily="34" charset="0"/>
                <a:cs typeface="Times New Roman" panose="02020603050405020304" pitchFamily="18" charset="0"/>
              </a:rPr>
              <a:t>. </a:t>
            </a:r>
            <a:endParaRPr lang="cs-CZ"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1200" dirty="0" smtClean="0">
                <a:latin typeface="Times New Roman" panose="02020603050405020304" pitchFamily="18" charset="0"/>
                <a:ea typeface="Calibri" panose="020F0502020204030204" pitchFamily="34" charset="0"/>
                <a:cs typeface="Times New Roman" panose="02020603050405020304" pitchFamily="18" charset="0"/>
              </a:rPr>
              <a:t>Reasons </a:t>
            </a:r>
            <a:r>
              <a:rPr lang="en-GB" sz="1200" dirty="0">
                <a:latin typeface="Times New Roman" panose="02020603050405020304" pitchFamily="18" charset="0"/>
                <a:ea typeface="Calibri" panose="020F0502020204030204" pitchFamily="34" charset="0"/>
                <a:cs typeface="Times New Roman" panose="02020603050405020304" pitchFamily="18" charset="0"/>
              </a:rPr>
              <a:t>for the CP, according to a request of bank credit, was: “Czech filmmakers will get </a:t>
            </a:r>
            <a:r>
              <a:rPr lang="en-GB" sz="1200" b="1" dirty="0">
                <a:latin typeface="Times New Roman" panose="02020603050405020304" pitchFamily="18" charset="0"/>
                <a:ea typeface="Calibri" panose="020F0502020204030204" pitchFamily="34" charset="0"/>
                <a:cs typeface="Times New Roman" panose="02020603050405020304" pitchFamily="18" charset="0"/>
              </a:rPr>
              <a:t>experience with different model of filmmaking </a:t>
            </a:r>
            <a:r>
              <a:rPr lang="en-GB" sz="1200" dirty="0">
                <a:latin typeface="Times New Roman" panose="02020603050405020304" pitchFamily="18" charset="0"/>
                <a:ea typeface="Calibri" panose="020F0502020204030204" pitchFamily="34" charset="0"/>
                <a:cs typeface="Times New Roman" panose="02020603050405020304" pitchFamily="18" charset="0"/>
              </a:rPr>
              <a:t>and producers will understand the potential of an international cooperation on a blockbuster.”</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bdélník 4"/>
          <p:cNvSpPr/>
          <p:nvPr/>
        </p:nvSpPr>
        <p:spPr>
          <a:xfrm>
            <a:off x="7407079" y="4906268"/>
            <a:ext cx="4448205" cy="369332"/>
          </a:xfrm>
          <a:prstGeom prst="rect">
            <a:avLst/>
          </a:prstGeom>
        </p:spPr>
        <p:txBody>
          <a:bodyPr wrap="none">
            <a:spAutoFit/>
          </a:bodyPr>
          <a:lstStyle/>
          <a:p>
            <a:r>
              <a:rPr lang="cs-CZ" dirty="0"/>
              <a:t>Volha v plamenech (Viktor </a:t>
            </a:r>
            <a:r>
              <a:rPr lang="cs-CZ" dirty="0" err="1"/>
              <a:t>Turžanskij</a:t>
            </a:r>
            <a:r>
              <a:rPr lang="cs-CZ" dirty="0"/>
              <a:t>, 1934)</a:t>
            </a:r>
          </a:p>
        </p:txBody>
      </p:sp>
      <p:sp>
        <p:nvSpPr>
          <p:cNvPr id="6" name="Zástupný symbol pro obsah 2"/>
          <p:cNvSpPr txBox="1">
            <a:spLocks/>
          </p:cNvSpPr>
          <p:nvPr/>
        </p:nvSpPr>
        <p:spPr>
          <a:xfrm>
            <a:off x="1206137" y="1567542"/>
            <a:ext cx="5603966" cy="3442607"/>
          </a:xfrm>
          <a:prstGeom prst="rect">
            <a:avLst/>
          </a:prstGeom>
        </p:spPr>
        <p:txBody>
          <a:bodyPr vert="horz" lIns="91440" tIns="45720" rIns="91440" bIns="45720" rtlCol="0">
            <a:normAutofit fontScale="77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GB" dirty="0" smtClean="0"/>
              <a:t>Partnership inside </a:t>
            </a:r>
            <a:r>
              <a:rPr lang="en-GB" dirty="0" err="1" smtClean="0"/>
              <a:t>Malá</a:t>
            </a:r>
            <a:r>
              <a:rPr lang="en-GB" dirty="0" smtClean="0"/>
              <a:t> </a:t>
            </a:r>
            <a:r>
              <a:rPr lang="en-GB" dirty="0" err="1" smtClean="0"/>
              <a:t>dohoda</a:t>
            </a:r>
            <a:r>
              <a:rPr lang="en-GB" dirty="0" smtClean="0"/>
              <a:t> – Little Entente (Yugoslavia, Romania), without results in CP. </a:t>
            </a:r>
            <a:endParaRPr lang="cs-CZ" dirty="0" smtClean="0"/>
          </a:p>
          <a:p>
            <a:r>
              <a:rPr lang="cs-CZ" dirty="0" err="1" smtClean="0"/>
              <a:t>Alternative</a:t>
            </a:r>
            <a:r>
              <a:rPr lang="cs-CZ" dirty="0" smtClean="0"/>
              <a:t> model </a:t>
            </a:r>
            <a:r>
              <a:rPr lang="cs-CZ" dirty="0" err="1" smtClean="0"/>
              <a:t>of</a:t>
            </a:r>
            <a:r>
              <a:rPr lang="cs-CZ" dirty="0" smtClean="0"/>
              <a:t> p</a:t>
            </a:r>
            <a:r>
              <a:rPr lang="en-GB" dirty="0" err="1" smtClean="0"/>
              <a:t>artnership</a:t>
            </a:r>
            <a:r>
              <a:rPr lang="en-GB" dirty="0" smtClean="0"/>
              <a:t> </a:t>
            </a:r>
            <a:r>
              <a:rPr lang="cs-CZ" dirty="0" smtClean="0"/>
              <a:t>- </a:t>
            </a:r>
            <a:r>
              <a:rPr lang="cs-CZ" dirty="0" err="1" smtClean="0"/>
              <a:t>with</a:t>
            </a:r>
            <a:r>
              <a:rPr lang="en-GB" dirty="0" smtClean="0"/>
              <a:t> Slavic nations: Yugoslavia, Poland – against expansion of German cinema. </a:t>
            </a:r>
            <a:endParaRPr lang="cs-CZ" dirty="0" smtClean="0"/>
          </a:p>
          <a:p>
            <a:r>
              <a:rPr lang="en-GB" dirty="0" smtClean="0"/>
              <a:t>Results: </a:t>
            </a:r>
            <a:endParaRPr lang="cs-CZ" dirty="0" smtClean="0"/>
          </a:p>
          <a:p>
            <a:r>
              <a:rPr lang="en-GB" dirty="0" err="1" smtClean="0"/>
              <a:t>Dvanáct</a:t>
            </a:r>
            <a:r>
              <a:rPr lang="en-GB" dirty="0" smtClean="0"/>
              <a:t> </a:t>
            </a:r>
            <a:r>
              <a:rPr lang="en-GB" dirty="0" err="1" smtClean="0"/>
              <a:t>křesel</a:t>
            </a:r>
            <a:r>
              <a:rPr lang="en-GB" dirty="0" smtClean="0"/>
              <a:t> (Martin </a:t>
            </a:r>
            <a:r>
              <a:rPr lang="en-GB" dirty="0" err="1" smtClean="0"/>
              <a:t>Frič</a:t>
            </a:r>
            <a:r>
              <a:rPr lang="en-GB" dirty="0" smtClean="0"/>
              <a:t>/Michal </a:t>
            </a:r>
            <a:r>
              <a:rPr lang="en-GB" dirty="0" err="1" smtClean="0"/>
              <a:t>Waszyński</a:t>
            </a:r>
            <a:r>
              <a:rPr lang="en-GB" dirty="0" smtClean="0"/>
              <a:t>, 1933; CZ/Poland – Terra/Rex-Film </a:t>
            </a:r>
            <a:r>
              <a:rPr lang="en-GB" dirty="0" err="1" smtClean="0"/>
              <a:t>Varšava</a:t>
            </a:r>
            <a:r>
              <a:rPr lang="en-GB" dirty="0" smtClean="0"/>
              <a:t>) – </a:t>
            </a:r>
            <a:r>
              <a:rPr lang="en-GB" dirty="0" err="1" smtClean="0"/>
              <a:t>Vlasta</a:t>
            </a:r>
            <a:r>
              <a:rPr lang="en-GB" dirty="0" smtClean="0"/>
              <a:t> </a:t>
            </a:r>
            <a:r>
              <a:rPr lang="en-GB" dirty="0" err="1" smtClean="0"/>
              <a:t>Burian</a:t>
            </a:r>
            <a:r>
              <a:rPr lang="en-GB" dirty="0" smtClean="0"/>
              <a:t>, Adolf </a:t>
            </a:r>
            <a:r>
              <a:rPr lang="en-GB" dirty="0" err="1" smtClean="0"/>
              <a:t>Dymsza</a:t>
            </a:r>
            <a:endParaRPr lang="cs-CZ" dirty="0" smtClean="0"/>
          </a:p>
          <a:p>
            <a:r>
              <a:rPr lang="en-GB" dirty="0" smtClean="0"/>
              <a:t>…A </a:t>
            </a:r>
            <a:r>
              <a:rPr lang="en-GB" dirty="0" err="1" smtClean="0"/>
              <a:t>život</a:t>
            </a:r>
            <a:r>
              <a:rPr lang="en-GB" dirty="0" smtClean="0"/>
              <a:t> </a:t>
            </a:r>
            <a:r>
              <a:rPr lang="en-GB" dirty="0" err="1" smtClean="0"/>
              <a:t>jde</a:t>
            </a:r>
            <a:r>
              <a:rPr lang="en-GB" dirty="0" smtClean="0"/>
              <a:t> </a:t>
            </a:r>
            <a:r>
              <a:rPr lang="en-GB" dirty="0" err="1" smtClean="0"/>
              <a:t>dál</a:t>
            </a:r>
            <a:r>
              <a:rPr lang="en-GB" dirty="0" smtClean="0"/>
              <a:t>… (Carl </a:t>
            </a:r>
            <a:r>
              <a:rPr lang="en-GB" dirty="0" err="1" smtClean="0"/>
              <a:t>Junghans</a:t>
            </a:r>
            <a:r>
              <a:rPr lang="en-GB" dirty="0" smtClean="0"/>
              <a:t>, 1935; </a:t>
            </a:r>
            <a:r>
              <a:rPr lang="en-GB" dirty="0" err="1" smtClean="0"/>
              <a:t>Starfilm</a:t>
            </a:r>
            <a:r>
              <a:rPr lang="en-GB" dirty="0" smtClean="0"/>
              <a:t> – </a:t>
            </a:r>
            <a:r>
              <a:rPr lang="en-GB" dirty="0" err="1" smtClean="0"/>
              <a:t>Prosvetni</a:t>
            </a:r>
            <a:r>
              <a:rPr lang="en-GB" dirty="0" smtClean="0"/>
              <a:t> Film; CZ/Yugoslavia) Czech version: </a:t>
            </a:r>
            <a:r>
              <a:rPr lang="cs-CZ" dirty="0" err="1" smtClean="0"/>
              <a:t>dir</a:t>
            </a:r>
            <a:r>
              <a:rPr lang="cs-CZ" dirty="0" smtClean="0"/>
              <a:t>. </a:t>
            </a:r>
            <a:r>
              <a:rPr lang="en-GB" dirty="0" err="1" smtClean="0"/>
              <a:t>Václav</a:t>
            </a:r>
            <a:r>
              <a:rPr lang="en-GB" dirty="0" smtClean="0"/>
              <a:t> </a:t>
            </a:r>
            <a:r>
              <a:rPr lang="en-GB" dirty="0" err="1" smtClean="0"/>
              <a:t>Kubásek</a:t>
            </a:r>
            <a:r>
              <a:rPr lang="en-GB" dirty="0" smtClean="0"/>
              <a:t>; Yugoslavian and German version:</a:t>
            </a:r>
            <a:r>
              <a:rPr lang="cs-CZ" dirty="0" smtClean="0"/>
              <a:t> </a:t>
            </a:r>
            <a:r>
              <a:rPr lang="cs-CZ" dirty="0" err="1" smtClean="0"/>
              <a:t>dir</a:t>
            </a:r>
            <a:r>
              <a:rPr lang="cs-CZ" dirty="0" smtClean="0"/>
              <a:t>.</a:t>
            </a:r>
            <a:r>
              <a:rPr lang="en-GB" dirty="0" smtClean="0"/>
              <a:t> </a:t>
            </a:r>
            <a:r>
              <a:rPr lang="en-GB" dirty="0" err="1" smtClean="0"/>
              <a:t>Junghans</a:t>
            </a:r>
            <a:r>
              <a:rPr lang="en-GB" dirty="0" smtClean="0"/>
              <a:t> </a:t>
            </a:r>
            <a:endParaRPr lang="cs-CZ" dirty="0" smtClean="0"/>
          </a:p>
          <a:p>
            <a:r>
              <a:rPr lang="en-GB" dirty="0" smtClean="0"/>
              <a:t>The movie finalized – after financial problems – Austrian director F. W. Kraemer at </a:t>
            </a:r>
            <a:r>
              <a:rPr lang="en-GB" dirty="0" err="1" smtClean="0"/>
              <a:t>Barrandov</a:t>
            </a:r>
            <a:r>
              <a:rPr lang="en-GB" dirty="0" smtClean="0"/>
              <a:t> ateliers.</a:t>
            </a:r>
            <a:endParaRPr lang="cs-CZ" dirty="0" smtClean="0"/>
          </a:p>
          <a:p>
            <a:endParaRPr lang="cs-CZ" dirty="0"/>
          </a:p>
        </p:txBody>
      </p:sp>
    </p:spTree>
    <p:extLst>
      <p:ext uri="{BB962C8B-B14F-4D97-AF65-F5344CB8AC3E}">
        <p14:creationId xmlns:p14="http://schemas.microsoft.com/office/powerpoint/2010/main" val="1514804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MLV</a:t>
            </a:r>
            <a:endParaRPr lang="cs-CZ" dirty="0"/>
          </a:p>
        </p:txBody>
      </p:sp>
      <p:sp>
        <p:nvSpPr>
          <p:cNvPr id="3" name="Zástupný symbol pro obsah 2"/>
          <p:cNvSpPr>
            <a:spLocks noGrp="1"/>
          </p:cNvSpPr>
          <p:nvPr>
            <p:ph idx="1"/>
          </p:nvPr>
        </p:nvSpPr>
        <p:spPr>
          <a:xfrm>
            <a:off x="1371600" y="1824446"/>
            <a:ext cx="9601200" cy="3581400"/>
          </a:xfrm>
        </p:spPr>
        <p:txBody>
          <a:bodyPr>
            <a:normAutofit fontScale="70000" lnSpcReduction="20000"/>
          </a:bodyPr>
          <a:lstStyle/>
          <a:p>
            <a:r>
              <a:rPr lang="en-GB" dirty="0"/>
              <a:t>42 movies with a language version. </a:t>
            </a:r>
            <a:endParaRPr lang="cs-CZ" dirty="0"/>
          </a:p>
          <a:p>
            <a:r>
              <a:rPr lang="en-GB" dirty="0" smtClean="0"/>
              <a:t>30 </a:t>
            </a:r>
            <a:r>
              <a:rPr lang="en-GB" dirty="0"/>
              <a:t>German versions, 8 French </a:t>
            </a:r>
            <a:r>
              <a:rPr lang="en-GB" dirty="0" smtClean="0"/>
              <a:t>versions</a:t>
            </a:r>
            <a:r>
              <a:rPr lang="cs-CZ" dirty="0" smtClean="0"/>
              <a:t>, 4 Czech </a:t>
            </a:r>
            <a:r>
              <a:rPr lang="cs-CZ" dirty="0" err="1" smtClean="0"/>
              <a:t>versions</a:t>
            </a:r>
            <a:r>
              <a:rPr lang="cs-CZ" dirty="0" smtClean="0"/>
              <a:t> </a:t>
            </a:r>
            <a:endParaRPr lang="cs-CZ" dirty="0"/>
          </a:p>
          <a:p>
            <a:r>
              <a:rPr lang="en-GB" dirty="0"/>
              <a:t>Of the 42, 10 movies had a co-producer for the language version </a:t>
            </a:r>
            <a:r>
              <a:rPr lang="en-GB" dirty="0" smtClean="0"/>
              <a:t>(Karel Lama</a:t>
            </a:r>
            <a:r>
              <a:rPr lang="cs-CZ" dirty="0" smtClean="0"/>
              <a:t>č: </a:t>
            </a:r>
            <a:r>
              <a:rPr lang="en-GB" dirty="0" smtClean="0"/>
              <a:t>the </a:t>
            </a:r>
            <a:r>
              <a:rPr lang="en-GB" dirty="0"/>
              <a:t>German versions had the Berlin company </a:t>
            </a:r>
            <a:r>
              <a:rPr lang="en-GB" dirty="0" err="1"/>
              <a:t>Ondra</a:t>
            </a:r>
            <a:r>
              <a:rPr lang="en-GB" dirty="0"/>
              <a:t>-</a:t>
            </a:r>
            <a:r>
              <a:rPr lang="en-GB" dirty="0" err="1"/>
              <a:t>Lamac</a:t>
            </a:r>
            <a:r>
              <a:rPr lang="en-GB" dirty="0"/>
              <a:t>-Film as a </a:t>
            </a:r>
            <a:r>
              <a:rPr lang="en-GB" dirty="0" smtClean="0"/>
              <a:t>co-producer</a:t>
            </a:r>
            <a:r>
              <a:rPr lang="cs-CZ" dirty="0"/>
              <a:t> </a:t>
            </a:r>
            <a:r>
              <a:rPr lang="en-GB" dirty="0" smtClean="0"/>
              <a:t>(possibly </a:t>
            </a:r>
            <a:r>
              <a:rPr lang="en-GB" dirty="0"/>
              <a:t>was the reason for the co-producer to make the language version a German movie for German offices). </a:t>
            </a:r>
            <a:endParaRPr lang="cs-CZ" dirty="0"/>
          </a:p>
          <a:p>
            <a:r>
              <a:rPr lang="en-GB" dirty="0"/>
              <a:t>C. a K. </a:t>
            </a:r>
            <a:r>
              <a:rPr lang="en-GB" dirty="0" err="1"/>
              <a:t>polní</a:t>
            </a:r>
            <a:r>
              <a:rPr lang="en-GB" dirty="0"/>
              <a:t> </a:t>
            </a:r>
            <a:r>
              <a:rPr lang="en-GB" dirty="0" err="1"/>
              <a:t>maršálek</a:t>
            </a:r>
            <a:r>
              <a:rPr lang="en-GB" dirty="0"/>
              <a:t> – Karel </a:t>
            </a:r>
            <a:r>
              <a:rPr lang="en-GB" dirty="0" err="1"/>
              <a:t>Lamač</a:t>
            </a:r>
            <a:r>
              <a:rPr lang="en-GB" dirty="0"/>
              <a:t>, </a:t>
            </a:r>
            <a:r>
              <a:rPr lang="en-GB" dirty="0" err="1"/>
              <a:t>Elekta</a:t>
            </a:r>
            <a:r>
              <a:rPr lang="en-GB" dirty="0"/>
              <a:t>, 1930 / Der </a:t>
            </a:r>
            <a:r>
              <a:rPr lang="en-GB" dirty="0" err="1"/>
              <a:t>falsche</a:t>
            </a:r>
            <a:r>
              <a:rPr lang="en-GB" dirty="0"/>
              <a:t> </a:t>
            </a:r>
            <a:r>
              <a:rPr lang="en-GB" dirty="0" err="1"/>
              <a:t>Feldmarschall</a:t>
            </a:r>
            <a:r>
              <a:rPr lang="en-GB" dirty="0"/>
              <a:t> (</a:t>
            </a:r>
            <a:r>
              <a:rPr lang="en-GB" dirty="0" err="1"/>
              <a:t>Lamač</a:t>
            </a:r>
            <a:r>
              <a:rPr lang="en-GB" dirty="0"/>
              <a:t>, </a:t>
            </a:r>
            <a:r>
              <a:rPr lang="en-GB" dirty="0" err="1"/>
              <a:t>Elekta</a:t>
            </a:r>
            <a:r>
              <a:rPr lang="en-GB" dirty="0"/>
              <a:t>/</a:t>
            </a:r>
            <a:r>
              <a:rPr lang="en-GB" dirty="0" err="1"/>
              <a:t>Ondra</a:t>
            </a:r>
            <a:r>
              <a:rPr lang="en-GB" dirty="0"/>
              <a:t>-</a:t>
            </a:r>
            <a:r>
              <a:rPr lang="en-GB" dirty="0" err="1"/>
              <a:t>lamac</a:t>
            </a:r>
            <a:r>
              <a:rPr lang="en-GB" dirty="0"/>
              <a:t>-Film, 1930)</a:t>
            </a:r>
            <a:endParaRPr lang="cs-CZ" dirty="0"/>
          </a:p>
          <a:p>
            <a:r>
              <a:rPr lang="en-GB" dirty="0"/>
              <a:t>On a </a:t>
            </a:r>
            <a:r>
              <a:rPr lang="en-GB" dirty="0" err="1"/>
              <a:t>jeho</a:t>
            </a:r>
            <a:r>
              <a:rPr lang="en-GB" dirty="0"/>
              <a:t> </a:t>
            </a:r>
            <a:r>
              <a:rPr lang="en-GB" dirty="0" err="1"/>
              <a:t>sestra</a:t>
            </a:r>
            <a:r>
              <a:rPr lang="en-GB" dirty="0"/>
              <a:t> – Karel </a:t>
            </a:r>
            <a:r>
              <a:rPr lang="en-GB" dirty="0" err="1"/>
              <a:t>Lamač</a:t>
            </a:r>
            <a:r>
              <a:rPr lang="en-GB" dirty="0"/>
              <a:t>, Martin </a:t>
            </a:r>
            <a:r>
              <a:rPr lang="en-GB" dirty="0" err="1"/>
              <a:t>Frič</a:t>
            </a:r>
            <a:r>
              <a:rPr lang="en-GB" dirty="0"/>
              <a:t>, 1931 / </a:t>
            </a:r>
            <a:r>
              <a:rPr lang="en-GB" dirty="0" err="1"/>
              <a:t>Er</a:t>
            </a:r>
            <a:r>
              <a:rPr lang="en-GB" dirty="0"/>
              <a:t> und seine </a:t>
            </a:r>
            <a:r>
              <a:rPr lang="en-GB" dirty="0" err="1"/>
              <a:t>Schwester</a:t>
            </a:r>
            <a:r>
              <a:rPr lang="en-GB" dirty="0"/>
              <a:t> (</a:t>
            </a:r>
            <a:r>
              <a:rPr lang="en-GB" dirty="0" err="1"/>
              <a:t>Lamač</a:t>
            </a:r>
            <a:r>
              <a:rPr lang="en-GB" dirty="0"/>
              <a:t>, </a:t>
            </a:r>
            <a:r>
              <a:rPr lang="en-GB" dirty="0" err="1"/>
              <a:t>Elekta</a:t>
            </a:r>
            <a:r>
              <a:rPr lang="en-GB" dirty="0"/>
              <a:t>/</a:t>
            </a:r>
            <a:r>
              <a:rPr lang="en-GB" dirty="0" err="1"/>
              <a:t>Ondra</a:t>
            </a:r>
            <a:r>
              <a:rPr lang="en-GB" dirty="0"/>
              <a:t>-</a:t>
            </a:r>
            <a:r>
              <a:rPr lang="en-GB" dirty="0" err="1"/>
              <a:t>Lamac</a:t>
            </a:r>
            <a:r>
              <a:rPr lang="en-GB" dirty="0"/>
              <a:t>-Film, 1931)</a:t>
            </a:r>
            <a:endParaRPr lang="cs-CZ" dirty="0"/>
          </a:p>
          <a:p>
            <a:r>
              <a:rPr lang="en-GB" dirty="0"/>
              <a:t>To </a:t>
            </a:r>
            <a:r>
              <a:rPr lang="en-GB" dirty="0" err="1"/>
              <a:t>neznáte</a:t>
            </a:r>
            <a:r>
              <a:rPr lang="en-GB" dirty="0"/>
              <a:t> </a:t>
            </a:r>
            <a:r>
              <a:rPr lang="en-GB" dirty="0" err="1"/>
              <a:t>Hadimršku</a:t>
            </a:r>
            <a:r>
              <a:rPr lang="en-GB" dirty="0"/>
              <a:t> (Karel </a:t>
            </a:r>
            <a:r>
              <a:rPr lang="en-GB" dirty="0" err="1"/>
              <a:t>Lamač</a:t>
            </a:r>
            <a:r>
              <a:rPr lang="en-GB" dirty="0"/>
              <a:t>, Martin </a:t>
            </a:r>
            <a:r>
              <a:rPr lang="en-GB" dirty="0" err="1"/>
              <a:t>Frič</a:t>
            </a:r>
            <a:r>
              <a:rPr lang="en-GB" dirty="0"/>
              <a:t>, 1931, </a:t>
            </a:r>
            <a:r>
              <a:rPr lang="en-GB" dirty="0" err="1"/>
              <a:t>Elekta</a:t>
            </a:r>
            <a:r>
              <a:rPr lang="en-GB" dirty="0"/>
              <a:t> / </a:t>
            </a:r>
            <a:r>
              <a:rPr lang="en-GB" dirty="0" err="1"/>
              <a:t>Wehe</a:t>
            </a:r>
            <a:r>
              <a:rPr lang="en-GB" dirty="0"/>
              <a:t>, </a:t>
            </a:r>
            <a:r>
              <a:rPr lang="en-GB" dirty="0" err="1"/>
              <a:t>wenn</a:t>
            </a:r>
            <a:r>
              <a:rPr lang="en-GB" dirty="0"/>
              <a:t> </a:t>
            </a:r>
            <a:r>
              <a:rPr lang="en-GB" dirty="0" err="1"/>
              <a:t>er</a:t>
            </a:r>
            <a:r>
              <a:rPr lang="en-GB" dirty="0"/>
              <a:t> </a:t>
            </a:r>
            <a:r>
              <a:rPr lang="en-GB" dirty="0" err="1"/>
              <a:t>losgelassen</a:t>
            </a:r>
            <a:r>
              <a:rPr lang="en-GB" dirty="0"/>
              <a:t>/</a:t>
            </a:r>
            <a:r>
              <a:rPr lang="en-GB" dirty="0" err="1"/>
              <a:t>Unter</a:t>
            </a:r>
            <a:r>
              <a:rPr lang="en-GB" dirty="0"/>
              <a:t> </a:t>
            </a:r>
            <a:r>
              <a:rPr lang="en-GB" dirty="0" err="1"/>
              <a:t>Geschäftsaufsicht</a:t>
            </a:r>
            <a:r>
              <a:rPr lang="en-GB" dirty="0"/>
              <a:t>, </a:t>
            </a:r>
            <a:r>
              <a:rPr lang="en-GB" dirty="0" err="1"/>
              <a:t>Lamač-Frič</a:t>
            </a:r>
            <a:r>
              <a:rPr lang="en-GB" dirty="0"/>
              <a:t>, </a:t>
            </a:r>
            <a:r>
              <a:rPr lang="en-GB" dirty="0" err="1"/>
              <a:t>Elekta</a:t>
            </a:r>
            <a:r>
              <a:rPr lang="en-GB" dirty="0"/>
              <a:t>/</a:t>
            </a:r>
            <a:r>
              <a:rPr lang="en-GB" dirty="0" err="1"/>
              <a:t>Ondra</a:t>
            </a:r>
            <a:r>
              <a:rPr lang="en-GB" dirty="0"/>
              <a:t>-</a:t>
            </a:r>
            <a:r>
              <a:rPr lang="en-GB" dirty="0" err="1"/>
              <a:t>Lamac</a:t>
            </a:r>
            <a:r>
              <a:rPr lang="en-GB" dirty="0"/>
              <a:t>-Film, 1931)</a:t>
            </a:r>
            <a:endParaRPr lang="cs-CZ" dirty="0"/>
          </a:p>
          <a:p>
            <a:r>
              <a:rPr lang="en-GB" dirty="0"/>
              <a:t>Usually were language versions made with local star; an exception was bilingual </a:t>
            </a:r>
            <a:r>
              <a:rPr lang="en-GB" dirty="0" err="1"/>
              <a:t>Vlasta</a:t>
            </a:r>
            <a:r>
              <a:rPr lang="en-GB" dirty="0"/>
              <a:t> </a:t>
            </a:r>
            <a:r>
              <a:rPr lang="en-GB" dirty="0" err="1"/>
              <a:t>Burian</a:t>
            </a:r>
            <a:r>
              <a:rPr lang="en-GB" dirty="0"/>
              <a:t>, who was made an international star thanks to 5 German language versions of his movies (besides the three co-productions, it was </a:t>
            </a:r>
            <a:r>
              <a:rPr lang="en-GB" dirty="0" err="1"/>
              <a:t>Pobočník</a:t>
            </a:r>
            <a:r>
              <a:rPr lang="en-GB" dirty="0"/>
              <a:t> </a:t>
            </a:r>
            <a:r>
              <a:rPr lang="en-GB" dirty="0" err="1"/>
              <a:t>jeho</a:t>
            </a:r>
            <a:r>
              <a:rPr lang="en-GB" dirty="0"/>
              <a:t> </a:t>
            </a:r>
            <a:r>
              <a:rPr lang="en-GB" dirty="0" err="1"/>
              <a:t>výsosti</a:t>
            </a:r>
            <a:r>
              <a:rPr lang="en-GB" dirty="0"/>
              <a:t> – Meissner film, and </a:t>
            </a:r>
            <a:r>
              <a:rPr lang="en-GB" dirty="0" err="1"/>
              <a:t>Lelíček</a:t>
            </a:r>
            <a:r>
              <a:rPr lang="en-GB" dirty="0"/>
              <a:t> </a:t>
            </a:r>
            <a:r>
              <a:rPr lang="en-GB" dirty="0" err="1"/>
              <a:t>ve</a:t>
            </a:r>
            <a:r>
              <a:rPr lang="en-GB" dirty="0"/>
              <a:t> </a:t>
            </a:r>
            <a:r>
              <a:rPr lang="en-GB" dirty="0" err="1"/>
              <a:t>službách</a:t>
            </a:r>
            <a:r>
              <a:rPr lang="en-GB" dirty="0"/>
              <a:t> </a:t>
            </a:r>
            <a:r>
              <a:rPr lang="en-GB" dirty="0" err="1"/>
              <a:t>Sherlocka</a:t>
            </a:r>
            <a:r>
              <a:rPr lang="en-GB" dirty="0"/>
              <a:t> </a:t>
            </a:r>
            <a:r>
              <a:rPr lang="en-GB" dirty="0" err="1"/>
              <a:t>Holmese</a:t>
            </a:r>
            <a:r>
              <a:rPr lang="en-GB" dirty="0"/>
              <a:t> (</a:t>
            </a:r>
            <a:r>
              <a:rPr lang="en-GB" dirty="0" err="1"/>
              <a:t>Elekta</a:t>
            </a:r>
            <a:r>
              <a:rPr lang="en-GB" dirty="0"/>
              <a:t>); and Rolf </a:t>
            </a:r>
            <a:r>
              <a:rPr lang="en-GB" dirty="0" err="1"/>
              <a:t>Wanka</a:t>
            </a:r>
            <a:r>
              <a:rPr lang="en-GB" dirty="0"/>
              <a:t> made 6 movies in German versions in 1935-37 as an attempt to make a star of him in Germany </a:t>
            </a:r>
            <a:endParaRPr lang="cs-CZ" dirty="0"/>
          </a:p>
          <a:p>
            <a:endParaRPr lang="cs-CZ" dirty="0"/>
          </a:p>
        </p:txBody>
      </p:sp>
      <p:sp>
        <p:nvSpPr>
          <p:cNvPr id="4" name="Obdélník 3"/>
          <p:cNvSpPr/>
          <p:nvPr/>
        </p:nvSpPr>
        <p:spPr>
          <a:xfrm>
            <a:off x="1741714" y="5657446"/>
            <a:ext cx="6096000" cy="646331"/>
          </a:xfrm>
          <a:prstGeom prst="rect">
            <a:avLst/>
          </a:prstGeom>
        </p:spPr>
        <p:txBody>
          <a:bodyPr>
            <a:spAutoFit/>
          </a:bodyPr>
          <a:lstStyle/>
          <a:p>
            <a:r>
              <a:rPr lang="cs-CZ" dirty="0">
                <a:latin typeface="Times New Roman" panose="02020603050405020304" pitchFamily="18" charset="0"/>
                <a:ea typeface="Calibri" panose="020F0502020204030204" pitchFamily="34" charset="0"/>
              </a:rPr>
              <a:t>Ivan Klimeš, Jazykové verze českých filmů a filmový průmysl v ČSR ve 30. letech. </a:t>
            </a:r>
            <a:r>
              <a:rPr lang="cs-CZ" i="1" dirty="0">
                <a:latin typeface="Times New Roman" panose="02020603050405020304" pitchFamily="18" charset="0"/>
                <a:ea typeface="Calibri" panose="020F0502020204030204" pitchFamily="34" charset="0"/>
              </a:rPr>
              <a:t>Iluminace</a:t>
            </a:r>
            <a:r>
              <a:rPr lang="cs-CZ" dirty="0">
                <a:latin typeface="Times New Roman" panose="02020603050405020304" pitchFamily="18" charset="0"/>
                <a:ea typeface="Calibri" panose="020F0502020204030204" pitchFamily="34" charset="0"/>
              </a:rPr>
              <a:t> 16, 2004, č. 2, s. 61-76</a:t>
            </a:r>
            <a:endParaRPr lang="cs-CZ" dirty="0"/>
          </a:p>
        </p:txBody>
      </p:sp>
    </p:spTree>
    <p:extLst>
      <p:ext uri="{BB962C8B-B14F-4D97-AF65-F5344CB8AC3E}">
        <p14:creationId xmlns:p14="http://schemas.microsoft.com/office/powerpoint/2010/main" val="2384739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069977" cy="455023"/>
          </a:xfrm>
        </p:spPr>
        <p:txBody>
          <a:bodyPr>
            <a:noAutofit/>
          </a:bodyPr>
          <a:lstStyle/>
          <a:p>
            <a:r>
              <a:rPr lang="cs-CZ" sz="3600" dirty="0" err="1" smtClean="0"/>
              <a:t>Postwar</a:t>
            </a:r>
            <a:r>
              <a:rPr lang="cs-CZ" sz="3600" dirty="0" smtClean="0"/>
              <a:t> CP </a:t>
            </a:r>
            <a:r>
              <a:rPr lang="cs-CZ" sz="3600" dirty="0" err="1" smtClean="0"/>
              <a:t>agreements</a:t>
            </a:r>
            <a:endParaRPr lang="cs-CZ" sz="3600" dirty="0"/>
          </a:p>
        </p:txBody>
      </p:sp>
      <p:sp>
        <p:nvSpPr>
          <p:cNvPr id="3" name="Zástupný symbol pro obsah 2"/>
          <p:cNvSpPr>
            <a:spLocks noGrp="1"/>
          </p:cNvSpPr>
          <p:nvPr>
            <p:ph idx="1"/>
          </p:nvPr>
        </p:nvSpPr>
        <p:spPr>
          <a:xfrm>
            <a:off x="1371600" y="1445623"/>
            <a:ext cx="9601200" cy="4421777"/>
          </a:xfrm>
        </p:spPr>
        <p:txBody>
          <a:bodyPr>
            <a:normAutofit fontScale="32500" lnSpcReduction="20000"/>
          </a:bodyPr>
          <a:lstStyle/>
          <a:p>
            <a:r>
              <a:rPr lang="en-GB" sz="3400" dirty="0" smtClean="0"/>
              <a:t>the </a:t>
            </a:r>
            <a:r>
              <a:rPr lang="en-GB" sz="3400" dirty="0"/>
              <a:t>first formal agreement </a:t>
            </a:r>
            <a:r>
              <a:rPr lang="en-GB" sz="3400" b="1" dirty="0"/>
              <a:t>giving film dual nationality</a:t>
            </a:r>
            <a:r>
              <a:rPr lang="en-GB" sz="3400" dirty="0"/>
              <a:t>: October, 1946 - France/Italy. Within a year, nine films were made according to the treaty terms, including </a:t>
            </a:r>
            <a:r>
              <a:rPr lang="en-GB" sz="3400" dirty="0" err="1"/>
              <a:t>Věznice</a:t>
            </a:r>
            <a:r>
              <a:rPr lang="en-GB" sz="3400" dirty="0"/>
              <a:t> </a:t>
            </a:r>
            <a:r>
              <a:rPr lang="en-GB" sz="3400" dirty="0" err="1"/>
              <a:t>parmská</a:t>
            </a:r>
            <a:r>
              <a:rPr lang="en-GB" sz="3400" dirty="0"/>
              <a:t> (La Chartreuse de </a:t>
            </a:r>
            <a:r>
              <a:rPr lang="en-GB" sz="3400" dirty="0" err="1"/>
              <a:t>Parme</a:t>
            </a:r>
            <a:r>
              <a:rPr lang="en-GB" sz="3400" dirty="0"/>
              <a:t>; Christian-</a:t>
            </a:r>
            <a:r>
              <a:rPr lang="en-GB" sz="3400" dirty="0" err="1"/>
              <a:t>Jaque</a:t>
            </a:r>
            <a:r>
              <a:rPr lang="en-GB" sz="3400" dirty="0"/>
              <a:t>), or Fabiola (Alessandro </a:t>
            </a:r>
            <a:r>
              <a:rPr lang="en-GB" sz="3400" dirty="0" err="1"/>
              <a:t>Blasetti</a:t>
            </a:r>
            <a:r>
              <a:rPr lang="en-GB" sz="3400" dirty="0"/>
              <a:t>), one of the most expensive films shot in post-war Europe</a:t>
            </a:r>
            <a:r>
              <a:rPr lang="en-GB" sz="3400" dirty="0" smtClean="0"/>
              <a:t>.</a:t>
            </a:r>
            <a:r>
              <a:rPr lang="cs-CZ" sz="3400" dirty="0" smtClean="0"/>
              <a:t>  /U 2:24:00/</a:t>
            </a:r>
            <a:endParaRPr lang="cs-CZ" sz="3400" dirty="0"/>
          </a:p>
          <a:p>
            <a:r>
              <a:rPr lang="en-GB" sz="3400" dirty="0"/>
              <a:t>21 February 1949 - France and Italy signed </a:t>
            </a:r>
            <a:r>
              <a:rPr lang="en-GB" sz="3400" b="1" dirty="0"/>
              <a:t>co-production agreement</a:t>
            </a:r>
            <a:r>
              <a:rPr lang="en-GB" sz="3400" dirty="0"/>
              <a:t>.</a:t>
            </a:r>
            <a:endParaRPr lang="cs-CZ" sz="3400" dirty="0"/>
          </a:p>
          <a:p>
            <a:r>
              <a:rPr lang="en-GB" sz="3400" dirty="0" smtClean="0"/>
              <a:t>co-production </a:t>
            </a:r>
            <a:r>
              <a:rPr lang="en-GB" sz="3400" dirty="0"/>
              <a:t>status was granted by the treaty to films: </a:t>
            </a:r>
            <a:r>
              <a:rPr lang="en-GB" sz="3400" dirty="0" smtClean="0"/>
              <a:t>1</a:t>
            </a:r>
            <a:r>
              <a:rPr lang="en-GB" sz="3400" dirty="0"/>
              <a:t>. with equal financial, artistic and technical contributions </a:t>
            </a:r>
            <a:r>
              <a:rPr lang="en-GB" sz="3400" dirty="0" smtClean="0"/>
              <a:t>2</a:t>
            </a:r>
            <a:r>
              <a:rPr lang="en-GB" sz="3400" dirty="0"/>
              <a:t>. to "twinned" films - films in pairs with complementary participation from each producer.</a:t>
            </a:r>
            <a:endParaRPr lang="cs-CZ" sz="3400" dirty="0"/>
          </a:p>
          <a:p>
            <a:r>
              <a:rPr lang="en-GB" sz="3400" dirty="0"/>
              <a:t>By 1957, about 230 French-Italian films had been </a:t>
            </a:r>
            <a:r>
              <a:rPr lang="en-GB" sz="3400" dirty="0" smtClean="0"/>
              <a:t>made</a:t>
            </a:r>
            <a:r>
              <a:rPr lang="cs-CZ" sz="3400" dirty="0" smtClean="0"/>
              <a:t>.  F</a:t>
            </a:r>
            <a:r>
              <a:rPr lang="en-GB" sz="3400" dirty="0" smtClean="0"/>
              <a:t>our </a:t>
            </a:r>
            <a:r>
              <a:rPr lang="en-GB" sz="3400" dirty="0"/>
              <a:t>types of co-productions: </a:t>
            </a:r>
            <a:endParaRPr lang="cs-CZ" sz="3400" dirty="0"/>
          </a:p>
          <a:p>
            <a:r>
              <a:rPr lang="en-GB" sz="3400" b="1" dirty="0"/>
              <a:t>balanced</a:t>
            </a:r>
            <a:r>
              <a:rPr lang="en-GB" sz="3400" dirty="0"/>
              <a:t>: equivalent input from French and Italian co-producer </a:t>
            </a:r>
            <a:endParaRPr lang="cs-CZ" sz="3400" dirty="0"/>
          </a:p>
          <a:p>
            <a:r>
              <a:rPr lang="en-GB" sz="3400" b="1" dirty="0"/>
              <a:t>normal</a:t>
            </a:r>
            <a:r>
              <a:rPr lang="en-GB" sz="3400" dirty="0"/>
              <a:t>: up to 70 per cent with participation from majority partner; or twinned</a:t>
            </a:r>
            <a:endParaRPr lang="cs-CZ" sz="3400" dirty="0"/>
          </a:p>
          <a:p>
            <a:r>
              <a:rPr lang="en-GB" sz="3400" b="1" dirty="0"/>
              <a:t>exceptional</a:t>
            </a:r>
            <a:r>
              <a:rPr lang="en-GB" sz="3400" dirty="0"/>
              <a:t>: films of high artistic value - the minority partner was allowed to make a financial contribution only</a:t>
            </a:r>
            <a:endParaRPr lang="cs-CZ" sz="3400" dirty="0"/>
          </a:p>
          <a:p>
            <a:r>
              <a:rPr lang="en-GB" sz="3400" b="1" dirty="0"/>
              <a:t>films for the youth</a:t>
            </a:r>
            <a:r>
              <a:rPr lang="en-GB" sz="3400" dirty="0"/>
              <a:t>: up to 12 films per country with a major participation of 90 per cent </a:t>
            </a:r>
            <a:endParaRPr lang="cs-CZ" sz="3400" dirty="0"/>
          </a:p>
          <a:p>
            <a:r>
              <a:rPr lang="en-GB" sz="3400" dirty="0"/>
              <a:t>Italian production increased from 49 movies in 1949 to 201 movies in 1954 - 21,4 % of which co-productions; </a:t>
            </a:r>
            <a:r>
              <a:rPr lang="en-GB" sz="3400" dirty="0" smtClean="0"/>
              <a:t>French </a:t>
            </a:r>
            <a:r>
              <a:rPr lang="en-GB" sz="3400" dirty="0"/>
              <a:t>production: from 108 in 1949 to 112 in 1953 (36 co-productions). </a:t>
            </a:r>
            <a:endParaRPr lang="cs-CZ" sz="3400" dirty="0"/>
          </a:p>
          <a:p>
            <a:r>
              <a:rPr lang="en-GB" sz="3400" dirty="0"/>
              <a:t>some co-productions were fictitious - essentially national films which managed to get CP status by adding one or two technicians or actors in minor roles (especially in the early years of Italian-French collaboration)</a:t>
            </a:r>
            <a:endParaRPr lang="cs-CZ" sz="3400" dirty="0"/>
          </a:p>
          <a:p>
            <a:r>
              <a:rPr lang="en-GB" sz="3400" dirty="0"/>
              <a:t>Nevertheless, by the early 1950s, co-production agreement contributed greatly to the rebuilding of the two industries</a:t>
            </a:r>
            <a:endParaRPr lang="cs-CZ" sz="3400" dirty="0"/>
          </a:p>
          <a:p>
            <a:r>
              <a:rPr lang="en-GB" sz="3400" dirty="0"/>
              <a:t>re-emergence of language versions with different actors in the same role: e.g., Le chateau de </a:t>
            </a:r>
            <a:r>
              <a:rPr lang="en-GB" sz="3400" dirty="0" err="1"/>
              <a:t>verre</a:t>
            </a:r>
            <a:r>
              <a:rPr lang="en-GB" sz="3400" dirty="0"/>
              <a:t> (</a:t>
            </a:r>
            <a:r>
              <a:rPr lang="en-GB" sz="3400" dirty="0" err="1"/>
              <a:t>Skleněný</a:t>
            </a:r>
            <a:r>
              <a:rPr lang="en-GB" sz="3400" dirty="0"/>
              <a:t> </a:t>
            </a:r>
            <a:r>
              <a:rPr lang="en-GB" sz="3400" dirty="0" err="1"/>
              <a:t>zámek</a:t>
            </a:r>
            <a:r>
              <a:rPr lang="en-GB" sz="3400" dirty="0"/>
              <a:t>), René Clément, 1950</a:t>
            </a:r>
            <a:endParaRPr lang="cs-CZ" sz="3400" dirty="0"/>
          </a:p>
          <a:p>
            <a:r>
              <a:rPr lang="en-GB" sz="3400" dirty="0"/>
              <a:t>or: formula that consisted in having two actors, one Italian and one French, in the lead roles: Gérard </a:t>
            </a:r>
            <a:r>
              <a:rPr lang="en-GB" sz="3400" dirty="0" err="1"/>
              <a:t>Philipe</a:t>
            </a:r>
            <a:r>
              <a:rPr lang="en-GB" sz="3400" dirty="0"/>
              <a:t> and Gina Lollobrigida in </a:t>
            </a:r>
            <a:r>
              <a:rPr lang="en-GB" sz="3400" dirty="0" err="1"/>
              <a:t>Fanfan</a:t>
            </a:r>
            <a:r>
              <a:rPr lang="en-GB" sz="3400" dirty="0"/>
              <a:t> la </a:t>
            </a:r>
            <a:r>
              <a:rPr lang="en-GB" sz="3400" dirty="0" err="1"/>
              <a:t>Tulipe</a:t>
            </a:r>
            <a:r>
              <a:rPr lang="en-GB" sz="3400" dirty="0"/>
              <a:t>/</a:t>
            </a:r>
            <a:r>
              <a:rPr lang="en-GB" sz="3400" dirty="0" err="1"/>
              <a:t>Fanfán</a:t>
            </a:r>
            <a:r>
              <a:rPr lang="en-GB" sz="3400" dirty="0"/>
              <a:t> </a:t>
            </a:r>
            <a:r>
              <a:rPr lang="en-GB" sz="3400" dirty="0" err="1"/>
              <a:t>Tulipán</a:t>
            </a:r>
            <a:r>
              <a:rPr lang="en-GB" sz="3400" dirty="0"/>
              <a:t> (Christian-</a:t>
            </a:r>
            <a:r>
              <a:rPr lang="en-GB" sz="3400" dirty="0" err="1"/>
              <a:t>Jaque</a:t>
            </a:r>
            <a:r>
              <a:rPr lang="en-GB" sz="3400" dirty="0"/>
              <a:t>, 1952), </a:t>
            </a:r>
            <a:r>
              <a:rPr lang="en-GB" sz="3400" dirty="0" smtClean="0"/>
              <a:t>or </a:t>
            </a:r>
            <a:r>
              <a:rPr lang="en-GB" sz="3400" dirty="0" err="1"/>
              <a:t>Philipe</a:t>
            </a:r>
            <a:r>
              <a:rPr lang="en-GB" sz="3400" dirty="0"/>
              <a:t> </a:t>
            </a:r>
            <a:r>
              <a:rPr lang="cs-CZ" sz="3400" dirty="0" smtClean="0"/>
              <a:t>and</a:t>
            </a:r>
            <a:r>
              <a:rPr lang="en-GB" sz="3400" dirty="0" smtClean="0"/>
              <a:t> </a:t>
            </a:r>
            <a:r>
              <a:rPr lang="en-GB" sz="3400" dirty="0"/>
              <a:t>Antonella </a:t>
            </a:r>
            <a:r>
              <a:rPr lang="en-GB" sz="3400" dirty="0" err="1"/>
              <a:t>Lualdi</a:t>
            </a:r>
            <a:r>
              <a:rPr lang="en-GB" sz="3400" dirty="0"/>
              <a:t> in Le rouge et le noir/</a:t>
            </a:r>
            <a:r>
              <a:rPr lang="en-GB" sz="3400" dirty="0" err="1"/>
              <a:t>Červený</a:t>
            </a:r>
            <a:r>
              <a:rPr lang="en-GB" sz="3400" dirty="0"/>
              <a:t> a </a:t>
            </a:r>
            <a:r>
              <a:rPr lang="en-GB" sz="3400" dirty="0" err="1"/>
              <a:t>černý</a:t>
            </a:r>
            <a:r>
              <a:rPr lang="en-GB" sz="3400" dirty="0"/>
              <a:t> (Claude </a:t>
            </a:r>
            <a:r>
              <a:rPr lang="en-GB" sz="3400" dirty="0" err="1"/>
              <a:t>Autant</a:t>
            </a:r>
            <a:r>
              <a:rPr lang="en-GB" sz="3400" dirty="0"/>
              <a:t>-Lara, 1954)</a:t>
            </a:r>
            <a:endParaRPr lang="cs-CZ" sz="3400" dirty="0"/>
          </a:p>
          <a:p>
            <a:endParaRPr lang="cs-CZ" dirty="0"/>
          </a:p>
        </p:txBody>
      </p:sp>
      <p:sp>
        <p:nvSpPr>
          <p:cNvPr id="4" name="Obdélník 3"/>
          <p:cNvSpPr/>
          <p:nvPr/>
        </p:nvSpPr>
        <p:spPr>
          <a:xfrm>
            <a:off x="1480457" y="5981700"/>
            <a:ext cx="8804365" cy="1323439"/>
          </a:xfrm>
          <a:prstGeom prst="rect">
            <a:avLst/>
          </a:prstGeom>
        </p:spPr>
        <p:txBody>
          <a:bodyPr wrap="square">
            <a:spAutoFit/>
          </a:bodyPr>
          <a:lstStyle/>
          <a:p>
            <a:pPr>
              <a:spcBef>
                <a:spcPts val="2400"/>
              </a:spcBef>
            </a:pPr>
            <a:r>
              <a:rPr lang="en-GB"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Anne </a:t>
            </a:r>
            <a:r>
              <a:rPr lang="en-GB" sz="1400" b="1" kern="0" dirty="0" err="1">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Jäckel</a:t>
            </a:r>
            <a:r>
              <a:rPr lang="en-GB" sz="1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Dual Nationality Film Productions in Europe after 1945. Historical Journal of Film, Radio and Television 23, č. 3, </a:t>
            </a:r>
            <a:r>
              <a:rPr lang="en-GB"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2003</a:t>
            </a:r>
            <a:r>
              <a:rPr lang="cs-CZ" sz="1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t>
            </a:r>
            <a:r>
              <a:rPr lang="en-GB" sz="1400" dirty="0"/>
              <a:t>Anne </a:t>
            </a:r>
            <a:r>
              <a:rPr lang="en-GB" sz="1400" dirty="0" err="1"/>
              <a:t>Jäckel</a:t>
            </a:r>
            <a:r>
              <a:rPr lang="en-GB" sz="1400" dirty="0"/>
              <a:t>, European Co-Production Strategies. The Case of France and Britain. In: Albert Moran (ed.), Film Policy. London 1996</a:t>
            </a:r>
            <a:endParaRPr lang="cs-CZ" sz="1400" dirty="0"/>
          </a:p>
          <a:p>
            <a:pPr>
              <a:spcBef>
                <a:spcPts val="2400"/>
              </a:spcBef>
              <a:spcAft>
                <a:spcPts val="0"/>
              </a:spcAft>
            </a:pPr>
            <a:endParaRPr lang="cs-CZ"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640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420189"/>
          </a:xfrm>
        </p:spPr>
        <p:txBody>
          <a:bodyPr>
            <a:normAutofit fontScale="90000"/>
          </a:bodyPr>
          <a:lstStyle/>
          <a:p>
            <a:r>
              <a:rPr lang="cs-CZ" dirty="0" smtClean="0"/>
              <a:t>1950s and 1960s: </a:t>
            </a:r>
            <a:r>
              <a:rPr lang="cs-CZ" dirty="0" err="1" smtClean="0"/>
              <a:t>booming</a:t>
            </a:r>
            <a:r>
              <a:rPr lang="cs-CZ" dirty="0" smtClean="0"/>
              <a:t> </a:t>
            </a:r>
            <a:r>
              <a:rPr lang="cs-CZ" dirty="0" err="1" smtClean="0"/>
              <a:t>CPs</a:t>
            </a:r>
            <a:endParaRPr lang="cs-CZ" dirty="0"/>
          </a:p>
        </p:txBody>
      </p:sp>
      <p:sp>
        <p:nvSpPr>
          <p:cNvPr id="3" name="Zástupný symbol pro obsah 2"/>
          <p:cNvSpPr>
            <a:spLocks noGrp="1"/>
          </p:cNvSpPr>
          <p:nvPr>
            <p:ph idx="1"/>
          </p:nvPr>
        </p:nvSpPr>
        <p:spPr>
          <a:xfrm>
            <a:off x="1371600" y="1541417"/>
            <a:ext cx="9601200" cy="4325983"/>
          </a:xfrm>
        </p:spPr>
        <p:txBody>
          <a:bodyPr>
            <a:normAutofit fontScale="70000" lnSpcReduction="20000"/>
          </a:bodyPr>
          <a:lstStyle/>
          <a:p>
            <a:r>
              <a:rPr lang="en-GB" dirty="0"/>
              <a:t>Proportionally, more CP were made in colour than national films. In 1955-56: 17% of Italian films, 30 % of French films, </a:t>
            </a:r>
            <a:r>
              <a:rPr lang="cs-CZ" dirty="0" smtClean="0"/>
              <a:t>but </a:t>
            </a:r>
            <a:r>
              <a:rPr lang="en-GB" dirty="0" smtClean="0"/>
              <a:t>50 </a:t>
            </a:r>
            <a:r>
              <a:rPr lang="en-GB" dirty="0"/>
              <a:t>% of CPs were in </a:t>
            </a:r>
            <a:r>
              <a:rPr lang="en-GB" dirty="0" smtClean="0"/>
              <a:t>colour</a:t>
            </a:r>
            <a:endParaRPr lang="cs-CZ" dirty="0" smtClean="0"/>
          </a:p>
          <a:p>
            <a:r>
              <a:rPr lang="en-GB" dirty="0"/>
              <a:t>1957: for France, a record year in terms of admissions and in terms of production (129 films - 63 of them CPs)</a:t>
            </a:r>
            <a:endParaRPr lang="cs-CZ" dirty="0"/>
          </a:p>
          <a:p>
            <a:r>
              <a:rPr lang="en-GB" dirty="0"/>
              <a:t>Italy of the same year: 137 films, of which 71 </a:t>
            </a:r>
            <a:r>
              <a:rPr lang="en-GB" dirty="0" smtClean="0"/>
              <a:t>CPs</a:t>
            </a:r>
            <a:endParaRPr lang="cs-CZ" dirty="0" smtClean="0"/>
          </a:p>
          <a:p>
            <a:r>
              <a:rPr lang="en-GB" dirty="0"/>
              <a:t>international status of CPs: </a:t>
            </a:r>
            <a:r>
              <a:rPr lang="en-GB" dirty="0" smtClean="0"/>
              <a:t>Le </a:t>
            </a:r>
            <a:r>
              <a:rPr lang="en-GB" dirty="0" err="1"/>
              <a:t>salaire</a:t>
            </a:r>
            <a:r>
              <a:rPr lang="en-GB" dirty="0"/>
              <a:t> de la </a:t>
            </a:r>
            <a:r>
              <a:rPr lang="en-GB" dirty="0" err="1"/>
              <a:t>peur</a:t>
            </a:r>
            <a:r>
              <a:rPr lang="en-GB" dirty="0"/>
              <a:t>/</a:t>
            </a:r>
            <a:r>
              <a:rPr lang="en-GB" dirty="0" err="1"/>
              <a:t>Mzda</a:t>
            </a:r>
            <a:r>
              <a:rPr lang="en-GB" dirty="0"/>
              <a:t> </a:t>
            </a:r>
            <a:r>
              <a:rPr lang="en-GB" dirty="0" err="1"/>
              <a:t>strachu</a:t>
            </a:r>
            <a:r>
              <a:rPr lang="en-GB" dirty="0"/>
              <a:t>  (Henri-Georges Clouzot) Palme d´Or in </a:t>
            </a:r>
            <a:r>
              <a:rPr lang="en-GB" dirty="0" smtClean="0"/>
              <a:t>1953</a:t>
            </a:r>
            <a:r>
              <a:rPr lang="cs-CZ" dirty="0" smtClean="0"/>
              <a:t> /U/ </a:t>
            </a:r>
            <a:endParaRPr lang="cs-CZ" dirty="0"/>
          </a:p>
          <a:p>
            <a:r>
              <a:rPr lang="en-GB" dirty="0"/>
              <a:t>popularity of Don Camillo movies </a:t>
            </a:r>
            <a:r>
              <a:rPr lang="cs-CZ" dirty="0"/>
              <a:t>(</a:t>
            </a:r>
            <a:r>
              <a:rPr lang="en-GB" dirty="0" err="1" smtClean="0"/>
              <a:t>Malý</a:t>
            </a:r>
            <a:r>
              <a:rPr lang="en-GB" dirty="0" smtClean="0"/>
              <a:t> </a:t>
            </a:r>
            <a:r>
              <a:rPr lang="en-GB" dirty="0" err="1"/>
              <a:t>svět</a:t>
            </a:r>
            <a:r>
              <a:rPr lang="en-GB" dirty="0"/>
              <a:t> </a:t>
            </a:r>
            <a:r>
              <a:rPr lang="en-GB" dirty="0" err="1"/>
              <a:t>dona</a:t>
            </a:r>
            <a:r>
              <a:rPr lang="en-GB" dirty="0"/>
              <a:t> Camilla, Julien </a:t>
            </a:r>
            <a:r>
              <a:rPr lang="en-GB" dirty="0" err="1"/>
              <a:t>Duvivier</a:t>
            </a:r>
            <a:r>
              <a:rPr lang="en-GB" dirty="0"/>
              <a:t>, 1952; </a:t>
            </a:r>
            <a:r>
              <a:rPr lang="en-GB" dirty="0" err="1"/>
              <a:t>Návrat</a:t>
            </a:r>
            <a:r>
              <a:rPr lang="en-GB" dirty="0"/>
              <a:t> </a:t>
            </a:r>
            <a:r>
              <a:rPr lang="en-GB" dirty="0" err="1"/>
              <a:t>dona</a:t>
            </a:r>
            <a:r>
              <a:rPr lang="en-GB" dirty="0"/>
              <a:t> Camilla, 1953) both in France and </a:t>
            </a:r>
            <a:r>
              <a:rPr lang="en-GB" dirty="0" smtClean="0"/>
              <a:t>Italy</a:t>
            </a:r>
            <a:r>
              <a:rPr lang="cs-CZ" dirty="0" smtClean="0"/>
              <a:t> </a:t>
            </a:r>
            <a:r>
              <a:rPr lang="cs-CZ" b="1" dirty="0" smtClean="0">
                <a:solidFill>
                  <a:srgbClr val="FF0000"/>
                </a:solidFill>
              </a:rPr>
              <a:t>/U, 00:01:50/</a:t>
            </a:r>
            <a:endParaRPr lang="cs-CZ" b="1" dirty="0">
              <a:solidFill>
                <a:srgbClr val="FF0000"/>
              </a:solidFill>
            </a:endParaRPr>
          </a:p>
          <a:p>
            <a:r>
              <a:rPr lang="en-GB" dirty="0"/>
              <a:t>1956 - majority-French CPs involved Tati´s </a:t>
            </a:r>
            <a:r>
              <a:rPr lang="en-GB" dirty="0" err="1"/>
              <a:t>Můj</a:t>
            </a:r>
            <a:r>
              <a:rPr lang="en-GB" dirty="0"/>
              <a:t> </a:t>
            </a:r>
            <a:r>
              <a:rPr lang="en-GB" dirty="0" err="1"/>
              <a:t>strýček</a:t>
            </a:r>
            <a:r>
              <a:rPr lang="en-GB" dirty="0"/>
              <a:t> (Mon </a:t>
            </a:r>
            <a:r>
              <a:rPr lang="en-GB" dirty="0" err="1"/>
              <a:t>oncle</a:t>
            </a:r>
            <a:r>
              <a:rPr lang="en-GB" dirty="0"/>
              <a:t>), majority-Italian production was Fellini´s </a:t>
            </a:r>
            <a:r>
              <a:rPr lang="en-GB" dirty="0" err="1"/>
              <a:t>Cabiriiny</a:t>
            </a:r>
            <a:r>
              <a:rPr lang="en-GB" dirty="0"/>
              <a:t> </a:t>
            </a:r>
            <a:r>
              <a:rPr lang="en-GB" dirty="0" err="1"/>
              <a:t>noci</a:t>
            </a:r>
            <a:r>
              <a:rPr lang="en-GB" dirty="0"/>
              <a:t> (Le Notti di </a:t>
            </a:r>
            <a:r>
              <a:rPr lang="en-GB" dirty="0" err="1"/>
              <a:t>Cabiria</a:t>
            </a:r>
            <a:r>
              <a:rPr lang="en-GB" dirty="0" smtClean="0"/>
              <a:t>).</a:t>
            </a:r>
            <a:endParaRPr lang="cs-CZ" dirty="0" smtClean="0"/>
          </a:p>
          <a:p>
            <a:r>
              <a:rPr lang="en-GB" dirty="0"/>
              <a:t>other countries were interested in signing CP agreements: </a:t>
            </a:r>
            <a:r>
              <a:rPr lang="en-GB" b="1" dirty="0"/>
              <a:t>Germany</a:t>
            </a:r>
            <a:r>
              <a:rPr lang="en-GB" dirty="0"/>
              <a:t> with France in 1951, with Spain and Argentina in 1953, Austria and Yugoslavia in 1955, Australia and Soviet Union in 1956. </a:t>
            </a:r>
            <a:endParaRPr lang="cs-CZ" dirty="0"/>
          </a:p>
          <a:p>
            <a:r>
              <a:rPr lang="en-GB" dirty="0"/>
              <a:t>Italy: with Germany in 1953, </a:t>
            </a:r>
            <a:r>
              <a:rPr lang="cs-CZ" dirty="0" err="1" smtClean="0"/>
              <a:t>with</a:t>
            </a:r>
            <a:r>
              <a:rPr lang="cs-CZ" dirty="0" smtClean="0"/>
              <a:t> </a:t>
            </a:r>
            <a:r>
              <a:rPr lang="en-GB" dirty="0" smtClean="0"/>
              <a:t>Spain </a:t>
            </a:r>
            <a:r>
              <a:rPr lang="en-GB" dirty="0"/>
              <a:t>and Argentina in 1952.</a:t>
            </a:r>
            <a:endParaRPr lang="cs-CZ" dirty="0"/>
          </a:p>
          <a:p>
            <a:r>
              <a:rPr lang="en-GB" dirty="0"/>
              <a:t>the number of CPs increased</a:t>
            </a:r>
            <a:r>
              <a:rPr lang="en-GB" b="1" dirty="0"/>
              <a:t>: in 1961, France produced more CPs (98) than French films (69</a:t>
            </a:r>
            <a:r>
              <a:rPr lang="en-GB" b="1" dirty="0" smtClean="0"/>
              <a:t>)</a:t>
            </a:r>
            <a:endParaRPr lang="cs-CZ" b="1" dirty="0" smtClean="0"/>
          </a:p>
          <a:p>
            <a:r>
              <a:rPr lang="en-GB" dirty="0"/>
              <a:t>classics of European cinema made under the official Agreement between France and Italy: Rocco a </a:t>
            </a:r>
            <a:r>
              <a:rPr lang="en-GB" dirty="0" err="1"/>
              <a:t>jeho</a:t>
            </a:r>
            <a:r>
              <a:rPr lang="en-GB" dirty="0"/>
              <a:t> </a:t>
            </a:r>
            <a:r>
              <a:rPr lang="en-GB" dirty="0" err="1"/>
              <a:t>bratři</a:t>
            </a:r>
            <a:r>
              <a:rPr lang="en-GB" dirty="0"/>
              <a:t> (</a:t>
            </a:r>
            <a:r>
              <a:rPr lang="en-GB" dirty="0" err="1"/>
              <a:t>Luchino</a:t>
            </a:r>
            <a:r>
              <a:rPr lang="en-GB" dirty="0"/>
              <a:t> Visconti, 1960), </a:t>
            </a:r>
            <a:r>
              <a:rPr lang="en-GB" dirty="0" err="1"/>
              <a:t>Pohrdání</a:t>
            </a:r>
            <a:r>
              <a:rPr lang="en-GB" dirty="0"/>
              <a:t> (Jean-Luc Godard, 1963), </a:t>
            </a:r>
            <a:r>
              <a:rPr lang="en-GB" dirty="0" err="1"/>
              <a:t>Loni</a:t>
            </a:r>
            <a:r>
              <a:rPr lang="en-GB" dirty="0"/>
              <a:t> v </a:t>
            </a:r>
            <a:r>
              <a:rPr lang="en-GB" dirty="0" err="1"/>
              <a:t>Marienbadu</a:t>
            </a:r>
            <a:r>
              <a:rPr lang="en-GB" dirty="0"/>
              <a:t> (Alain </a:t>
            </a:r>
            <a:r>
              <a:rPr lang="en-GB" dirty="0" err="1"/>
              <a:t>Resnais</a:t>
            </a:r>
            <a:r>
              <a:rPr lang="en-GB" dirty="0"/>
              <a:t>, 1961)</a:t>
            </a:r>
            <a:endParaRPr lang="cs-CZ" dirty="0"/>
          </a:p>
          <a:p>
            <a:r>
              <a:rPr lang="en-GB" dirty="0"/>
              <a:t>agreement signed </a:t>
            </a:r>
            <a:r>
              <a:rPr lang="en-GB" b="1" dirty="0"/>
              <a:t>by Britain and France in 1965</a:t>
            </a:r>
            <a:r>
              <a:rPr lang="en-GB" dirty="0"/>
              <a:t> - barely produced an average of one film per year till 1990. Reasons: </a:t>
            </a:r>
            <a:r>
              <a:rPr lang="en-GB" b="1" dirty="0"/>
              <a:t>cultural differences, opposing film policies and practices</a:t>
            </a:r>
            <a:endParaRPr lang="cs-CZ" b="1" dirty="0"/>
          </a:p>
          <a:p>
            <a:endParaRPr lang="cs-CZ" dirty="0"/>
          </a:p>
          <a:p>
            <a:endParaRPr lang="cs-CZ" dirty="0"/>
          </a:p>
          <a:p>
            <a:endParaRPr lang="cs-CZ" dirty="0"/>
          </a:p>
        </p:txBody>
      </p:sp>
    </p:spTree>
    <p:extLst>
      <p:ext uri="{BB962C8B-B14F-4D97-AF65-F5344CB8AC3E}">
        <p14:creationId xmlns:p14="http://schemas.microsoft.com/office/powerpoint/2010/main" val="2436872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669276"/>
          </a:xfrm>
        </p:spPr>
        <p:txBody>
          <a:bodyPr>
            <a:normAutofit fontScale="90000"/>
          </a:bodyPr>
          <a:lstStyle/>
          <a:p>
            <a:r>
              <a:rPr lang="cs-CZ" dirty="0" err="1" smtClean="0"/>
              <a:t>Popular</a:t>
            </a:r>
            <a:r>
              <a:rPr lang="cs-CZ" dirty="0" smtClean="0"/>
              <a:t> </a:t>
            </a:r>
            <a:r>
              <a:rPr lang="cs-CZ" dirty="0" err="1" smtClean="0"/>
              <a:t>cinema</a:t>
            </a:r>
            <a:r>
              <a:rPr lang="cs-CZ" dirty="0" smtClean="0"/>
              <a:t> </a:t>
            </a:r>
            <a:r>
              <a:rPr lang="cs-CZ" dirty="0" err="1" smtClean="0"/>
              <a:t>coproduced</a:t>
            </a:r>
            <a:r>
              <a:rPr lang="cs-CZ" dirty="0" smtClean="0"/>
              <a:t> </a:t>
            </a:r>
            <a:endParaRPr lang="cs-CZ" dirty="0"/>
          </a:p>
        </p:txBody>
      </p:sp>
      <p:sp>
        <p:nvSpPr>
          <p:cNvPr id="3" name="Zástupný symbol pro obsah 2"/>
          <p:cNvSpPr>
            <a:spLocks noGrp="1"/>
          </p:cNvSpPr>
          <p:nvPr>
            <p:ph idx="1"/>
          </p:nvPr>
        </p:nvSpPr>
        <p:spPr>
          <a:xfrm>
            <a:off x="1371600" y="1628504"/>
            <a:ext cx="9601200" cy="3927566"/>
          </a:xfrm>
        </p:spPr>
        <p:txBody>
          <a:bodyPr>
            <a:normAutofit fontScale="92500" lnSpcReduction="10000"/>
          </a:bodyPr>
          <a:lstStyle/>
          <a:p>
            <a:r>
              <a:rPr lang="en-GB" dirty="0"/>
              <a:t>By the end of the 1950s, and particularly following the foundation of the European Economic Community (</a:t>
            </a:r>
            <a:r>
              <a:rPr lang="en-GB" dirty="0" err="1"/>
              <a:t>Evropské</a:t>
            </a:r>
            <a:r>
              <a:rPr lang="en-GB" dirty="0"/>
              <a:t> </a:t>
            </a:r>
            <a:r>
              <a:rPr lang="en-GB" dirty="0" err="1"/>
              <a:t>hospodářské</a:t>
            </a:r>
            <a:r>
              <a:rPr lang="en-GB" dirty="0"/>
              <a:t> </a:t>
            </a:r>
            <a:r>
              <a:rPr lang="en-GB" dirty="0" err="1"/>
              <a:t>společenství</a:t>
            </a:r>
            <a:r>
              <a:rPr lang="en-GB" dirty="0"/>
              <a:t>) in 1957 (Treaty of Rome; Luxembourg, the Netherlands, West Germany, France, Belgium, Italy), most European film industries had established CP agreements with each other. The practice of unregulated bilateral cooperation became replaced by arrangements between governments</a:t>
            </a:r>
            <a:r>
              <a:rPr lang="en-GB" dirty="0" smtClean="0"/>
              <a:t>.</a:t>
            </a:r>
            <a:endParaRPr lang="cs-CZ" dirty="0" smtClean="0"/>
          </a:p>
          <a:p>
            <a:r>
              <a:rPr lang="en-GB" dirty="0"/>
              <a:t>Anglo-German CP agreement - signed in the early 1970s, after Britain had joined the EEC. Anglo-French agreement: in 1965, with very few resulting movies. Anglo-Italian agreements - more common in the 1960s, often coupled with American investment (e.g., Blow-Up, 1966).</a:t>
            </a:r>
            <a:endParaRPr lang="cs-CZ" dirty="0"/>
          </a:p>
          <a:p>
            <a:r>
              <a:rPr lang="en-GB" dirty="0" smtClean="0"/>
              <a:t>In </a:t>
            </a:r>
            <a:r>
              <a:rPr lang="en-GB" dirty="0"/>
              <a:t>the 1960s: CPs relied on the recognition value of authors and fictional heroes from late nineteenth and early 20th century adventure fiction: Emilio </a:t>
            </a:r>
            <a:r>
              <a:rPr lang="en-GB" dirty="0" err="1"/>
              <a:t>Salgari</a:t>
            </a:r>
            <a:r>
              <a:rPr lang="en-GB" dirty="0"/>
              <a:t>, Karl May, Edgar Wallace, Sax Rohmer. </a:t>
            </a:r>
            <a:endParaRPr lang="cs-CZ" dirty="0"/>
          </a:p>
          <a:p>
            <a:endParaRPr lang="cs-CZ" dirty="0"/>
          </a:p>
        </p:txBody>
      </p:sp>
      <p:sp>
        <p:nvSpPr>
          <p:cNvPr id="4" name="Obdélník 3"/>
          <p:cNvSpPr/>
          <p:nvPr/>
        </p:nvSpPr>
        <p:spPr>
          <a:xfrm>
            <a:off x="1480456" y="5681352"/>
            <a:ext cx="9919064" cy="1116972"/>
          </a:xfrm>
          <a:prstGeom prst="rect">
            <a:avLst/>
          </a:prstGeom>
        </p:spPr>
        <p:txBody>
          <a:bodyPr wrap="square">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Tim </a:t>
            </a:r>
            <a:r>
              <a:rPr lang="en-GB" sz="1400" dirty="0" err="1">
                <a:latin typeface="Calibri" panose="020F0502020204030204" pitchFamily="34" charset="0"/>
                <a:ea typeface="Calibri" panose="020F0502020204030204" pitchFamily="34" charset="0"/>
                <a:cs typeface="Times New Roman" panose="02020603050405020304" pitchFamily="18" charset="0"/>
              </a:rPr>
              <a:t>Bergfelder</a:t>
            </a:r>
            <a:r>
              <a:rPr lang="en-GB" sz="1400" dirty="0">
                <a:latin typeface="Calibri" panose="020F0502020204030204" pitchFamily="34" charset="0"/>
                <a:ea typeface="Calibri" panose="020F0502020204030204" pitchFamily="34" charset="0"/>
                <a:cs typeface="Times New Roman" panose="02020603050405020304" pitchFamily="18" charset="0"/>
              </a:rPr>
              <a:t>, The Nation Vanishes. European co-productions and popular genre formula in the 1950s and 1960s. In: </a:t>
            </a:r>
            <a:r>
              <a:rPr lang="en-GB" sz="1400" dirty="0" err="1">
                <a:latin typeface="Calibri" panose="020F0502020204030204" pitchFamily="34" charset="0"/>
                <a:ea typeface="Times New Roman" panose="02020603050405020304" pitchFamily="18" charset="0"/>
                <a:cs typeface="Times New Roman" panose="02020603050405020304" pitchFamily="18" charset="0"/>
              </a:rPr>
              <a:t>Hjort</a:t>
            </a:r>
            <a:r>
              <a:rPr lang="en-GB" sz="1400" dirty="0">
                <a:latin typeface="Calibri" panose="020F0502020204030204" pitchFamily="34" charset="0"/>
                <a:ea typeface="Times New Roman" panose="02020603050405020304" pitchFamily="18" charset="0"/>
                <a:cs typeface="Times New Roman" panose="02020603050405020304" pitchFamily="18" charset="0"/>
              </a:rPr>
              <a:t>, Mette, a Scott </a:t>
            </a:r>
            <a:r>
              <a:rPr lang="en-GB" sz="1400" dirty="0" err="1">
                <a:latin typeface="Calibri" panose="020F0502020204030204" pitchFamily="34" charset="0"/>
                <a:ea typeface="Times New Roman" panose="02020603050405020304" pitchFamily="18" charset="0"/>
                <a:cs typeface="Times New Roman" panose="02020603050405020304" pitchFamily="18" charset="0"/>
              </a:rPr>
              <a:t>MacKenzie</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r>
              <a:rPr lang="en-GB" sz="1400" i="1" dirty="0">
                <a:latin typeface="Calibri" panose="020F0502020204030204" pitchFamily="34" charset="0"/>
                <a:ea typeface="Times New Roman" panose="02020603050405020304" pitchFamily="18" charset="0"/>
                <a:cs typeface="Times New Roman" panose="02020603050405020304" pitchFamily="18" charset="0"/>
              </a:rPr>
              <a:t>Cinema and Nation</a:t>
            </a:r>
            <a:r>
              <a:rPr lang="en-GB" sz="1400" dirty="0">
                <a:latin typeface="Calibri" panose="020F0502020204030204" pitchFamily="34" charset="0"/>
                <a:ea typeface="Times New Roman" panose="02020603050405020304" pitchFamily="18" charset="0"/>
                <a:cs typeface="Times New Roman" panose="02020603050405020304" pitchFamily="18" charset="0"/>
              </a:rPr>
              <a:t>. London; New York: Routledge, </a:t>
            </a:r>
            <a:r>
              <a:rPr lang="en-GB" sz="1400" dirty="0" smtClean="0">
                <a:latin typeface="Calibri" panose="020F0502020204030204" pitchFamily="34" charset="0"/>
                <a:ea typeface="Times New Roman" panose="02020603050405020304" pitchFamily="18" charset="0"/>
                <a:cs typeface="Times New Roman" panose="02020603050405020304" pitchFamily="18" charset="0"/>
              </a:rPr>
              <a:t>2000</a:t>
            </a:r>
            <a:endParaRPr lang="cs-CZ"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400" dirty="0" smtClean="0"/>
              <a:t>Tim </a:t>
            </a:r>
            <a:r>
              <a:rPr lang="en-GB" sz="1400" dirty="0" err="1"/>
              <a:t>Bergfelder</a:t>
            </a:r>
            <a:r>
              <a:rPr lang="en-GB" sz="1400" dirty="0"/>
              <a:t>, International Adventures. German Popular Cinema and European Co-Productions in the 1960s. New York – </a:t>
            </a:r>
            <a:r>
              <a:rPr lang="en-GB" sz="1400" dirty="0" err="1"/>
              <a:t>Oxfrod</a:t>
            </a:r>
            <a:r>
              <a:rPr lang="en-GB" sz="1400" dirty="0"/>
              <a:t>, </a:t>
            </a:r>
            <a:r>
              <a:rPr lang="en-GB" sz="1400" dirty="0" err="1"/>
              <a:t>Berghahn</a:t>
            </a:r>
            <a:r>
              <a:rPr lang="en-GB" sz="1400" dirty="0"/>
              <a:t> Books 2005</a:t>
            </a:r>
            <a:endParaRPr lang="cs-CZ"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25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Podmínky ukončení</a:t>
            </a:r>
            <a:endParaRPr lang="cs-CZ" dirty="0"/>
          </a:p>
        </p:txBody>
      </p:sp>
      <p:sp>
        <p:nvSpPr>
          <p:cNvPr id="3" name="Zástupný symbol pro obsah 2"/>
          <p:cNvSpPr>
            <a:spLocks noGrp="1"/>
          </p:cNvSpPr>
          <p:nvPr>
            <p:ph idx="1"/>
          </p:nvPr>
        </p:nvSpPr>
        <p:spPr>
          <a:xfrm>
            <a:off x="1371600" y="2286000"/>
            <a:ext cx="9601200" cy="3722914"/>
          </a:xfrm>
        </p:spPr>
        <p:txBody>
          <a:bodyPr>
            <a:normAutofit lnSpcReduction="10000"/>
          </a:bodyPr>
          <a:lstStyle/>
          <a:p>
            <a:r>
              <a:rPr lang="cs-CZ" dirty="0" smtClean="0"/>
              <a:t>Tři témata – zadaná předem</a:t>
            </a:r>
          </a:p>
          <a:p>
            <a:r>
              <a:rPr lang="cs-CZ" dirty="0" smtClean="0"/>
              <a:t>Ke každému termínu: otevřená </a:t>
            </a:r>
            <a:r>
              <a:rPr lang="cs-CZ" dirty="0" err="1" smtClean="0"/>
              <a:t>odevzdávárna</a:t>
            </a:r>
            <a:r>
              <a:rPr lang="cs-CZ" dirty="0" smtClean="0"/>
              <a:t>, dvě hodiny předem vyhlášeno téma</a:t>
            </a:r>
          </a:p>
          <a:p>
            <a:r>
              <a:rPr lang="cs-CZ" dirty="0" smtClean="0"/>
              <a:t>Písemné zpracování tématu: 30 </a:t>
            </a:r>
            <a:r>
              <a:rPr lang="cs-CZ" dirty="0"/>
              <a:t>bodů </a:t>
            </a:r>
            <a:r>
              <a:rPr lang="cs-CZ" dirty="0" smtClean="0"/>
              <a:t>faktografické </a:t>
            </a:r>
            <a:r>
              <a:rPr lang="cs-CZ" dirty="0"/>
              <a:t>znalosti </a:t>
            </a:r>
            <a:r>
              <a:rPr lang="cs-CZ" dirty="0" smtClean="0"/>
              <a:t>dějin mezinárodních filmových koprodukcí</a:t>
            </a:r>
            <a:r>
              <a:rPr lang="cs-CZ" dirty="0"/>
              <a:t> </a:t>
            </a:r>
            <a:r>
              <a:rPr lang="cs-CZ" dirty="0" smtClean="0"/>
              <a:t>+ 30 </a:t>
            </a:r>
            <a:r>
              <a:rPr lang="cs-CZ" dirty="0"/>
              <a:t>bodů </a:t>
            </a:r>
            <a:r>
              <a:rPr lang="cs-CZ" dirty="0" smtClean="0"/>
              <a:t>koncepční zpracování tématu na základě přednášky a </a:t>
            </a:r>
            <a:r>
              <a:rPr lang="cs-CZ" b="1" dirty="0" smtClean="0"/>
              <a:t>zadaných textů. </a:t>
            </a:r>
            <a:r>
              <a:rPr lang="cs-CZ" dirty="0" smtClean="0"/>
              <a:t>Možné je zpracovat všechny tři témata předem a pak jedno nahrát, nebo si téma rámcově připravit a dokončit během dvouhodinového intervalu pro odevzdání</a:t>
            </a:r>
            <a:endParaRPr lang="cs-CZ" b="1" dirty="0"/>
          </a:p>
          <a:p>
            <a:r>
              <a:rPr lang="cs-CZ" dirty="0" smtClean="0"/>
              <a:t>Ke stejnému termínu vložit do </a:t>
            </a:r>
            <a:r>
              <a:rPr lang="cs-CZ" dirty="0" err="1" smtClean="0"/>
              <a:t>odevzdávárny</a:t>
            </a:r>
            <a:r>
              <a:rPr lang="cs-CZ" dirty="0" smtClean="0"/>
              <a:t> návrh </a:t>
            </a:r>
            <a:r>
              <a:rPr lang="cs-CZ" dirty="0"/>
              <a:t>realizovatelného výzkumného projektu zaměřeného na filmové koprodukce - 40 bodů </a:t>
            </a:r>
          </a:p>
          <a:p>
            <a:r>
              <a:rPr lang="cs-CZ" dirty="0"/>
              <a:t>Hodnocení: 92-100 bodů A; 84-91 B; 76-83 C; 68-75 D; 60-67 - E; 0-59 – </a:t>
            </a:r>
            <a:r>
              <a:rPr lang="cs-CZ" dirty="0" smtClean="0"/>
              <a:t>F</a:t>
            </a:r>
          </a:p>
          <a:p>
            <a:r>
              <a:rPr lang="cs-CZ" dirty="0" smtClean="0">
                <a:solidFill>
                  <a:srgbClr val="FF0000"/>
                </a:solidFill>
              </a:rPr>
              <a:t>Termíny: </a:t>
            </a:r>
            <a:endParaRPr lang="cs-CZ" dirty="0">
              <a:solidFill>
                <a:srgbClr val="FF0000"/>
              </a:solidFill>
            </a:endParaRPr>
          </a:p>
          <a:p>
            <a:endParaRPr lang="cs-CZ" dirty="0"/>
          </a:p>
        </p:txBody>
      </p:sp>
    </p:spTree>
    <p:extLst>
      <p:ext uri="{BB962C8B-B14F-4D97-AF65-F5344CB8AC3E}">
        <p14:creationId xmlns:p14="http://schemas.microsoft.com/office/powerpoint/2010/main" val="3728458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Anglo-German B </a:t>
            </a:r>
            <a:r>
              <a:rPr lang="cs-CZ" dirty="0" err="1" smtClean="0"/>
              <a:t>Movies</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smtClean="0"/>
              <a:t>British </a:t>
            </a:r>
            <a:r>
              <a:rPr lang="en-GB" dirty="0"/>
              <a:t>producer Harry Alan Towers (Towers of London company) + </a:t>
            </a:r>
            <a:r>
              <a:rPr lang="en-GB" dirty="0" smtClean="0"/>
              <a:t>Constantin </a:t>
            </a:r>
            <a:endParaRPr lang="cs-CZ" dirty="0"/>
          </a:p>
          <a:p>
            <a:r>
              <a:rPr lang="en-GB" dirty="0"/>
              <a:t>(till 1965 – nominally British productions, including Edgar Wallace´s adaptations)</a:t>
            </a:r>
            <a:endParaRPr lang="cs-CZ" dirty="0"/>
          </a:p>
          <a:p>
            <a:r>
              <a:rPr lang="en-GB" dirty="0"/>
              <a:t>Fu </a:t>
            </a:r>
            <a:r>
              <a:rPr lang="en-GB" dirty="0" smtClean="0"/>
              <a:t>Manchu</a:t>
            </a:r>
            <a:r>
              <a:rPr lang="cs-CZ" dirty="0" smtClean="0"/>
              <a:t>:</a:t>
            </a:r>
            <a:r>
              <a:rPr lang="en-GB" dirty="0" smtClean="0"/>
              <a:t> </a:t>
            </a:r>
            <a:r>
              <a:rPr lang="en-GB" dirty="0"/>
              <a:t>Sax </a:t>
            </a:r>
            <a:r>
              <a:rPr lang="en-GB" dirty="0" smtClean="0"/>
              <a:t>Rohmer</a:t>
            </a:r>
            <a:r>
              <a:rPr lang="cs-CZ" dirty="0" smtClean="0"/>
              <a:t>´s</a:t>
            </a:r>
            <a:r>
              <a:rPr lang="en-GB" dirty="0" smtClean="0"/>
              <a:t> </a:t>
            </a:r>
            <a:r>
              <a:rPr lang="en-GB" dirty="0"/>
              <a:t>(1883-1959) novels; </a:t>
            </a:r>
            <a:endParaRPr lang="cs-CZ" dirty="0"/>
          </a:p>
          <a:p>
            <a:r>
              <a:rPr lang="en-GB" dirty="0"/>
              <a:t>Exotic fantasy environment with no clear historical or geopolitical context </a:t>
            </a:r>
            <a:endParaRPr lang="cs-CZ" dirty="0"/>
          </a:p>
          <a:p>
            <a:r>
              <a:rPr lang="en-GB" dirty="0"/>
              <a:t>Fu Manchu – Christopher Lee – 1965-69</a:t>
            </a:r>
            <a:endParaRPr lang="cs-CZ" dirty="0"/>
          </a:p>
          <a:p>
            <a:r>
              <a:rPr lang="en-GB" dirty="0"/>
              <a:t>The Face of Fu Manchu (1965; Don Sharp) - </a:t>
            </a:r>
            <a:r>
              <a:rPr lang="en-GB" u="sng" dirty="0">
                <a:hlinkClick r:id="rId2"/>
              </a:rPr>
              <a:t>https://ok.ru/video/195463875209</a:t>
            </a:r>
            <a:endParaRPr lang="cs-CZ" dirty="0"/>
          </a:p>
          <a:p>
            <a:r>
              <a:rPr lang="en-GB" dirty="0"/>
              <a:t>37.30 min.</a:t>
            </a:r>
            <a:endParaRPr lang="cs-CZ" dirty="0"/>
          </a:p>
          <a:p>
            <a:r>
              <a:rPr lang="en-GB" dirty="0"/>
              <a:t>The Brides of Fu Manchu, 1966</a:t>
            </a:r>
            <a:endParaRPr lang="cs-CZ" dirty="0"/>
          </a:p>
          <a:p>
            <a:r>
              <a:rPr lang="en-GB" dirty="0"/>
              <a:t>Vengeance of Fu Manchu, 1967</a:t>
            </a:r>
            <a:endParaRPr lang="cs-CZ" dirty="0"/>
          </a:p>
          <a:p>
            <a:endParaRPr lang="cs-CZ" dirty="0"/>
          </a:p>
        </p:txBody>
      </p:sp>
    </p:spTree>
    <p:extLst>
      <p:ext uri="{BB962C8B-B14F-4D97-AF65-F5344CB8AC3E}">
        <p14:creationId xmlns:p14="http://schemas.microsoft.com/office/powerpoint/2010/main" val="768580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Edgar Wallace </a:t>
            </a:r>
            <a:r>
              <a:rPr lang="en-GB" dirty="0" smtClean="0"/>
              <a:t>Series</a:t>
            </a:r>
            <a:r>
              <a:rPr lang="cs-CZ" dirty="0"/>
              <a:t/>
            </a:r>
            <a:br>
              <a:rPr lang="cs-CZ" dirty="0"/>
            </a:br>
            <a:endParaRPr lang="cs-CZ" dirty="0"/>
          </a:p>
        </p:txBody>
      </p:sp>
      <p:sp>
        <p:nvSpPr>
          <p:cNvPr id="3" name="Zástupný symbol pro obsah 2"/>
          <p:cNvSpPr>
            <a:spLocks noGrp="1"/>
          </p:cNvSpPr>
          <p:nvPr>
            <p:ph idx="1"/>
          </p:nvPr>
        </p:nvSpPr>
        <p:spPr>
          <a:xfrm>
            <a:off x="1371600" y="1557867"/>
            <a:ext cx="9601200" cy="4309533"/>
          </a:xfrm>
        </p:spPr>
        <p:txBody>
          <a:bodyPr>
            <a:normAutofit fontScale="92500" lnSpcReduction="20000"/>
          </a:bodyPr>
          <a:lstStyle/>
          <a:p>
            <a:r>
              <a:rPr lang="en-GB" dirty="0" smtClean="0"/>
              <a:t>Rialto </a:t>
            </a:r>
            <a:r>
              <a:rPr lang="en-GB" dirty="0"/>
              <a:t>– Horst </a:t>
            </a:r>
            <a:r>
              <a:rPr lang="en-GB" dirty="0" err="1" smtClean="0"/>
              <a:t>Wendland</a:t>
            </a:r>
            <a:r>
              <a:rPr lang="cs-CZ" dirty="0" smtClean="0"/>
              <a:t>t</a:t>
            </a:r>
            <a:endParaRPr lang="cs-CZ" dirty="0"/>
          </a:p>
          <a:p>
            <a:r>
              <a:rPr lang="en-GB" dirty="0" smtClean="0"/>
              <a:t>Between </a:t>
            </a:r>
            <a:r>
              <a:rPr lang="en-GB" dirty="0"/>
              <a:t>1959-1972, Rialto produced 32 Wallace films, 11 of them were CPs</a:t>
            </a:r>
            <a:endParaRPr lang="cs-CZ" dirty="0"/>
          </a:p>
          <a:p>
            <a:r>
              <a:rPr lang="en-GB" dirty="0"/>
              <a:t>The first Anglo-German Wallace venture in the 1960s was Das </a:t>
            </a:r>
            <a:r>
              <a:rPr lang="en-GB" dirty="0" err="1"/>
              <a:t>Geheimnis</a:t>
            </a:r>
            <a:r>
              <a:rPr lang="en-GB" dirty="0"/>
              <a:t> des </a:t>
            </a:r>
            <a:r>
              <a:rPr lang="en-GB" dirty="0" err="1"/>
              <a:t>gelben</a:t>
            </a:r>
            <a:r>
              <a:rPr lang="en-GB" dirty="0"/>
              <a:t> </a:t>
            </a:r>
            <a:r>
              <a:rPr lang="en-GB" dirty="0" err="1"/>
              <a:t>Narzissen</a:t>
            </a:r>
            <a:r>
              <a:rPr lang="en-GB" dirty="0"/>
              <a:t>, 1961, dir. </a:t>
            </a:r>
            <a:r>
              <a:rPr lang="cs-CZ" dirty="0" err="1"/>
              <a:t>Á</a:t>
            </a:r>
            <a:r>
              <a:rPr lang="en-GB" dirty="0" err="1" smtClean="0"/>
              <a:t>kos</a:t>
            </a:r>
            <a:r>
              <a:rPr lang="en-GB" dirty="0" smtClean="0"/>
              <a:t> </a:t>
            </a:r>
            <a:r>
              <a:rPr lang="en-GB" dirty="0"/>
              <a:t>von </a:t>
            </a:r>
            <a:r>
              <a:rPr lang="en-GB" dirty="0" smtClean="0"/>
              <a:t>R</a:t>
            </a:r>
            <a:r>
              <a:rPr lang="cs-CZ" dirty="0" smtClean="0"/>
              <a:t>á</a:t>
            </a:r>
            <a:r>
              <a:rPr lang="en-GB" dirty="0" err="1" smtClean="0"/>
              <a:t>thony</a:t>
            </a:r>
            <a:r>
              <a:rPr lang="cs-CZ" dirty="0" smtClean="0"/>
              <a:t>i</a:t>
            </a:r>
            <a:r>
              <a:rPr lang="en-GB" dirty="0" smtClean="0"/>
              <a:t>, </a:t>
            </a:r>
            <a:r>
              <a:rPr lang="en-GB" dirty="0"/>
              <a:t>CP: Rialto and the British company Omnia Pictures and Donald Taylor </a:t>
            </a:r>
            <a:endParaRPr lang="cs-CZ" dirty="0"/>
          </a:p>
          <a:p>
            <a:r>
              <a:rPr lang="en-GB" dirty="0"/>
              <a:t>Shot in London with a predominantly British crew;</a:t>
            </a:r>
            <a:endParaRPr lang="cs-CZ" dirty="0"/>
          </a:p>
          <a:p>
            <a:r>
              <a:rPr lang="en-GB" dirty="0"/>
              <a:t>Shot simultaneously in two language versions – the German version had a typical German Wallace cast including: Joachim Fuchsberger, Klaus Kinski, Christopher Lee </a:t>
            </a:r>
            <a:endParaRPr lang="cs-CZ" dirty="0" smtClean="0"/>
          </a:p>
          <a:p>
            <a:r>
              <a:rPr lang="en-GB" dirty="0"/>
              <a:t>The movie lacked some characteristics typical for the German adaptations: </a:t>
            </a:r>
            <a:endParaRPr lang="cs-CZ" dirty="0"/>
          </a:p>
          <a:p>
            <a:r>
              <a:rPr lang="en-GB" dirty="0"/>
              <a:t>No comic relief; more realistic and less effects-oriented camera work; great amount of London </a:t>
            </a:r>
            <a:r>
              <a:rPr lang="en-GB" dirty="0" smtClean="0"/>
              <a:t>locations</a:t>
            </a:r>
            <a:endParaRPr lang="cs-CZ" dirty="0" smtClean="0"/>
          </a:p>
          <a:p>
            <a:r>
              <a:rPr lang="en-GB" dirty="0"/>
              <a:t>In Italy, film industry in the early 1960s reacted to the widespread popularity of crime movies by creating a new genre, the “</a:t>
            </a:r>
            <a:r>
              <a:rPr lang="en-GB" dirty="0" err="1"/>
              <a:t>giallo</a:t>
            </a:r>
            <a:r>
              <a:rPr lang="en-GB" dirty="0"/>
              <a:t>”</a:t>
            </a:r>
            <a:endParaRPr lang="cs-CZ" dirty="0"/>
          </a:p>
          <a:p>
            <a:endParaRPr lang="cs-CZ" dirty="0"/>
          </a:p>
          <a:p>
            <a:endParaRPr lang="cs-CZ" dirty="0"/>
          </a:p>
        </p:txBody>
      </p:sp>
    </p:spTree>
    <p:extLst>
      <p:ext uri="{BB962C8B-B14F-4D97-AF65-F5344CB8AC3E}">
        <p14:creationId xmlns:p14="http://schemas.microsoft.com/office/powerpoint/2010/main" val="396653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Karl May Westerns</a:t>
            </a:r>
            <a:r>
              <a:rPr lang="cs-CZ" dirty="0"/>
              <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en-GB" dirty="0"/>
              <a:t>11 May westerns 1962-68 – five directed by Harald </a:t>
            </a:r>
            <a:r>
              <a:rPr lang="en-GB" dirty="0" err="1"/>
              <a:t>Reinl</a:t>
            </a:r>
            <a:r>
              <a:rPr lang="en-GB" dirty="0"/>
              <a:t>, three by Alfred </a:t>
            </a:r>
            <a:r>
              <a:rPr lang="en-GB" dirty="0" err="1"/>
              <a:t>Vohrer</a:t>
            </a:r>
            <a:r>
              <a:rPr lang="en-GB" dirty="0"/>
              <a:t> </a:t>
            </a:r>
            <a:endParaRPr lang="cs-CZ" dirty="0"/>
          </a:p>
          <a:p>
            <a:r>
              <a:rPr lang="en-GB" dirty="0"/>
              <a:t>All shot in </a:t>
            </a:r>
            <a:r>
              <a:rPr lang="en-GB" dirty="0" err="1"/>
              <a:t>Eastmancolor</a:t>
            </a:r>
            <a:r>
              <a:rPr lang="en-GB" dirty="0"/>
              <a:t> and </a:t>
            </a:r>
            <a:r>
              <a:rPr lang="en-GB" dirty="0" err="1"/>
              <a:t>CinemaScope</a:t>
            </a:r>
            <a:endParaRPr lang="cs-CZ" dirty="0"/>
          </a:p>
          <a:p>
            <a:r>
              <a:rPr lang="en-GB" dirty="0"/>
              <a:t>The first one: Der Schatz </a:t>
            </a:r>
            <a:r>
              <a:rPr lang="en-GB" dirty="0" err="1"/>
              <a:t>im</a:t>
            </a:r>
            <a:r>
              <a:rPr lang="en-GB" dirty="0"/>
              <a:t> </a:t>
            </a:r>
            <a:r>
              <a:rPr lang="en-GB" dirty="0" err="1"/>
              <a:t>Silbersee</a:t>
            </a:r>
            <a:r>
              <a:rPr lang="en-GB" dirty="0"/>
              <a:t>, 1962 – Rialto + French and Italian CP partners  + Constantin providing majority of the money; filming in low-cost country of Yugoslavia </a:t>
            </a:r>
            <a:endParaRPr lang="cs-CZ" dirty="0"/>
          </a:p>
          <a:p>
            <a:r>
              <a:rPr lang="en-GB" dirty="0"/>
              <a:t>The most successful film at the West German box office in 1962 and 1963 and sold in sixty countries </a:t>
            </a:r>
            <a:endParaRPr lang="cs-CZ" dirty="0"/>
          </a:p>
          <a:p>
            <a:r>
              <a:rPr lang="en-GB" dirty="0"/>
              <a:t>Imitations: </a:t>
            </a:r>
            <a:r>
              <a:rPr lang="en-GB" dirty="0" err="1"/>
              <a:t>Artur</a:t>
            </a:r>
            <a:r>
              <a:rPr lang="en-GB" dirty="0"/>
              <a:t> </a:t>
            </a:r>
            <a:r>
              <a:rPr lang="en-GB" dirty="0" err="1"/>
              <a:t>Brauner</a:t>
            </a:r>
            <a:r>
              <a:rPr lang="en-GB" dirty="0"/>
              <a:t> CCC – Old </a:t>
            </a:r>
            <a:r>
              <a:rPr lang="en-GB" dirty="0" err="1"/>
              <a:t>Shatterhand</a:t>
            </a:r>
            <a:r>
              <a:rPr lang="en-GB" dirty="0"/>
              <a:t>, </a:t>
            </a:r>
            <a:r>
              <a:rPr lang="en-GB" dirty="0" smtClean="0"/>
              <a:t>1964</a:t>
            </a:r>
            <a:r>
              <a:rPr lang="cs-CZ" dirty="0" smtClean="0"/>
              <a:t> (</a:t>
            </a:r>
            <a:r>
              <a:rPr lang="cs-CZ" dirty="0" err="1" smtClean="0"/>
              <a:t>dir</a:t>
            </a:r>
            <a:r>
              <a:rPr lang="cs-CZ" dirty="0" smtClean="0"/>
              <a:t>. Hugo </a:t>
            </a:r>
            <a:r>
              <a:rPr lang="cs-CZ" dirty="0" err="1" smtClean="0"/>
              <a:t>Fregonese</a:t>
            </a:r>
            <a:r>
              <a:rPr lang="cs-CZ" dirty="0" smtClean="0"/>
              <a:t>)</a:t>
            </a:r>
            <a:r>
              <a:rPr lang="en-GB" dirty="0" smtClean="0"/>
              <a:t>, </a:t>
            </a:r>
            <a:r>
              <a:rPr lang="en-GB" dirty="0"/>
              <a:t>original script not based on a May source (</a:t>
            </a:r>
            <a:r>
              <a:rPr lang="en-GB" dirty="0" err="1"/>
              <a:t>Wendlandt</a:t>
            </a:r>
            <a:r>
              <a:rPr lang="en-GB" dirty="0"/>
              <a:t> acquired the rights to all of May western novels)</a:t>
            </a:r>
            <a:endParaRPr lang="cs-CZ" dirty="0"/>
          </a:p>
          <a:p>
            <a:endParaRPr lang="cs-CZ" dirty="0"/>
          </a:p>
        </p:txBody>
      </p:sp>
    </p:spTree>
    <p:extLst>
      <p:ext uri="{BB962C8B-B14F-4D97-AF65-F5344CB8AC3E}">
        <p14:creationId xmlns:p14="http://schemas.microsoft.com/office/powerpoint/2010/main" val="25744351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b="1" dirty="0" smtClean="0"/>
              <a:t>3</a:t>
            </a:r>
            <a:endParaRPr lang="cs-CZ" sz="5400" b="1" dirty="0"/>
          </a:p>
        </p:txBody>
      </p:sp>
      <p:sp>
        <p:nvSpPr>
          <p:cNvPr id="3" name="Zástupný symbol pro obsah 2"/>
          <p:cNvSpPr>
            <a:spLocks noGrp="1"/>
          </p:cNvSpPr>
          <p:nvPr>
            <p:ph idx="1"/>
          </p:nvPr>
        </p:nvSpPr>
        <p:spPr/>
        <p:txBody>
          <a:bodyPr/>
          <a:lstStyle/>
          <a:p>
            <a:r>
              <a:rPr lang="cs-CZ" dirty="0"/>
              <a:t>SKOPAL, Pavel. </a:t>
            </a:r>
            <a:r>
              <a:rPr lang="cs-CZ" i="1" dirty="0"/>
              <a:t>Filmová kultura severního trojúhelníku : filmy, kina a diváci českých zemí, NDR a Polska 1945-1970 (Film </a:t>
            </a:r>
            <a:r>
              <a:rPr lang="cs-CZ" i="1" dirty="0" err="1"/>
              <a:t>culture</a:t>
            </a:r>
            <a:r>
              <a:rPr lang="cs-CZ" i="1" dirty="0"/>
              <a:t> </a:t>
            </a:r>
            <a:r>
              <a:rPr lang="cs-CZ" i="1" dirty="0" err="1"/>
              <a:t>of</a:t>
            </a:r>
            <a:r>
              <a:rPr lang="cs-CZ" i="1" dirty="0"/>
              <a:t> </a:t>
            </a:r>
            <a:r>
              <a:rPr lang="cs-CZ" i="1" dirty="0" err="1"/>
              <a:t>the</a:t>
            </a:r>
            <a:r>
              <a:rPr lang="cs-CZ" i="1" dirty="0"/>
              <a:t> </a:t>
            </a:r>
            <a:r>
              <a:rPr lang="cs-CZ" i="1" dirty="0" err="1"/>
              <a:t>Northern</a:t>
            </a:r>
            <a:r>
              <a:rPr lang="cs-CZ" i="1" dirty="0"/>
              <a:t> Triangle : </a:t>
            </a:r>
            <a:r>
              <a:rPr lang="cs-CZ" i="1" dirty="0" err="1"/>
              <a:t>movies</a:t>
            </a:r>
            <a:r>
              <a:rPr lang="cs-CZ" i="1" dirty="0"/>
              <a:t>, </a:t>
            </a:r>
            <a:r>
              <a:rPr lang="cs-CZ" i="1" dirty="0" err="1"/>
              <a:t>cinemas</a:t>
            </a:r>
            <a:r>
              <a:rPr lang="cs-CZ" i="1" dirty="0"/>
              <a:t> and </a:t>
            </a:r>
            <a:r>
              <a:rPr lang="cs-CZ" i="1" dirty="0" err="1"/>
              <a:t>cinema-goers</a:t>
            </a:r>
            <a:r>
              <a:rPr lang="cs-CZ" i="1" dirty="0"/>
              <a:t> in Czech </a:t>
            </a:r>
            <a:r>
              <a:rPr lang="cs-CZ" i="1" dirty="0" err="1"/>
              <a:t>lands</a:t>
            </a:r>
            <a:r>
              <a:rPr lang="cs-CZ" i="1" dirty="0"/>
              <a:t>, GDR and </a:t>
            </a:r>
            <a:r>
              <a:rPr lang="cs-CZ" i="1" dirty="0" err="1"/>
              <a:t>Poland</a:t>
            </a:r>
            <a:r>
              <a:rPr lang="cs-CZ" i="1" dirty="0"/>
              <a:t> 1945-1970)</a:t>
            </a:r>
            <a:r>
              <a:rPr lang="cs-CZ" dirty="0"/>
              <a:t>. Vyd. 1. Brno: Host, 2014</a:t>
            </a:r>
          </a:p>
        </p:txBody>
      </p:sp>
    </p:spTree>
    <p:extLst>
      <p:ext uri="{BB962C8B-B14F-4D97-AF65-F5344CB8AC3E}">
        <p14:creationId xmlns:p14="http://schemas.microsoft.com/office/powerpoint/2010/main" val="218204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455140"/>
            <a:ext cx="9601200" cy="1485900"/>
          </a:xfrm>
        </p:spPr>
        <p:txBody>
          <a:bodyPr>
            <a:normAutofit/>
          </a:bodyPr>
          <a:lstStyle/>
          <a:p>
            <a:r>
              <a:rPr lang="cs-CZ" sz="2400" dirty="0" err="1" smtClean="0"/>
              <a:t>CPs</a:t>
            </a:r>
            <a:r>
              <a:rPr lang="cs-CZ" sz="2400" dirty="0" smtClean="0"/>
              <a:t> in </a:t>
            </a:r>
            <a:r>
              <a:rPr lang="cs-CZ" sz="2400" dirty="0" err="1" smtClean="0"/>
              <a:t>the</a:t>
            </a:r>
            <a:r>
              <a:rPr lang="cs-CZ" sz="2400" dirty="0" smtClean="0"/>
              <a:t> </a:t>
            </a:r>
            <a:r>
              <a:rPr lang="cs-CZ" sz="2400" dirty="0" err="1" smtClean="0"/>
              <a:t>Soviet</a:t>
            </a:r>
            <a:r>
              <a:rPr lang="cs-CZ" sz="2400" dirty="0" smtClean="0"/>
              <a:t> Bloc: </a:t>
            </a:r>
            <a:r>
              <a:rPr lang="cs-CZ" sz="2400" dirty="0" err="1" smtClean="0"/>
              <a:t>from</a:t>
            </a:r>
            <a:r>
              <a:rPr lang="cs-CZ" sz="2400" dirty="0" smtClean="0"/>
              <a:t> „</a:t>
            </a:r>
            <a:r>
              <a:rPr lang="cs-CZ" sz="2400" dirty="0" err="1" smtClean="0"/>
              <a:t>offensive</a:t>
            </a:r>
            <a:r>
              <a:rPr lang="cs-CZ" sz="2400" dirty="0" smtClean="0"/>
              <a:t> </a:t>
            </a:r>
            <a:r>
              <a:rPr lang="cs-CZ" sz="2400" dirty="0" err="1" smtClean="0"/>
              <a:t>isolationism</a:t>
            </a:r>
            <a:r>
              <a:rPr lang="cs-CZ" sz="2400" dirty="0" smtClean="0"/>
              <a:t>“ to </a:t>
            </a:r>
            <a:r>
              <a:rPr lang="cs-CZ" sz="2400" dirty="0" err="1" smtClean="0"/>
              <a:t>socialist</a:t>
            </a:r>
            <a:r>
              <a:rPr lang="cs-CZ" sz="2400" dirty="0" smtClean="0"/>
              <a:t> </a:t>
            </a:r>
            <a:r>
              <a:rPr lang="cs-CZ" sz="2400" dirty="0" err="1"/>
              <a:t>i</a:t>
            </a:r>
            <a:r>
              <a:rPr lang="cs-CZ" sz="2400" dirty="0" err="1" smtClean="0"/>
              <a:t>nternationalism</a:t>
            </a:r>
            <a:endParaRPr lang="cs-CZ" sz="2400" dirty="0"/>
          </a:p>
        </p:txBody>
      </p:sp>
      <p:sp>
        <p:nvSpPr>
          <p:cNvPr id="3" name="Zástupný symbol pro obsah 2"/>
          <p:cNvSpPr>
            <a:spLocks noGrp="1"/>
          </p:cNvSpPr>
          <p:nvPr>
            <p:ph idx="1"/>
          </p:nvPr>
        </p:nvSpPr>
        <p:spPr>
          <a:xfrm>
            <a:off x="1371599" y="1235676"/>
            <a:ext cx="9938951" cy="5420497"/>
          </a:xfrm>
        </p:spPr>
        <p:txBody>
          <a:bodyPr>
            <a:normAutofit fontScale="32500" lnSpcReduction="20000"/>
          </a:bodyPr>
          <a:lstStyle/>
          <a:p>
            <a:pPr>
              <a:lnSpc>
                <a:spcPct val="120000"/>
              </a:lnSpc>
              <a:spcBef>
                <a:spcPts val="0"/>
              </a:spcBef>
              <a:spcAft>
                <a:spcPts val="0"/>
              </a:spcAft>
            </a:pPr>
            <a:r>
              <a:rPr lang="cs-CZ" sz="3500" dirty="0"/>
              <a:t>In </a:t>
            </a:r>
            <a:r>
              <a:rPr lang="cs-CZ" sz="3500" dirty="0" err="1"/>
              <a:t>the</a:t>
            </a:r>
            <a:r>
              <a:rPr lang="cs-CZ" sz="3500" dirty="0"/>
              <a:t> 1950s and 1960s: </a:t>
            </a:r>
            <a:r>
              <a:rPr lang="cs-CZ" sz="3500" dirty="0" err="1"/>
              <a:t>Cultural</a:t>
            </a:r>
            <a:r>
              <a:rPr lang="cs-CZ" sz="3500" dirty="0"/>
              <a:t> </a:t>
            </a:r>
            <a:r>
              <a:rPr lang="cs-CZ" sz="3500" dirty="0" err="1"/>
              <a:t>contact</a:t>
            </a:r>
            <a:r>
              <a:rPr lang="cs-CZ" sz="3500" dirty="0"/>
              <a:t> </a:t>
            </a:r>
            <a:r>
              <a:rPr lang="cs-CZ" sz="3500" dirty="0" err="1"/>
              <a:t>between</a:t>
            </a:r>
            <a:r>
              <a:rPr lang="cs-CZ" sz="3500" dirty="0"/>
              <a:t> </a:t>
            </a:r>
            <a:r>
              <a:rPr lang="cs-CZ" sz="3500" dirty="0" err="1"/>
              <a:t>the</a:t>
            </a:r>
            <a:r>
              <a:rPr lang="cs-CZ" sz="3500" dirty="0"/>
              <a:t> </a:t>
            </a:r>
            <a:r>
              <a:rPr lang="cs-CZ" sz="3500" dirty="0" err="1"/>
              <a:t>socialist</a:t>
            </a:r>
            <a:r>
              <a:rPr lang="cs-CZ" sz="3500" dirty="0"/>
              <a:t> </a:t>
            </a:r>
            <a:r>
              <a:rPr lang="cs-CZ" sz="3500" dirty="0" err="1"/>
              <a:t>countries</a:t>
            </a:r>
            <a:r>
              <a:rPr lang="cs-CZ" sz="3500" dirty="0"/>
              <a:t> </a:t>
            </a:r>
            <a:r>
              <a:rPr lang="cs-CZ" sz="3500" dirty="0" err="1"/>
              <a:t>became</a:t>
            </a:r>
            <a:r>
              <a:rPr lang="cs-CZ" sz="3500" dirty="0"/>
              <a:t> more </a:t>
            </a:r>
            <a:r>
              <a:rPr lang="cs-CZ" sz="3500" dirty="0" err="1"/>
              <a:t>reciprocal</a:t>
            </a:r>
            <a:r>
              <a:rPr lang="cs-CZ" sz="3500" dirty="0"/>
              <a:t> (</a:t>
            </a:r>
            <a:r>
              <a:rPr lang="cs-CZ" sz="3500" dirty="0" err="1"/>
              <a:t>privileging</a:t>
            </a:r>
            <a:r>
              <a:rPr lang="cs-CZ" sz="3500" dirty="0"/>
              <a:t> </a:t>
            </a:r>
            <a:r>
              <a:rPr lang="cs-CZ" sz="3500" dirty="0" err="1"/>
              <a:t>exchange</a:t>
            </a:r>
            <a:r>
              <a:rPr lang="cs-CZ" sz="3500" dirty="0"/>
              <a:t> </a:t>
            </a:r>
            <a:r>
              <a:rPr lang="cs-CZ" sz="3500" dirty="0" err="1"/>
              <a:t>over</a:t>
            </a:r>
            <a:r>
              <a:rPr lang="cs-CZ" sz="3500" dirty="0"/>
              <a:t> </a:t>
            </a:r>
            <a:r>
              <a:rPr lang="cs-CZ" sz="3500" dirty="0" err="1"/>
              <a:t>Sovietization</a:t>
            </a:r>
            <a:r>
              <a:rPr lang="cs-CZ" sz="3500" dirty="0"/>
              <a:t>)</a:t>
            </a:r>
          </a:p>
          <a:p>
            <a:pPr>
              <a:lnSpc>
                <a:spcPct val="120000"/>
              </a:lnSpc>
              <a:spcBef>
                <a:spcPts val="0"/>
              </a:spcBef>
              <a:spcAft>
                <a:spcPts val="0"/>
              </a:spcAft>
            </a:pPr>
            <a:r>
              <a:rPr lang="cs-CZ" sz="3500" dirty="0"/>
              <a:t>A </a:t>
            </a:r>
            <a:r>
              <a:rPr lang="cs-CZ" sz="3500" dirty="0" err="1"/>
              <a:t>new</a:t>
            </a:r>
            <a:r>
              <a:rPr lang="cs-CZ" sz="3500" dirty="0"/>
              <a:t> </a:t>
            </a:r>
            <a:r>
              <a:rPr lang="cs-CZ" sz="3500" dirty="0" err="1"/>
              <a:t>emphasis</a:t>
            </a:r>
            <a:r>
              <a:rPr lang="cs-CZ" sz="3500" dirty="0"/>
              <a:t> on </a:t>
            </a:r>
            <a:r>
              <a:rPr lang="cs-CZ" sz="3500" dirty="0" err="1"/>
              <a:t>mutual</a:t>
            </a:r>
            <a:r>
              <a:rPr lang="cs-CZ" sz="3500" dirty="0"/>
              <a:t> </a:t>
            </a:r>
            <a:r>
              <a:rPr lang="cs-CZ" sz="3500" dirty="0" err="1"/>
              <a:t>understanding</a:t>
            </a:r>
            <a:r>
              <a:rPr lang="cs-CZ" sz="3500" dirty="0"/>
              <a:t>. </a:t>
            </a:r>
            <a:r>
              <a:rPr lang="cs-CZ" sz="3500" dirty="0" err="1"/>
              <a:t>The</a:t>
            </a:r>
            <a:r>
              <a:rPr lang="cs-CZ" sz="3500" dirty="0"/>
              <a:t> „soft“ </a:t>
            </a:r>
            <a:r>
              <a:rPr lang="cs-CZ" sz="3500" dirty="0" err="1"/>
              <a:t>integration</a:t>
            </a:r>
            <a:r>
              <a:rPr lang="cs-CZ" sz="3500" dirty="0"/>
              <a:t> had </a:t>
            </a:r>
            <a:r>
              <a:rPr lang="cs-CZ" sz="3500" dirty="0" err="1"/>
              <a:t>two</a:t>
            </a:r>
            <a:r>
              <a:rPr lang="cs-CZ" sz="3500" dirty="0"/>
              <a:t> </a:t>
            </a:r>
            <a:r>
              <a:rPr lang="cs-CZ" sz="3500" dirty="0" err="1"/>
              <a:t>goals</a:t>
            </a:r>
            <a:r>
              <a:rPr lang="cs-CZ" sz="3500" dirty="0"/>
              <a:t>: to </a:t>
            </a:r>
            <a:r>
              <a:rPr lang="cs-CZ" sz="3500" dirty="0" err="1"/>
              <a:t>create</a:t>
            </a:r>
            <a:r>
              <a:rPr lang="cs-CZ" sz="3500" dirty="0"/>
              <a:t> </a:t>
            </a:r>
            <a:r>
              <a:rPr lang="cs-CZ" sz="3500" dirty="0" err="1"/>
              <a:t>an</a:t>
            </a:r>
            <a:r>
              <a:rPr lang="cs-CZ" sz="3500" dirty="0"/>
              <a:t> </a:t>
            </a:r>
            <a:r>
              <a:rPr lang="cs-CZ" sz="3500" dirty="0" err="1"/>
              <a:t>autarkic</a:t>
            </a:r>
            <a:r>
              <a:rPr lang="cs-CZ" sz="3500" dirty="0"/>
              <a:t>, </a:t>
            </a:r>
            <a:r>
              <a:rPr lang="cs-CZ" sz="3500" dirty="0" err="1"/>
              <a:t>transnational</a:t>
            </a:r>
            <a:r>
              <a:rPr lang="cs-CZ" sz="3500" dirty="0"/>
              <a:t>, </a:t>
            </a:r>
            <a:r>
              <a:rPr lang="cs-CZ" sz="3500" dirty="0" err="1"/>
              <a:t>socialist</a:t>
            </a:r>
            <a:r>
              <a:rPr lang="cs-CZ" sz="3500" dirty="0"/>
              <a:t> </a:t>
            </a:r>
            <a:r>
              <a:rPr lang="cs-CZ" sz="3500" dirty="0" err="1"/>
              <a:t>community</a:t>
            </a:r>
            <a:r>
              <a:rPr lang="cs-CZ" sz="3500" dirty="0"/>
              <a:t> </a:t>
            </a:r>
            <a:r>
              <a:rPr lang="cs-CZ" sz="3500" dirty="0" err="1"/>
              <a:t>that</a:t>
            </a:r>
            <a:r>
              <a:rPr lang="cs-CZ" sz="3500" dirty="0"/>
              <a:t> </a:t>
            </a:r>
            <a:r>
              <a:rPr lang="cs-CZ" sz="3500" dirty="0" err="1"/>
              <a:t>would</a:t>
            </a:r>
            <a:r>
              <a:rPr lang="cs-CZ" sz="3500" dirty="0"/>
              <a:t> </a:t>
            </a:r>
            <a:r>
              <a:rPr lang="cs-CZ" sz="3500" dirty="0" err="1" smtClean="0"/>
              <a:t>counter</a:t>
            </a:r>
            <a:r>
              <a:rPr lang="cs-CZ" sz="3500" dirty="0" smtClean="0"/>
              <a:t> </a:t>
            </a:r>
            <a:r>
              <a:rPr lang="cs-CZ" sz="3500" dirty="0" err="1"/>
              <a:t>the</a:t>
            </a:r>
            <a:r>
              <a:rPr lang="cs-CZ" sz="3500" dirty="0"/>
              <a:t> </a:t>
            </a:r>
            <a:r>
              <a:rPr lang="cs-CZ" sz="3500" dirty="0" err="1"/>
              <a:t>west</a:t>
            </a:r>
            <a:r>
              <a:rPr lang="cs-CZ" sz="3500" dirty="0"/>
              <a:t> in </a:t>
            </a:r>
            <a:r>
              <a:rPr lang="cs-CZ" sz="3500" dirty="0" err="1"/>
              <a:t>the</a:t>
            </a:r>
            <a:r>
              <a:rPr lang="cs-CZ" sz="3500" dirty="0"/>
              <a:t> </a:t>
            </a:r>
            <a:r>
              <a:rPr lang="cs-CZ" sz="3500" dirty="0" err="1"/>
              <a:t>Cold</a:t>
            </a:r>
            <a:r>
              <a:rPr lang="cs-CZ" sz="3500" dirty="0"/>
              <a:t> </a:t>
            </a:r>
            <a:r>
              <a:rPr lang="cs-CZ" sz="3500" dirty="0" err="1"/>
              <a:t>War</a:t>
            </a:r>
            <a:r>
              <a:rPr lang="cs-CZ" sz="3500" dirty="0"/>
              <a:t>, and (</a:t>
            </a:r>
            <a:r>
              <a:rPr lang="cs-CZ" sz="3500" dirty="0" err="1"/>
              <a:t>after</a:t>
            </a:r>
            <a:r>
              <a:rPr lang="cs-CZ" sz="3500" dirty="0"/>
              <a:t> 1956) to </a:t>
            </a:r>
            <a:r>
              <a:rPr lang="cs-CZ" sz="3500" dirty="0" err="1"/>
              <a:t>fuction</a:t>
            </a:r>
            <a:r>
              <a:rPr lang="cs-CZ" sz="3500" dirty="0"/>
              <a:t> as a „</a:t>
            </a:r>
            <a:r>
              <a:rPr lang="cs-CZ" sz="3500" dirty="0" err="1"/>
              <a:t>carrot</a:t>
            </a:r>
            <a:r>
              <a:rPr lang="cs-CZ" sz="3500" dirty="0"/>
              <a:t>“ to </a:t>
            </a:r>
            <a:r>
              <a:rPr lang="cs-CZ" sz="3500" dirty="0" err="1"/>
              <a:t>bolster</a:t>
            </a:r>
            <a:r>
              <a:rPr lang="cs-CZ" sz="3500" dirty="0"/>
              <a:t> </a:t>
            </a:r>
            <a:r>
              <a:rPr lang="cs-CZ" sz="3500" dirty="0" err="1"/>
              <a:t>Soviet</a:t>
            </a:r>
            <a:r>
              <a:rPr lang="cs-CZ" sz="3500" dirty="0"/>
              <a:t> </a:t>
            </a:r>
            <a:r>
              <a:rPr lang="cs-CZ" sz="3500" dirty="0" err="1"/>
              <a:t>power</a:t>
            </a:r>
            <a:r>
              <a:rPr lang="cs-CZ" sz="3500" dirty="0"/>
              <a:t> in </a:t>
            </a:r>
            <a:r>
              <a:rPr lang="cs-CZ" sz="3500" dirty="0" err="1"/>
              <a:t>an</a:t>
            </a:r>
            <a:r>
              <a:rPr lang="cs-CZ" sz="3500" dirty="0"/>
              <a:t> </a:t>
            </a:r>
            <a:r>
              <a:rPr lang="cs-CZ" sz="3500" dirty="0" err="1"/>
              <a:t>increasingly</a:t>
            </a:r>
            <a:r>
              <a:rPr lang="cs-CZ" sz="3500" dirty="0"/>
              <a:t> </a:t>
            </a:r>
            <a:r>
              <a:rPr lang="cs-CZ" sz="3500" dirty="0" err="1"/>
              <a:t>tumultuous</a:t>
            </a:r>
            <a:r>
              <a:rPr lang="cs-CZ" sz="3500" dirty="0"/>
              <a:t> </a:t>
            </a:r>
            <a:r>
              <a:rPr lang="cs-CZ" sz="3500" dirty="0" err="1"/>
              <a:t>easter</a:t>
            </a:r>
            <a:r>
              <a:rPr lang="cs-CZ" sz="3500" dirty="0"/>
              <a:t> </a:t>
            </a:r>
            <a:r>
              <a:rPr lang="cs-CZ" sz="3500" dirty="0" err="1"/>
              <a:t>Europe</a:t>
            </a:r>
            <a:r>
              <a:rPr lang="cs-CZ" sz="3500" dirty="0"/>
              <a:t> (soft </a:t>
            </a:r>
            <a:r>
              <a:rPr lang="cs-CZ" sz="3500" dirty="0" err="1"/>
              <a:t>power</a:t>
            </a:r>
            <a:r>
              <a:rPr lang="cs-CZ" sz="3500" dirty="0"/>
              <a:t> / hard </a:t>
            </a:r>
            <a:r>
              <a:rPr lang="cs-CZ" sz="3500" dirty="0" err="1"/>
              <a:t>power</a:t>
            </a:r>
            <a:r>
              <a:rPr lang="cs-CZ" sz="3500" dirty="0"/>
              <a:t> – </a:t>
            </a:r>
            <a:r>
              <a:rPr lang="cs-CZ" sz="3500" dirty="0" err="1"/>
              <a:t>still</a:t>
            </a:r>
            <a:r>
              <a:rPr lang="cs-CZ" sz="3500" dirty="0"/>
              <a:t> </a:t>
            </a:r>
            <a:r>
              <a:rPr lang="cs-CZ" sz="3500" dirty="0" err="1"/>
              <a:t>used</a:t>
            </a:r>
            <a:r>
              <a:rPr lang="cs-CZ" sz="3500" dirty="0"/>
              <a:t> by </a:t>
            </a:r>
            <a:r>
              <a:rPr lang="cs-CZ" sz="3500" dirty="0" err="1"/>
              <a:t>the</a:t>
            </a:r>
            <a:r>
              <a:rPr lang="cs-CZ" sz="3500" dirty="0"/>
              <a:t> USSR in, </a:t>
            </a:r>
            <a:r>
              <a:rPr lang="cs-CZ" sz="3500" dirty="0" err="1"/>
              <a:t>e.g</a:t>
            </a:r>
            <a:r>
              <a:rPr lang="cs-CZ" sz="3500" dirty="0"/>
              <a:t>., 1956 in </a:t>
            </a:r>
            <a:r>
              <a:rPr lang="cs-CZ" sz="3500" dirty="0" err="1"/>
              <a:t>Hungary</a:t>
            </a:r>
            <a:r>
              <a:rPr lang="cs-CZ" sz="3500" dirty="0"/>
              <a:t> and 1968 in </a:t>
            </a:r>
            <a:r>
              <a:rPr lang="cs-CZ" sz="3500" dirty="0" err="1"/>
              <a:t>Czechoslovakia</a:t>
            </a:r>
            <a:r>
              <a:rPr lang="cs-CZ" sz="3500" dirty="0"/>
              <a:t>)</a:t>
            </a:r>
          </a:p>
          <a:p>
            <a:pPr>
              <a:lnSpc>
                <a:spcPct val="120000"/>
              </a:lnSpc>
              <a:spcBef>
                <a:spcPts val="0"/>
              </a:spcBef>
              <a:spcAft>
                <a:spcPts val="0"/>
              </a:spcAft>
            </a:pPr>
            <a:r>
              <a:rPr lang="cs-CZ" sz="3500" dirty="0" err="1" smtClean="0"/>
              <a:t>Festivals</a:t>
            </a:r>
            <a:endParaRPr lang="cs-CZ" sz="3500" dirty="0" smtClean="0"/>
          </a:p>
          <a:p>
            <a:pPr>
              <a:lnSpc>
                <a:spcPct val="120000"/>
              </a:lnSpc>
              <a:spcBef>
                <a:spcPts val="0"/>
              </a:spcBef>
              <a:spcAft>
                <a:spcPts val="0"/>
              </a:spcAft>
            </a:pPr>
            <a:r>
              <a:rPr lang="cs-CZ" sz="3500" dirty="0" err="1" smtClean="0"/>
              <a:t>Conferences</a:t>
            </a:r>
            <a:endParaRPr lang="cs-CZ" sz="3500" dirty="0" smtClean="0"/>
          </a:p>
          <a:p>
            <a:pPr>
              <a:lnSpc>
                <a:spcPct val="120000"/>
              </a:lnSpc>
              <a:spcBef>
                <a:spcPts val="0"/>
              </a:spcBef>
              <a:spcAft>
                <a:spcPts val="0"/>
              </a:spcAft>
            </a:pPr>
            <a:r>
              <a:rPr lang="cs-CZ" sz="3500" dirty="0" smtClean="0"/>
              <a:t>Co-</a:t>
            </a:r>
            <a:r>
              <a:rPr lang="cs-CZ" sz="3500" dirty="0" err="1" smtClean="0"/>
              <a:t>productions</a:t>
            </a:r>
            <a:endParaRPr lang="cs-CZ" sz="3500" dirty="0" smtClean="0"/>
          </a:p>
          <a:p>
            <a:pPr>
              <a:lnSpc>
                <a:spcPct val="120000"/>
              </a:lnSpc>
              <a:spcBef>
                <a:spcPts val="0"/>
              </a:spcBef>
              <a:spcAft>
                <a:spcPts val="0"/>
              </a:spcAft>
            </a:pPr>
            <a:r>
              <a:rPr lang="en-GB" sz="3500" dirty="0" smtClean="0"/>
              <a:t>Dramatization </a:t>
            </a:r>
            <a:r>
              <a:rPr lang="en-GB" sz="3500" dirty="0"/>
              <a:t>of the Soviet victory in the Great Patriotic War</a:t>
            </a:r>
            <a:endParaRPr lang="cs-CZ" sz="3500" dirty="0"/>
          </a:p>
          <a:p>
            <a:pPr>
              <a:lnSpc>
                <a:spcPct val="120000"/>
              </a:lnSpc>
              <a:spcBef>
                <a:spcPts val="0"/>
              </a:spcBef>
              <a:spcAft>
                <a:spcPts val="0"/>
              </a:spcAft>
            </a:pPr>
            <a:r>
              <a:rPr lang="en-GB" sz="3500" dirty="0"/>
              <a:t>War film presented an ideal genre for seeking a narrative to embody socialist internationalism </a:t>
            </a:r>
            <a:r>
              <a:rPr lang="cs-CZ" sz="3500" dirty="0" smtClean="0"/>
              <a:t>– </a:t>
            </a:r>
            <a:r>
              <a:rPr lang="cs-CZ" sz="3500" dirty="0" err="1" smtClean="0"/>
              <a:t>according</a:t>
            </a:r>
            <a:r>
              <a:rPr lang="cs-CZ" sz="3500" dirty="0" smtClean="0"/>
              <a:t> to </a:t>
            </a:r>
            <a:r>
              <a:rPr lang="cs-CZ" sz="3500" dirty="0" err="1" smtClean="0"/>
              <a:t>Siefert</a:t>
            </a:r>
            <a:r>
              <a:rPr lang="cs-CZ" sz="3500" dirty="0" smtClean="0"/>
              <a:t>:</a:t>
            </a:r>
          </a:p>
          <a:p>
            <a:pPr lvl="0">
              <a:lnSpc>
                <a:spcPct val="120000"/>
              </a:lnSpc>
              <a:spcBef>
                <a:spcPts val="0"/>
              </a:spcBef>
              <a:spcAft>
                <a:spcPts val="0"/>
              </a:spcAft>
            </a:pPr>
            <a:r>
              <a:rPr lang="cs-CZ" sz="3500" dirty="0" smtClean="0"/>
              <a:t>I. </a:t>
            </a:r>
            <a:r>
              <a:rPr lang="en-GB" sz="3500" dirty="0" smtClean="0"/>
              <a:t>More </a:t>
            </a:r>
            <a:r>
              <a:rPr lang="en-GB" sz="3500" dirty="0"/>
              <a:t>lyrical aesthetic – derived from successes like The Cranes are Flying, 1957, Fate of a Man, 1959, The Ballad of a Soldier, 1959: </a:t>
            </a:r>
            <a:endParaRPr lang="cs-CZ" sz="3500" dirty="0" smtClean="0"/>
          </a:p>
          <a:p>
            <a:pPr lvl="0">
              <a:lnSpc>
                <a:spcPct val="120000"/>
              </a:lnSpc>
              <a:spcBef>
                <a:spcPts val="0"/>
              </a:spcBef>
              <a:spcAft>
                <a:spcPts val="0"/>
              </a:spcAft>
            </a:pPr>
            <a:r>
              <a:rPr lang="en-GB" sz="3500" dirty="0" smtClean="0"/>
              <a:t>e.g</a:t>
            </a:r>
            <a:r>
              <a:rPr lang="en-GB" sz="3500" dirty="0"/>
              <a:t>., May </a:t>
            </a:r>
            <a:r>
              <a:rPr lang="en-GB" sz="3500" dirty="0" smtClean="0"/>
              <a:t>Stars</a:t>
            </a:r>
            <a:r>
              <a:rPr lang="cs-CZ" sz="3500" dirty="0" smtClean="0"/>
              <a:t> (Májové hvězdy, Stanislav </a:t>
            </a:r>
            <a:r>
              <a:rPr lang="cs-CZ" sz="3500" dirty="0" err="1" smtClean="0"/>
              <a:t>Rostockij</a:t>
            </a:r>
            <a:r>
              <a:rPr lang="cs-CZ" sz="3500" dirty="0" smtClean="0"/>
              <a:t>, 1959)</a:t>
            </a:r>
            <a:r>
              <a:rPr lang="en-GB" sz="3500" dirty="0" smtClean="0"/>
              <a:t>;</a:t>
            </a:r>
            <a:r>
              <a:rPr lang="cs-CZ" sz="3500" dirty="0" smtClean="0"/>
              <a:t> </a:t>
            </a:r>
            <a:r>
              <a:rPr lang="en-GB" sz="3500" dirty="0" smtClean="0"/>
              <a:t>Five </a:t>
            </a:r>
            <a:r>
              <a:rPr lang="en-GB" sz="3500" dirty="0"/>
              <a:t>Days, five </a:t>
            </a:r>
            <a:r>
              <a:rPr lang="en-GB" sz="3500" dirty="0" err="1"/>
              <a:t>Nigths</a:t>
            </a:r>
            <a:r>
              <a:rPr lang="en-GB" sz="3500" dirty="0"/>
              <a:t> (</a:t>
            </a:r>
            <a:r>
              <a:rPr lang="en-GB" sz="3500" dirty="0" err="1"/>
              <a:t>Fünf</a:t>
            </a:r>
            <a:r>
              <a:rPr lang="en-GB" sz="3500" dirty="0"/>
              <a:t> </a:t>
            </a:r>
            <a:r>
              <a:rPr lang="en-GB" sz="3500" dirty="0" err="1"/>
              <a:t>Tage</a:t>
            </a:r>
            <a:r>
              <a:rPr lang="en-GB" sz="3500" dirty="0"/>
              <a:t> - </a:t>
            </a:r>
            <a:r>
              <a:rPr lang="en-GB" sz="3500" dirty="0" err="1"/>
              <a:t>fünf</a:t>
            </a:r>
            <a:r>
              <a:rPr lang="en-GB" sz="3500" dirty="0"/>
              <a:t> </a:t>
            </a:r>
            <a:r>
              <a:rPr lang="en-GB" sz="3500" dirty="0" err="1"/>
              <a:t>Nächte</a:t>
            </a:r>
            <a:r>
              <a:rPr lang="en-GB" sz="3500" dirty="0"/>
              <a:t>/</a:t>
            </a:r>
            <a:r>
              <a:rPr lang="en-GB" sz="3500" dirty="0" err="1"/>
              <a:t>Pja´t</a:t>
            </a:r>
            <a:r>
              <a:rPr lang="en-GB" sz="3500" dirty="0"/>
              <a:t> </a:t>
            </a:r>
            <a:r>
              <a:rPr lang="en-GB" sz="3500" dirty="0" err="1"/>
              <a:t>dněj</a:t>
            </a:r>
            <a:r>
              <a:rPr lang="en-GB" sz="3500" dirty="0"/>
              <a:t> – </a:t>
            </a:r>
            <a:r>
              <a:rPr lang="en-GB" sz="3500" dirty="0" err="1"/>
              <a:t>pja´t</a:t>
            </a:r>
            <a:r>
              <a:rPr lang="en-GB" sz="3500" dirty="0"/>
              <a:t> </a:t>
            </a:r>
            <a:r>
              <a:rPr lang="en-GB" sz="3500" dirty="0" err="1"/>
              <a:t>nočej</a:t>
            </a:r>
            <a:r>
              <a:rPr lang="en-GB" sz="3500" dirty="0"/>
              <a:t>; 1960, USSR/GDR, Lev </a:t>
            </a:r>
            <a:r>
              <a:rPr lang="en-GB" sz="3500" dirty="0" err="1"/>
              <a:t>Anrštam</a:t>
            </a:r>
            <a:r>
              <a:rPr lang="en-GB" sz="3500" dirty="0"/>
              <a:t> – Heinz </a:t>
            </a:r>
            <a:r>
              <a:rPr lang="en-GB" sz="3500" dirty="0" err="1"/>
              <a:t>Thiel</a:t>
            </a:r>
            <a:r>
              <a:rPr lang="en-GB" sz="3500" dirty="0" smtClean="0"/>
              <a:t>)</a:t>
            </a:r>
            <a:endParaRPr lang="cs-CZ" sz="3500" dirty="0" smtClean="0"/>
          </a:p>
          <a:p>
            <a:pPr>
              <a:lnSpc>
                <a:spcPct val="120000"/>
              </a:lnSpc>
              <a:spcBef>
                <a:spcPts val="0"/>
              </a:spcBef>
              <a:spcAft>
                <a:spcPts val="0"/>
              </a:spcAft>
            </a:pPr>
            <a:r>
              <a:rPr lang="en-GB" sz="3500" dirty="0"/>
              <a:t>Men and Beasts (</a:t>
            </a:r>
            <a:r>
              <a:rPr lang="en-GB" sz="3500" dirty="0" err="1"/>
              <a:t>Lyudi</a:t>
            </a:r>
            <a:r>
              <a:rPr lang="en-GB" sz="3500" dirty="0"/>
              <a:t> </a:t>
            </a:r>
            <a:r>
              <a:rPr lang="en-GB" sz="3500" dirty="0" err="1"/>
              <a:t>i</a:t>
            </a:r>
            <a:r>
              <a:rPr lang="en-GB" sz="3500" dirty="0"/>
              <a:t> </a:t>
            </a:r>
            <a:r>
              <a:rPr lang="en-GB" sz="3500" dirty="0" err="1"/>
              <a:t>zveri</a:t>
            </a:r>
            <a:r>
              <a:rPr lang="en-GB" sz="3500" dirty="0"/>
              <a:t>, 1962, S. </a:t>
            </a:r>
            <a:r>
              <a:rPr lang="en-GB" sz="3500" dirty="0" err="1"/>
              <a:t>Gerasimov</a:t>
            </a:r>
            <a:r>
              <a:rPr lang="en-GB" sz="3500" dirty="0"/>
              <a:t>, USSR/GDR</a:t>
            </a:r>
            <a:r>
              <a:rPr lang="en-GB" sz="3500" dirty="0" smtClean="0"/>
              <a:t>)</a:t>
            </a:r>
            <a:r>
              <a:rPr lang="cs-CZ" sz="3500" dirty="0"/>
              <a:t> https://</a:t>
            </a:r>
            <a:r>
              <a:rPr lang="cs-CZ" sz="3500" dirty="0" smtClean="0"/>
              <a:t>sovietmoviesonline.com/drama/218-lyudi-i-zveri.html </a:t>
            </a:r>
            <a:endParaRPr lang="cs-CZ" sz="3500" dirty="0"/>
          </a:p>
          <a:p>
            <a:pPr>
              <a:lnSpc>
                <a:spcPct val="120000"/>
              </a:lnSpc>
              <a:spcBef>
                <a:spcPts val="0"/>
              </a:spcBef>
              <a:spcAft>
                <a:spcPts val="0"/>
              </a:spcAft>
            </a:pPr>
            <a:r>
              <a:rPr lang="en-GB" sz="3500" dirty="0"/>
              <a:t>CPs with Poland: </a:t>
            </a:r>
            <a:r>
              <a:rPr lang="en-GB" sz="3500" dirty="0" err="1" smtClean="0"/>
              <a:t>Zosja</a:t>
            </a:r>
            <a:r>
              <a:rPr lang="en-GB" sz="3500" dirty="0" smtClean="0"/>
              <a:t> </a:t>
            </a:r>
            <a:r>
              <a:rPr lang="en-GB" sz="3500" dirty="0"/>
              <a:t>(1967, </a:t>
            </a:r>
            <a:r>
              <a:rPr lang="en-GB" sz="3500" dirty="0" err="1"/>
              <a:t>Michail</a:t>
            </a:r>
            <a:r>
              <a:rPr lang="en-GB" sz="3500" dirty="0"/>
              <a:t> </a:t>
            </a:r>
            <a:r>
              <a:rPr lang="en-GB" sz="3500" dirty="0" err="1"/>
              <a:t>Bogin</a:t>
            </a:r>
            <a:r>
              <a:rPr lang="en-GB" sz="3500" dirty="0" smtClean="0"/>
              <a:t>)</a:t>
            </a:r>
            <a:r>
              <a:rPr lang="cs-CZ" sz="3500" dirty="0" smtClean="0"/>
              <a:t>; </a:t>
            </a:r>
            <a:r>
              <a:rPr lang="en-GB" sz="3500" dirty="0" smtClean="0"/>
              <a:t>The </a:t>
            </a:r>
            <a:r>
              <a:rPr lang="en-GB" sz="3500" dirty="0"/>
              <a:t>Legend (1970, </a:t>
            </a:r>
            <a:r>
              <a:rPr lang="en-GB" sz="3500" dirty="0" err="1"/>
              <a:t>Sylwester</a:t>
            </a:r>
            <a:r>
              <a:rPr lang="en-GB" sz="3500" dirty="0"/>
              <a:t> </a:t>
            </a:r>
            <a:r>
              <a:rPr lang="en-GB" sz="3500" dirty="0" err="1"/>
              <a:t>Checinski</a:t>
            </a:r>
            <a:r>
              <a:rPr lang="en-GB" sz="3500" dirty="0"/>
              <a:t>, </a:t>
            </a:r>
            <a:r>
              <a:rPr lang="en-GB" sz="3500" dirty="0" err="1"/>
              <a:t>Mosfilm</a:t>
            </a:r>
            <a:r>
              <a:rPr lang="en-GB" sz="3500" dirty="0"/>
              <a:t> and Film Unit </a:t>
            </a:r>
            <a:r>
              <a:rPr lang="en-GB" sz="3500" dirty="0" err="1"/>
              <a:t>Kraj</a:t>
            </a:r>
            <a:r>
              <a:rPr lang="en-GB" sz="3500" dirty="0"/>
              <a:t>); </a:t>
            </a:r>
            <a:endParaRPr lang="cs-CZ" sz="3500" dirty="0"/>
          </a:p>
          <a:p>
            <a:pPr>
              <a:lnSpc>
                <a:spcPct val="120000"/>
              </a:lnSpc>
              <a:spcBef>
                <a:spcPts val="0"/>
              </a:spcBef>
              <a:spcAft>
                <a:spcPts val="0"/>
              </a:spcAft>
            </a:pPr>
            <a:r>
              <a:rPr lang="cs-CZ" sz="3500" dirty="0" smtClean="0"/>
              <a:t>II. </a:t>
            </a:r>
            <a:r>
              <a:rPr lang="en-GB" sz="3500" dirty="0" smtClean="0"/>
              <a:t>Stories </a:t>
            </a:r>
            <a:r>
              <a:rPr lang="en-GB" sz="3500" dirty="0"/>
              <a:t>with </a:t>
            </a:r>
            <a:r>
              <a:rPr lang="en-GB" sz="3500" dirty="0" smtClean="0"/>
              <a:t>soldiers </a:t>
            </a:r>
            <a:r>
              <a:rPr lang="en-GB" sz="3500" dirty="0"/>
              <a:t>and comrades in the midst of war – dramatizing incidents of socialist cooperation</a:t>
            </a:r>
            <a:endParaRPr lang="cs-CZ" sz="3500" dirty="0"/>
          </a:p>
          <a:p>
            <a:pPr>
              <a:lnSpc>
                <a:spcPct val="120000"/>
              </a:lnSpc>
              <a:spcBef>
                <a:spcPts val="0"/>
              </a:spcBef>
              <a:spcAft>
                <a:spcPts val="0"/>
              </a:spcAft>
            </a:pPr>
            <a:r>
              <a:rPr lang="en-GB" sz="3500" dirty="0"/>
              <a:t>e.g., The Tunnel (</a:t>
            </a:r>
            <a:r>
              <a:rPr lang="en-GB" sz="3500" dirty="0" err="1"/>
              <a:t>Tunelul</a:t>
            </a:r>
            <a:r>
              <a:rPr lang="en-GB" sz="3500" dirty="0"/>
              <a:t>, dir. </a:t>
            </a:r>
            <a:r>
              <a:rPr lang="en-GB" sz="3500" dirty="0" err="1"/>
              <a:t>Francisc</a:t>
            </a:r>
            <a:r>
              <a:rPr lang="en-GB" sz="3500" dirty="0"/>
              <a:t> </a:t>
            </a:r>
            <a:r>
              <a:rPr lang="en-GB" sz="3500" dirty="0" err="1"/>
              <a:t>Munteanu</a:t>
            </a:r>
            <a:r>
              <a:rPr lang="en-GB" sz="3500" dirty="0"/>
              <a:t>, 1966 – </a:t>
            </a:r>
            <a:r>
              <a:rPr lang="en-GB" sz="3500" dirty="0" err="1"/>
              <a:t>Munteanu</a:t>
            </a:r>
            <a:r>
              <a:rPr lang="en-GB" sz="3500" dirty="0"/>
              <a:t> co-wrote the screenplay with a Soviet writer</a:t>
            </a:r>
            <a:r>
              <a:rPr lang="en-GB" sz="3500" dirty="0" smtClean="0"/>
              <a:t>)</a:t>
            </a:r>
            <a:r>
              <a:rPr lang="cs-CZ" sz="3500" dirty="0" smtClean="0"/>
              <a:t>; </a:t>
            </a:r>
            <a:r>
              <a:rPr lang="en-GB" sz="3500" dirty="0" smtClean="0"/>
              <a:t>Checked </a:t>
            </a:r>
            <a:r>
              <a:rPr lang="en-GB" sz="3500" dirty="0"/>
              <a:t>– No Mines (</a:t>
            </a:r>
            <a:r>
              <a:rPr lang="en-GB" sz="3500" dirty="0" err="1"/>
              <a:t>Oddíl</a:t>
            </a:r>
            <a:r>
              <a:rPr lang="en-GB" sz="3500" dirty="0"/>
              <a:t> 7 </a:t>
            </a:r>
            <a:r>
              <a:rPr lang="en-GB" sz="3500" dirty="0" err="1"/>
              <a:t>neodpovídá</a:t>
            </a:r>
            <a:r>
              <a:rPr lang="en-GB" sz="3500" dirty="0"/>
              <a:t>; dir. </a:t>
            </a:r>
            <a:r>
              <a:rPr lang="en-GB" sz="3500" dirty="0" err="1"/>
              <a:t>Zdravko</a:t>
            </a:r>
            <a:r>
              <a:rPr lang="en-GB" sz="3500" dirty="0"/>
              <a:t> </a:t>
            </a:r>
            <a:r>
              <a:rPr lang="en-GB" sz="3500" dirty="0" err="1"/>
              <a:t>Velimirovic</a:t>
            </a:r>
            <a:r>
              <a:rPr lang="en-GB" sz="3500" dirty="0"/>
              <a:t> and </a:t>
            </a:r>
            <a:r>
              <a:rPr lang="en-GB" sz="3500" dirty="0" err="1"/>
              <a:t>Iurii</a:t>
            </a:r>
            <a:r>
              <a:rPr lang="en-GB" sz="3500" dirty="0"/>
              <a:t> Lysenko, 1965, with </a:t>
            </a:r>
            <a:r>
              <a:rPr lang="en-GB" sz="3500" dirty="0" err="1"/>
              <a:t>Dovzhenko</a:t>
            </a:r>
            <a:r>
              <a:rPr lang="en-GB" sz="3500" dirty="0"/>
              <a:t> studio in Kiev) </a:t>
            </a:r>
            <a:endParaRPr lang="cs-CZ" sz="3500" dirty="0"/>
          </a:p>
          <a:p>
            <a:pPr>
              <a:lnSpc>
                <a:spcPct val="120000"/>
              </a:lnSpc>
              <a:spcBef>
                <a:spcPts val="0"/>
              </a:spcBef>
              <a:spcAft>
                <a:spcPts val="0"/>
              </a:spcAft>
            </a:pPr>
            <a:r>
              <a:rPr lang="cs-CZ" sz="3500" dirty="0" smtClean="0"/>
              <a:t>III. </a:t>
            </a:r>
            <a:r>
              <a:rPr lang="en-GB" sz="3500" dirty="0"/>
              <a:t>Change in ambition was signalled by five-film series Liberation (</a:t>
            </a:r>
            <a:r>
              <a:rPr lang="en-GB" sz="3500" dirty="0" err="1"/>
              <a:t>Osvobozhdenie</a:t>
            </a:r>
            <a:r>
              <a:rPr lang="en-GB" sz="3500" dirty="0"/>
              <a:t>, 1968-1971) released for the 25</a:t>
            </a:r>
            <a:r>
              <a:rPr lang="en-GB" sz="3500" baseline="30000" dirty="0"/>
              <a:t>th</a:t>
            </a:r>
            <a:r>
              <a:rPr lang="en-GB" sz="3500" dirty="0"/>
              <a:t> anniversary of Victory Day. A response to The Longest Day, 1962, a movie which implied that battles on the Western front won the war. </a:t>
            </a:r>
            <a:endParaRPr lang="cs-CZ" sz="3500" dirty="0" smtClean="0"/>
          </a:p>
          <a:p>
            <a:pPr>
              <a:lnSpc>
                <a:spcPct val="120000"/>
              </a:lnSpc>
              <a:spcBef>
                <a:spcPts val="0"/>
              </a:spcBef>
              <a:spcAft>
                <a:spcPts val="0"/>
              </a:spcAft>
            </a:pPr>
            <a:r>
              <a:rPr lang="cs-CZ" sz="3500" dirty="0" err="1" smtClean="0"/>
              <a:t>Cultural</a:t>
            </a:r>
            <a:r>
              <a:rPr lang="cs-CZ" sz="3500" dirty="0" smtClean="0"/>
              <a:t> </a:t>
            </a:r>
            <a:r>
              <a:rPr lang="cs-CZ" sz="3500" dirty="0" err="1" smtClean="0"/>
              <a:t>diplomacy</a:t>
            </a:r>
            <a:r>
              <a:rPr lang="cs-CZ" sz="3500" dirty="0" smtClean="0"/>
              <a:t> as a proces; co-</a:t>
            </a:r>
            <a:r>
              <a:rPr lang="cs-CZ" sz="3500" dirty="0" err="1" smtClean="0"/>
              <a:t>productions</a:t>
            </a:r>
            <a:r>
              <a:rPr lang="cs-CZ" sz="3500" dirty="0" smtClean="0"/>
              <a:t> as a </a:t>
            </a:r>
            <a:r>
              <a:rPr lang="cs-CZ" sz="3500" dirty="0" err="1" smtClean="0"/>
              <a:t>symbolic</a:t>
            </a:r>
            <a:r>
              <a:rPr lang="cs-CZ" sz="3500" dirty="0" smtClean="0"/>
              <a:t> </a:t>
            </a:r>
            <a:r>
              <a:rPr lang="cs-CZ" sz="3500" dirty="0" err="1" smtClean="0"/>
              <a:t>intervention</a:t>
            </a:r>
            <a:r>
              <a:rPr lang="cs-CZ" sz="3500" dirty="0" smtClean="0"/>
              <a:t> (</a:t>
            </a:r>
            <a:r>
              <a:rPr lang="cs-CZ" sz="3500" dirty="0" err="1" smtClean="0"/>
              <a:t>Siefert</a:t>
            </a:r>
            <a:r>
              <a:rPr lang="cs-CZ" sz="3500" dirty="0" smtClean="0"/>
              <a:t>)</a:t>
            </a:r>
          </a:p>
          <a:p>
            <a:endParaRPr lang="cs-CZ" sz="2800" dirty="0" smtClean="0"/>
          </a:p>
          <a:p>
            <a:r>
              <a:rPr lang="cs-CZ" sz="2800" dirty="0" err="1" smtClean="0"/>
              <a:t>Marsha</a:t>
            </a:r>
            <a:r>
              <a:rPr lang="cs-CZ" sz="2800" dirty="0" smtClean="0"/>
              <a:t> </a:t>
            </a:r>
            <a:r>
              <a:rPr lang="cs-CZ" sz="2800" dirty="0" err="1" smtClean="0"/>
              <a:t>Siefert</a:t>
            </a:r>
            <a:r>
              <a:rPr lang="cs-CZ" sz="2800" dirty="0" smtClean="0"/>
              <a:t>, </a:t>
            </a:r>
            <a:r>
              <a:rPr lang="cs-CZ" sz="2800" dirty="0" err="1" smtClean="0"/>
              <a:t>Soviet</a:t>
            </a:r>
            <a:r>
              <a:rPr lang="cs-CZ" sz="2800" dirty="0" smtClean="0"/>
              <a:t> </a:t>
            </a:r>
            <a:r>
              <a:rPr lang="cs-CZ" sz="2800" dirty="0" err="1" smtClean="0"/>
              <a:t>Cinematic</a:t>
            </a:r>
            <a:r>
              <a:rPr lang="cs-CZ" sz="2800" dirty="0" smtClean="0"/>
              <a:t> </a:t>
            </a:r>
            <a:r>
              <a:rPr lang="cs-CZ" sz="2800" dirty="0" err="1" smtClean="0"/>
              <a:t>Internationalism</a:t>
            </a:r>
            <a:r>
              <a:rPr lang="cs-CZ" sz="2800" dirty="0" smtClean="0"/>
              <a:t> and </a:t>
            </a:r>
            <a:r>
              <a:rPr lang="cs-CZ" sz="2800" dirty="0" err="1" smtClean="0"/>
              <a:t>Socialist</a:t>
            </a:r>
            <a:r>
              <a:rPr lang="cs-CZ" sz="2800" dirty="0" smtClean="0"/>
              <a:t> </a:t>
            </a:r>
            <a:r>
              <a:rPr lang="cs-CZ" sz="2800" dirty="0" err="1" smtClean="0"/>
              <a:t>Filmmaking</a:t>
            </a:r>
            <a:r>
              <a:rPr lang="cs-CZ" sz="2800" dirty="0" smtClean="0"/>
              <a:t>, 1955-1972. </a:t>
            </a:r>
            <a:r>
              <a:rPr lang="cs-CZ" sz="2800" dirty="0"/>
              <a:t>In: </a:t>
            </a:r>
            <a:r>
              <a:rPr lang="cs-CZ" sz="2800" dirty="0" err="1" smtClean="0"/>
              <a:t>Babiracki</a:t>
            </a:r>
            <a:r>
              <a:rPr lang="cs-CZ" sz="2800" dirty="0" smtClean="0"/>
              <a:t>, P., </a:t>
            </a:r>
            <a:r>
              <a:rPr lang="cs-CZ" sz="2800" dirty="0" err="1" smtClean="0"/>
              <a:t>Jersild</a:t>
            </a:r>
            <a:r>
              <a:rPr lang="cs-CZ" sz="2800" dirty="0" smtClean="0"/>
              <a:t>, A. (</a:t>
            </a:r>
            <a:r>
              <a:rPr lang="cs-CZ" sz="2800" dirty="0" err="1" smtClean="0"/>
              <a:t>eds</a:t>
            </a:r>
            <a:r>
              <a:rPr lang="cs-CZ" sz="2800" dirty="0" smtClean="0"/>
              <a:t>.), </a:t>
            </a:r>
            <a:r>
              <a:rPr lang="cs-CZ" sz="2800" dirty="0" err="1"/>
              <a:t>Socialist</a:t>
            </a:r>
            <a:r>
              <a:rPr lang="cs-CZ" sz="2800" dirty="0"/>
              <a:t> </a:t>
            </a:r>
            <a:r>
              <a:rPr lang="cs-CZ" sz="2800" dirty="0" err="1"/>
              <a:t>Internationalism</a:t>
            </a:r>
            <a:r>
              <a:rPr lang="cs-CZ" sz="2800" dirty="0"/>
              <a:t> in </a:t>
            </a:r>
            <a:r>
              <a:rPr lang="cs-CZ" sz="2800" dirty="0" err="1"/>
              <a:t>the</a:t>
            </a:r>
            <a:r>
              <a:rPr lang="cs-CZ" sz="2800" dirty="0"/>
              <a:t> </a:t>
            </a:r>
            <a:r>
              <a:rPr lang="cs-CZ" sz="2800" dirty="0" err="1"/>
              <a:t>Cold</a:t>
            </a:r>
            <a:r>
              <a:rPr lang="cs-CZ" sz="2800" dirty="0"/>
              <a:t> </a:t>
            </a:r>
            <a:r>
              <a:rPr lang="cs-CZ" sz="2800" dirty="0" err="1"/>
              <a:t>War</a:t>
            </a:r>
            <a:r>
              <a:rPr lang="cs-CZ" sz="2800" dirty="0"/>
              <a:t>: </a:t>
            </a:r>
            <a:r>
              <a:rPr lang="cs-CZ" sz="2800" dirty="0" err="1"/>
              <a:t>Exploring</a:t>
            </a:r>
            <a:r>
              <a:rPr lang="cs-CZ" sz="2800" dirty="0"/>
              <a:t> </a:t>
            </a:r>
            <a:r>
              <a:rPr lang="cs-CZ" sz="2800" dirty="0" err="1"/>
              <a:t>the</a:t>
            </a:r>
            <a:r>
              <a:rPr lang="cs-CZ" sz="2800" dirty="0"/>
              <a:t> Second </a:t>
            </a:r>
            <a:r>
              <a:rPr lang="cs-CZ" sz="2800" dirty="0" err="1"/>
              <a:t>World</a:t>
            </a:r>
            <a:r>
              <a:rPr lang="cs-CZ" sz="2800" dirty="0"/>
              <a:t>. London: </a:t>
            </a:r>
            <a:r>
              <a:rPr lang="cs-CZ" sz="2800" dirty="0" err="1"/>
              <a:t>Palgrave</a:t>
            </a:r>
            <a:r>
              <a:rPr lang="cs-CZ" sz="2800" dirty="0"/>
              <a:t> </a:t>
            </a:r>
            <a:r>
              <a:rPr lang="cs-CZ" sz="2800" dirty="0" err="1"/>
              <a:t>Macmillan</a:t>
            </a:r>
            <a:r>
              <a:rPr lang="cs-CZ" sz="2800" dirty="0"/>
              <a:t>; 2016. p. </a:t>
            </a:r>
            <a:r>
              <a:rPr lang="cs-CZ" sz="2800" dirty="0" smtClean="0"/>
              <a:t>161-93</a:t>
            </a:r>
          </a:p>
          <a:p>
            <a:r>
              <a:rPr lang="cs-CZ" sz="2800" dirty="0" err="1" smtClean="0"/>
              <a:t>György</a:t>
            </a:r>
            <a:r>
              <a:rPr lang="cs-CZ" sz="2800" dirty="0" smtClean="0"/>
              <a:t> </a:t>
            </a:r>
            <a:r>
              <a:rPr lang="cs-CZ" sz="2800" dirty="0" err="1" smtClean="0"/>
              <a:t>Péteri</a:t>
            </a:r>
            <a:r>
              <a:rPr lang="cs-CZ" sz="2800" dirty="0" smtClean="0"/>
              <a:t>, </a:t>
            </a:r>
            <a:r>
              <a:rPr lang="cs-CZ" sz="2800" dirty="0"/>
              <a:t>Nylon </a:t>
            </a:r>
            <a:r>
              <a:rPr lang="cs-CZ" sz="2800" dirty="0" err="1"/>
              <a:t>Curtain</a:t>
            </a:r>
            <a:r>
              <a:rPr lang="cs-CZ" sz="2800" dirty="0"/>
              <a:t> – </a:t>
            </a:r>
            <a:r>
              <a:rPr lang="cs-CZ" sz="2800" dirty="0" err="1"/>
              <a:t>Transnational</a:t>
            </a:r>
            <a:r>
              <a:rPr lang="cs-CZ" sz="2800" dirty="0"/>
              <a:t> and </a:t>
            </a:r>
            <a:r>
              <a:rPr lang="cs-CZ" sz="2800" dirty="0" err="1"/>
              <a:t>Transsystemic</a:t>
            </a:r>
            <a:r>
              <a:rPr lang="cs-CZ" sz="2800" dirty="0"/>
              <a:t> </a:t>
            </a:r>
            <a:r>
              <a:rPr lang="cs-CZ" sz="2800" dirty="0" err="1"/>
              <a:t>Tendencies</a:t>
            </a:r>
            <a:r>
              <a:rPr lang="cs-CZ" sz="2800" dirty="0"/>
              <a:t> in </a:t>
            </a:r>
            <a:r>
              <a:rPr lang="cs-CZ" sz="2800" dirty="0" err="1"/>
              <a:t>the</a:t>
            </a:r>
            <a:r>
              <a:rPr lang="cs-CZ" sz="2800" dirty="0"/>
              <a:t> </a:t>
            </a:r>
            <a:r>
              <a:rPr lang="cs-CZ" sz="2800" dirty="0" err="1"/>
              <a:t>Cultural</a:t>
            </a:r>
            <a:r>
              <a:rPr lang="cs-CZ" sz="2800" dirty="0"/>
              <a:t> </a:t>
            </a:r>
            <a:r>
              <a:rPr lang="cs-CZ" sz="2800" dirty="0" err="1"/>
              <a:t>Life</a:t>
            </a:r>
            <a:r>
              <a:rPr lang="cs-CZ" sz="2800" dirty="0"/>
              <a:t> </a:t>
            </a:r>
            <a:r>
              <a:rPr lang="cs-CZ" sz="2800" dirty="0" err="1"/>
              <a:t>of</a:t>
            </a:r>
            <a:r>
              <a:rPr lang="cs-CZ" sz="2800" dirty="0"/>
              <a:t> </a:t>
            </a:r>
            <a:r>
              <a:rPr lang="cs-CZ" sz="2800" dirty="0" err="1"/>
              <a:t>State-Socialist</a:t>
            </a:r>
            <a:r>
              <a:rPr lang="cs-CZ" sz="2800" dirty="0"/>
              <a:t> </a:t>
            </a:r>
            <a:r>
              <a:rPr lang="cs-CZ" sz="2800" dirty="0" err="1"/>
              <a:t>Russia</a:t>
            </a:r>
            <a:r>
              <a:rPr lang="cs-CZ" sz="2800" dirty="0"/>
              <a:t> and East-</a:t>
            </a:r>
            <a:r>
              <a:rPr lang="cs-CZ" sz="2800" dirty="0" err="1"/>
              <a:t>Central</a:t>
            </a:r>
            <a:r>
              <a:rPr lang="cs-CZ" sz="2800" dirty="0"/>
              <a:t> </a:t>
            </a:r>
            <a:r>
              <a:rPr lang="cs-CZ" sz="2800" dirty="0" err="1"/>
              <a:t>Europe</a:t>
            </a:r>
            <a:r>
              <a:rPr lang="cs-CZ" sz="2800" dirty="0"/>
              <a:t>. </a:t>
            </a:r>
            <a:r>
              <a:rPr lang="cs-CZ" sz="2800" i="1" dirty="0" err="1"/>
              <a:t>Slavonica</a:t>
            </a:r>
            <a:r>
              <a:rPr lang="cs-CZ" sz="2800" dirty="0"/>
              <a:t>, 10, 2004, č. 2, s. </a:t>
            </a:r>
            <a:r>
              <a:rPr lang="cs-CZ" sz="2800" dirty="0" smtClean="0"/>
              <a:t>113–123</a:t>
            </a:r>
          </a:p>
          <a:p>
            <a:r>
              <a:rPr lang="cs-CZ" sz="2800" dirty="0" smtClean="0"/>
              <a:t>Rachel </a:t>
            </a:r>
            <a:r>
              <a:rPr lang="cs-CZ" sz="2800" dirty="0" err="1" smtClean="0"/>
              <a:t>Applebaum</a:t>
            </a:r>
            <a:r>
              <a:rPr lang="cs-CZ" sz="2800" dirty="0" smtClean="0"/>
              <a:t>, </a:t>
            </a:r>
            <a:r>
              <a:rPr lang="cs-CZ" sz="2800" dirty="0" err="1" smtClean="0"/>
              <a:t>The</a:t>
            </a:r>
            <a:r>
              <a:rPr lang="cs-CZ" sz="2800" dirty="0" smtClean="0"/>
              <a:t> </a:t>
            </a:r>
            <a:r>
              <a:rPr lang="cs-CZ" sz="2800" dirty="0" err="1" smtClean="0"/>
              <a:t>friendship</a:t>
            </a:r>
            <a:r>
              <a:rPr lang="cs-CZ" sz="2800" dirty="0" smtClean="0"/>
              <a:t> </a:t>
            </a:r>
            <a:r>
              <a:rPr lang="cs-CZ" sz="2800" dirty="0" err="1" smtClean="0"/>
              <a:t>project</a:t>
            </a:r>
            <a:r>
              <a:rPr lang="cs-CZ" sz="2800" dirty="0" smtClean="0"/>
              <a:t>: </a:t>
            </a:r>
            <a:r>
              <a:rPr lang="cs-CZ" sz="2800" dirty="0" err="1" smtClean="0"/>
              <a:t>Sociaist</a:t>
            </a:r>
            <a:r>
              <a:rPr lang="cs-CZ" sz="2800" dirty="0" smtClean="0"/>
              <a:t> </a:t>
            </a:r>
            <a:r>
              <a:rPr lang="cs-CZ" sz="2800" dirty="0" err="1" smtClean="0"/>
              <a:t>internationalism</a:t>
            </a:r>
            <a:r>
              <a:rPr lang="cs-CZ" sz="2800" dirty="0" smtClean="0"/>
              <a:t> in </a:t>
            </a:r>
            <a:r>
              <a:rPr lang="cs-CZ" sz="2800" dirty="0" err="1" smtClean="0"/>
              <a:t>the</a:t>
            </a:r>
            <a:r>
              <a:rPr lang="cs-CZ" sz="2800" dirty="0" smtClean="0"/>
              <a:t> </a:t>
            </a:r>
            <a:r>
              <a:rPr lang="cs-CZ" sz="2800" dirty="0" err="1" smtClean="0"/>
              <a:t>Soviet</a:t>
            </a:r>
            <a:r>
              <a:rPr lang="cs-CZ" sz="2800" dirty="0" smtClean="0"/>
              <a:t> Union and </a:t>
            </a:r>
            <a:r>
              <a:rPr lang="cs-CZ" sz="2800" dirty="0" err="1" smtClean="0"/>
              <a:t>Czechoslovakia</a:t>
            </a:r>
            <a:r>
              <a:rPr lang="cs-CZ" sz="2800" dirty="0" smtClean="0"/>
              <a:t> in </a:t>
            </a:r>
            <a:r>
              <a:rPr lang="cs-CZ" sz="2800" dirty="0" err="1" smtClean="0"/>
              <a:t>the</a:t>
            </a:r>
            <a:r>
              <a:rPr lang="cs-CZ" sz="2800" dirty="0" smtClean="0"/>
              <a:t> 1950s and 1960s. Slavic </a:t>
            </a:r>
            <a:r>
              <a:rPr lang="cs-CZ" sz="2800" dirty="0" err="1" smtClean="0"/>
              <a:t>Review</a:t>
            </a:r>
            <a:r>
              <a:rPr lang="cs-CZ" sz="2800" dirty="0" smtClean="0"/>
              <a:t> 74, č. 3, 2015</a:t>
            </a:r>
            <a:endParaRPr lang="cs-CZ" sz="2800" dirty="0"/>
          </a:p>
          <a:p>
            <a:endParaRPr lang="cs-CZ" dirty="0"/>
          </a:p>
          <a:p>
            <a:endParaRPr lang="cs-CZ" dirty="0"/>
          </a:p>
        </p:txBody>
      </p:sp>
    </p:spTree>
    <p:extLst>
      <p:ext uri="{BB962C8B-B14F-4D97-AF65-F5344CB8AC3E}">
        <p14:creationId xmlns:p14="http://schemas.microsoft.com/office/powerpoint/2010/main" val="1914305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19881" y="628136"/>
            <a:ext cx="9601200" cy="1485900"/>
          </a:xfrm>
        </p:spPr>
        <p:txBody>
          <a:bodyPr>
            <a:normAutofit fontScale="90000"/>
          </a:bodyPr>
          <a:lstStyle/>
          <a:p>
            <a:r>
              <a:rPr lang="cs-CZ" dirty="0" err="1" smtClean="0"/>
              <a:t>The</a:t>
            </a:r>
            <a:r>
              <a:rPr lang="cs-CZ" dirty="0" smtClean="0"/>
              <a:t> Co-</a:t>
            </a:r>
            <a:r>
              <a:rPr lang="cs-CZ" dirty="0" err="1" smtClean="0"/>
              <a:t>prodictions</a:t>
            </a:r>
            <a:r>
              <a:rPr lang="cs-CZ" dirty="0" smtClean="0"/>
              <a:t> </a:t>
            </a:r>
            <a:r>
              <a:rPr lang="cs-CZ" dirty="0" err="1" smtClean="0"/>
              <a:t>that</a:t>
            </a:r>
            <a:r>
              <a:rPr lang="cs-CZ" dirty="0" smtClean="0"/>
              <a:t> </a:t>
            </a:r>
            <a:r>
              <a:rPr lang="cs-CZ" dirty="0" err="1" smtClean="0"/>
              <a:t>were</a:t>
            </a:r>
            <a:r>
              <a:rPr lang="cs-CZ" dirty="0" smtClean="0"/>
              <a:t> not </a:t>
            </a:r>
            <a:r>
              <a:rPr lang="cs-CZ" dirty="0" err="1" smtClean="0"/>
              <a:t>there</a:t>
            </a:r>
            <a:r>
              <a:rPr lang="cs-CZ" dirty="0" smtClean="0"/>
              <a:t>: a </a:t>
            </a:r>
            <a:r>
              <a:rPr lang="cs-CZ" dirty="0" err="1" smtClean="0"/>
              <a:t>pre-history</a:t>
            </a:r>
            <a:r>
              <a:rPr lang="cs-CZ" dirty="0" smtClean="0"/>
              <a:t> </a:t>
            </a:r>
            <a:r>
              <a:rPr lang="cs-CZ" dirty="0" err="1" smtClean="0"/>
              <a:t>of</a:t>
            </a:r>
            <a:r>
              <a:rPr lang="cs-CZ" dirty="0" smtClean="0"/>
              <a:t> </a:t>
            </a:r>
            <a:r>
              <a:rPr lang="cs-CZ" dirty="0" err="1" smtClean="0"/>
              <a:t>CPs</a:t>
            </a:r>
            <a:r>
              <a:rPr lang="cs-CZ" dirty="0" smtClean="0"/>
              <a:t> </a:t>
            </a:r>
            <a:r>
              <a:rPr lang="cs-CZ" dirty="0" err="1" smtClean="0"/>
              <a:t>inside</a:t>
            </a:r>
            <a:r>
              <a:rPr lang="cs-CZ" dirty="0" smtClean="0"/>
              <a:t> </a:t>
            </a:r>
            <a:r>
              <a:rPr lang="cs-CZ" dirty="0" err="1" smtClean="0"/>
              <a:t>the</a:t>
            </a:r>
            <a:r>
              <a:rPr lang="cs-CZ" dirty="0" smtClean="0"/>
              <a:t> </a:t>
            </a:r>
            <a:r>
              <a:rPr lang="cs-CZ" dirty="0" err="1" smtClean="0"/>
              <a:t>Soviet</a:t>
            </a:r>
            <a:r>
              <a:rPr lang="cs-CZ" dirty="0" smtClean="0"/>
              <a:t> Bloc</a:t>
            </a:r>
            <a:endParaRPr lang="cs-CZ" dirty="0"/>
          </a:p>
        </p:txBody>
      </p:sp>
      <p:sp>
        <p:nvSpPr>
          <p:cNvPr id="3" name="Zástupný symbol pro obsah 2"/>
          <p:cNvSpPr>
            <a:spLocks noGrp="1"/>
          </p:cNvSpPr>
          <p:nvPr>
            <p:ph idx="1"/>
          </p:nvPr>
        </p:nvSpPr>
        <p:spPr/>
        <p:txBody>
          <a:bodyPr>
            <a:normAutofit fontScale="70000" lnSpcReduction="20000"/>
          </a:bodyPr>
          <a:lstStyle/>
          <a:p>
            <a:r>
              <a:rPr lang="en-GB" dirty="0"/>
              <a:t> In January 1948 Mikhail </a:t>
            </a:r>
            <a:r>
              <a:rPr lang="en-GB" dirty="0" err="1"/>
              <a:t>Kalatozov</a:t>
            </a:r>
            <a:r>
              <a:rPr lang="en-GB" dirty="0"/>
              <a:t>, the deputy of the Minister of the Film </a:t>
            </a:r>
            <a:r>
              <a:rPr lang="en-GB" dirty="0" smtClean="0"/>
              <a:t>Industry</a:t>
            </a:r>
            <a:r>
              <a:rPr lang="cs-CZ" dirty="0" smtClean="0"/>
              <a:t> - </a:t>
            </a:r>
            <a:r>
              <a:rPr lang="en-GB" dirty="0" smtClean="0"/>
              <a:t>vision </a:t>
            </a:r>
            <a:r>
              <a:rPr lang="en-GB" dirty="0"/>
              <a:t>of co-productions as a tool for ideological expansion and improvement of film industry productivity:</a:t>
            </a:r>
            <a:endParaRPr lang="cs-CZ" dirty="0"/>
          </a:p>
          <a:p>
            <a:r>
              <a:rPr lang="en-GB" dirty="0"/>
              <a:t> </a:t>
            </a:r>
            <a:r>
              <a:rPr lang="cs-CZ" dirty="0" smtClean="0"/>
              <a:t>“</a:t>
            </a:r>
            <a:r>
              <a:rPr lang="en-GB" dirty="0" smtClean="0"/>
              <a:t>For </a:t>
            </a:r>
            <a:r>
              <a:rPr lang="en-GB" dirty="0"/>
              <a:t>the fight against Anglo-American expansion in the states of new democracy, for the improvement of exhibition conditions for Soviet movies, and for a deepening of our ideological-political influence in these states, it could be effective to increase the stock of our movies by co-producing with film companies in the new democracies and elsewhere. It is realistic to shoot such co-productions in the film studios of Prague and Vienna and to a certain extent in our country. The project of the Ministry of the Film Industry related to this vision was presented at the Central Committee of All-Union Communist Party Bolsheviks (</a:t>
            </a:r>
            <a:r>
              <a:rPr lang="en-GB" dirty="0" err="1"/>
              <a:t>AUCPb</a:t>
            </a:r>
            <a:r>
              <a:rPr lang="en-GB" dirty="0"/>
              <a:t>). Its implementation would increase our film supply (beyond the production of our own studios) by 10-15 films in the period 1948-1949 and by 20-25 films in subsequent years</a:t>
            </a:r>
            <a:r>
              <a:rPr lang="en-GB" dirty="0" smtClean="0"/>
              <a:t>.</a:t>
            </a:r>
            <a:r>
              <a:rPr lang="cs-CZ" dirty="0" smtClean="0"/>
              <a:t> </a:t>
            </a:r>
            <a:r>
              <a:rPr lang="en-GB" dirty="0" smtClean="0"/>
              <a:t>Because </a:t>
            </a:r>
            <a:r>
              <a:rPr lang="en-GB" dirty="0"/>
              <a:t>co-productions demand the involvement of a wide circle of authors, actors, directors and other strata of the intelligentsia in the states of new democracy, this step would result in a significant strengthening of our ideological-political influence in these countries</a:t>
            </a:r>
            <a:r>
              <a:rPr lang="en-GB" dirty="0" smtClean="0"/>
              <a:t>.</a:t>
            </a:r>
            <a:r>
              <a:rPr lang="cs-CZ" dirty="0" smtClean="0"/>
              <a:t>“</a:t>
            </a:r>
            <a:endParaRPr lang="cs-CZ" dirty="0"/>
          </a:p>
          <a:p>
            <a:r>
              <a:rPr lang="en-GB" dirty="0"/>
              <a:t>All of these visions were destroyed by a decision of the Council of Ministers from June 1948, which argued that the Film Ministry pays too much attention to quantity at the expense of quality. In the future, every film should be a ‘masterpiece’ with the capability to instil communist consciousness in the masses.</a:t>
            </a:r>
            <a:endParaRPr lang="cs-CZ" dirty="0"/>
          </a:p>
          <a:p>
            <a:r>
              <a:rPr lang="en-GB" dirty="0"/>
              <a:t>Less than a year later, in April 1949, minister </a:t>
            </a:r>
            <a:r>
              <a:rPr lang="en-GB" dirty="0" err="1"/>
              <a:t>Bolshakov</a:t>
            </a:r>
            <a:r>
              <a:rPr lang="en-GB" dirty="0"/>
              <a:t> sent a report to the secretary of the </a:t>
            </a:r>
            <a:r>
              <a:rPr lang="en-GB" dirty="0" err="1"/>
              <a:t>AUCPb</a:t>
            </a:r>
            <a:r>
              <a:rPr lang="en-GB" dirty="0"/>
              <a:t> Georgy Malenkov about the aid provided to the ‘new democracies’ for the development of their cinema industries.</a:t>
            </a:r>
            <a:endParaRPr lang="cs-CZ" dirty="0"/>
          </a:p>
          <a:p>
            <a:endParaRPr lang="cs-CZ" dirty="0"/>
          </a:p>
        </p:txBody>
      </p:sp>
    </p:spTree>
    <p:extLst>
      <p:ext uri="{BB962C8B-B14F-4D97-AF65-F5344CB8AC3E}">
        <p14:creationId xmlns:p14="http://schemas.microsoft.com/office/powerpoint/2010/main" val="2381388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599" y="224480"/>
            <a:ext cx="9601200" cy="467497"/>
          </a:xfrm>
        </p:spPr>
        <p:txBody>
          <a:bodyPr>
            <a:noAutofit/>
          </a:bodyPr>
          <a:lstStyle/>
          <a:p>
            <a:r>
              <a:rPr lang="cs-CZ" sz="2800" b="1" dirty="0" err="1" smtClean="0"/>
              <a:t>The</a:t>
            </a:r>
            <a:r>
              <a:rPr lang="cs-CZ" sz="2800" b="1" dirty="0" smtClean="0"/>
              <a:t> </a:t>
            </a:r>
            <a:r>
              <a:rPr lang="cs-CZ" sz="2800" b="1" dirty="0" err="1" smtClean="0"/>
              <a:t>Soviet</a:t>
            </a:r>
            <a:r>
              <a:rPr lang="cs-CZ" sz="2800" b="1" dirty="0" smtClean="0"/>
              <a:t> </a:t>
            </a:r>
            <a:r>
              <a:rPr lang="cs-CZ" sz="2800" b="1" dirty="0" err="1" smtClean="0"/>
              <a:t>Cinema</a:t>
            </a:r>
            <a:r>
              <a:rPr lang="cs-CZ" sz="2800" b="1" dirty="0" smtClean="0"/>
              <a:t> – a </a:t>
            </a:r>
            <a:r>
              <a:rPr lang="cs-CZ" sz="2800" b="1" dirty="0" err="1" smtClean="0"/>
              <a:t>sketch</a:t>
            </a:r>
            <a:r>
              <a:rPr lang="cs-CZ" sz="2800" b="1" dirty="0" smtClean="0"/>
              <a:t> </a:t>
            </a:r>
            <a:r>
              <a:rPr lang="cs-CZ" sz="2800" b="1" dirty="0" err="1" smtClean="0"/>
              <a:t>of</a:t>
            </a:r>
            <a:r>
              <a:rPr lang="cs-CZ" sz="2800" b="1" dirty="0" smtClean="0"/>
              <a:t> </a:t>
            </a:r>
            <a:r>
              <a:rPr lang="cs-CZ" sz="2800" b="1" dirty="0" err="1" smtClean="0"/>
              <a:t>the</a:t>
            </a:r>
            <a:r>
              <a:rPr lang="cs-CZ" sz="2800" b="1" dirty="0" smtClean="0"/>
              <a:t> management</a:t>
            </a:r>
            <a:endParaRPr lang="cs-CZ" sz="2800" b="1" dirty="0"/>
          </a:p>
        </p:txBody>
      </p:sp>
      <p:sp>
        <p:nvSpPr>
          <p:cNvPr id="3" name="Zástupný symbol pro obsah 2"/>
          <p:cNvSpPr>
            <a:spLocks noGrp="1"/>
          </p:cNvSpPr>
          <p:nvPr>
            <p:ph idx="1"/>
          </p:nvPr>
        </p:nvSpPr>
        <p:spPr>
          <a:xfrm>
            <a:off x="1371599" y="691977"/>
            <a:ext cx="10359082" cy="5609969"/>
          </a:xfrm>
        </p:spPr>
        <p:txBody>
          <a:bodyPr>
            <a:normAutofit fontScale="25000" lnSpcReduction="20000"/>
          </a:bodyPr>
          <a:lstStyle/>
          <a:p>
            <a:endParaRPr lang="cs-CZ" dirty="0" smtClean="0"/>
          </a:p>
          <a:p>
            <a:r>
              <a:rPr lang="en-GB" sz="4800" dirty="0"/>
              <a:t>the Ministry of </a:t>
            </a:r>
            <a:r>
              <a:rPr lang="en-GB" sz="4800" dirty="0" smtClean="0"/>
              <a:t>Cinematography</a:t>
            </a:r>
            <a:r>
              <a:rPr lang="cs-CZ" sz="4800" dirty="0" smtClean="0"/>
              <a:t> – 1946-1953</a:t>
            </a:r>
          </a:p>
          <a:p>
            <a:r>
              <a:rPr lang="cs-CZ" sz="4800" dirty="0" smtClean="0"/>
              <a:t>1953-1963 – </a:t>
            </a:r>
            <a:r>
              <a:rPr lang="cs-CZ" sz="4800" dirty="0" err="1" smtClean="0"/>
              <a:t>Cinema</a:t>
            </a:r>
            <a:r>
              <a:rPr lang="cs-CZ" sz="4800" dirty="0" smtClean="0"/>
              <a:t> </a:t>
            </a:r>
            <a:r>
              <a:rPr lang="cs-CZ" sz="4800" dirty="0" err="1" smtClean="0"/>
              <a:t>administrated</a:t>
            </a:r>
            <a:r>
              <a:rPr lang="cs-CZ" sz="4800" dirty="0" smtClean="0"/>
              <a:t> by </a:t>
            </a:r>
            <a:r>
              <a:rPr lang="cs-CZ" sz="4800" dirty="0" err="1" smtClean="0"/>
              <a:t>the</a:t>
            </a:r>
            <a:r>
              <a:rPr lang="cs-CZ" sz="4800" dirty="0" smtClean="0"/>
              <a:t> </a:t>
            </a:r>
            <a:r>
              <a:rPr lang="en-GB" sz="4800" dirty="0" smtClean="0"/>
              <a:t>Ministry </a:t>
            </a:r>
            <a:r>
              <a:rPr lang="en-GB" sz="4800" dirty="0"/>
              <a:t>of Culture (with different divisions in the ministry responsible for different aspects of cinematic </a:t>
            </a:r>
            <a:r>
              <a:rPr lang="en-GB" sz="4800" dirty="0" smtClean="0"/>
              <a:t>affairs</a:t>
            </a:r>
            <a:r>
              <a:rPr lang="cs-CZ" sz="4800" dirty="0" smtClean="0"/>
              <a:t>)</a:t>
            </a:r>
          </a:p>
          <a:p>
            <a:r>
              <a:rPr lang="en-GB" sz="4800" dirty="0"/>
              <a:t>1963 – new, freestanding film administration – </a:t>
            </a:r>
            <a:r>
              <a:rPr lang="en-GB" sz="4800" b="1" dirty="0" err="1"/>
              <a:t>Goskino</a:t>
            </a:r>
            <a:r>
              <a:rPr lang="en-GB" sz="4800" dirty="0"/>
              <a:t> (the State Committee for Cinematography – </a:t>
            </a:r>
            <a:r>
              <a:rPr lang="en-GB" sz="4800" dirty="0" err="1"/>
              <a:t>Gosudarstvennyj</a:t>
            </a:r>
            <a:r>
              <a:rPr lang="en-GB" sz="4800" dirty="0"/>
              <a:t> </a:t>
            </a:r>
            <a:r>
              <a:rPr lang="en-GB" sz="4800" dirty="0" err="1"/>
              <a:t>komitet</a:t>
            </a:r>
            <a:r>
              <a:rPr lang="en-GB" sz="4800" dirty="0"/>
              <a:t> </a:t>
            </a:r>
            <a:r>
              <a:rPr lang="en-GB" sz="4800" dirty="0" err="1"/>
              <a:t>Sovieta</a:t>
            </a:r>
            <a:r>
              <a:rPr lang="en-GB" sz="4800" dirty="0"/>
              <a:t> </a:t>
            </a:r>
            <a:r>
              <a:rPr lang="en-GB" sz="4800" dirty="0" err="1"/>
              <a:t>Ministrov</a:t>
            </a:r>
            <a:r>
              <a:rPr lang="en-GB" sz="4800" dirty="0"/>
              <a:t> SSSR </a:t>
            </a:r>
            <a:r>
              <a:rPr lang="en-GB" sz="4800" dirty="0" err="1"/>
              <a:t>po</a:t>
            </a:r>
            <a:r>
              <a:rPr lang="en-GB" sz="4800" dirty="0"/>
              <a:t> </a:t>
            </a:r>
            <a:r>
              <a:rPr lang="en-GB" sz="4800" dirty="0" err="1"/>
              <a:t>kinematografii</a:t>
            </a:r>
            <a:r>
              <a:rPr lang="en-GB" sz="4800" dirty="0"/>
              <a:t>) </a:t>
            </a:r>
            <a:r>
              <a:rPr lang="en-GB" sz="4800" dirty="0" smtClean="0"/>
              <a:t>–</a:t>
            </a:r>
            <a:r>
              <a:rPr lang="cs-CZ" sz="4800" dirty="0" smtClean="0"/>
              <a:t> </a:t>
            </a:r>
            <a:r>
              <a:rPr lang="cs-CZ" sz="4800" dirty="0" err="1" smtClean="0"/>
              <a:t>reorganized</a:t>
            </a:r>
            <a:r>
              <a:rPr lang="cs-CZ" sz="4800" dirty="0" smtClean="0"/>
              <a:t> in 1965.</a:t>
            </a:r>
            <a:r>
              <a:rPr lang="en-GB" sz="4800" dirty="0" smtClean="0"/>
              <a:t> </a:t>
            </a:r>
            <a:r>
              <a:rPr lang="cs-CZ" sz="4800" dirty="0" err="1" smtClean="0"/>
              <a:t>Goskino</a:t>
            </a:r>
            <a:r>
              <a:rPr lang="cs-CZ" sz="4800" dirty="0" smtClean="0"/>
              <a:t> </a:t>
            </a:r>
            <a:r>
              <a:rPr lang="en-GB" sz="4800" dirty="0" smtClean="0"/>
              <a:t>remained </a:t>
            </a:r>
            <a:r>
              <a:rPr lang="en-GB" sz="4800" dirty="0"/>
              <a:t>in place until the collapse of the </a:t>
            </a:r>
            <a:r>
              <a:rPr lang="en-GB" sz="4800" dirty="0" smtClean="0"/>
              <a:t>USS</a:t>
            </a:r>
            <a:r>
              <a:rPr lang="cs-CZ" sz="4800" dirty="0" smtClean="0"/>
              <a:t>R </a:t>
            </a:r>
            <a:endParaRPr lang="cs-CZ" sz="4800" dirty="0"/>
          </a:p>
          <a:p>
            <a:r>
              <a:rPr lang="en-GB" sz="4800" dirty="0"/>
              <a:t>Directors had to secure approvals for their </a:t>
            </a:r>
            <a:r>
              <a:rPr lang="en-GB" sz="4800" dirty="0" err="1"/>
              <a:t>screeplays</a:t>
            </a:r>
            <a:r>
              <a:rPr lang="en-GB" sz="4800" dirty="0"/>
              <a:t> at the studio level – including </a:t>
            </a:r>
            <a:endParaRPr lang="cs-CZ" sz="4800" dirty="0"/>
          </a:p>
          <a:p>
            <a:r>
              <a:rPr lang="en-GB" sz="4800" dirty="0"/>
              <a:t>1/ </a:t>
            </a:r>
            <a:r>
              <a:rPr lang="en-GB" sz="4800" b="1" dirty="0"/>
              <a:t>approvals from the working group within the studio </a:t>
            </a:r>
            <a:r>
              <a:rPr lang="en-GB" sz="4800" dirty="0"/>
              <a:t>that would have responsibility for the film – </a:t>
            </a:r>
            <a:r>
              <a:rPr lang="en-GB" sz="4800" dirty="0" err="1"/>
              <a:t>tvorcheskoe</a:t>
            </a:r>
            <a:r>
              <a:rPr lang="en-GB" sz="4800" dirty="0"/>
              <a:t> </a:t>
            </a:r>
            <a:r>
              <a:rPr lang="en-GB" sz="4800" dirty="0" err="1" smtClean="0"/>
              <a:t>ob´edinenie</a:t>
            </a:r>
            <a:r>
              <a:rPr lang="cs-CZ" sz="4800" dirty="0" smtClean="0"/>
              <a:t> (</a:t>
            </a:r>
            <a:r>
              <a:rPr lang="cs-CZ" sz="4800" dirty="0" err="1" smtClean="0"/>
              <a:t>since</a:t>
            </a:r>
            <a:r>
              <a:rPr lang="cs-CZ" sz="4800" dirty="0" smtClean="0"/>
              <a:t> 1959)</a:t>
            </a:r>
            <a:r>
              <a:rPr lang="en-GB" sz="4800" dirty="0" smtClean="0"/>
              <a:t> </a:t>
            </a:r>
            <a:r>
              <a:rPr lang="en-GB" sz="4800" dirty="0"/>
              <a:t>– and</a:t>
            </a:r>
            <a:r>
              <a:rPr lang="en-GB" sz="4800" b="1" dirty="0"/>
              <a:t> </a:t>
            </a:r>
            <a:endParaRPr lang="cs-CZ" sz="4800" dirty="0"/>
          </a:p>
          <a:p>
            <a:r>
              <a:rPr lang="en-GB" sz="4800" b="1" dirty="0"/>
              <a:t>2/ the studio as a whole.</a:t>
            </a:r>
            <a:r>
              <a:rPr lang="en-GB" sz="4800" dirty="0"/>
              <a:t> Here, the figure of the redactor – editor </a:t>
            </a:r>
            <a:r>
              <a:rPr lang="en-GB" sz="4800" dirty="0" smtClean="0"/>
              <a:t>–carried </a:t>
            </a:r>
            <a:r>
              <a:rPr lang="en-GB" sz="4800" dirty="0"/>
              <a:t>ultimate responsibility for the ideological viability of the output </a:t>
            </a:r>
            <a:endParaRPr lang="cs-CZ" sz="4800" dirty="0"/>
          </a:p>
          <a:p>
            <a:r>
              <a:rPr lang="en-GB" sz="4800" dirty="0" smtClean="0"/>
              <a:t>the </a:t>
            </a:r>
            <a:r>
              <a:rPr lang="en-GB" sz="4800" dirty="0"/>
              <a:t>project would be brought before the republic-level institutions for cinema: </a:t>
            </a:r>
            <a:endParaRPr lang="cs-CZ" sz="4800" dirty="0"/>
          </a:p>
          <a:p>
            <a:r>
              <a:rPr lang="en-GB" sz="4800" dirty="0"/>
              <a:t>3/ the state film administration (</a:t>
            </a:r>
            <a:r>
              <a:rPr lang="en-GB" sz="4800" dirty="0" err="1"/>
              <a:t>Goskino</a:t>
            </a:r>
            <a:r>
              <a:rPr lang="en-GB" sz="4800" dirty="0"/>
              <a:t> – but to </a:t>
            </a:r>
            <a:r>
              <a:rPr lang="en-GB" sz="4800" dirty="0" err="1"/>
              <a:t>Goskino</a:t>
            </a:r>
            <a:r>
              <a:rPr lang="en-GB" sz="4800" dirty="0"/>
              <a:t> of the Republic, </a:t>
            </a:r>
            <a:r>
              <a:rPr lang="en-GB" sz="4800" dirty="0" smtClean="0"/>
              <a:t>not</a:t>
            </a:r>
            <a:r>
              <a:rPr lang="cs-CZ" sz="4800" dirty="0" smtClean="0"/>
              <a:t> to</a:t>
            </a:r>
            <a:r>
              <a:rPr lang="en-GB" sz="4800" dirty="0" smtClean="0"/>
              <a:t> </a:t>
            </a:r>
            <a:r>
              <a:rPr lang="en-GB" sz="4800" dirty="0"/>
              <a:t>the central </a:t>
            </a:r>
            <a:r>
              <a:rPr lang="en-GB" sz="4800" dirty="0" err="1"/>
              <a:t>Goskino</a:t>
            </a:r>
            <a:r>
              <a:rPr lang="en-GB" sz="4800" dirty="0"/>
              <a:t> – only the studios placed in RSFSR reported directly to the central </a:t>
            </a:r>
            <a:r>
              <a:rPr lang="en-GB" sz="4800" dirty="0" err="1"/>
              <a:t>Goskino</a:t>
            </a:r>
            <a:r>
              <a:rPr lang="en-GB" sz="4800" dirty="0"/>
              <a:t>) </a:t>
            </a:r>
            <a:endParaRPr lang="cs-CZ" sz="4800" dirty="0"/>
          </a:p>
          <a:p>
            <a:r>
              <a:rPr lang="en-GB" sz="4800" dirty="0"/>
              <a:t>4/ the republic´s Central Committee apparat</a:t>
            </a:r>
            <a:endParaRPr lang="cs-CZ" sz="4800" dirty="0"/>
          </a:p>
          <a:p>
            <a:r>
              <a:rPr lang="en-GB" sz="4800" dirty="0"/>
              <a:t>5/ central state authorities at </a:t>
            </a:r>
            <a:r>
              <a:rPr lang="en-GB" sz="4800" dirty="0" err="1"/>
              <a:t>Goskino</a:t>
            </a:r>
            <a:r>
              <a:rPr lang="en-GB" sz="4800" dirty="0"/>
              <a:t> – its Main </a:t>
            </a:r>
            <a:r>
              <a:rPr lang="en-GB" sz="4800" dirty="0" err="1"/>
              <a:t>Screeplay</a:t>
            </a:r>
            <a:r>
              <a:rPr lang="en-GB" sz="4800" dirty="0"/>
              <a:t>-Editorial College (</a:t>
            </a:r>
            <a:r>
              <a:rPr lang="en-GB" sz="4800" dirty="0" err="1"/>
              <a:t>Glavnaia</a:t>
            </a:r>
            <a:r>
              <a:rPr lang="en-GB" sz="4800" dirty="0"/>
              <a:t> </a:t>
            </a:r>
            <a:r>
              <a:rPr lang="en-GB" sz="4800" dirty="0" err="1"/>
              <a:t>stsenarno-redaktionnaia</a:t>
            </a:r>
            <a:r>
              <a:rPr lang="en-GB" sz="4800" dirty="0"/>
              <a:t> </a:t>
            </a:r>
            <a:r>
              <a:rPr lang="en-GB" sz="4800" dirty="0" err="1"/>
              <a:t>kollegia</a:t>
            </a:r>
            <a:r>
              <a:rPr lang="en-GB" sz="4800" dirty="0"/>
              <a:t>)  </a:t>
            </a:r>
            <a:endParaRPr lang="cs-CZ" sz="4800" dirty="0"/>
          </a:p>
          <a:p>
            <a:r>
              <a:rPr lang="en-GB" sz="4800" dirty="0"/>
              <a:t>6/ possible objections from the Central Committee´s Department of Culture – cinema division </a:t>
            </a:r>
            <a:endParaRPr lang="cs-CZ" sz="4800" dirty="0"/>
          </a:p>
          <a:p>
            <a:r>
              <a:rPr lang="en-GB" sz="4800" dirty="0"/>
              <a:t>Other approvals – for production plans, revisions of screenplay, etc. </a:t>
            </a:r>
            <a:endParaRPr lang="cs-CZ" sz="4800" dirty="0" smtClean="0"/>
          </a:p>
          <a:p>
            <a:pPr marL="0" indent="0">
              <a:buNone/>
            </a:pPr>
            <a:r>
              <a:rPr lang="en-GB" sz="4800" dirty="0" smtClean="0"/>
              <a:t>Alexei </a:t>
            </a:r>
            <a:r>
              <a:rPr lang="en-GB" sz="4800" dirty="0"/>
              <a:t>Romanov – the cinema chief between 1963 and </a:t>
            </a:r>
            <a:r>
              <a:rPr lang="en-GB" sz="4800" dirty="0" smtClean="0"/>
              <a:t>197</a:t>
            </a:r>
            <a:r>
              <a:rPr lang="cs-CZ" sz="4800" dirty="0" smtClean="0"/>
              <a:t>2; </a:t>
            </a:r>
            <a:r>
              <a:rPr lang="cs-CZ" sz="4800" dirty="0" err="1" smtClean="0"/>
              <a:t>Romanov</a:t>
            </a:r>
            <a:r>
              <a:rPr lang="cs-CZ" sz="4800" dirty="0" smtClean="0"/>
              <a:t> </a:t>
            </a:r>
            <a:r>
              <a:rPr lang="en-GB" sz="4800" dirty="0" smtClean="0"/>
              <a:t>established </a:t>
            </a:r>
            <a:r>
              <a:rPr lang="en-GB" sz="4800" b="1" dirty="0" err="1" smtClean="0"/>
              <a:t>Sovinfilm</a:t>
            </a:r>
            <a:r>
              <a:rPr lang="cs-CZ" sz="4800" b="1" dirty="0" smtClean="0"/>
              <a:t> (1968)</a:t>
            </a:r>
            <a:r>
              <a:rPr lang="en-GB" sz="4800" dirty="0" smtClean="0"/>
              <a:t> </a:t>
            </a:r>
            <a:r>
              <a:rPr lang="cs-CZ" sz="4800" dirty="0" smtClean="0"/>
              <a:t>– a </a:t>
            </a:r>
            <a:r>
              <a:rPr lang="en-GB" sz="4800" dirty="0" smtClean="0"/>
              <a:t>co-production </a:t>
            </a:r>
            <a:r>
              <a:rPr lang="en-GB" sz="4800" dirty="0"/>
              <a:t>unit at the </a:t>
            </a:r>
            <a:r>
              <a:rPr lang="en-GB" sz="4800" dirty="0" smtClean="0"/>
              <a:t>ministry</a:t>
            </a:r>
            <a:endParaRPr lang="cs-CZ" sz="4800" dirty="0" smtClean="0"/>
          </a:p>
          <a:p>
            <a:r>
              <a:rPr lang="cs-CZ" sz="4800" dirty="0" err="1" smtClean="0"/>
              <a:t>The</a:t>
            </a:r>
            <a:r>
              <a:rPr lang="cs-CZ" sz="4800" dirty="0" smtClean="0"/>
              <a:t> </a:t>
            </a:r>
            <a:r>
              <a:rPr lang="cs-CZ" sz="4800" dirty="0" err="1" smtClean="0"/>
              <a:t>head</a:t>
            </a:r>
            <a:r>
              <a:rPr lang="cs-CZ" sz="4800" dirty="0" smtClean="0"/>
              <a:t> </a:t>
            </a:r>
            <a:r>
              <a:rPr lang="cs-CZ" sz="4800" dirty="0" err="1" smtClean="0"/>
              <a:t>of</a:t>
            </a:r>
            <a:r>
              <a:rPr lang="cs-CZ" sz="4800" dirty="0" smtClean="0"/>
              <a:t> </a:t>
            </a:r>
            <a:r>
              <a:rPr lang="cs-CZ" sz="4800" dirty="0" err="1" smtClean="0"/>
              <a:t>Goskino</a:t>
            </a:r>
            <a:r>
              <a:rPr lang="cs-CZ" sz="4800" dirty="0" smtClean="0"/>
              <a:t>: 1972-1986 Filip </a:t>
            </a:r>
            <a:r>
              <a:rPr lang="cs-CZ" sz="4800" dirty="0" err="1" smtClean="0"/>
              <a:t>Jermaš</a:t>
            </a:r>
            <a:r>
              <a:rPr lang="cs-CZ" sz="4800" dirty="0" smtClean="0"/>
              <a:t>, </a:t>
            </a:r>
            <a:r>
              <a:rPr lang="cs-CZ" sz="4800" dirty="0" err="1" smtClean="0"/>
              <a:t>since</a:t>
            </a:r>
            <a:r>
              <a:rPr lang="cs-CZ" sz="4800" dirty="0" smtClean="0"/>
              <a:t> 1986 Alexander </a:t>
            </a:r>
            <a:r>
              <a:rPr lang="cs-CZ" sz="4800" dirty="0" err="1" smtClean="0"/>
              <a:t>Kamšalov</a:t>
            </a:r>
            <a:r>
              <a:rPr lang="cs-CZ" sz="4800" dirty="0" smtClean="0"/>
              <a:t> </a:t>
            </a:r>
          </a:p>
          <a:p>
            <a:r>
              <a:rPr lang="cs-CZ" sz="4800" dirty="0" err="1" smtClean="0"/>
              <a:t>Perestroika</a:t>
            </a:r>
            <a:r>
              <a:rPr lang="cs-CZ" sz="4800" dirty="0" smtClean="0"/>
              <a:t>; </a:t>
            </a:r>
            <a:r>
              <a:rPr lang="cs-CZ" sz="4800" dirty="0" err="1" smtClean="0"/>
              <a:t>Goskino</a:t>
            </a:r>
            <a:r>
              <a:rPr lang="cs-CZ" sz="4800" dirty="0" smtClean="0"/>
              <a:t> </a:t>
            </a:r>
            <a:r>
              <a:rPr lang="cs-CZ" sz="4800" dirty="0" err="1" smtClean="0"/>
              <a:t>lost</a:t>
            </a:r>
            <a:r>
              <a:rPr lang="cs-CZ" sz="4800" dirty="0" smtClean="0"/>
              <a:t> a monopoly on </a:t>
            </a:r>
            <a:r>
              <a:rPr lang="cs-CZ" sz="4800" dirty="0" err="1" smtClean="0"/>
              <a:t>the</a:t>
            </a:r>
            <a:r>
              <a:rPr lang="cs-CZ" sz="4800" dirty="0" smtClean="0"/>
              <a:t> </a:t>
            </a:r>
            <a:r>
              <a:rPr lang="cs-CZ" sz="4800" dirty="0" err="1" smtClean="0"/>
              <a:t>international</a:t>
            </a:r>
            <a:r>
              <a:rPr lang="cs-CZ" sz="4800" dirty="0" smtClean="0"/>
              <a:t> market. </a:t>
            </a:r>
            <a:r>
              <a:rPr lang="cs-CZ" sz="4800" dirty="0" err="1" smtClean="0"/>
              <a:t>Studios</a:t>
            </a:r>
            <a:r>
              <a:rPr lang="cs-CZ" sz="4800" dirty="0" smtClean="0"/>
              <a:t> and independent </a:t>
            </a:r>
            <a:r>
              <a:rPr lang="cs-CZ" sz="4800" dirty="0" err="1" smtClean="0"/>
              <a:t>producers</a:t>
            </a:r>
            <a:r>
              <a:rPr lang="cs-CZ" sz="4800" dirty="0" smtClean="0"/>
              <a:t> </a:t>
            </a:r>
            <a:r>
              <a:rPr lang="cs-CZ" sz="4800" dirty="0" err="1" smtClean="0"/>
              <a:t>entered</a:t>
            </a:r>
            <a:r>
              <a:rPr lang="cs-CZ" sz="4800" dirty="0" smtClean="0"/>
              <a:t> </a:t>
            </a:r>
            <a:r>
              <a:rPr lang="cs-CZ" sz="4800" dirty="0" err="1" smtClean="0"/>
              <a:t>into</a:t>
            </a:r>
            <a:r>
              <a:rPr lang="cs-CZ" sz="4800" dirty="0" smtClean="0"/>
              <a:t> direct </a:t>
            </a:r>
            <a:r>
              <a:rPr lang="cs-CZ" sz="4800" dirty="0" err="1" smtClean="0"/>
              <a:t>negotiations</a:t>
            </a:r>
            <a:r>
              <a:rPr lang="cs-CZ" sz="4800" dirty="0" smtClean="0"/>
              <a:t> </a:t>
            </a:r>
            <a:r>
              <a:rPr lang="cs-CZ" sz="4800" dirty="0" err="1" smtClean="0"/>
              <a:t>with</a:t>
            </a:r>
            <a:r>
              <a:rPr lang="cs-CZ" sz="4800" dirty="0" smtClean="0"/>
              <a:t> </a:t>
            </a:r>
            <a:r>
              <a:rPr lang="cs-CZ" sz="4800" dirty="0" err="1" smtClean="0"/>
              <a:t>foreign</a:t>
            </a:r>
            <a:r>
              <a:rPr lang="cs-CZ" sz="4800" dirty="0" smtClean="0"/>
              <a:t> </a:t>
            </a:r>
            <a:r>
              <a:rPr lang="cs-CZ" sz="4800" dirty="0" err="1" smtClean="0"/>
              <a:t>partners</a:t>
            </a:r>
            <a:r>
              <a:rPr lang="cs-CZ" sz="4800" dirty="0" smtClean="0"/>
              <a:t> and </a:t>
            </a:r>
            <a:r>
              <a:rPr lang="cs-CZ" sz="4800" dirty="0" err="1" smtClean="0"/>
              <a:t>signed</a:t>
            </a:r>
            <a:r>
              <a:rPr lang="cs-CZ" sz="4800" dirty="0" smtClean="0"/>
              <a:t> </a:t>
            </a:r>
            <a:r>
              <a:rPr lang="cs-CZ" sz="4800" dirty="0" err="1" smtClean="0"/>
              <a:t>their</a:t>
            </a:r>
            <a:r>
              <a:rPr lang="cs-CZ" sz="4800" dirty="0" smtClean="0"/>
              <a:t> </a:t>
            </a:r>
            <a:r>
              <a:rPr lang="cs-CZ" sz="4800" dirty="0" err="1" smtClean="0"/>
              <a:t>own</a:t>
            </a:r>
            <a:r>
              <a:rPr lang="cs-CZ" sz="4800" dirty="0" smtClean="0"/>
              <a:t> </a:t>
            </a:r>
            <a:r>
              <a:rPr lang="cs-CZ" sz="4800" dirty="0" err="1" smtClean="0"/>
              <a:t>contracts</a:t>
            </a:r>
            <a:r>
              <a:rPr lang="cs-CZ" sz="4800" dirty="0" smtClean="0"/>
              <a:t>. </a:t>
            </a:r>
            <a:r>
              <a:rPr lang="cs-CZ" sz="4800" dirty="0" err="1" smtClean="0"/>
              <a:t>branch</a:t>
            </a:r>
            <a:r>
              <a:rPr lang="cs-CZ" sz="4800" dirty="0" smtClean="0"/>
              <a:t> </a:t>
            </a:r>
            <a:r>
              <a:rPr lang="cs-CZ" sz="4800" dirty="0" err="1" smtClean="0"/>
              <a:t>Sovinfilm</a:t>
            </a:r>
            <a:r>
              <a:rPr lang="cs-CZ" sz="4800" dirty="0" smtClean="0"/>
              <a:t> </a:t>
            </a:r>
            <a:r>
              <a:rPr lang="cs-CZ" sz="4800" dirty="0" err="1" smtClean="0"/>
              <a:t>folded</a:t>
            </a:r>
            <a:r>
              <a:rPr lang="cs-CZ" sz="4800" dirty="0" smtClean="0"/>
              <a:t> up in May 1989. </a:t>
            </a:r>
            <a:r>
              <a:rPr lang="cs-CZ" sz="4800" dirty="0" err="1" smtClean="0"/>
              <a:t>Its</a:t>
            </a:r>
            <a:r>
              <a:rPr lang="cs-CZ" sz="4800" dirty="0" smtClean="0"/>
              <a:t> </a:t>
            </a:r>
            <a:r>
              <a:rPr lang="cs-CZ" sz="4800" dirty="0" err="1" smtClean="0"/>
              <a:t>functions</a:t>
            </a:r>
            <a:r>
              <a:rPr lang="cs-CZ" sz="4800" dirty="0" smtClean="0"/>
              <a:t> </a:t>
            </a:r>
            <a:r>
              <a:rPr lang="cs-CZ" sz="4800" dirty="0" err="1" smtClean="0"/>
              <a:t>were</a:t>
            </a:r>
            <a:r>
              <a:rPr lang="cs-CZ" sz="4800" dirty="0" smtClean="0"/>
              <a:t> </a:t>
            </a:r>
            <a:r>
              <a:rPr lang="cs-CZ" sz="4800" dirty="0" err="1" smtClean="0"/>
              <a:t>taken</a:t>
            </a:r>
            <a:r>
              <a:rPr lang="cs-CZ" sz="4800" dirty="0" smtClean="0"/>
              <a:t> </a:t>
            </a:r>
            <a:r>
              <a:rPr lang="cs-CZ" sz="4800" dirty="0" err="1" smtClean="0"/>
              <a:t>over</a:t>
            </a:r>
            <a:r>
              <a:rPr lang="cs-CZ" sz="4800" dirty="0" smtClean="0"/>
              <a:t> by </a:t>
            </a:r>
            <a:r>
              <a:rPr lang="cs-CZ" sz="4800" dirty="0" err="1" smtClean="0"/>
              <a:t>Sovexportfilm</a:t>
            </a:r>
            <a:endParaRPr lang="cs-CZ" sz="4800" dirty="0" smtClean="0"/>
          </a:p>
          <a:p>
            <a:endParaRPr lang="cs-CZ" sz="3600" dirty="0" smtClean="0"/>
          </a:p>
          <a:p>
            <a:r>
              <a:rPr lang="cs-CZ" sz="3600" dirty="0" smtClean="0"/>
              <a:t>Kristin </a:t>
            </a:r>
            <a:r>
              <a:rPr lang="en-GB" sz="3600" dirty="0" smtClean="0"/>
              <a:t>Roth-</a:t>
            </a:r>
            <a:r>
              <a:rPr lang="en-GB" sz="3600" dirty="0" err="1" smtClean="0"/>
              <a:t>Ey</a:t>
            </a:r>
            <a:r>
              <a:rPr lang="en-GB" sz="3600" dirty="0"/>
              <a:t>: Moscow Prime Time. </a:t>
            </a:r>
            <a:r>
              <a:rPr lang="cs-CZ" sz="3600" i="1" dirty="0" err="1"/>
              <a:t>How</a:t>
            </a:r>
            <a:r>
              <a:rPr lang="cs-CZ" sz="3600" i="1" dirty="0"/>
              <a:t> </a:t>
            </a:r>
            <a:r>
              <a:rPr lang="cs-CZ" sz="3600" i="1" dirty="0" err="1"/>
              <a:t>the</a:t>
            </a:r>
            <a:r>
              <a:rPr lang="cs-CZ" sz="3600" i="1" dirty="0"/>
              <a:t> </a:t>
            </a:r>
            <a:r>
              <a:rPr lang="cs-CZ" sz="3600" i="1" dirty="0" err="1"/>
              <a:t>Soviet</a:t>
            </a:r>
            <a:r>
              <a:rPr lang="cs-CZ" sz="3600" i="1" dirty="0"/>
              <a:t> Union </a:t>
            </a:r>
            <a:r>
              <a:rPr lang="cs-CZ" sz="3600" i="1" dirty="0" err="1"/>
              <a:t>Built</a:t>
            </a:r>
            <a:r>
              <a:rPr lang="cs-CZ" sz="3600" i="1" dirty="0"/>
              <a:t> </a:t>
            </a:r>
            <a:r>
              <a:rPr lang="cs-CZ" sz="3600" i="1" dirty="0" err="1"/>
              <a:t>the</a:t>
            </a:r>
            <a:r>
              <a:rPr lang="cs-CZ" sz="3600" i="1" dirty="0"/>
              <a:t> Media Empire </a:t>
            </a:r>
            <a:r>
              <a:rPr lang="cs-CZ" sz="3600" i="1" dirty="0" err="1"/>
              <a:t>That</a:t>
            </a:r>
            <a:r>
              <a:rPr lang="cs-CZ" sz="3600" i="1" dirty="0"/>
              <a:t> </a:t>
            </a:r>
            <a:r>
              <a:rPr lang="cs-CZ" sz="3600" i="1" dirty="0" err="1"/>
              <a:t>Lost</a:t>
            </a:r>
            <a:r>
              <a:rPr lang="cs-CZ" sz="3600" i="1" dirty="0"/>
              <a:t> </a:t>
            </a:r>
            <a:r>
              <a:rPr lang="cs-CZ" sz="3600" i="1" dirty="0" err="1"/>
              <a:t>the</a:t>
            </a:r>
            <a:r>
              <a:rPr lang="cs-CZ" sz="3600" i="1" dirty="0"/>
              <a:t> </a:t>
            </a:r>
            <a:r>
              <a:rPr lang="cs-CZ" sz="3600" i="1" dirty="0" err="1"/>
              <a:t>Cultural</a:t>
            </a:r>
            <a:r>
              <a:rPr lang="cs-CZ" sz="3600" i="1" dirty="0"/>
              <a:t> </a:t>
            </a:r>
            <a:r>
              <a:rPr lang="cs-CZ" sz="3600" i="1" dirty="0" err="1"/>
              <a:t>Cold</a:t>
            </a:r>
            <a:r>
              <a:rPr lang="cs-CZ" sz="3600" i="1" dirty="0"/>
              <a:t> </a:t>
            </a:r>
            <a:r>
              <a:rPr lang="cs-CZ" sz="3600" i="1" dirty="0" err="1"/>
              <a:t>War</a:t>
            </a:r>
            <a:r>
              <a:rPr lang="cs-CZ" sz="3600" dirty="0"/>
              <a:t>. </a:t>
            </a:r>
            <a:r>
              <a:rPr lang="cs-CZ" sz="3600" dirty="0" err="1"/>
              <a:t>Ithaca</a:t>
            </a:r>
            <a:r>
              <a:rPr lang="cs-CZ" sz="3600" dirty="0"/>
              <a:t>, NY: </a:t>
            </a:r>
            <a:r>
              <a:rPr lang="cs-CZ" sz="3600" dirty="0" err="1"/>
              <a:t>Cornell</a:t>
            </a:r>
            <a:r>
              <a:rPr lang="cs-CZ" sz="3600" dirty="0"/>
              <a:t> University </a:t>
            </a:r>
            <a:r>
              <a:rPr lang="cs-CZ" sz="3600" dirty="0" err="1"/>
              <a:t>Press</a:t>
            </a:r>
            <a:r>
              <a:rPr lang="cs-CZ" sz="3600" dirty="0"/>
              <a:t>, 2011</a:t>
            </a:r>
            <a:endParaRPr lang="cs-CZ" sz="3600" dirty="0" smtClean="0"/>
          </a:p>
          <a:p>
            <a:r>
              <a:rPr lang="cs-CZ" sz="3600" dirty="0" err="1" smtClean="0"/>
              <a:t>Marsha</a:t>
            </a:r>
            <a:r>
              <a:rPr lang="cs-CZ" sz="3600" dirty="0" smtClean="0"/>
              <a:t> </a:t>
            </a:r>
            <a:r>
              <a:rPr lang="cs-CZ" sz="3600" dirty="0" err="1" smtClean="0"/>
              <a:t>Siefert</a:t>
            </a:r>
            <a:r>
              <a:rPr lang="cs-CZ" sz="3600" dirty="0" smtClean="0"/>
              <a:t>: </a:t>
            </a:r>
            <a:r>
              <a:rPr lang="cs-CZ" sz="3600" dirty="0"/>
              <a:t>Co-</a:t>
            </a:r>
            <a:r>
              <a:rPr lang="cs-CZ" sz="3600" dirty="0" err="1"/>
              <a:t>Producing</a:t>
            </a:r>
            <a:r>
              <a:rPr lang="cs-CZ" sz="3600" dirty="0"/>
              <a:t> </a:t>
            </a:r>
            <a:r>
              <a:rPr lang="cs-CZ" sz="3600" dirty="0" err="1"/>
              <a:t>Cold</a:t>
            </a:r>
            <a:r>
              <a:rPr lang="cs-CZ" sz="3600" dirty="0"/>
              <a:t> </a:t>
            </a:r>
            <a:r>
              <a:rPr lang="cs-CZ" sz="3600" dirty="0" err="1"/>
              <a:t>War</a:t>
            </a:r>
            <a:r>
              <a:rPr lang="cs-CZ" sz="3600" dirty="0"/>
              <a:t> </a:t>
            </a:r>
            <a:r>
              <a:rPr lang="cs-CZ" sz="3600" dirty="0" err="1"/>
              <a:t>Culture</a:t>
            </a:r>
            <a:r>
              <a:rPr lang="cs-CZ" sz="3600" dirty="0"/>
              <a:t>. East-</a:t>
            </a:r>
            <a:r>
              <a:rPr lang="cs-CZ" sz="3600" dirty="0" err="1"/>
              <a:t>West</a:t>
            </a:r>
            <a:r>
              <a:rPr lang="cs-CZ" sz="3600" dirty="0"/>
              <a:t> Film-</a:t>
            </a:r>
            <a:r>
              <a:rPr lang="cs-CZ" sz="3600" dirty="0" err="1"/>
              <a:t>Making</a:t>
            </a:r>
            <a:r>
              <a:rPr lang="cs-CZ" sz="3600" dirty="0"/>
              <a:t> and </a:t>
            </a:r>
            <a:r>
              <a:rPr lang="cs-CZ" sz="3600" dirty="0" err="1"/>
              <a:t>Cultural</a:t>
            </a:r>
            <a:r>
              <a:rPr lang="cs-CZ" sz="3600" dirty="0"/>
              <a:t> </a:t>
            </a:r>
            <a:r>
              <a:rPr lang="cs-CZ" sz="3600" dirty="0" err="1"/>
              <a:t>Diplomacy</a:t>
            </a:r>
            <a:r>
              <a:rPr lang="cs-CZ" sz="3600" dirty="0"/>
              <a:t>. In: </a:t>
            </a:r>
            <a:r>
              <a:rPr lang="cs-CZ" sz="3600" dirty="0" err="1"/>
              <a:t>Romijn</a:t>
            </a:r>
            <a:r>
              <a:rPr lang="cs-CZ" sz="3600" dirty="0"/>
              <a:t>, Peter – </a:t>
            </a:r>
            <a:r>
              <a:rPr lang="cs-CZ" sz="3600" dirty="0" err="1"/>
              <a:t>Scott</a:t>
            </a:r>
            <a:r>
              <a:rPr lang="cs-CZ" sz="3600" dirty="0"/>
              <a:t>-Smith, </a:t>
            </a:r>
            <a:r>
              <a:rPr lang="cs-CZ" sz="3600" dirty="0" err="1"/>
              <a:t>Giles</a:t>
            </a:r>
            <a:r>
              <a:rPr lang="cs-CZ" sz="3600" dirty="0"/>
              <a:t> – </a:t>
            </a:r>
            <a:r>
              <a:rPr lang="cs-CZ" sz="3600" dirty="0" err="1"/>
              <a:t>Segal</a:t>
            </a:r>
            <a:r>
              <a:rPr lang="cs-CZ" sz="3600" dirty="0"/>
              <a:t>, </a:t>
            </a:r>
            <a:r>
              <a:rPr lang="cs-CZ" sz="3600" dirty="0" err="1"/>
              <a:t>Joes</a:t>
            </a:r>
            <a:r>
              <a:rPr lang="cs-CZ" sz="3600" dirty="0"/>
              <a:t> (</a:t>
            </a:r>
            <a:r>
              <a:rPr lang="cs-CZ" sz="3600" dirty="0" err="1"/>
              <a:t>eds</a:t>
            </a:r>
            <a:r>
              <a:rPr lang="cs-CZ" sz="3600" dirty="0"/>
              <a:t>.): </a:t>
            </a:r>
            <a:r>
              <a:rPr lang="cs-CZ" sz="3600" i="1" dirty="0" err="1"/>
              <a:t>Divided</a:t>
            </a:r>
            <a:r>
              <a:rPr lang="cs-CZ" sz="3600" i="1" dirty="0"/>
              <a:t> </a:t>
            </a:r>
            <a:r>
              <a:rPr lang="cs-CZ" sz="3600" i="1" dirty="0" err="1"/>
              <a:t>Dreamworlds</a:t>
            </a:r>
            <a:r>
              <a:rPr lang="cs-CZ" sz="3600" i="1" dirty="0"/>
              <a:t>? </a:t>
            </a:r>
            <a:r>
              <a:rPr lang="cs-CZ" sz="3600" i="1" dirty="0" err="1"/>
              <a:t>The</a:t>
            </a:r>
            <a:r>
              <a:rPr lang="cs-CZ" sz="3600" i="1" dirty="0"/>
              <a:t> </a:t>
            </a:r>
            <a:r>
              <a:rPr lang="cs-CZ" sz="3600" i="1" dirty="0" err="1"/>
              <a:t>Cultural</a:t>
            </a:r>
            <a:r>
              <a:rPr lang="cs-CZ" sz="3600" i="1" dirty="0"/>
              <a:t> </a:t>
            </a:r>
            <a:r>
              <a:rPr lang="cs-CZ" sz="3600" i="1" dirty="0" err="1"/>
              <a:t>Cold</a:t>
            </a:r>
            <a:r>
              <a:rPr lang="cs-CZ" sz="3600" i="1" dirty="0"/>
              <a:t> </a:t>
            </a:r>
            <a:r>
              <a:rPr lang="cs-CZ" sz="3600" i="1" dirty="0" err="1"/>
              <a:t>War</a:t>
            </a:r>
            <a:r>
              <a:rPr lang="cs-CZ" sz="3600" i="1" dirty="0"/>
              <a:t> East and </a:t>
            </a:r>
            <a:r>
              <a:rPr lang="cs-CZ" sz="3600" i="1" dirty="0" err="1"/>
              <a:t>West</a:t>
            </a:r>
            <a:r>
              <a:rPr lang="cs-CZ" sz="3600" dirty="0"/>
              <a:t>. Amsterdam: Amsterdam University </a:t>
            </a:r>
            <a:r>
              <a:rPr lang="cs-CZ" sz="3600" dirty="0" err="1"/>
              <a:t>Press</a:t>
            </a:r>
            <a:r>
              <a:rPr lang="cs-CZ" sz="3600" dirty="0"/>
              <a:t>, 2012, s. </a:t>
            </a:r>
            <a:r>
              <a:rPr lang="cs-CZ" sz="3600" dirty="0" smtClean="0"/>
              <a:t>73–94</a:t>
            </a:r>
          </a:p>
          <a:p>
            <a:r>
              <a:rPr lang="cs-CZ" sz="3600" dirty="0" smtClean="0"/>
              <a:t>Anna </a:t>
            </a:r>
            <a:r>
              <a:rPr lang="cs-CZ" sz="3600" dirty="0" err="1" smtClean="0"/>
              <a:t>Lawton</a:t>
            </a:r>
            <a:r>
              <a:rPr lang="cs-CZ" sz="3600" dirty="0" smtClean="0"/>
              <a:t>, </a:t>
            </a:r>
            <a:r>
              <a:rPr lang="cs-CZ" sz="3600" dirty="0" err="1" smtClean="0"/>
              <a:t>Before</a:t>
            </a:r>
            <a:r>
              <a:rPr lang="cs-CZ" sz="3600" dirty="0" smtClean="0"/>
              <a:t> </a:t>
            </a:r>
            <a:r>
              <a:rPr lang="cs-CZ" sz="3600" dirty="0" err="1" smtClean="0"/>
              <a:t>the</a:t>
            </a:r>
            <a:r>
              <a:rPr lang="cs-CZ" sz="3600" dirty="0" smtClean="0"/>
              <a:t> </a:t>
            </a:r>
            <a:r>
              <a:rPr lang="cs-CZ" sz="3600" dirty="0" err="1" smtClean="0"/>
              <a:t>fall</a:t>
            </a:r>
            <a:r>
              <a:rPr lang="cs-CZ" sz="3600" dirty="0" smtClean="0"/>
              <a:t>: </a:t>
            </a:r>
            <a:r>
              <a:rPr lang="cs-CZ" sz="3600" dirty="0" err="1" smtClean="0"/>
              <a:t>Soviet</a:t>
            </a:r>
            <a:r>
              <a:rPr lang="cs-CZ" sz="3600" dirty="0" smtClean="0"/>
              <a:t> </a:t>
            </a:r>
            <a:r>
              <a:rPr lang="cs-CZ" sz="3600" dirty="0" err="1" smtClean="0"/>
              <a:t>cinema</a:t>
            </a:r>
            <a:r>
              <a:rPr lang="cs-CZ" sz="3600" dirty="0" smtClean="0"/>
              <a:t> in </a:t>
            </a:r>
            <a:r>
              <a:rPr lang="cs-CZ" sz="3600" dirty="0" err="1" smtClean="0"/>
              <a:t>teh</a:t>
            </a:r>
            <a:r>
              <a:rPr lang="cs-CZ" sz="3600" dirty="0" smtClean="0"/>
              <a:t> </a:t>
            </a:r>
            <a:r>
              <a:rPr lang="cs-CZ" sz="3600" dirty="0" err="1" smtClean="0"/>
              <a:t>Gorbachev</a:t>
            </a:r>
            <a:r>
              <a:rPr lang="cs-CZ" sz="3600" dirty="0" smtClean="0"/>
              <a:t> </a:t>
            </a:r>
            <a:r>
              <a:rPr lang="cs-CZ" sz="3600" dirty="0" err="1" smtClean="0"/>
              <a:t>years</a:t>
            </a:r>
            <a:r>
              <a:rPr lang="cs-CZ" sz="3600" dirty="0" smtClean="0"/>
              <a:t>. New Academia </a:t>
            </a:r>
            <a:r>
              <a:rPr lang="cs-CZ" sz="3600" dirty="0" err="1" smtClean="0"/>
              <a:t>Publshing</a:t>
            </a:r>
            <a:r>
              <a:rPr lang="cs-CZ" sz="3600" dirty="0" smtClean="0"/>
              <a:t>, 2010</a:t>
            </a:r>
            <a:endParaRPr lang="cs-CZ" sz="3600" dirty="0"/>
          </a:p>
        </p:txBody>
      </p:sp>
    </p:spTree>
    <p:extLst>
      <p:ext uri="{BB962C8B-B14F-4D97-AF65-F5344CB8AC3E}">
        <p14:creationId xmlns:p14="http://schemas.microsoft.com/office/powerpoint/2010/main" val="1942369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772297"/>
          </a:xfrm>
        </p:spPr>
        <p:txBody>
          <a:bodyPr>
            <a:normAutofit fontScale="90000"/>
          </a:bodyPr>
          <a:lstStyle/>
          <a:p>
            <a:r>
              <a:rPr lang="cs-CZ" sz="3600" dirty="0" err="1" smtClean="0"/>
              <a:t>Cultural</a:t>
            </a:r>
            <a:r>
              <a:rPr lang="cs-CZ" sz="3600" dirty="0" smtClean="0"/>
              <a:t> </a:t>
            </a:r>
            <a:r>
              <a:rPr lang="cs-CZ" sz="3600" dirty="0" err="1" smtClean="0"/>
              <a:t>agreements</a:t>
            </a:r>
            <a:r>
              <a:rPr lang="cs-CZ" sz="3600" dirty="0" smtClean="0"/>
              <a:t> (kulturní dohody), Co-</a:t>
            </a:r>
            <a:r>
              <a:rPr lang="cs-CZ" sz="3600" dirty="0" err="1" smtClean="0"/>
              <a:t>production</a:t>
            </a:r>
            <a:r>
              <a:rPr lang="cs-CZ" sz="3600" dirty="0" smtClean="0"/>
              <a:t> </a:t>
            </a:r>
            <a:r>
              <a:rPr lang="cs-CZ" sz="3600" dirty="0" err="1" smtClean="0"/>
              <a:t>treaties</a:t>
            </a:r>
            <a:r>
              <a:rPr lang="cs-CZ" sz="3600" dirty="0" smtClean="0"/>
              <a:t> </a:t>
            </a:r>
            <a:endParaRPr lang="cs-CZ" sz="3600" dirty="0"/>
          </a:p>
        </p:txBody>
      </p:sp>
      <p:sp>
        <p:nvSpPr>
          <p:cNvPr id="3" name="Zástupný symbol pro obsah 2"/>
          <p:cNvSpPr>
            <a:spLocks noGrp="1"/>
          </p:cNvSpPr>
          <p:nvPr>
            <p:ph idx="1"/>
          </p:nvPr>
        </p:nvSpPr>
        <p:spPr>
          <a:xfrm>
            <a:off x="1371600" y="1458097"/>
            <a:ext cx="9601200" cy="4409303"/>
          </a:xfrm>
        </p:spPr>
        <p:txBody>
          <a:bodyPr>
            <a:normAutofit fontScale="47500" lnSpcReduction="20000"/>
          </a:bodyPr>
          <a:lstStyle/>
          <a:p>
            <a:endParaRPr lang="cs-CZ" dirty="0" smtClean="0"/>
          </a:p>
          <a:p>
            <a:r>
              <a:rPr lang="en-GB" sz="3100" smtClean="0"/>
              <a:t>Cultural </a:t>
            </a:r>
            <a:r>
              <a:rPr lang="en-GB" sz="3100" dirty="0"/>
              <a:t>agreements: USSR/France 1956; USSR/US 1958</a:t>
            </a:r>
            <a:endParaRPr lang="cs-CZ" sz="3100" dirty="0"/>
          </a:p>
          <a:p>
            <a:r>
              <a:rPr lang="en-GB" sz="3100" dirty="0"/>
              <a:t>1958: so called “Lacy-</a:t>
            </a:r>
            <a:r>
              <a:rPr lang="en-GB" sz="3100" dirty="0" err="1"/>
              <a:t>Zarubin</a:t>
            </a:r>
            <a:r>
              <a:rPr lang="en-GB" sz="3100" dirty="0"/>
              <a:t> agreement” on cultural, educational and scientific exchanges between USSR and US</a:t>
            </a:r>
            <a:endParaRPr lang="cs-CZ" sz="3100" dirty="0"/>
          </a:p>
          <a:p>
            <a:r>
              <a:rPr lang="en-GB" sz="3100" dirty="0"/>
              <a:t>Czechoslovakia, 1945-1970: over 30 cultural agreements (+ executive plans) and 2 co-production treaties: with Italy and France (both in 1968). According to the treaties, CPs will be perceived as national projects in the respective country </a:t>
            </a:r>
            <a:endParaRPr lang="cs-CZ" sz="3100" dirty="0"/>
          </a:p>
          <a:p>
            <a:r>
              <a:rPr lang="en-GB" sz="3100" dirty="0"/>
              <a:t>General co-production agreement between Czechoslovakia and GDR – signed by VEB – DEFA Studio and the Czechoslovak State Film – in 1956. The CP </a:t>
            </a:r>
            <a:r>
              <a:rPr lang="en-GB" sz="3100" dirty="0" err="1"/>
              <a:t>Ročník</a:t>
            </a:r>
            <a:r>
              <a:rPr lang="en-GB" sz="3100" dirty="0"/>
              <a:t> 21 – based on this agreement. </a:t>
            </a:r>
            <a:endParaRPr lang="cs-CZ" sz="3100" dirty="0"/>
          </a:p>
          <a:p>
            <a:endParaRPr lang="cs-CZ" sz="3100" dirty="0" smtClean="0"/>
          </a:p>
          <a:p>
            <a:endParaRPr lang="cs-CZ" sz="3100" dirty="0" smtClean="0"/>
          </a:p>
          <a:p>
            <a:endParaRPr lang="cs-CZ" sz="3100" dirty="0"/>
          </a:p>
          <a:p>
            <a:r>
              <a:rPr lang="en-US" sz="3100" dirty="0" err="1"/>
              <a:t>Kozovoi</a:t>
            </a:r>
            <a:r>
              <a:rPr lang="en-US" sz="3100" dirty="0"/>
              <a:t>, Andrei. „A Foot in the Door: The Lacy–</a:t>
            </a:r>
            <a:r>
              <a:rPr lang="en-US" sz="3100" dirty="0" err="1"/>
              <a:t>Zarubin</a:t>
            </a:r>
            <a:r>
              <a:rPr lang="en-US" sz="3100" dirty="0"/>
              <a:t> Agreement and Soviet-American Film Diplomacy during the Khrushchev Era, 1953–1963". </a:t>
            </a:r>
            <a:r>
              <a:rPr lang="en-US" sz="3100" i="1" dirty="0"/>
              <a:t>Historical Journal of Film, Radio and Television</a:t>
            </a:r>
            <a:r>
              <a:rPr lang="en-US" sz="3100" dirty="0"/>
              <a:t> 36, č. 1 (2. </a:t>
            </a:r>
            <a:r>
              <a:rPr lang="en-US" sz="3100" dirty="0" err="1"/>
              <a:t>leden</a:t>
            </a:r>
            <a:r>
              <a:rPr lang="en-US" sz="3100" dirty="0"/>
              <a:t> 2016): 21–39. </a:t>
            </a:r>
            <a:r>
              <a:rPr lang="en-US" sz="3100" dirty="0">
                <a:hlinkClick r:id="rId2"/>
              </a:rPr>
              <a:t>https://doi.org/10.1080/01439685.2015.1134107</a:t>
            </a:r>
            <a:r>
              <a:rPr lang="en-US" sz="3100" dirty="0" smtClean="0"/>
              <a:t>.</a:t>
            </a:r>
            <a:endParaRPr lang="cs-CZ" sz="3100" dirty="0" smtClean="0"/>
          </a:p>
          <a:p>
            <a:r>
              <a:rPr lang="cs-CZ" sz="3100" dirty="0"/>
              <a:t>BEDNÁŘ, Leoš: </a:t>
            </a:r>
            <a:r>
              <a:rPr lang="cs-CZ" sz="3100" i="1" dirty="0"/>
              <a:t>Úvod do právní úpravy československých filmových koprodukcí v letech 1945–1970</a:t>
            </a:r>
            <a:r>
              <a:rPr lang="cs-CZ" sz="3100" dirty="0"/>
              <a:t>. Magisterská diplomová práce. Praha: Univerzita Karlova, 2012</a:t>
            </a:r>
          </a:p>
          <a:p>
            <a:endParaRPr lang="cs-CZ" dirty="0"/>
          </a:p>
        </p:txBody>
      </p:sp>
    </p:spTree>
    <p:extLst>
      <p:ext uri="{BB962C8B-B14F-4D97-AF65-F5344CB8AC3E}">
        <p14:creationId xmlns:p14="http://schemas.microsoft.com/office/powerpoint/2010/main" val="2251667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nvPr>
        </p:nvGraphicFramePr>
        <p:xfrm>
          <a:off x="2207568" y="253536"/>
          <a:ext cx="8229600" cy="614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34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53536"/>
            <a:ext cx="8229600" cy="727192"/>
          </a:xfrm>
        </p:spPr>
        <p:txBody>
          <a:bodyPr>
            <a:normAutofit/>
          </a:bodyPr>
          <a:lstStyle/>
          <a:p>
            <a:pPr algn="l"/>
            <a:r>
              <a:rPr lang="cs-CZ" dirty="0" smtClean="0">
                <a:solidFill>
                  <a:schemeClr val="accent5">
                    <a:lumMod val="75000"/>
                  </a:schemeClr>
                </a:solidFill>
              </a:rPr>
              <a:t>NDR</a:t>
            </a:r>
            <a:endParaRPr lang="cs-CZ" dirty="0">
              <a:solidFill>
                <a:schemeClr val="accent5">
                  <a:lumMod val="75000"/>
                </a:schemeClr>
              </a:solidFill>
            </a:endParaRPr>
          </a:p>
        </p:txBody>
      </p:sp>
      <p:graphicFrame>
        <p:nvGraphicFramePr>
          <p:cNvPr id="4" name="Zástupný symbol pro obsah 3"/>
          <p:cNvGraphicFramePr>
            <a:graphicFrameLocks noGrp="1"/>
          </p:cNvGraphicFramePr>
          <p:nvPr>
            <p:ph idx="1"/>
            <p:extLst/>
          </p:nvPr>
        </p:nvGraphicFramePr>
        <p:xfrm>
          <a:off x="1981200" y="253536"/>
          <a:ext cx="8229600" cy="6415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44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 I:</a:t>
            </a:r>
            <a:endParaRPr lang="cs-CZ" dirty="0"/>
          </a:p>
        </p:txBody>
      </p:sp>
      <p:sp>
        <p:nvSpPr>
          <p:cNvPr id="3" name="Zástupný symbol pro obsah 2"/>
          <p:cNvSpPr>
            <a:spLocks noGrp="1"/>
          </p:cNvSpPr>
          <p:nvPr>
            <p:ph idx="1"/>
          </p:nvPr>
        </p:nvSpPr>
        <p:spPr/>
        <p:txBody>
          <a:bodyPr/>
          <a:lstStyle/>
          <a:p>
            <a:r>
              <a:rPr lang="cs-CZ" dirty="0"/>
              <a:t>Koprodukční spolupráce v západní Evropě 1946-1990: </a:t>
            </a:r>
          </a:p>
          <a:p>
            <a:r>
              <a:rPr lang="cs-CZ" dirty="0"/>
              <a:t>Popište a vysvětlete proměny v intenzitě koprodukční spolupráce, uveďte příklady filmů a smluv, grantových programů, převládajících žánrů, vysvětlete důvody pro koprodukční spolupráci;</a:t>
            </a:r>
          </a:p>
          <a:p>
            <a:r>
              <a:rPr lang="cs-CZ" dirty="0"/>
              <a:t>V čem spočívá teze o kulturním imperialismu? Lze ji vztáhnout na některé z koprodukcí? Jestliže ano/ne, proč? </a:t>
            </a:r>
          </a:p>
          <a:p>
            <a:endParaRPr lang="cs-CZ" dirty="0"/>
          </a:p>
        </p:txBody>
      </p:sp>
    </p:spTree>
    <p:extLst>
      <p:ext uri="{BB962C8B-B14F-4D97-AF65-F5344CB8AC3E}">
        <p14:creationId xmlns:p14="http://schemas.microsoft.com/office/powerpoint/2010/main" val="383522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nvPr>
        </p:nvGraphicFramePr>
        <p:xfrm>
          <a:off x="2063552" y="332656"/>
          <a:ext cx="8229600" cy="6127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3484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nvPr>
        </p:nvGraphicFramePr>
        <p:xfrm>
          <a:off x="1919536" y="692696"/>
          <a:ext cx="8229600"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3917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nvPr>
        </p:nvGraphicFramePr>
        <p:xfrm>
          <a:off x="1919536" y="332656"/>
          <a:ext cx="8229600"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258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nvPr>
        </p:nvGraphicFramePr>
        <p:xfrm>
          <a:off x="1981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380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200" b="1" dirty="0"/>
              <a:t>The First Soviet-Bloc Co-Productions and Their </a:t>
            </a:r>
            <a:r>
              <a:rPr lang="en-GB" sz="3200" b="1" dirty="0" smtClean="0"/>
              <a:t>Motivations</a:t>
            </a:r>
            <a:r>
              <a:rPr lang="cs-CZ" sz="3200" b="1" dirty="0" smtClean="0"/>
              <a:t> </a:t>
            </a:r>
            <a:endParaRPr lang="cs-CZ" sz="3200" dirty="0"/>
          </a:p>
        </p:txBody>
      </p:sp>
      <p:sp>
        <p:nvSpPr>
          <p:cNvPr id="3" name="Zástupný symbol pro obsah 2"/>
          <p:cNvSpPr>
            <a:spLocks noGrp="1"/>
          </p:cNvSpPr>
          <p:nvPr>
            <p:ph idx="1"/>
          </p:nvPr>
        </p:nvSpPr>
        <p:spPr>
          <a:xfrm>
            <a:off x="1371600" y="1655805"/>
            <a:ext cx="9601200" cy="4562115"/>
          </a:xfrm>
        </p:spPr>
        <p:txBody>
          <a:bodyPr>
            <a:normAutofit fontScale="62500" lnSpcReduction="20000"/>
          </a:bodyPr>
          <a:lstStyle/>
          <a:p>
            <a:r>
              <a:rPr lang="cs-CZ" dirty="0"/>
              <a:t>I</a:t>
            </a:r>
            <a:r>
              <a:rPr lang="en-GB" dirty="0" smtClean="0"/>
              <a:t>n </a:t>
            </a:r>
            <a:r>
              <a:rPr lang="en-GB" dirty="0"/>
              <a:t>April 1949, minister </a:t>
            </a:r>
            <a:r>
              <a:rPr lang="en-GB" dirty="0" err="1"/>
              <a:t>Bolshakov</a:t>
            </a:r>
            <a:r>
              <a:rPr lang="en-GB" dirty="0"/>
              <a:t> sent a report to the secretary of the </a:t>
            </a:r>
            <a:r>
              <a:rPr lang="en-GB" dirty="0" err="1"/>
              <a:t>AUCPb</a:t>
            </a:r>
            <a:r>
              <a:rPr lang="en-GB" dirty="0"/>
              <a:t> Georgy Malenkov about the aid provided to the ‘new democracies’ for the development of their cinema industries.</a:t>
            </a:r>
            <a:endParaRPr lang="cs-CZ" dirty="0"/>
          </a:p>
          <a:p>
            <a:r>
              <a:rPr lang="en-GB" dirty="0"/>
              <a:t>Czechoslovakia was involved in an ‘aid’ plan, despite the facts that the Czech facilities had experienced personnel as well as advanced technical equipment and that in 1948 the </a:t>
            </a:r>
            <a:r>
              <a:rPr lang="en-GB" dirty="0" err="1"/>
              <a:t>Barrandov</a:t>
            </a:r>
            <a:r>
              <a:rPr lang="en-GB" dirty="0"/>
              <a:t> studio produced more movies (19) than all the Soviet studios combined.</a:t>
            </a:r>
            <a:endParaRPr lang="cs-CZ" dirty="0"/>
          </a:p>
          <a:p>
            <a:r>
              <a:rPr lang="en-GB" dirty="0"/>
              <a:t>A completely different motivation than technological exploitation stood behind the alleged ‘aid’ to Albania. As part of this ‘aid’ effort, </a:t>
            </a:r>
            <a:r>
              <a:rPr lang="en-GB" b="1" dirty="0"/>
              <a:t>the Soviets promoted the co-production of a movie about the Albanian national hero, </a:t>
            </a:r>
            <a:r>
              <a:rPr lang="en-GB" b="1" i="1" dirty="0"/>
              <a:t>Skanderbeg</a:t>
            </a:r>
            <a:r>
              <a:rPr lang="en-GB" b="1" dirty="0"/>
              <a:t> (Sergei </a:t>
            </a:r>
            <a:r>
              <a:rPr lang="en-GB" b="1" dirty="0" err="1"/>
              <a:t>Yutkevich</a:t>
            </a:r>
            <a:r>
              <a:rPr lang="en-GB" b="1" dirty="0"/>
              <a:t>, 1953).</a:t>
            </a:r>
            <a:r>
              <a:rPr lang="en-GB" dirty="0"/>
              <a:t> Although the movie was not completed until 1953, the Soviet Ministry of the Film Industry had sent prominent scriptwriter Mikhail </a:t>
            </a:r>
            <a:r>
              <a:rPr lang="en-GB" dirty="0" err="1"/>
              <a:t>Papava</a:t>
            </a:r>
            <a:r>
              <a:rPr lang="en-GB" dirty="0"/>
              <a:t> to Albania by as early as 1949. The cooperation resulted in a spectacular colour movie that fit well with Stalin’s plans. The project had been launched shortly after Stalin’s intervention against Josip Broz Tito’s plans to unite Yugoslavia with Albania and to establish a Balkan confederation together with Romania and Bulgaria.</a:t>
            </a:r>
            <a:endParaRPr lang="cs-CZ" dirty="0"/>
          </a:p>
          <a:p>
            <a:r>
              <a:rPr lang="en-GB" dirty="0"/>
              <a:t>the second Soviet co-production was launched in the troubling Balkan region as well – </a:t>
            </a:r>
            <a:r>
              <a:rPr lang="en-GB" i="1" dirty="0" err="1"/>
              <a:t>Geroi</a:t>
            </a:r>
            <a:r>
              <a:rPr lang="en-GB" i="1" dirty="0"/>
              <a:t> </a:t>
            </a:r>
            <a:r>
              <a:rPr lang="en-GB" i="1" dirty="0" err="1"/>
              <a:t>Shipki</a:t>
            </a:r>
            <a:r>
              <a:rPr lang="en-GB" i="1" dirty="0"/>
              <a:t>/</a:t>
            </a:r>
            <a:r>
              <a:rPr lang="en-GB" i="1" dirty="0" err="1"/>
              <a:t>Geroite</a:t>
            </a:r>
            <a:r>
              <a:rPr lang="en-GB" i="1" dirty="0"/>
              <a:t> </a:t>
            </a:r>
            <a:r>
              <a:rPr lang="en-GB" i="1" dirty="0" err="1"/>
              <a:t>na</a:t>
            </a:r>
            <a:r>
              <a:rPr lang="en-GB" i="1" dirty="0"/>
              <a:t> </a:t>
            </a:r>
            <a:r>
              <a:rPr lang="en-GB" i="1" dirty="0" err="1"/>
              <a:t>Shipka</a:t>
            </a:r>
            <a:r>
              <a:rPr lang="en-GB" dirty="0"/>
              <a:t> (The Heroes of </a:t>
            </a:r>
            <a:r>
              <a:rPr lang="en-GB" dirty="0" err="1"/>
              <a:t>Shipka</a:t>
            </a:r>
            <a:r>
              <a:rPr lang="en-GB" dirty="0"/>
              <a:t>, Sergei </a:t>
            </a:r>
            <a:r>
              <a:rPr lang="en-GB" dirty="0" err="1"/>
              <a:t>Vasilyev</a:t>
            </a:r>
            <a:r>
              <a:rPr lang="en-GB" dirty="0"/>
              <a:t>, 1954), produced together with Bulgaria. The movie focuses on the Russia’s Balkan campaign of 1877-78 and emphasizes Russia’s messianic role for the Balkan nations in the fight against the Turks and their British allies.</a:t>
            </a:r>
            <a:endParaRPr lang="cs-CZ" dirty="0" smtClean="0"/>
          </a:p>
          <a:p>
            <a:endParaRPr lang="cs-CZ" dirty="0"/>
          </a:p>
          <a:p>
            <a:endParaRPr lang="cs-CZ" dirty="0"/>
          </a:p>
          <a:p>
            <a:r>
              <a:rPr lang="en-GB" i="1" dirty="0"/>
              <a:t>Skanderbeg</a:t>
            </a:r>
            <a:r>
              <a:rPr lang="en-GB" dirty="0"/>
              <a:t> (Sergei </a:t>
            </a:r>
            <a:r>
              <a:rPr lang="en-GB" dirty="0" err="1"/>
              <a:t>Yutkevich</a:t>
            </a:r>
            <a:r>
              <a:rPr lang="en-GB" dirty="0"/>
              <a:t>, 1953</a:t>
            </a:r>
            <a:r>
              <a:rPr lang="en-GB" dirty="0" smtClean="0"/>
              <a:t>)</a:t>
            </a:r>
            <a:r>
              <a:rPr lang="cs-CZ" dirty="0" smtClean="0"/>
              <a:t>  U 1:01:15</a:t>
            </a:r>
          </a:p>
          <a:p>
            <a:r>
              <a:rPr lang="cs-CZ" dirty="0">
                <a:hlinkClick r:id="rId2"/>
              </a:rPr>
              <a:t>https://</a:t>
            </a:r>
            <a:r>
              <a:rPr lang="cs-CZ" dirty="0" smtClean="0">
                <a:hlinkClick r:id="rId2"/>
              </a:rPr>
              <a:t>www.youtube.com/watch?v=t5pgBgsJ55M</a:t>
            </a:r>
            <a:endParaRPr lang="cs-CZ" dirty="0" smtClean="0"/>
          </a:p>
          <a:p>
            <a:r>
              <a:rPr lang="cs-CZ" dirty="0" smtClean="0"/>
              <a:t>Hrdinové Šipky </a:t>
            </a:r>
            <a:r>
              <a:rPr lang="cs-CZ" dirty="0"/>
              <a:t>(</a:t>
            </a:r>
            <a:r>
              <a:rPr lang="cs-CZ" dirty="0" err="1"/>
              <a:t>Geroi</a:t>
            </a:r>
            <a:r>
              <a:rPr lang="cs-CZ" dirty="0"/>
              <a:t> Šipky; Sergej </a:t>
            </a:r>
            <a:r>
              <a:rPr lang="cs-CZ" dirty="0" err="1"/>
              <a:t>Vasiljev</a:t>
            </a:r>
            <a:r>
              <a:rPr lang="cs-CZ" dirty="0"/>
              <a:t>, SSSR/Bulharsko, 1954)</a:t>
            </a:r>
            <a:endParaRPr lang="cs-CZ" dirty="0" smtClean="0"/>
          </a:p>
          <a:p>
            <a:r>
              <a:rPr lang="cs-CZ" dirty="0">
                <a:hlinkClick r:id="rId3"/>
              </a:rPr>
              <a:t>https://</a:t>
            </a:r>
            <a:r>
              <a:rPr lang="cs-CZ" dirty="0" smtClean="0">
                <a:hlinkClick r:id="rId3"/>
              </a:rPr>
              <a:t>www.youtube.com/watch?v=vixO6P0EMdU</a:t>
            </a:r>
            <a:r>
              <a:rPr lang="cs-CZ" dirty="0" smtClean="0"/>
              <a:t>  U 00:05:00-00:07:20; 0:18:00; 1:54:00</a:t>
            </a:r>
            <a:endParaRPr lang="cs-CZ" dirty="0"/>
          </a:p>
        </p:txBody>
      </p:sp>
    </p:spTree>
    <p:extLst>
      <p:ext uri="{BB962C8B-B14F-4D97-AF65-F5344CB8AC3E}">
        <p14:creationId xmlns:p14="http://schemas.microsoft.com/office/powerpoint/2010/main" val="20198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449859"/>
            <a:ext cx="9601200" cy="4893275"/>
          </a:xfrm>
        </p:spPr>
        <p:txBody>
          <a:bodyPr numCol="2">
            <a:normAutofit fontScale="55000" lnSpcReduction="20000"/>
          </a:bodyPr>
          <a:lstStyle/>
          <a:p>
            <a:endParaRPr lang="cs-CZ" dirty="0" smtClean="0"/>
          </a:p>
          <a:p>
            <a:r>
              <a:rPr lang="cs-CZ" b="1" dirty="0"/>
              <a:t>V 6 ráno na letišti (1958, Čeněk Duba</a:t>
            </a:r>
            <a:r>
              <a:rPr lang="cs-CZ" b="1" dirty="0" smtClean="0"/>
              <a:t>)</a:t>
            </a:r>
          </a:p>
          <a:p>
            <a:r>
              <a:rPr lang="cs-CZ" u="sng" dirty="0"/>
              <a:t>Májové hvězdy (</a:t>
            </a:r>
            <a:r>
              <a:rPr lang="cs-CZ" u="sng" dirty="0" err="1"/>
              <a:t>Majskije</a:t>
            </a:r>
            <a:r>
              <a:rPr lang="cs-CZ" u="sng" dirty="0"/>
              <a:t> </a:t>
            </a:r>
            <a:r>
              <a:rPr lang="cs-CZ" u="sng" dirty="0" err="1"/>
              <a:t>zvjozdy</a:t>
            </a:r>
            <a:r>
              <a:rPr lang="cs-CZ" u="sng" dirty="0"/>
              <a:t>; Stanislav </a:t>
            </a:r>
            <a:r>
              <a:rPr lang="cs-CZ" u="sng" dirty="0" err="1"/>
              <a:t>Rostockij</a:t>
            </a:r>
            <a:r>
              <a:rPr lang="cs-CZ" u="sng" dirty="0"/>
              <a:t>, Československo/SSSR, 1959)</a:t>
            </a:r>
            <a:endParaRPr lang="cs-CZ" b="1" u="sng" dirty="0"/>
          </a:p>
          <a:p>
            <a:r>
              <a:rPr lang="cs-CZ" b="1" dirty="0"/>
              <a:t>Přátelé na moři (1959, Lev </a:t>
            </a:r>
            <a:r>
              <a:rPr lang="cs-CZ" b="1" dirty="0" err="1"/>
              <a:t>Kulidžanov</a:t>
            </a:r>
            <a:r>
              <a:rPr lang="cs-CZ" b="1" dirty="0" smtClean="0"/>
              <a:t>)</a:t>
            </a:r>
          </a:p>
          <a:p>
            <a:r>
              <a:rPr lang="cs-CZ" i="1" dirty="0" smtClean="0"/>
              <a:t>                          </a:t>
            </a:r>
            <a:r>
              <a:rPr lang="cs-CZ" i="1" dirty="0" err="1" smtClean="0"/>
              <a:t>Prerušená</a:t>
            </a:r>
            <a:r>
              <a:rPr lang="cs-CZ" i="1" dirty="0" smtClean="0"/>
              <a:t> </a:t>
            </a:r>
            <a:r>
              <a:rPr lang="cs-CZ" i="1" dirty="0" err="1"/>
              <a:t>pieseň</a:t>
            </a:r>
            <a:r>
              <a:rPr lang="cs-CZ" i="1" dirty="0"/>
              <a:t> </a:t>
            </a:r>
            <a:r>
              <a:rPr lang="cs-CZ" dirty="0"/>
              <a:t>(</a:t>
            </a:r>
            <a:r>
              <a:rPr lang="cs-CZ" dirty="0" err="1"/>
              <a:t>Shetskvetili</a:t>
            </a:r>
            <a:r>
              <a:rPr lang="cs-CZ" dirty="0"/>
              <a:t> </a:t>
            </a:r>
            <a:r>
              <a:rPr lang="cs-CZ" dirty="0" err="1"/>
              <a:t>simgera</a:t>
            </a:r>
            <a:r>
              <a:rPr lang="cs-CZ" dirty="0"/>
              <a:t>; </a:t>
            </a:r>
            <a:r>
              <a:rPr lang="cs-CZ" dirty="0" err="1"/>
              <a:t>Nikoloz</a:t>
            </a:r>
            <a:r>
              <a:rPr lang="cs-CZ" dirty="0"/>
              <a:t> </a:t>
            </a:r>
            <a:r>
              <a:rPr lang="cs-CZ" dirty="0" err="1"/>
              <a:t>Sanišvili</a:t>
            </a:r>
            <a:r>
              <a:rPr lang="cs-CZ" dirty="0"/>
              <a:t> – František Žáček, Československo/SSSR, 1960)</a:t>
            </a:r>
            <a:endParaRPr lang="cs-CZ" b="1" dirty="0"/>
          </a:p>
          <a:p>
            <a:r>
              <a:rPr lang="en-GB" u="sng" dirty="0" err="1"/>
              <a:t>Velká</a:t>
            </a:r>
            <a:r>
              <a:rPr lang="en-GB" u="sng" dirty="0"/>
              <a:t> </a:t>
            </a:r>
            <a:r>
              <a:rPr lang="en-GB" u="sng" dirty="0" err="1"/>
              <a:t>cesta</a:t>
            </a:r>
            <a:r>
              <a:rPr lang="en-GB" u="sng" dirty="0"/>
              <a:t> (</a:t>
            </a:r>
            <a:r>
              <a:rPr lang="en-GB" u="sng" dirty="0" err="1"/>
              <a:t>Mosfilm</a:t>
            </a:r>
            <a:r>
              <a:rPr lang="en-GB" u="sng" dirty="0"/>
              <a:t>; 1963, </a:t>
            </a:r>
            <a:r>
              <a:rPr lang="en-GB" u="sng" dirty="0" err="1"/>
              <a:t>Jurij</a:t>
            </a:r>
            <a:r>
              <a:rPr lang="en-GB" u="sng" dirty="0"/>
              <a:t> </a:t>
            </a:r>
            <a:r>
              <a:rPr lang="en-GB" u="sng" dirty="0" err="1"/>
              <a:t>Ozerov</a:t>
            </a:r>
            <a:r>
              <a:rPr lang="en-GB" u="sng" dirty="0"/>
              <a:t>)</a:t>
            </a:r>
            <a:endParaRPr lang="cs-CZ" u="sng" dirty="0"/>
          </a:p>
          <a:p>
            <a:r>
              <a:rPr lang="en-GB" b="1" dirty="0" err="1"/>
              <a:t>Puščik</a:t>
            </a:r>
            <a:r>
              <a:rPr lang="en-GB" b="1" dirty="0"/>
              <a:t> </a:t>
            </a:r>
            <a:r>
              <a:rPr lang="en-GB" b="1" dirty="0" err="1"/>
              <a:t>jede</a:t>
            </a:r>
            <a:r>
              <a:rPr lang="en-GB" b="1" dirty="0"/>
              <a:t> do </a:t>
            </a:r>
            <a:r>
              <a:rPr lang="en-GB" b="1" dirty="0" err="1"/>
              <a:t>Prahy</a:t>
            </a:r>
            <a:r>
              <a:rPr lang="en-GB" b="1" dirty="0"/>
              <a:t> (</a:t>
            </a:r>
            <a:r>
              <a:rPr lang="en-GB" b="1" dirty="0" err="1"/>
              <a:t>Bělorusfilm</a:t>
            </a:r>
            <a:r>
              <a:rPr lang="en-GB" b="1" dirty="0"/>
              <a:t>; 1965, Lev Golub)</a:t>
            </a:r>
            <a:endParaRPr lang="cs-CZ" b="1" dirty="0"/>
          </a:p>
          <a:p>
            <a:r>
              <a:rPr lang="en-GB" dirty="0" err="1"/>
              <a:t>Kolonie</a:t>
            </a:r>
            <a:r>
              <a:rPr lang="en-GB" dirty="0"/>
              <a:t> </a:t>
            </a:r>
            <a:r>
              <a:rPr lang="en-GB" dirty="0" err="1"/>
              <a:t>Lanfieri</a:t>
            </a:r>
            <a:r>
              <a:rPr lang="en-GB" dirty="0"/>
              <a:t> (</a:t>
            </a:r>
            <a:r>
              <a:rPr lang="en-GB" dirty="0" err="1"/>
              <a:t>Mosfilm</a:t>
            </a:r>
            <a:r>
              <a:rPr lang="en-GB" dirty="0"/>
              <a:t>; 1969, Jan Schmidt) </a:t>
            </a:r>
            <a:endParaRPr lang="cs-CZ" dirty="0"/>
          </a:p>
          <a:p>
            <a:r>
              <a:rPr lang="en-GB" dirty="0" err="1"/>
              <a:t>Hráč</a:t>
            </a:r>
            <a:r>
              <a:rPr lang="en-GB" dirty="0"/>
              <a:t> (</a:t>
            </a:r>
            <a:r>
              <a:rPr lang="en-GB" dirty="0" err="1"/>
              <a:t>Lenfilm</a:t>
            </a:r>
            <a:r>
              <a:rPr lang="en-GB" dirty="0"/>
              <a:t>; 1972, </a:t>
            </a:r>
            <a:r>
              <a:rPr lang="en-GB" dirty="0" err="1"/>
              <a:t>Alexej</a:t>
            </a:r>
            <a:r>
              <a:rPr lang="en-GB" dirty="0"/>
              <a:t> </a:t>
            </a:r>
            <a:r>
              <a:rPr lang="en-GB" dirty="0" err="1"/>
              <a:t>Batalov</a:t>
            </a:r>
            <a:r>
              <a:rPr lang="en-GB" dirty="0"/>
              <a:t>) </a:t>
            </a:r>
            <a:endParaRPr lang="cs-CZ" dirty="0"/>
          </a:p>
          <a:p>
            <a:r>
              <a:rPr lang="en-GB" u="sng" dirty="0" err="1"/>
              <a:t>Oáza</a:t>
            </a:r>
            <a:r>
              <a:rPr lang="en-GB" u="sng" dirty="0"/>
              <a:t> (1972, </a:t>
            </a:r>
            <a:r>
              <a:rPr lang="en-GB" u="sng" dirty="0" err="1"/>
              <a:t>Zbyněk</a:t>
            </a:r>
            <a:r>
              <a:rPr lang="en-GB" u="sng" dirty="0"/>
              <a:t> </a:t>
            </a:r>
            <a:r>
              <a:rPr lang="en-GB" u="sng" dirty="0" err="1"/>
              <a:t>Brynych</a:t>
            </a:r>
            <a:r>
              <a:rPr lang="en-GB" u="sng" dirty="0"/>
              <a:t>) </a:t>
            </a:r>
            <a:endParaRPr lang="cs-CZ" u="sng" dirty="0"/>
          </a:p>
          <a:p>
            <a:r>
              <a:rPr lang="en-GB" i="1" dirty="0"/>
              <a:t>                              </a:t>
            </a:r>
            <a:r>
              <a:rPr lang="en-GB" i="1" dirty="0" err="1"/>
              <a:t>Zajtra</a:t>
            </a:r>
            <a:r>
              <a:rPr lang="en-GB" i="1" dirty="0"/>
              <a:t> </a:t>
            </a:r>
            <a:r>
              <a:rPr lang="en-GB" i="1" dirty="0" err="1"/>
              <a:t>bude</a:t>
            </a:r>
            <a:r>
              <a:rPr lang="en-GB" i="1" dirty="0"/>
              <a:t> </a:t>
            </a:r>
            <a:r>
              <a:rPr lang="en-GB" i="1" dirty="0" err="1"/>
              <a:t>neskoro</a:t>
            </a:r>
            <a:r>
              <a:rPr lang="en-GB" i="1" dirty="0"/>
              <a:t> (</a:t>
            </a:r>
            <a:r>
              <a:rPr lang="en-GB" i="1" dirty="0" err="1"/>
              <a:t>Bělarusfilm</a:t>
            </a:r>
            <a:r>
              <a:rPr lang="en-GB" i="1" dirty="0"/>
              <a:t>/</a:t>
            </a:r>
            <a:r>
              <a:rPr lang="en-GB" i="1" dirty="0" err="1"/>
              <a:t>Koliba</a:t>
            </a:r>
            <a:r>
              <a:rPr lang="en-GB" i="1" dirty="0"/>
              <a:t>, 1972, M. </a:t>
            </a:r>
            <a:r>
              <a:rPr lang="en-GB" i="1" dirty="0" err="1"/>
              <a:t>Ťapák</a:t>
            </a:r>
            <a:r>
              <a:rPr lang="en-GB" i="1" dirty="0"/>
              <a:t> – A. </a:t>
            </a:r>
            <a:r>
              <a:rPr lang="en-GB" i="1" dirty="0" err="1"/>
              <a:t>Karpov</a:t>
            </a:r>
            <a:r>
              <a:rPr lang="en-GB" i="1" dirty="0"/>
              <a:t>)</a:t>
            </a:r>
            <a:endParaRPr lang="cs-CZ" dirty="0"/>
          </a:p>
          <a:p>
            <a:r>
              <a:rPr lang="en-GB" u="sng" dirty="0" err="1"/>
              <a:t>Větrné</a:t>
            </a:r>
            <a:r>
              <a:rPr lang="en-GB" u="sng" dirty="0"/>
              <a:t> </a:t>
            </a:r>
            <a:r>
              <a:rPr lang="en-GB" u="sng" dirty="0" err="1"/>
              <a:t>moře</a:t>
            </a:r>
            <a:r>
              <a:rPr lang="en-GB" u="sng" dirty="0"/>
              <a:t> (1973, </a:t>
            </a:r>
            <a:r>
              <a:rPr lang="en-GB" u="sng" dirty="0" err="1"/>
              <a:t>Eldar</a:t>
            </a:r>
            <a:r>
              <a:rPr lang="en-GB" u="sng" dirty="0"/>
              <a:t> </a:t>
            </a:r>
            <a:r>
              <a:rPr lang="en-GB" u="sng" dirty="0" err="1"/>
              <a:t>Kulijev</a:t>
            </a:r>
            <a:r>
              <a:rPr lang="en-GB" u="sng" dirty="0"/>
              <a:t>) </a:t>
            </a:r>
            <a:endParaRPr lang="cs-CZ" u="sng" dirty="0"/>
          </a:p>
          <a:p>
            <a:r>
              <a:rPr lang="en-GB" b="1" dirty="0" err="1"/>
              <a:t>Borisek</a:t>
            </a:r>
            <a:r>
              <a:rPr lang="en-GB" b="1" dirty="0"/>
              <a:t>, </a:t>
            </a:r>
            <a:r>
              <a:rPr lang="en-GB" b="1" dirty="0" err="1"/>
              <a:t>malý</a:t>
            </a:r>
            <a:r>
              <a:rPr lang="en-GB" b="1" dirty="0"/>
              <a:t> </a:t>
            </a:r>
            <a:r>
              <a:rPr lang="en-GB" b="1" dirty="0" err="1"/>
              <a:t>seržant</a:t>
            </a:r>
            <a:r>
              <a:rPr lang="en-GB" b="1" dirty="0"/>
              <a:t> (1975, Lev Golub) </a:t>
            </a:r>
            <a:endParaRPr lang="cs-CZ" b="1" dirty="0"/>
          </a:p>
          <a:p>
            <a:r>
              <a:rPr lang="en-GB" dirty="0" err="1"/>
              <a:t>cirkus</a:t>
            </a:r>
            <a:r>
              <a:rPr lang="en-GB" dirty="0"/>
              <a:t> v </a:t>
            </a:r>
            <a:r>
              <a:rPr lang="en-GB" dirty="0" err="1"/>
              <a:t>cirkuse</a:t>
            </a:r>
            <a:r>
              <a:rPr lang="en-GB" dirty="0"/>
              <a:t> (1975, </a:t>
            </a:r>
            <a:r>
              <a:rPr lang="en-GB" dirty="0" err="1"/>
              <a:t>Oldřich</a:t>
            </a:r>
            <a:r>
              <a:rPr lang="en-GB" dirty="0"/>
              <a:t> </a:t>
            </a:r>
            <a:r>
              <a:rPr lang="en-GB" dirty="0" err="1"/>
              <a:t>Lipský</a:t>
            </a:r>
            <a:r>
              <a:rPr lang="en-GB" dirty="0"/>
              <a:t>) </a:t>
            </a:r>
            <a:endParaRPr lang="cs-CZ" dirty="0"/>
          </a:p>
          <a:p>
            <a:r>
              <a:rPr lang="en-GB" u="sng" dirty="0" err="1"/>
              <a:t>Vojáci</a:t>
            </a:r>
            <a:r>
              <a:rPr lang="en-GB" u="sng" dirty="0"/>
              <a:t> </a:t>
            </a:r>
            <a:r>
              <a:rPr lang="en-GB" u="sng" dirty="0" err="1"/>
              <a:t>svobody</a:t>
            </a:r>
            <a:r>
              <a:rPr lang="en-GB" u="sng" dirty="0"/>
              <a:t> (</a:t>
            </a:r>
            <a:r>
              <a:rPr lang="en-GB" u="sng" dirty="0" err="1"/>
              <a:t>Mosfilm</a:t>
            </a:r>
            <a:r>
              <a:rPr lang="en-GB" u="sng" dirty="0"/>
              <a:t> + PLR, NDR, MLR, RSR, BLR, </a:t>
            </a:r>
            <a:r>
              <a:rPr lang="en-GB" u="sng" dirty="0" err="1"/>
              <a:t>Jugoslávie</a:t>
            </a:r>
            <a:r>
              <a:rPr lang="en-GB" u="sng" dirty="0"/>
              <a:t>; 1976, J. </a:t>
            </a:r>
            <a:r>
              <a:rPr lang="en-GB" u="sng" dirty="0" err="1"/>
              <a:t>Ozerov</a:t>
            </a:r>
            <a:r>
              <a:rPr lang="en-GB" u="sng" dirty="0"/>
              <a:t>)</a:t>
            </a:r>
            <a:endParaRPr lang="cs-CZ" u="sng" dirty="0"/>
          </a:p>
          <a:p>
            <a:r>
              <a:rPr lang="en-GB" i="1" dirty="0"/>
              <a:t>                            </a:t>
            </a:r>
            <a:r>
              <a:rPr lang="en-GB" i="1" dirty="0" err="1"/>
              <a:t>Rača</a:t>
            </a:r>
            <a:r>
              <a:rPr lang="en-GB" i="1" dirty="0"/>
              <a:t>, </a:t>
            </a:r>
            <a:r>
              <a:rPr lang="en-GB" i="1" dirty="0" err="1"/>
              <a:t>láska</a:t>
            </a:r>
            <a:r>
              <a:rPr lang="en-GB" i="1" dirty="0"/>
              <a:t> </a:t>
            </a:r>
            <a:r>
              <a:rPr lang="en-GB" i="1" dirty="0" err="1"/>
              <a:t>moja</a:t>
            </a:r>
            <a:r>
              <a:rPr lang="en-GB" i="1" dirty="0"/>
              <a:t> (</a:t>
            </a:r>
            <a:r>
              <a:rPr lang="en-GB" i="1" dirty="0" err="1"/>
              <a:t>Gruziafilm</a:t>
            </a:r>
            <a:r>
              <a:rPr lang="en-GB" i="1" dirty="0"/>
              <a:t> – SFT Bratislava; 1977, T. </a:t>
            </a:r>
            <a:r>
              <a:rPr lang="en-GB" i="1" dirty="0" err="1"/>
              <a:t>Palavandišvili</a:t>
            </a:r>
            <a:r>
              <a:rPr lang="en-GB" i="1" dirty="0"/>
              <a:t> – Jn. </a:t>
            </a:r>
            <a:r>
              <a:rPr lang="en-GB" i="1" dirty="0" err="1"/>
              <a:t>Medvěd</a:t>
            </a:r>
            <a:r>
              <a:rPr lang="en-GB" i="1" dirty="0"/>
              <a:t>)</a:t>
            </a:r>
            <a:endParaRPr lang="cs-CZ" dirty="0"/>
          </a:p>
          <a:p>
            <a:r>
              <a:rPr lang="en-GB" u="sng" dirty="0" err="1"/>
              <a:t>Sokolovo</a:t>
            </a:r>
            <a:r>
              <a:rPr lang="en-GB" u="sng" dirty="0"/>
              <a:t> (</a:t>
            </a:r>
            <a:r>
              <a:rPr lang="en-GB" u="sng" dirty="0" err="1"/>
              <a:t>Mosfilm</a:t>
            </a:r>
            <a:r>
              <a:rPr lang="en-GB" u="sng" dirty="0"/>
              <a:t>; 1974, O. </a:t>
            </a:r>
            <a:r>
              <a:rPr lang="en-GB" u="sng" dirty="0" err="1"/>
              <a:t>Vávra</a:t>
            </a:r>
            <a:r>
              <a:rPr lang="en-GB" u="sng" dirty="0"/>
              <a:t>)</a:t>
            </a:r>
            <a:endParaRPr lang="cs-CZ" u="sng" dirty="0"/>
          </a:p>
          <a:p>
            <a:r>
              <a:rPr lang="en-GB" dirty="0" err="1"/>
              <a:t>Kentauři</a:t>
            </a:r>
            <a:r>
              <a:rPr lang="en-GB" dirty="0"/>
              <a:t> (1978, </a:t>
            </a:r>
            <a:r>
              <a:rPr lang="en-GB" dirty="0" err="1" smtClean="0"/>
              <a:t>Vitautas</a:t>
            </a:r>
            <a:r>
              <a:rPr lang="en-GB" dirty="0" smtClean="0"/>
              <a:t> </a:t>
            </a:r>
            <a:r>
              <a:rPr lang="en-GB" dirty="0" err="1" smtClean="0"/>
              <a:t>Žalakevičius</a:t>
            </a:r>
            <a:r>
              <a:rPr lang="en-GB" dirty="0"/>
              <a:t>, </a:t>
            </a:r>
            <a:r>
              <a:rPr lang="en-GB" dirty="0" err="1"/>
              <a:t>koprodukce</a:t>
            </a:r>
            <a:r>
              <a:rPr lang="en-GB" dirty="0"/>
              <a:t> </a:t>
            </a:r>
            <a:r>
              <a:rPr lang="en-GB" dirty="0" err="1"/>
              <a:t>doatečně</a:t>
            </a:r>
            <a:r>
              <a:rPr lang="en-GB" dirty="0"/>
              <a:t>, </a:t>
            </a:r>
            <a:r>
              <a:rPr lang="en-GB" dirty="0" err="1"/>
              <a:t>nejdřív</a:t>
            </a:r>
            <a:r>
              <a:rPr lang="en-GB" dirty="0"/>
              <a:t> s </a:t>
            </a:r>
            <a:r>
              <a:rPr lang="en-GB" dirty="0" err="1"/>
              <a:t>madarskem</a:t>
            </a:r>
            <a:r>
              <a:rPr lang="en-GB" dirty="0"/>
              <a:t>) </a:t>
            </a:r>
            <a:endParaRPr lang="cs-CZ" dirty="0"/>
          </a:p>
          <a:p>
            <a:r>
              <a:rPr lang="en-GB" dirty="0" err="1"/>
              <a:t>Trasa</a:t>
            </a:r>
            <a:r>
              <a:rPr lang="en-GB" dirty="0"/>
              <a:t> (1978, </a:t>
            </a:r>
            <a:r>
              <a:rPr lang="en-GB" dirty="0" err="1"/>
              <a:t>Anatolij</a:t>
            </a:r>
            <a:r>
              <a:rPr lang="en-GB" dirty="0"/>
              <a:t> </a:t>
            </a:r>
            <a:r>
              <a:rPr lang="en-GB" dirty="0" err="1"/>
              <a:t>Vechotko</a:t>
            </a:r>
            <a:r>
              <a:rPr lang="en-GB" dirty="0"/>
              <a:t>, </a:t>
            </a:r>
            <a:r>
              <a:rPr lang="en-GB" dirty="0" err="1"/>
              <a:t>Natalija</a:t>
            </a:r>
            <a:r>
              <a:rPr lang="en-GB" dirty="0"/>
              <a:t> </a:t>
            </a:r>
            <a:r>
              <a:rPr lang="en-GB" dirty="0" err="1"/>
              <a:t>Troščenko</a:t>
            </a:r>
            <a:r>
              <a:rPr lang="en-GB" dirty="0"/>
              <a:t>) </a:t>
            </a:r>
            <a:endParaRPr lang="cs-CZ" dirty="0"/>
          </a:p>
          <a:p>
            <a:r>
              <a:rPr lang="en-GB" u="sng" dirty="0" err="1"/>
              <a:t>Fronta</a:t>
            </a:r>
            <a:r>
              <a:rPr lang="en-GB" u="sng" dirty="0"/>
              <a:t> v </a:t>
            </a:r>
            <a:r>
              <a:rPr lang="en-GB" u="sng" dirty="0" err="1"/>
              <a:t>týlu</a:t>
            </a:r>
            <a:r>
              <a:rPr lang="en-GB" u="sng" dirty="0"/>
              <a:t> </a:t>
            </a:r>
            <a:r>
              <a:rPr lang="en-GB" u="sng" dirty="0" err="1"/>
              <a:t>nepřítele</a:t>
            </a:r>
            <a:r>
              <a:rPr lang="en-GB" u="sng" dirty="0"/>
              <a:t> (</a:t>
            </a:r>
            <a:r>
              <a:rPr lang="en-GB" u="sng" dirty="0" err="1"/>
              <a:t>Mosfilm</a:t>
            </a:r>
            <a:r>
              <a:rPr lang="en-GB" u="sng" dirty="0"/>
              <a:t>; 1981, </a:t>
            </a:r>
            <a:r>
              <a:rPr lang="en-GB" u="sng" dirty="0" smtClean="0"/>
              <a:t>I</a:t>
            </a:r>
            <a:r>
              <a:rPr lang="cs-CZ" u="sng" dirty="0" err="1" smtClean="0"/>
              <a:t>gor</a:t>
            </a:r>
            <a:r>
              <a:rPr lang="en-GB" u="sng" dirty="0" smtClean="0"/>
              <a:t> </a:t>
            </a:r>
            <a:r>
              <a:rPr lang="en-GB" u="sng" dirty="0" err="1"/>
              <a:t>Gostěv</a:t>
            </a:r>
            <a:r>
              <a:rPr lang="en-GB" u="sng" dirty="0"/>
              <a:t>)</a:t>
            </a:r>
            <a:endParaRPr lang="cs-CZ" u="sng" dirty="0"/>
          </a:p>
          <a:p>
            <a:r>
              <a:rPr lang="en-GB" dirty="0"/>
              <a:t>Revue </a:t>
            </a:r>
            <a:r>
              <a:rPr lang="en-GB" dirty="0" err="1"/>
              <a:t>na</a:t>
            </a:r>
            <a:r>
              <a:rPr lang="en-GB" dirty="0"/>
              <a:t> </a:t>
            </a:r>
            <a:r>
              <a:rPr lang="en-GB" dirty="0" err="1"/>
              <a:t>zakázku</a:t>
            </a:r>
            <a:r>
              <a:rPr lang="en-GB" dirty="0"/>
              <a:t> (1982, </a:t>
            </a:r>
            <a:r>
              <a:rPr lang="en-GB" dirty="0" err="1"/>
              <a:t>Zdeněk</a:t>
            </a:r>
            <a:r>
              <a:rPr lang="en-GB" dirty="0"/>
              <a:t> </a:t>
            </a:r>
            <a:r>
              <a:rPr lang="en-GB" dirty="0" err="1"/>
              <a:t>Podskalský</a:t>
            </a:r>
            <a:r>
              <a:rPr lang="en-GB" dirty="0"/>
              <a:t>) </a:t>
            </a:r>
            <a:endParaRPr lang="cs-CZ" dirty="0"/>
          </a:p>
          <a:p>
            <a:r>
              <a:rPr lang="en-GB" b="1" dirty="0" err="1"/>
              <a:t>Pohádka</a:t>
            </a:r>
            <a:r>
              <a:rPr lang="en-GB" b="1" dirty="0"/>
              <a:t> o </a:t>
            </a:r>
            <a:r>
              <a:rPr lang="en-GB" b="1" dirty="0" err="1"/>
              <a:t>putování</a:t>
            </a:r>
            <a:r>
              <a:rPr lang="en-GB" b="1" dirty="0"/>
              <a:t> (1982, </a:t>
            </a:r>
            <a:r>
              <a:rPr lang="en-GB" b="1" dirty="0" err="1"/>
              <a:t>Aleksandr</a:t>
            </a:r>
            <a:r>
              <a:rPr lang="en-GB" b="1" dirty="0"/>
              <a:t> Mitta) </a:t>
            </a:r>
            <a:endParaRPr lang="cs-CZ" b="1" dirty="0"/>
          </a:p>
          <a:p>
            <a:r>
              <a:rPr lang="en-GB" u="sng" dirty="0" err="1"/>
              <a:t>Písně</a:t>
            </a:r>
            <a:r>
              <a:rPr lang="en-GB" u="sng" dirty="0"/>
              <a:t> by </a:t>
            </a:r>
            <a:r>
              <a:rPr lang="en-GB" u="sng" dirty="0" err="1"/>
              <a:t>neměly</a:t>
            </a:r>
            <a:r>
              <a:rPr lang="en-GB" u="sng" dirty="0"/>
              <a:t> </a:t>
            </a:r>
            <a:r>
              <a:rPr lang="en-GB" u="sng" dirty="0" err="1"/>
              <a:t>umírat</a:t>
            </a:r>
            <a:r>
              <a:rPr lang="en-GB" u="sng" dirty="0"/>
              <a:t> (1983, </a:t>
            </a:r>
            <a:r>
              <a:rPr lang="en-GB" u="sng" dirty="0" err="1"/>
              <a:t>Vít</a:t>
            </a:r>
            <a:r>
              <a:rPr lang="en-GB" u="sng" dirty="0"/>
              <a:t> </a:t>
            </a:r>
            <a:r>
              <a:rPr lang="en-GB" u="sng" dirty="0" err="1"/>
              <a:t>Olmer</a:t>
            </a:r>
            <a:r>
              <a:rPr lang="en-GB" u="sng" dirty="0"/>
              <a:t>, </a:t>
            </a:r>
            <a:r>
              <a:rPr lang="en-GB" u="sng" dirty="0" err="1"/>
              <a:t>Žanri</a:t>
            </a:r>
            <a:r>
              <a:rPr lang="en-GB" u="sng" dirty="0"/>
              <a:t> </a:t>
            </a:r>
            <a:r>
              <a:rPr lang="en-GB" u="sng" dirty="0" err="1"/>
              <a:t>Lolašvili</a:t>
            </a:r>
            <a:r>
              <a:rPr lang="en-GB" u="sng" dirty="0"/>
              <a:t>) </a:t>
            </a:r>
            <a:endParaRPr lang="cs-CZ" u="sng" dirty="0"/>
          </a:p>
          <a:p>
            <a:r>
              <a:rPr lang="en-GB" dirty="0"/>
              <a:t>Lev </a:t>
            </a:r>
            <a:r>
              <a:rPr lang="en-GB" dirty="0" err="1"/>
              <a:t>Tolstoj</a:t>
            </a:r>
            <a:r>
              <a:rPr lang="en-GB" dirty="0"/>
              <a:t> (Studio M. </a:t>
            </a:r>
            <a:r>
              <a:rPr lang="en-GB" dirty="0" err="1"/>
              <a:t>Gorkého</a:t>
            </a:r>
            <a:r>
              <a:rPr lang="en-GB" dirty="0"/>
              <a:t>/FS </a:t>
            </a:r>
            <a:r>
              <a:rPr lang="en-GB" dirty="0" err="1"/>
              <a:t>Koliba</a:t>
            </a:r>
            <a:r>
              <a:rPr lang="en-GB" dirty="0"/>
              <a:t>; 1984, </a:t>
            </a:r>
            <a:r>
              <a:rPr lang="en-GB" dirty="0" err="1"/>
              <a:t>S.A.Gerasimov</a:t>
            </a:r>
            <a:r>
              <a:rPr lang="en-GB" dirty="0"/>
              <a:t>)</a:t>
            </a:r>
            <a:endParaRPr lang="cs-CZ" dirty="0"/>
          </a:p>
          <a:p>
            <a:r>
              <a:rPr lang="en-GB" u="sng" dirty="0" err="1"/>
              <a:t>Boj</a:t>
            </a:r>
            <a:r>
              <a:rPr lang="en-GB" u="sng" dirty="0"/>
              <a:t> o </a:t>
            </a:r>
            <a:r>
              <a:rPr lang="en-GB" u="sng" dirty="0" err="1"/>
              <a:t>Moskvu</a:t>
            </a:r>
            <a:r>
              <a:rPr lang="en-GB" u="sng" dirty="0"/>
              <a:t> (1985, </a:t>
            </a:r>
            <a:r>
              <a:rPr lang="en-GB" u="sng" dirty="0" err="1"/>
              <a:t>Jurij</a:t>
            </a:r>
            <a:r>
              <a:rPr lang="en-GB" u="sng" dirty="0"/>
              <a:t> </a:t>
            </a:r>
            <a:r>
              <a:rPr lang="en-GB" u="sng" dirty="0" err="1"/>
              <a:t>Ozerov</a:t>
            </a:r>
            <a:r>
              <a:rPr lang="en-GB" u="sng" dirty="0"/>
              <a:t>) </a:t>
            </a:r>
            <a:endParaRPr lang="cs-CZ" u="sng" dirty="0"/>
          </a:p>
          <a:p>
            <a:r>
              <a:rPr lang="en-GB" b="1" dirty="0" err="1"/>
              <a:t>Pohádka</a:t>
            </a:r>
            <a:r>
              <a:rPr lang="en-GB" b="1" dirty="0"/>
              <a:t> o </a:t>
            </a:r>
            <a:r>
              <a:rPr lang="en-GB" b="1" dirty="0" err="1"/>
              <a:t>Malíčkovi</a:t>
            </a:r>
            <a:r>
              <a:rPr lang="en-GB" b="1" dirty="0"/>
              <a:t> (1985, </a:t>
            </a:r>
            <a:r>
              <a:rPr lang="en-GB" b="1" dirty="0" err="1"/>
              <a:t>Gunars</a:t>
            </a:r>
            <a:r>
              <a:rPr lang="en-GB" b="1" dirty="0"/>
              <a:t> </a:t>
            </a:r>
            <a:r>
              <a:rPr lang="en-GB" b="1" dirty="0" err="1"/>
              <a:t>Piesis</a:t>
            </a:r>
            <a:r>
              <a:rPr lang="en-GB" b="1" dirty="0"/>
              <a:t>) </a:t>
            </a:r>
            <a:endParaRPr lang="cs-CZ" b="1" dirty="0"/>
          </a:p>
          <a:p>
            <a:r>
              <a:rPr lang="en-GB" dirty="0"/>
              <a:t>Boris Godunov (</a:t>
            </a:r>
            <a:r>
              <a:rPr lang="en-GB" dirty="0" err="1"/>
              <a:t>Mosfilm</a:t>
            </a:r>
            <a:r>
              <a:rPr lang="en-GB" dirty="0"/>
              <a:t>; 1986, S. </a:t>
            </a:r>
            <a:r>
              <a:rPr lang="en-GB" dirty="0" err="1"/>
              <a:t>Bondarčuk</a:t>
            </a:r>
            <a:r>
              <a:rPr lang="en-GB" dirty="0"/>
              <a:t>)</a:t>
            </a:r>
            <a:endParaRPr lang="cs-CZ" dirty="0"/>
          </a:p>
          <a:p>
            <a:r>
              <a:rPr lang="en-GB" b="1" dirty="0" err="1"/>
              <a:t>Cizím</a:t>
            </a:r>
            <a:r>
              <a:rPr lang="en-GB" b="1" dirty="0"/>
              <a:t> </a:t>
            </a:r>
            <a:r>
              <a:rPr lang="en-GB" b="1" dirty="0" err="1"/>
              <a:t>vstup</a:t>
            </a:r>
            <a:r>
              <a:rPr lang="en-GB" b="1" dirty="0"/>
              <a:t> </a:t>
            </a:r>
            <a:r>
              <a:rPr lang="en-GB" b="1" dirty="0" err="1"/>
              <a:t>povolen</a:t>
            </a:r>
            <a:r>
              <a:rPr lang="en-GB" b="1" dirty="0"/>
              <a:t> (1986; Studio M. </a:t>
            </a:r>
            <a:r>
              <a:rPr lang="en-GB" b="1" dirty="0" err="1"/>
              <a:t>Gorkého</a:t>
            </a:r>
            <a:r>
              <a:rPr lang="en-GB" b="1" dirty="0"/>
              <a:t>/</a:t>
            </a:r>
            <a:r>
              <a:rPr lang="en-GB" b="1" dirty="0" err="1"/>
              <a:t>Filmové</a:t>
            </a:r>
            <a:r>
              <a:rPr lang="en-GB" b="1" dirty="0"/>
              <a:t> studio Gottwaldov, J. </a:t>
            </a:r>
            <a:r>
              <a:rPr lang="en-GB" b="1" dirty="0" err="1"/>
              <a:t>Pinkava</a:t>
            </a:r>
            <a:r>
              <a:rPr lang="en-GB" b="1" dirty="0"/>
              <a:t>)</a:t>
            </a:r>
            <a:endParaRPr lang="cs-CZ" b="1" dirty="0"/>
          </a:p>
          <a:p>
            <a:r>
              <a:rPr lang="en-GB" u="sng" dirty="0" err="1"/>
              <a:t>Věrni</a:t>
            </a:r>
            <a:r>
              <a:rPr lang="en-GB" u="sng" dirty="0"/>
              <a:t> </a:t>
            </a:r>
            <a:r>
              <a:rPr lang="en-GB" u="sng" dirty="0" err="1"/>
              <a:t>zůstaneme</a:t>
            </a:r>
            <a:r>
              <a:rPr lang="en-GB" u="sng" dirty="0"/>
              <a:t> (1988, Andrej </a:t>
            </a:r>
            <a:r>
              <a:rPr lang="en-GB" u="sng" dirty="0" err="1"/>
              <a:t>Maljukov</a:t>
            </a:r>
            <a:r>
              <a:rPr lang="en-GB" u="sng" dirty="0"/>
              <a:t>)</a:t>
            </a:r>
            <a:endParaRPr lang="cs-CZ" u="sng" dirty="0"/>
          </a:p>
          <a:p>
            <a:r>
              <a:rPr lang="en-GB" u="sng" dirty="0" err="1"/>
              <a:t>Piloti</a:t>
            </a:r>
            <a:r>
              <a:rPr lang="en-GB" u="sng" dirty="0"/>
              <a:t> (</a:t>
            </a:r>
            <a:r>
              <a:rPr lang="en-GB" u="sng" dirty="0" err="1"/>
              <a:t>Mosfilm</a:t>
            </a:r>
            <a:r>
              <a:rPr lang="en-GB" u="sng" dirty="0"/>
              <a:t>; 1988, O. </a:t>
            </a:r>
            <a:r>
              <a:rPr lang="en-GB" u="sng" dirty="0" err="1"/>
              <a:t>Fuka</a:t>
            </a:r>
            <a:r>
              <a:rPr lang="en-GB" u="sng" dirty="0"/>
              <a:t>)</a:t>
            </a:r>
            <a:endParaRPr lang="cs-CZ" u="sng" dirty="0"/>
          </a:p>
          <a:p>
            <a:pPr marL="0" indent="0">
              <a:buNone/>
            </a:pPr>
            <a:endParaRPr lang="cs-CZ" dirty="0"/>
          </a:p>
        </p:txBody>
      </p:sp>
      <p:sp>
        <p:nvSpPr>
          <p:cNvPr id="5" name="Nadpis 4"/>
          <p:cNvSpPr>
            <a:spLocks noGrp="1"/>
          </p:cNvSpPr>
          <p:nvPr>
            <p:ph type="title"/>
          </p:nvPr>
        </p:nvSpPr>
        <p:spPr>
          <a:xfrm>
            <a:off x="1371600" y="685800"/>
            <a:ext cx="9601200" cy="764059"/>
          </a:xfrm>
        </p:spPr>
        <p:txBody>
          <a:bodyPr/>
          <a:lstStyle/>
          <a:p>
            <a:r>
              <a:rPr lang="cs-CZ" dirty="0" err="1" smtClean="0"/>
              <a:t>Czechoslovakia</a:t>
            </a:r>
            <a:r>
              <a:rPr lang="cs-CZ" dirty="0" smtClean="0"/>
              <a:t>/USSR </a:t>
            </a:r>
            <a:endParaRPr lang="cs-CZ" dirty="0"/>
          </a:p>
        </p:txBody>
      </p:sp>
    </p:spTree>
    <p:extLst>
      <p:ext uri="{BB962C8B-B14F-4D97-AF65-F5344CB8AC3E}">
        <p14:creationId xmlns:p14="http://schemas.microsoft.com/office/powerpoint/2010/main" val="3201301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478971"/>
            <a:ext cx="9601200" cy="5388429"/>
          </a:xfrm>
        </p:spPr>
        <p:txBody>
          <a:bodyPr>
            <a:normAutofit fontScale="32500" lnSpcReduction="20000"/>
          </a:bodyPr>
          <a:lstStyle/>
          <a:p>
            <a:endParaRPr lang="cs-CZ" dirty="0" smtClean="0"/>
          </a:p>
          <a:p>
            <a:endParaRPr lang="cs-CZ" dirty="0"/>
          </a:p>
          <a:p>
            <a:endParaRPr lang="cs-CZ" dirty="0" smtClean="0"/>
          </a:p>
          <a:p>
            <a:r>
              <a:rPr lang="cs-CZ" sz="3700" dirty="0" err="1" smtClean="0"/>
              <a:t>Three</a:t>
            </a:r>
            <a:r>
              <a:rPr lang="cs-CZ" sz="3700" dirty="0" smtClean="0"/>
              <a:t> </a:t>
            </a:r>
            <a:r>
              <a:rPr lang="cs-CZ" sz="3700" dirty="0" err="1" smtClean="0"/>
              <a:t>ways</a:t>
            </a:r>
            <a:r>
              <a:rPr lang="cs-CZ" sz="3700" dirty="0" smtClean="0"/>
              <a:t> to make a CP:</a:t>
            </a:r>
            <a:endParaRPr lang="cs-CZ" sz="3700" dirty="0"/>
          </a:p>
          <a:p>
            <a:r>
              <a:rPr lang="cs-CZ" sz="3700" dirty="0" smtClean="0"/>
              <a:t>1/ A </a:t>
            </a:r>
            <a:r>
              <a:rPr lang="cs-CZ" sz="3700" dirty="0" err="1" smtClean="0"/>
              <a:t>written</a:t>
            </a:r>
            <a:r>
              <a:rPr lang="cs-CZ" sz="3700" dirty="0" smtClean="0"/>
              <a:t> </a:t>
            </a:r>
            <a:r>
              <a:rPr lang="cs-CZ" sz="3700" dirty="0" err="1" smtClean="0"/>
              <a:t>script</a:t>
            </a:r>
            <a:r>
              <a:rPr lang="cs-CZ" sz="3700" dirty="0" smtClean="0"/>
              <a:t> </a:t>
            </a:r>
            <a:r>
              <a:rPr lang="cs-CZ" sz="3700" dirty="0" err="1" smtClean="0"/>
              <a:t>is</a:t>
            </a:r>
            <a:r>
              <a:rPr lang="cs-CZ" sz="3700" dirty="0" smtClean="0"/>
              <a:t> </a:t>
            </a:r>
            <a:r>
              <a:rPr lang="cs-CZ" sz="3700" dirty="0" err="1" smtClean="0"/>
              <a:t>placed</a:t>
            </a:r>
            <a:r>
              <a:rPr lang="cs-CZ" sz="3700" dirty="0" smtClean="0"/>
              <a:t> in </a:t>
            </a:r>
            <a:r>
              <a:rPr lang="cs-CZ" sz="3700" dirty="0" err="1" smtClean="0"/>
              <a:t>the</a:t>
            </a:r>
            <a:r>
              <a:rPr lang="cs-CZ" sz="3700" dirty="0" smtClean="0"/>
              <a:t> </a:t>
            </a:r>
            <a:r>
              <a:rPr lang="cs-CZ" sz="3700" dirty="0" err="1" smtClean="0"/>
              <a:t>dramaturgical-production</a:t>
            </a:r>
            <a:r>
              <a:rPr lang="cs-CZ" sz="3700" dirty="0" smtClean="0"/>
              <a:t> </a:t>
            </a:r>
            <a:r>
              <a:rPr lang="cs-CZ" sz="3700" dirty="0" err="1" smtClean="0"/>
              <a:t>plan</a:t>
            </a:r>
            <a:r>
              <a:rPr lang="cs-CZ" sz="3700" dirty="0"/>
              <a:t> </a:t>
            </a:r>
            <a:r>
              <a:rPr lang="cs-CZ" sz="3700" dirty="0" err="1" smtClean="0"/>
              <a:t>of</a:t>
            </a:r>
            <a:r>
              <a:rPr lang="cs-CZ" sz="3700" dirty="0" smtClean="0"/>
              <a:t> a studio; </a:t>
            </a:r>
            <a:r>
              <a:rPr lang="cs-CZ" sz="3700" dirty="0" err="1" smtClean="0"/>
              <a:t>starts</a:t>
            </a:r>
            <a:r>
              <a:rPr lang="cs-CZ" sz="3700" dirty="0" smtClean="0"/>
              <a:t> a </a:t>
            </a:r>
            <a:r>
              <a:rPr lang="cs-CZ" sz="3700" dirty="0" err="1" smtClean="0"/>
              <a:t>preparation</a:t>
            </a:r>
            <a:r>
              <a:rPr lang="cs-CZ" sz="3700" dirty="0" smtClean="0"/>
              <a:t> </a:t>
            </a:r>
            <a:r>
              <a:rPr lang="cs-CZ" sz="3700" dirty="0" err="1" smtClean="0"/>
              <a:t>of</a:t>
            </a:r>
            <a:r>
              <a:rPr lang="cs-CZ" sz="3700" dirty="0" smtClean="0"/>
              <a:t> </a:t>
            </a:r>
            <a:r>
              <a:rPr lang="cs-CZ" sz="3700" dirty="0" err="1" smtClean="0"/>
              <a:t>relevant</a:t>
            </a:r>
            <a:r>
              <a:rPr lang="cs-CZ" sz="3700" dirty="0" smtClean="0"/>
              <a:t> </a:t>
            </a:r>
            <a:r>
              <a:rPr lang="cs-CZ" sz="3700" dirty="0" err="1" smtClean="0"/>
              <a:t>documents</a:t>
            </a:r>
            <a:r>
              <a:rPr lang="cs-CZ" sz="3700" dirty="0" smtClean="0"/>
              <a:t> </a:t>
            </a:r>
            <a:r>
              <a:rPr lang="cs-CZ" sz="3700" dirty="0" err="1" smtClean="0"/>
              <a:t>or</a:t>
            </a:r>
            <a:r>
              <a:rPr lang="cs-CZ" sz="3700" dirty="0" smtClean="0"/>
              <a:t> </a:t>
            </a:r>
            <a:r>
              <a:rPr lang="cs-CZ" sz="3700" dirty="0" err="1" smtClean="0"/>
              <a:t>with</a:t>
            </a:r>
            <a:r>
              <a:rPr lang="cs-CZ" sz="3700" dirty="0" smtClean="0"/>
              <a:t> </a:t>
            </a:r>
            <a:r>
              <a:rPr lang="cs-CZ" sz="3700" dirty="0" err="1" smtClean="0"/>
              <a:t>Central</a:t>
            </a:r>
            <a:r>
              <a:rPr lang="cs-CZ" sz="3700" dirty="0" smtClean="0"/>
              <a:t> </a:t>
            </a:r>
            <a:r>
              <a:rPr lang="cs-CZ" sz="3700" dirty="0" err="1" smtClean="0"/>
              <a:t>directory</a:t>
            </a:r>
            <a:r>
              <a:rPr lang="cs-CZ" sz="3700" dirty="0" smtClean="0"/>
              <a:t> </a:t>
            </a:r>
            <a:r>
              <a:rPr lang="cs-CZ" sz="3700" dirty="0" err="1" smtClean="0"/>
              <a:t>of</a:t>
            </a:r>
            <a:r>
              <a:rPr lang="cs-CZ" sz="3700" dirty="0" smtClean="0"/>
              <a:t> </a:t>
            </a:r>
            <a:r>
              <a:rPr lang="cs-CZ" sz="3700" dirty="0" err="1" smtClean="0"/>
              <a:t>the</a:t>
            </a:r>
            <a:r>
              <a:rPr lang="cs-CZ" sz="3700" dirty="0" smtClean="0"/>
              <a:t> </a:t>
            </a:r>
            <a:r>
              <a:rPr lang="cs-CZ" sz="3700" dirty="0" err="1" smtClean="0"/>
              <a:t>Czechoslovak</a:t>
            </a:r>
            <a:r>
              <a:rPr lang="cs-CZ" sz="3700" dirty="0" smtClean="0"/>
              <a:t> </a:t>
            </a:r>
            <a:r>
              <a:rPr lang="cs-CZ" sz="3700" dirty="0" err="1" smtClean="0"/>
              <a:t>state</a:t>
            </a:r>
            <a:r>
              <a:rPr lang="cs-CZ" sz="3700" dirty="0" smtClean="0"/>
              <a:t> film, </a:t>
            </a:r>
            <a:r>
              <a:rPr lang="cs-CZ" sz="3700" dirty="0" err="1" smtClean="0"/>
              <a:t>or</a:t>
            </a:r>
            <a:r>
              <a:rPr lang="cs-CZ" sz="3700" dirty="0" smtClean="0"/>
              <a:t> </a:t>
            </a:r>
            <a:r>
              <a:rPr lang="cs-CZ" sz="3700" dirty="0" err="1" smtClean="0"/>
              <a:t>with</a:t>
            </a:r>
            <a:r>
              <a:rPr lang="cs-CZ" sz="3700" dirty="0" smtClean="0"/>
              <a:t> </a:t>
            </a:r>
            <a:r>
              <a:rPr lang="cs-CZ" sz="3700" dirty="0" err="1" smtClean="0"/>
              <a:t>Goskino</a:t>
            </a:r>
            <a:r>
              <a:rPr lang="cs-CZ" sz="3700" dirty="0" smtClean="0"/>
              <a:t>; </a:t>
            </a:r>
            <a:r>
              <a:rPr lang="cs-CZ" sz="3700" dirty="0" err="1" smtClean="0"/>
              <a:t>documents</a:t>
            </a:r>
            <a:r>
              <a:rPr lang="cs-CZ" sz="3700" dirty="0" smtClean="0"/>
              <a:t> are </a:t>
            </a:r>
            <a:r>
              <a:rPr lang="cs-CZ" sz="3700" dirty="0" err="1" smtClean="0"/>
              <a:t>handed</a:t>
            </a:r>
            <a:r>
              <a:rPr lang="cs-CZ" sz="3700" dirty="0" smtClean="0"/>
              <a:t> to Filmexport </a:t>
            </a:r>
            <a:r>
              <a:rPr lang="cs-CZ" sz="3700" dirty="0" err="1" smtClean="0"/>
              <a:t>or</a:t>
            </a:r>
            <a:r>
              <a:rPr lang="cs-CZ" sz="3700" dirty="0" smtClean="0"/>
              <a:t> to </a:t>
            </a:r>
            <a:r>
              <a:rPr lang="cs-CZ" sz="3700" dirty="0" err="1" smtClean="0"/>
              <a:t>Sovinfilm</a:t>
            </a:r>
            <a:r>
              <a:rPr lang="cs-CZ" sz="3700" dirty="0" smtClean="0"/>
              <a:t>; these </a:t>
            </a:r>
            <a:r>
              <a:rPr lang="cs-CZ" sz="3700" dirty="0" err="1" smtClean="0"/>
              <a:t>organisations</a:t>
            </a:r>
            <a:r>
              <a:rPr lang="cs-CZ" sz="3700" dirty="0" smtClean="0"/>
              <a:t> </a:t>
            </a:r>
            <a:r>
              <a:rPr lang="cs-CZ" sz="3700" dirty="0" err="1" smtClean="0"/>
              <a:t>starts</a:t>
            </a:r>
            <a:r>
              <a:rPr lang="cs-CZ" sz="3700" dirty="0" smtClean="0"/>
              <a:t> a </a:t>
            </a:r>
            <a:r>
              <a:rPr lang="cs-CZ" sz="3700" dirty="0" err="1" smtClean="0"/>
              <a:t>negotiation</a:t>
            </a:r>
            <a:endParaRPr lang="cs-CZ" sz="3700" dirty="0" smtClean="0"/>
          </a:p>
          <a:p>
            <a:r>
              <a:rPr lang="cs-CZ" sz="3700" dirty="0" smtClean="0"/>
              <a:t>2/ A </a:t>
            </a:r>
            <a:r>
              <a:rPr lang="cs-CZ" sz="3700" dirty="0" err="1" smtClean="0"/>
              <a:t>project</a:t>
            </a:r>
            <a:r>
              <a:rPr lang="cs-CZ" sz="3700" dirty="0" smtClean="0"/>
              <a:t> </a:t>
            </a:r>
            <a:r>
              <a:rPr lang="cs-CZ" sz="3700" dirty="0" err="1" smtClean="0"/>
              <a:t>is</a:t>
            </a:r>
            <a:r>
              <a:rPr lang="cs-CZ" sz="3700" dirty="0" smtClean="0"/>
              <a:t> </a:t>
            </a:r>
            <a:r>
              <a:rPr lang="cs-CZ" sz="3700" dirty="0" err="1" smtClean="0"/>
              <a:t>demanded</a:t>
            </a:r>
            <a:r>
              <a:rPr lang="cs-CZ" sz="3700" dirty="0" smtClean="0"/>
              <a:t> by </a:t>
            </a:r>
            <a:r>
              <a:rPr lang="cs-CZ" sz="3700" dirty="0" err="1" smtClean="0"/>
              <a:t>the</a:t>
            </a:r>
            <a:r>
              <a:rPr lang="cs-CZ" sz="3700" dirty="0" smtClean="0"/>
              <a:t> </a:t>
            </a:r>
            <a:r>
              <a:rPr lang="cs-CZ" sz="3700" dirty="0" err="1" smtClean="0"/>
              <a:t>Soviet</a:t>
            </a:r>
            <a:r>
              <a:rPr lang="cs-CZ" sz="3700" dirty="0" smtClean="0"/>
              <a:t> </a:t>
            </a:r>
            <a:r>
              <a:rPr lang="cs-CZ" sz="3700" dirty="0" err="1" smtClean="0"/>
              <a:t>side</a:t>
            </a:r>
            <a:r>
              <a:rPr lang="cs-CZ" sz="3700" dirty="0" smtClean="0"/>
              <a:t> and Barrandov </a:t>
            </a:r>
            <a:r>
              <a:rPr lang="cs-CZ" sz="3700" dirty="0" err="1" smtClean="0"/>
              <a:t>is</a:t>
            </a:r>
            <a:r>
              <a:rPr lang="cs-CZ" sz="3700" dirty="0" smtClean="0"/>
              <a:t> </a:t>
            </a:r>
            <a:r>
              <a:rPr lang="cs-CZ" sz="3700" dirty="0" err="1" smtClean="0"/>
              <a:t>obliged</a:t>
            </a:r>
            <a:r>
              <a:rPr lang="cs-CZ" sz="3700" dirty="0" smtClean="0"/>
              <a:t> to </a:t>
            </a:r>
            <a:r>
              <a:rPr lang="cs-CZ" sz="3700" dirty="0" err="1" smtClean="0"/>
              <a:t>participate</a:t>
            </a:r>
            <a:r>
              <a:rPr lang="cs-CZ" sz="3700" dirty="0" smtClean="0"/>
              <a:t> – in </a:t>
            </a:r>
            <a:r>
              <a:rPr lang="cs-CZ" sz="3700" dirty="0" err="1" smtClean="0"/>
              <a:t>effect</a:t>
            </a:r>
            <a:r>
              <a:rPr lang="cs-CZ" sz="3700" dirty="0" smtClean="0"/>
              <a:t>, </a:t>
            </a:r>
            <a:r>
              <a:rPr lang="cs-CZ" sz="3700" dirty="0" err="1" smtClean="0"/>
              <a:t>the</a:t>
            </a:r>
            <a:r>
              <a:rPr lang="cs-CZ" sz="3700" dirty="0" smtClean="0"/>
              <a:t> </a:t>
            </a:r>
            <a:r>
              <a:rPr lang="cs-CZ" sz="3700" dirty="0" err="1" smtClean="0"/>
              <a:t>project</a:t>
            </a:r>
            <a:r>
              <a:rPr lang="cs-CZ" sz="3700" dirty="0" smtClean="0"/>
              <a:t> </a:t>
            </a:r>
            <a:r>
              <a:rPr lang="cs-CZ" sz="3700" dirty="0" err="1" smtClean="0"/>
              <a:t>demands</a:t>
            </a:r>
            <a:r>
              <a:rPr lang="cs-CZ" sz="3700" dirty="0" smtClean="0"/>
              <a:t> a </a:t>
            </a:r>
            <a:r>
              <a:rPr lang="cs-CZ" sz="3700" dirty="0" err="1" smtClean="0"/>
              <a:t>change</a:t>
            </a:r>
            <a:r>
              <a:rPr lang="cs-CZ" sz="3700" dirty="0" smtClean="0"/>
              <a:t> </a:t>
            </a:r>
            <a:r>
              <a:rPr lang="cs-CZ" sz="3700" dirty="0" err="1" smtClean="0"/>
              <a:t>of</a:t>
            </a:r>
            <a:r>
              <a:rPr lang="cs-CZ" sz="3700" dirty="0" smtClean="0"/>
              <a:t> </a:t>
            </a:r>
            <a:r>
              <a:rPr lang="cs-CZ" sz="3700" dirty="0" err="1" smtClean="0"/>
              <a:t>production</a:t>
            </a:r>
            <a:r>
              <a:rPr lang="cs-CZ" sz="3700" dirty="0" smtClean="0"/>
              <a:t> </a:t>
            </a:r>
            <a:r>
              <a:rPr lang="cs-CZ" sz="3700" dirty="0" err="1" smtClean="0"/>
              <a:t>plans</a:t>
            </a:r>
            <a:r>
              <a:rPr lang="cs-CZ" sz="3700" dirty="0" smtClean="0"/>
              <a:t>, </a:t>
            </a:r>
            <a:r>
              <a:rPr lang="cs-CZ" sz="3700" dirty="0" err="1" smtClean="0"/>
              <a:t>including</a:t>
            </a:r>
            <a:r>
              <a:rPr lang="cs-CZ" sz="3700" dirty="0" smtClean="0"/>
              <a:t> </a:t>
            </a:r>
            <a:r>
              <a:rPr lang="cs-CZ" sz="3700" dirty="0" err="1" smtClean="0"/>
              <a:t>possible</a:t>
            </a:r>
            <a:r>
              <a:rPr lang="cs-CZ" sz="3700" dirty="0" smtClean="0"/>
              <a:t> </a:t>
            </a:r>
            <a:r>
              <a:rPr lang="cs-CZ" sz="3700" dirty="0" err="1" smtClean="0"/>
              <a:t>exlusion</a:t>
            </a:r>
            <a:r>
              <a:rPr lang="cs-CZ" sz="3700" dirty="0" smtClean="0"/>
              <a:t> </a:t>
            </a:r>
            <a:r>
              <a:rPr lang="cs-CZ" sz="3700" dirty="0" err="1" smtClean="0"/>
              <a:t>of</a:t>
            </a:r>
            <a:r>
              <a:rPr lang="cs-CZ" sz="3700" dirty="0" smtClean="0"/>
              <a:t> </a:t>
            </a:r>
            <a:r>
              <a:rPr lang="cs-CZ" sz="3700" dirty="0" err="1" smtClean="0"/>
              <a:t>another</a:t>
            </a:r>
            <a:r>
              <a:rPr lang="cs-CZ" sz="3700" dirty="0" smtClean="0"/>
              <a:t> </a:t>
            </a:r>
            <a:r>
              <a:rPr lang="cs-CZ" sz="3700" dirty="0" err="1" smtClean="0"/>
              <a:t>movie</a:t>
            </a:r>
            <a:r>
              <a:rPr lang="cs-CZ" sz="3700" dirty="0" smtClean="0"/>
              <a:t> </a:t>
            </a:r>
            <a:r>
              <a:rPr lang="cs-CZ" sz="3700" dirty="0" err="1" smtClean="0"/>
              <a:t>out</a:t>
            </a:r>
            <a:r>
              <a:rPr lang="cs-CZ" sz="3700" dirty="0" smtClean="0"/>
              <a:t> </a:t>
            </a:r>
            <a:r>
              <a:rPr lang="cs-CZ" sz="3700" dirty="0" err="1" smtClean="0"/>
              <a:t>of</a:t>
            </a:r>
            <a:r>
              <a:rPr lang="cs-CZ" sz="3700" dirty="0" smtClean="0"/>
              <a:t> </a:t>
            </a:r>
            <a:r>
              <a:rPr lang="cs-CZ" sz="3700" dirty="0" err="1" smtClean="0"/>
              <a:t>the</a:t>
            </a:r>
            <a:r>
              <a:rPr lang="cs-CZ" sz="3700" dirty="0" smtClean="0"/>
              <a:t> </a:t>
            </a:r>
            <a:r>
              <a:rPr lang="cs-CZ" sz="3700" dirty="0" err="1" smtClean="0"/>
              <a:t>plan</a:t>
            </a:r>
            <a:endParaRPr lang="cs-CZ" sz="3700" dirty="0" smtClean="0"/>
          </a:p>
          <a:p>
            <a:r>
              <a:rPr lang="cs-CZ" sz="3700" dirty="0" smtClean="0"/>
              <a:t>3/ </a:t>
            </a:r>
            <a:r>
              <a:rPr lang="cs-CZ" sz="3700" dirty="0" err="1" smtClean="0"/>
              <a:t>An</a:t>
            </a:r>
            <a:r>
              <a:rPr lang="cs-CZ" sz="3700" dirty="0" smtClean="0"/>
              <a:t> </a:t>
            </a:r>
            <a:r>
              <a:rPr lang="cs-CZ" sz="3700" dirty="0" err="1" smtClean="0"/>
              <a:t>order</a:t>
            </a:r>
            <a:r>
              <a:rPr lang="cs-CZ" sz="3700" dirty="0" smtClean="0"/>
              <a:t> </a:t>
            </a:r>
            <a:r>
              <a:rPr lang="cs-CZ" sz="3700" dirty="0" err="1" smtClean="0"/>
              <a:t>of</a:t>
            </a:r>
            <a:r>
              <a:rPr lang="cs-CZ" sz="3700" dirty="0" smtClean="0"/>
              <a:t> </a:t>
            </a:r>
            <a:r>
              <a:rPr lang="cs-CZ" sz="3700" dirty="0" err="1" smtClean="0"/>
              <a:t>services</a:t>
            </a:r>
            <a:r>
              <a:rPr lang="cs-CZ" sz="3700" dirty="0" smtClean="0"/>
              <a:t> </a:t>
            </a:r>
            <a:r>
              <a:rPr lang="cs-CZ" sz="3700" dirty="0" err="1" smtClean="0"/>
              <a:t>is</a:t>
            </a:r>
            <a:r>
              <a:rPr lang="cs-CZ" sz="3700" dirty="0" smtClean="0"/>
              <a:t> </a:t>
            </a:r>
            <a:r>
              <a:rPr lang="cs-CZ" sz="3700" dirty="0" err="1" smtClean="0"/>
              <a:t>changed</a:t>
            </a:r>
            <a:r>
              <a:rPr lang="cs-CZ" sz="3700" dirty="0" smtClean="0"/>
              <a:t> </a:t>
            </a:r>
            <a:r>
              <a:rPr lang="cs-CZ" sz="3700" dirty="0" err="1" smtClean="0"/>
              <a:t>into</a:t>
            </a:r>
            <a:r>
              <a:rPr lang="cs-CZ" sz="3700" dirty="0" smtClean="0"/>
              <a:t> a co-</a:t>
            </a:r>
            <a:r>
              <a:rPr lang="cs-CZ" sz="3700" dirty="0" err="1" smtClean="0"/>
              <a:t>production</a:t>
            </a:r>
            <a:r>
              <a:rPr lang="cs-CZ" sz="3700" dirty="0" smtClean="0"/>
              <a:t>  - „</a:t>
            </a:r>
            <a:r>
              <a:rPr lang="cs-CZ" sz="3700" dirty="0" err="1" smtClean="0"/>
              <a:t>this</a:t>
            </a:r>
            <a:r>
              <a:rPr lang="cs-CZ" sz="3700" dirty="0" smtClean="0"/>
              <a:t> </a:t>
            </a:r>
            <a:r>
              <a:rPr lang="cs-CZ" sz="3700" dirty="0" err="1" smtClean="0"/>
              <a:t>method</a:t>
            </a:r>
            <a:r>
              <a:rPr lang="cs-CZ" sz="3700" dirty="0" smtClean="0"/>
              <a:t> </a:t>
            </a:r>
            <a:r>
              <a:rPr lang="cs-CZ" sz="3700" dirty="0" err="1" smtClean="0"/>
              <a:t>is</a:t>
            </a:r>
            <a:r>
              <a:rPr lang="cs-CZ" sz="3700" dirty="0" smtClean="0"/>
              <a:t> not </a:t>
            </a:r>
            <a:r>
              <a:rPr lang="cs-CZ" sz="3700" dirty="0" err="1" smtClean="0"/>
              <a:t>acceptable</a:t>
            </a:r>
            <a:r>
              <a:rPr lang="cs-CZ" sz="3700" dirty="0" smtClean="0"/>
              <a:t> </a:t>
            </a:r>
            <a:r>
              <a:rPr lang="cs-CZ" sz="3700" dirty="0" err="1" smtClean="0"/>
              <a:t>any</a:t>
            </a:r>
            <a:r>
              <a:rPr lang="cs-CZ" sz="3700" dirty="0" smtClean="0"/>
              <a:t> more“</a:t>
            </a:r>
          </a:p>
          <a:p>
            <a:r>
              <a:rPr lang="cs-CZ" sz="3700" dirty="0" smtClean="0"/>
              <a:t>A </a:t>
            </a:r>
            <a:r>
              <a:rPr lang="cs-CZ" sz="3700" dirty="0" err="1" smtClean="0"/>
              <a:t>shortage</a:t>
            </a:r>
            <a:r>
              <a:rPr lang="cs-CZ" sz="3700" dirty="0" smtClean="0"/>
              <a:t> </a:t>
            </a:r>
            <a:r>
              <a:rPr lang="cs-CZ" sz="3700" dirty="0" err="1" smtClean="0"/>
              <a:t>of</a:t>
            </a:r>
            <a:r>
              <a:rPr lang="cs-CZ" sz="3700" dirty="0" smtClean="0"/>
              <a:t> </a:t>
            </a:r>
            <a:r>
              <a:rPr lang="cs-CZ" sz="3700" dirty="0" err="1" smtClean="0"/>
              <a:t>scripts</a:t>
            </a:r>
            <a:r>
              <a:rPr lang="cs-CZ" sz="3700" dirty="0" smtClean="0"/>
              <a:t>; a </a:t>
            </a:r>
            <a:r>
              <a:rPr lang="cs-CZ" sz="3700" dirty="0" err="1" smtClean="0"/>
              <a:t>demand</a:t>
            </a:r>
            <a:r>
              <a:rPr lang="cs-CZ" sz="3700" dirty="0" smtClean="0"/>
              <a:t> to </a:t>
            </a:r>
            <a:r>
              <a:rPr lang="cs-CZ" sz="3700" dirty="0" err="1" smtClean="0"/>
              <a:t>work</a:t>
            </a:r>
            <a:r>
              <a:rPr lang="cs-CZ" sz="3700" dirty="0" smtClean="0"/>
              <a:t> </a:t>
            </a:r>
            <a:r>
              <a:rPr lang="cs-CZ" sz="3700" dirty="0" err="1" smtClean="0"/>
              <a:t>according</a:t>
            </a:r>
            <a:r>
              <a:rPr lang="cs-CZ" sz="3700" dirty="0" smtClean="0"/>
              <a:t> to </a:t>
            </a:r>
            <a:r>
              <a:rPr lang="cs-CZ" sz="3700" dirty="0" err="1" smtClean="0"/>
              <a:t>real</a:t>
            </a:r>
            <a:r>
              <a:rPr lang="cs-CZ" sz="3700" dirty="0" smtClean="0"/>
              <a:t>, </a:t>
            </a:r>
            <a:r>
              <a:rPr lang="cs-CZ" sz="3700" dirty="0" err="1" smtClean="0"/>
              <a:t>concrete</a:t>
            </a:r>
            <a:r>
              <a:rPr lang="cs-CZ" sz="3700" dirty="0" smtClean="0"/>
              <a:t> </a:t>
            </a:r>
            <a:r>
              <a:rPr lang="cs-CZ" sz="3700" dirty="0" err="1" smtClean="0"/>
              <a:t>plans</a:t>
            </a:r>
            <a:r>
              <a:rPr lang="cs-CZ" sz="3700" dirty="0" smtClean="0"/>
              <a:t>; </a:t>
            </a:r>
          </a:p>
          <a:p>
            <a:r>
              <a:rPr lang="cs-CZ" sz="3700" dirty="0" err="1" smtClean="0"/>
              <a:t>Scripts</a:t>
            </a:r>
            <a:r>
              <a:rPr lang="cs-CZ" sz="3700" dirty="0" smtClean="0"/>
              <a:t> </a:t>
            </a:r>
            <a:r>
              <a:rPr lang="cs-CZ" sz="3700" dirty="0" err="1" smtClean="0"/>
              <a:t>were</a:t>
            </a:r>
            <a:r>
              <a:rPr lang="cs-CZ" sz="3700" dirty="0" smtClean="0"/>
              <a:t> </a:t>
            </a:r>
            <a:r>
              <a:rPr lang="cs-CZ" sz="3700" dirty="0" err="1" smtClean="0"/>
              <a:t>prepared</a:t>
            </a:r>
            <a:r>
              <a:rPr lang="cs-CZ" sz="3700" dirty="0" smtClean="0"/>
              <a:t> </a:t>
            </a:r>
            <a:r>
              <a:rPr lang="cs-CZ" sz="3700" dirty="0" err="1" smtClean="0"/>
              <a:t>together</a:t>
            </a:r>
            <a:r>
              <a:rPr lang="cs-CZ" sz="3700" dirty="0" smtClean="0"/>
              <a:t> in no more </a:t>
            </a:r>
            <a:r>
              <a:rPr lang="cs-CZ" sz="3700" dirty="0" err="1" smtClean="0"/>
              <a:t>than</a:t>
            </a:r>
            <a:r>
              <a:rPr lang="cs-CZ" sz="3700" dirty="0" smtClean="0"/>
              <a:t> </a:t>
            </a:r>
            <a:r>
              <a:rPr lang="cs-CZ" sz="3700" dirty="0" err="1" smtClean="0"/>
              <a:t>two</a:t>
            </a:r>
            <a:r>
              <a:rPr lang="cs-CZ" sz="3700" dirty="0" smtClean="0"/>
              <a:t> </a:t>
            </a:r>
            <a:r>
              <a:rPr lang="cs-CZ" sz="3700" dirty="0" err="1" smtClean="0"/>
              <a:t>cases</a:t>
            </a:r>
            <a:r>
              <a:rPr lang="cs-CZ" sz="3700" dirty="0" smtClean="0"/>
              <a:t>  – Revue na zakázku and Trasa – </a:t>
            </a:r>
            <a:r>
              <a:rPr lang="cs-CZ" sz="3700" dirty="0" err="1" smtClean="0"/>
              <a:t>both</a:t>
            </a:r>
            <a:r>
              <a:rPr lang="cs-CZ" sz="3700" dirty="0" smtClean="0"/>
              <a:t> </a:t>
            </a:r>
            <a:r>
              <a:rPr lang="cs-CZ" sz="3700" dirty="0" err="1" smtClean="0"/>
              <a:t>movies</a:t>
            </a:r>
            <a:r>
              <a:rPr lang="cs-CZ" sz="3700" dirty="0" smtClean="0"/>
              <a:t> </a:t>
            </a:r>
            <a:r>
              <a:rPr lang="cs-CZ" sz="3700" dirty="0" err="1" smtClean="0"/>
              <a:t>were</a:t>
            </a:r>
            <a:r>
              <a:rPr lang="cs-CZ" sz="3700" dirty="0" smtClean="0"/>
              <a:t> </a:t>
            </a:r>
            <a:r>
              <a:rPr lang="cs-CZ" sz="3700" dirty="0" err="1" smtClean="0"/>
              <a:t>of</a:t>
            </a:r>
            <a:r>
              <a:rPr lang="cs-CZ" sz="3700" dirty="0" smtClean="0"/>
              <a:t> very </a:t>
            </a:r>
            <a:r>
              <a:rPr lang="cs-CZ" sz="3700" dirty="0" err="1" smtClean="0"/>
              <a:t>low</a:t>
            </a:r>
            <a:r>
              <a:rPr lang="cs-CZ" sz="3700" dirty="0" smtClean="0"/>
              <a:t> </a:t>
            </a:r>
            <a:r>
              <a:rPr lang="cs-CZ" sz="3700" dirty="0" err="1" smtClean="0"/>
              <a:t>quality</a:t>
            </a:r>
            <a:r>
              <a:rPr lang="cs-CZ" sz="3700" dirty="0" smtClean="0"/>
              <a:t>. </a:t>
            </a:r>
          </a:p>
          <a:p>
            <a:r>
              <a:rPr lang="cs-CZ" sz="3700" dirty="0" err="1" smtClean="0"/>
              <a:t>Two</a:t>
            </a:r>
            <a:r>
              <a:rPr lang="cs-CZ" sz="3700" dirty="0" smtClean="0"/>
              <a:t> </a:t>
            </a:r>
            <a:r>
              <a:rPr lang="cs-CZ" sz="3700" dirty="0" err="1" smtClean="0"/>
              <a:t>contracts</a:t>
            </a:r>
            <a:r>
              <a:rPr lang="cs-CZ" sz="3700" dirty="0" smtClean="0"/>
              <a:t> are </a:t>
            </a:r>
            <a:r>
              <a:rPr lang="cs-CZ" sz="3700" dirty="0" err="1" smtClean="0"/>
              <a:t>signed</a:t>
            </a:r>
            <a:r>
              <a:rPr lang="cs-CZ" sz="3700" dirty="0" smtClean="0"/>
              <a:t> – </a:t>
            </a:r>
            <a:r>
              <a:rPr lang="cs-CZ" sz="3700" dirty="0" err="1" smtClean="0"/>
              <a:t>with</a:t>
            </a:r>
            <a:r>
              <a:rPr lang="cs-CZ" sz="3700" dirty="0" smtClean="0"/>
              <a:t> </a:t>
            </a:r>
            <a:r>
              <a:rPr lang="cs-CZ" sz="3700" dirty="0" err="1" smtClean="0"/>
              <a:t>Sovinfim</a:t>
            </a:r>
            <a:r>
              <a:rPr lang="cs-CZ" sz="3700" dirty="0"/>
              <a:t> </a:t>
            </a:r>
            <a:r>
              <a:rPr lang="cs-CZ" sz="3700" dirty="0" smtClean="0"/>
              <a:t>(co-</a:t>
            </a:r>
            <a:r>
              <a:rPr lang="cs-CZ" sz="3700" dirty="0" err="1" smtClean="0"/>
              <a:t>production</a:t>
            </a:r>
            <a:r>
              <a:rPr lang="cs-CZ" sz="3700" dirty="0"/>
              <a:t> </a:t>
            </a:r>
            <a:r>
              <a:rPr lang="cs-CZ" sz="3700" dirty="0" err="1" smtClean="0"/>
              <a:t>contract</a:t>
            </a:r>
            <a:r>
              <a:rPr lang="cs-CZ" sz="3700" dirty="0" smtClean="0"/>
              <a:t>) and </a:t>
            </a:r>
            <a:r>
              <a:rPr lang="cs-CZ" sz="3700" dirty="0" err="1" smtClean="0"/>
              <a:t>with</a:t>
            </a:r>
            <a:r>
              <a:rPr lang="cs-CZ" sz="3700" dirty="0" smtClean="0"/>
              <a:t> </a:t>
            </a:r>
            <a:r>
              <a:rPr lang="cs-CZ" sz="3700" dirty="0" err="1" smtClean="0"/>
              <a:t>Sovexportfilm</a:t>
            </a:r>
            <a:r>
              <a:rPr lang="cs-CZ" sz="3700" dirty="0" smtClean="0"/>
              <a:t> (</a:t>
            </a:r>
            <a:r>
              <a:rPr lang="cs-CZ" sz="3700" dirty="0" err="1" smtClean="0"/>
              <a:t>Contract</a:t>
            </a:r>
            <a:r>
              <a:rPr lang="cs-CZ" sz="3700" dirty="0" smtClean="0"/>
              <a:t> </a:t>
            </a:r>
            <a:r>
              <a:rPr lang="cs-CZ" sz="3700" dirty="0" err="1" smtClean="0"/>
              <a:t>specifying</a:t>
            </a:r>
            <a:r>
              <a:rPr lang="cs-CZ" sz="3700" dirty="0" smtClean="0"/>
              <a:t> </a:t>
            </a:r>
            <a:r>
              <a:rPr lang="cs-CZ" sz="3700" dirty="0" err="1" smtClean="0"/>
              <a:t>details</a:t>
            </a:r>
            <a:r>
              <a:rPr lang="cs-CZ" sz="3700" dirty="0" smtClean="0"/>
              <a:t> </a:t>
            </a:r>
            <a:r>
              <a:rPr lang="cs-CZ" sz="3700" dirty="0" err="1" smtClean="0"/>
              <a:t>of</a:t>
            </a:r>
            <a:r>
              <a:rPr lang="cs-CZ" sz="3700" dirty="0" smtClean="0"/>
              <a:t> </a:t>
            </a:r>
            <a:r>
              <a:rPr lang="cs-CZ" sz="3700" dirty="0" err="1" smtClean="0"/>
              <a:t>the</a:t>
            </a:r>
            <a:r>
              <a:rPr lang="cs-CZ" sz="3700" dirty="0" smtClean="0"/>
              <a:t> </a:t>
            </a:r>
            <a:r>
              <a:rPr lang="cs-CZ" sz="3700" dirty="0" err="1" smtClean="0"/>
              <a:t>movie</a:t>
            </a:r>
            <a:r>
              <a:rPr lang="cs-CZ" sz="3700" dirty="0" smtClean="0"/>
              <a:t> </a:t>
            </a:r>
            <a:r>
              <a:rPr lang="cs-CZ" sz="3700" dirty="0" err="1" smtClean="0"/>
              <a:t>exploatation</a:t>
            </a:r>
            <a:r>
              <a:rPr lang="cs-CZ" sz="3700" dirty="0" smtClean="0"/>
              <a:t>)</a:t>
            </a:r>
          </a:p>
          <a:p>
            <a:r>
              <a:rPr lang="cs-CZ" sz="3700" dirty="0" smtClean="0"/>
              <a:t>Cirkus v cirkuse: </a:t>
            </a:r>
            <a:r>
              <a:rPr lang="cs-CZ" sz="3700" dirty="0" err="1" smtClean="0"/>
              <a:t>project</a:t>
            </a:r>
            <a:r>
              <a:rPr lang="cs-CZ" sz="3700" dirty="0" smtClean="0"/>
              <a:t> </a:t>
            </a:r>
            <a:r>
              <a:rPr lang="cs-CZ" sz="3700" dirty="0" err="1" smtClean="0"/>
              <a:t>haunted</a:t>
            </a:r>
            <a:r>
              <a:rPr lang="cs-CZ" sz="3700" dirty="0" smtClean="0"/>
              <a:t> by </a:t>
            </a:r>
            <a:r>
              <a:rPr lang="cs-CZ" sz="3700" dirty="0" err="1" smtClean="0"/>
              <a:t>troubles</a:t>
            </a:r>
            <a:r>
              <a:rPr lang="cs-CZ" sz="3700" dirty="0" smtClean="0"/>
              <a:t> </a:t>
            </a:r>
            <a:r>
              <a:rPr lang="cs-CZ" sz="3700" dirty="0" err="1" smtClean="0"/>
              <a:t>rooted</a:t>
            </a:r>
            <a:r>
              <a:rPr lang="cs-CZ" sz="3700" dirty="0" smtClean="0"/>
              <a:t> in </a:t>
            </a:r>
            <a:r>
              <a:rPr lang="cs-CZ" sz="3700" dirty="0" err="1" smtClean="0"/>
              <a:t>different</a:t>
            </a:r>
            <a:r>
              <a:rPr lang="cs-CZ" sz="3700" dirty="0" smtClean="0"/>
              <a:t> </a:t>
            </a:r>
            <a:r>
              <a:rPr lang="cs-CZ" sz="3700" dirty="0" err="1" smtClean="0"/>
              <a:t>methods</a:t>
            </a:r>
            <a:r>
              <a:rPr lang="cs-CZ" sz="3700" dirty="0" smtClean="0"/>
              <a:t> </a:t>
            </a:r>
            <a:r>
              <a:rPr lang="cs-CZ" sz="3700" dirty="0" err="1" smtClean="0"/>
              <a:t>of</a:t>
            </a:r>
            <a:r>
              <a:rPr lang="cs-CZ" sz="3700" dirty="0" smtClean="0"/>
              <a:t> </a:t>
            </a:r>
            <a:r>
              <a:rPr lang="cs-CZ" sz="3700" dirty="0" err="1" smtClean="0"/>
              <a:t>planning</a:t>
            </a:r>
            <a:r>
              <a:rPr lang="cs-CZ" sz="3700" dirty="0" smtClean="0"/>
              <a:t>, </a:t>
            </a:r>
            <a:r>
              <a:rPr lang="cs-CZ" sz="3700" dirty="0" err="1" smtClean="0"/>
              <a:t>preparations</a:t>
            </a:r>
            <a:r>
              <a:rPr lang="cs-CZ" sz="3700" dirty="0" smtClean="0"/>
              <a:t>, </a:t>
            </a:r>
            <a:r>
              <a:rPr lang="cs-CZ" sz="3700" dirty="0" err="1" smtClean="0"/>
              <a:t>shooting</a:t>
            </a:r>
            <a:r>
              <a:rPr lang="cs-CZ" sz="3700" dirty="0" smtClean="0"/>
              <a:t>, post-</a:t>
            </a:r>
            <a:r>
              <a:rPr lang="cs-CZ" sz="3700" dirty="0" err="1" smtClean="0"/>
              <a:t>production</a:t>
            </a:r>
            <a:r>
              <a:rPr lang="cs-CZ" sz="3700" dirty="0" smtClean="0"/>
              <a:t>. </a:t>
            </a:r>
            <a:r>
              <a:rPr lang="cs-CZ" sz="3700" dirty="0" err="1" smtClean="0"/>
              <a:t>Share</a:t>
            </a:r>
            <a:r>
              <a:rPr lang="cs-CZ" sz="3700" dirty="0" smtClean="0"/>
              <a:t> </a:t>
            </a:r>
            <a:r>
              <a:rPr lang="cs-CZ" sz="3700" dirty="0" err="1" smtClean="0"/>
              <a:t>of</a:t>
            </a:r>
            <a:r>
              <a:rPr lang="cs-CZ" sz="3700" dirty="0" smtClean="0"/>
              <a:t> </a:t>
            </a:r>
            <a:r>
              <a:rPr lang="cs-CZ" sz="3700" dirty="0" err="1" smtClean="0"/>
              <a:t>the</a:t>
            </a:r>
            <a:r>
              <a:rPr lang="cs-CZ" sz="3700" dirty="0" smtClean="0"/>
              <a:t> </a:t>
            </a:r>
            <a:r>
              <a:rPr lang="cs-CZ" sz="3700" dirty="0" err="1" smtClean="0"/>
              <a:t>partners</a:t>
            </a:r>
            <a:r>
              <a:rPr lang="cs-CZ" sz="3700" dirty="0" smtClean="0"/>
              <a:t>: </a:t>
            </a:r>
            <a:r>
              <a:rPr lang="cs-CZ" sz="3700" dirty="0" err="1" smtClean="0"/>
              <a:t>according</a:t>
            </a:r>
            <a:r>
              <a:rPr lang="cs-CZ" sz="3700" dirty="0" smtClean="0"/>
              <a:t> to </a:t>
            </a:r>
            <a:r>
              <a:rPr lang="cs-CZ" sz="3700" dirty="0" err="1" smtClean="0"/>
              <a:t>the</a:t>
            </a:r>
            <a:r>
              <a:rPr lang="cs-CZ" sz="3700" dirty="0" smtClean="0"/>
              <a:t> </a:t>
            </a:r>
            <a:r>
              <a:rPr lang="cs-CZ" sz="3700" dirty="0" err="1" smtClean="0"/>
              <a:t>contract</a:t>
            </a:r>
            <a:r>
              <a:rPr lang="cs-CZ" sz="3700" dirty="0" smtClean="0"/>
              <a:t>: 60% USSR/40% CZ; reality: 37x63.   </a:t>
            </a:r>
            <a:r>
              <a:rPr lang="cs-CZ" sz="3700" dirty="0" err="1" smtClean="0"/>
              <a:t>The</a:t>
            </a:r>
            <a:r>
              <a:rPr lang="cs-CZ" sz="3700" dirty="0" smtClean="0"/>
              <a:t> </a:t>
            </a:r>
            <a:r>
              <a:rPr lang="cs-CZ" sz="3700" dirty="0" err="1" smtClean="0"/>
              <a:t>length</a:t>
            </a:r>
            <a:r>
              <a:rPr lang="cs-CZ" sz="3700" dirty="0" smtClean="0"/>
              <a:t> </a:t>
            </a:r>
            <a:r>
              <a:rPr lang="cs-CZ" sz="3700" dirty="0" err="1" smtClean="0"/>
              <a:t>of</a:t>
            </a:r>
            <a:r>
              <a:rPr lang="cs-CZ" sz="3700" dirty="0" smtClean="0"/>
              <a:t> </a:t>
            </a:r>
            <a:r>
              <a:rPr lang="cs-CZ" sz="3700" dirty="0" err="1" smtClean="0"/>
              <a:t>shooting</a:t>
            </a:r>
            <a:r>
              <a:rPr lang="cs-CZ" sz="3700" dirty="0" smtClean="0"/>
              <a:t> </a:t>
            </a:r>
            <a:r>
              <a:rPr lang="cs-CZ" sz="3700" dirty="0" err="1" smtClean="0"/>
              <a:t>according</a:t>
            </a:r>
            <a:r>
              <a:rPr lang="cs-CZ" sz="3700" dirty="0" smtClean="0"/>
              <a:t> </a:t>
            </a:r>
            <a:r>
              <a:rPr lang="cs-CZ" sz="3700" dirty="0" err="1" smtClean="0"/>
              <a:t>th</a:t>
            </a:r>
            <a:r>
              <a:rPr lang="cs-CZ" sz="3700" dirty="0" smtClean="0"/>
              <a:t> </a:t>
            </a:r>
            <a:r>
              <a:rPr lang="cs-CZ" sz="3700" dirty="0" err="1" smtClean="0"/>
              <a:t>the</a:t>
            </a:r>
            <a:r>
              <a:rPr lang="cs-CZ" sz="3700" dirty="0" smtClean="0"/>
              <a:t> </a:t>
            </a:r>
            <a:r>
              <a:rPr lang="cs-CZ" sz="3700" dirty="0" err="1" smtClean="0"/>
              <a:t>plan</a:t>
            </a:r>
            <a:r>
              <a:rPr lang="cs-CZ" sz="3700" dirty="0" smtClean="0"/>
              <a:t>: 64 </a:t>
            </a:r>
            <a:r>
              <a:rPr lang="cs-CZ" sz="3700" dirty="0" err="1" smtClean="0"/>
              <a:t>days</a:t>
            </a:r>
            <a:r>
              <a:rPr lang="cs-CZ" sz="3700" dirty="0" smtClean="0"/>
              <a:t> in </a:t>
            </a:r>
            <a:r>
              <a:rPr lang="cs-CZ" sz="3700" dirty="0" err="1" smtClean="0"/>
              <a:t>Czechoslovakia</a:t>
            </a:r>
            <a:r>
              <a:rPr lang="cs-CZ" sz="3700" dirty="0" smtClean="0"/>
              <a:t>, 67 </a:t>
            </a:r>
            <a:r>
              <a:rPr lang="cs-CZ" sz="3700" dirty="0" err="1" smtClean="0"/>
              <a:t>danys</a:t>
            </a:r>
            <a:r>
              <a:rPr lang="cs-CZ" sz="3700" dirty="0" smtClean="0"/>
              <a:t> in USSR. Reality 161 and 129 </a:t>
            </a:r>
            <a:r>
              <a:rPr lang="cs-CZ" sz="3700" dirty="0" err="1" smtClean="0"/>
              <a:t>days</a:t>
            </a:r>
            <a:endParaRPr lang="cs-CZ" sz="3700" dirty="0" smtClean="0"/>
          </a:p>
          <a:p>
            <a:r>
              <a:rPr lang="cs-CZ" sz="3700" dirty="0" smtClean="0"/>
              <a:t>A </a:t>
            </a:r>
            <a:r>
              <a:rPr lang="cs-CZ" sz="3700" dirty="0" err="1" smtClean="0"/>
              <a:t>measure</a:t>
            </a:r>
            <a:r>
              <a:rPr lang="cs-CZ" sz="3700" dirty="0" smtClean="0"/>
              <a:t> </a:t>
            </a:r>
            <a:r>
              <a:rPr lang="cs-CZ" sz="3700" dirty="0" err="1" smtClean="0"/>
              <a:t>proposed</a:t>
            </a:r>
            <a:r>
              <a:rPr lang="cs-CZ" sz="3700" dirty="0" smtClean="0"/>
              <a:t> by Zukal: </a:t>
            </a:r>
            <a:r>
              <a:rPr lang="cs-CZ" sz="3700" dirty="0" err="1" smtClean="0"/>
              <a:t>literary</a:t>
            </a:r>
            <a:r>
              <a:rPr lang="cs-CZ" sz="3700" dirty="0" smtClean="0"/>
              <a:t> </a:t>
            </a:r>
            <a:r>
              <a:rPr lang="cs-CZ" sz="3700" dirty="0" err="1" smtClean="0"/>
              <a:t>script</a:t>
            </a:r>
            <a:r>
              <a:rPr lang="cs-CZ" sz="3700" dirty="0" smtClean="0"/>
              <a:t> </a:t>
            </a:r>
            <a:r>
              <a:rPr lang="cs-CZ" sz="3700" dirty="0" err="1" smtClean="0"/>
              <a:t>should</a:t>
            </a:r>
            <a:r>
              <a:rPr lang="cs-CZ" sz="3700" dirty="0" smtClean="0"/>
              <a:t> </a:t>
            </a:r>
            <a:r>
              <a:rPr lang="cs-CZ" sz="3700" dirty="0" err="1" smtClean="0"/>
              <a:t>be</a:t>
            </a:r>
            <a:r>
              <a:rPr lang="cs-CZ" sz="3700" dirty="0" smtClean="0"/>
              <a:t> </a:t>
            </a:r>
            <a:r>
              <a:rPr lang="cs-CZ" sz="3700" dirty="0" err="1" smtClean="0"/>
              <a:t>prepared</a:t>
            </a:r>
            <a:r>
              <a:rPr lang="cs-CZ" sz="3700" dirty="0" smtClean="0"/>
              <a:t> by </a:t>
            </a:r>
            <a:r>
              <a:rPr lang="cs-CZ" sz="3700" dirty="0" err="1" smtClean="0"/>
              <a:t>one</a:t>
            </a:r>
            <a:r>
              <a:rPr lang="cs-CZ" sz="3700" dirty="0" smtClean="0"/>
              <a:t> </a:t>
            </a:r>
            <a:r>
              <a:rPr lang="cs-CZ" sz="3700" dirty="0" err="1" smtClean="0"/>
              <a:t>of</a:t>
            </a:r>
            <a:r>
              <a:rPr lang="cs-CZ" sz="3700" dirty="0" smtClean="0"/>
              <a:t> </a:t>
            </a:r>
            <a:r>
              <a:rPr lang="cs-CZ" sz="3700" dirty="0" err="1" smtClean="0"/>
              <a:t>the</a:t>
            </a:r>
            <a:r>
              <a:rPr lang="cs-CZ" sz="3700" dirty="0" smtClean="0"/>
              <a:t> CP </a:t>
            </a:r>
            <a:r>
              <a:rPr lang="cs-CZ" sz="3700" dirty="0" err="1" smtClean="0"/>
              <a:t>partners</a:t>
            </a:r>
            <a:r>
              <a:rPr lang="cs-CZ" sz="3700" dirty="0" smtClean="0"/>
              <a:t> </a:t>
            </a:r>
          </a:p>
          <a:p>
            <a:endParaRPr lang="cs-CZ" sz="3400" dirty="0" smtClean="0"/>
          </a:p>
          <a:p>
            <a:endParaRPr lang="cs-CZ" sz="3400" dirty="0" smtClean="0"/>
          </a:p>
          <a:p>
            <a:endParaRPr lang="cs-CZ" sz="3400" dirty="0"/>
          </a:p>
          <a:p>
            <a:r>
              <a:rPr lang="cs-CZ" sz="3400" dirty="0"/>
              <a:t>Miroslav Zukal, Analýza koprodukční spolupráce mezi ČSSR a SSSR, nové podněty v podmínkách přestavby mezinárodních vztahů v oblasti kinematografie. Texty č. 28, Praha: ČSFÚ 1989</a:t>
            </a:r>
          </a:p>
          <a:p>
            <a:endParaRPr lang="cs-CZ" dirty="0"/>
          </a:p>
        </p:txBody>
      </p:sp>
      <p:sp>
        <p:nvSpPr>
          <p:cNvPr id="4" name="Nadpis 1"/>
          <p:cNvSpPr>
            <a:spLocks noGrp="1"/>
          </p:cNvSpPr>
          <p:nvPr>
            <p:ph type="title"/>
          </p:nvPr>
        </p:nvSpPr>
        <p:spPr>
          <a:xfrm>
            <a:off x="1371600" y="478971"/>
            <a:ext cx="9601200" cy="722086"/>
          </a:xfrm>
        </p:spPr>
        <p:txBody>
          <a:bodyPr>
            <a:noAutofit/>
          </a:bodyPr>
          <a:lstStyle/>
          <a:p>
            <a:r>
              <a:rPr lang="cs-CZ" sz="3200" dirty="0" smtClean="0"/>
              <a:t>CZ/USSR </a:t>
            </a:r>
            <a:r>
              <a:rPr lang="cs-CZ" sz="3200" dirty="0" err="1" smtClean="0"/>
              <a:t>CPs</a:t>
            </a:r>
            <a:r>
              <a:rPr lang="cs-CZ" sz="3200" dirty="0" smtClean="0"/>
              <a:t> </a:t>
            </a:r>
            <a:r>
              <a:rPr lang="cs-CZ" sz="3200" dirty="0" err="1" smtClean="0"/>
              <a:t>from</a:t>
            </a:r>
            <a:r>
              <a:rPr lang="cs-CZ" sz="3200" dirty="0" smtClean="0"/>
              <a:t> </a:t>
            </a:r>
            <a:r>
              <a:rPr lang="cs-CZ" sz="3200" dirty="0" err="1" smtClean="0"/>
              <a:t>the</a:t>
            </a:r>
            <a:r>
              <a:rPr lang="cs-CZ" sz="3200" dirty="0" smtClean="0"/>
              <a:t> </a:t>
            </a:r>
            <a:r>
              <a:rPr lang="cs-CZ" sz="3200" dirty="0" err="1" smtClean="0"/>
              <a:t>perspective</a:t>
            </a:r>
            <a:r>
              <a:rPr lang="cs-CZ" sz="3200" dirty="0" smtClean="0"/>
              <a:t> </a:t>
            </a:r>
            <a:r>
              <a:rPr lang="cs-CZ" sz="3200" dirty="0" err="1" smtClean="0"/>
              <a:t>of</a:t>
            </a:r>
            <a:r>
              <a:rPr lang="cs-CZ" sz="3200" dirty="0" smtClean="0"/>
              <a:t> </a:t>
            </a:r>
            <a:r>
              <a:rPr lang="cs-CZ" sz="3200" dirty="0" err="1" smtClean="0"/>
              <a:t>Perestroika</a:t>
            </a:r>
            <a:endParaRPr lang="cs-CZ" sz="3200" dirty="0"/>
          </a:p>
        </p:txBody>
      </p:sp>
    </p:spTree>
    <p:extLst>
      <p:ext uri="{BB962C8B-B14F-4D97-AF65-F5344CB8AC3E}">
        <p14:creationId xmlns:p14="http://schemas.microsoft.com/office/powerpoint/2010/main" val="12322441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Share</a:t>
            </a:r>
            <a:r>
              <a:rPr lang="cs-CZ" dirty="0" smtClean="0"/>
              <a:t> </a:t>
            </a:r>
            <a:r>
              <a:rPr lang="cs-CZ" dirty="0" err="1" smtClean="0"/>
              <a:t>of</a:t>
            </a:r>
            <a:r>
              <a:rPr lang="cs-CZ" dirty="0" smtClean="0"/>
              <a:t> </a:t>
            </a:r>
            <a:r>
              <a:rPr lang="cs-CZ" dirty="0" err="1" smtClean="0"/>
              <a:t>investments</a:t>
            </a:r>
            <a:r>
              <a:rPr lang="cs-CZ" dirty="0" smtClean="0"/>
              <a:t> – </a:t>
            </a:r>
            <a:r>
              <a:rPr lang="cs-CZ" dirty="0" err="1" smtClean="0"/>
              <a:t>according</a:t>
            </a:r>
            <a:r>
              <a:rPr lang="cs-CZ" dirty="0" smtClean="0"/>
              <a:t> to </a:t>
            </a:r>
            <a:r>
              <a:rPr lang="cs-CZ" dirty="0" err="1" smtClean="0"/>
              <a:t>the</a:t>
            </a:r>
            <a:r>
              <a:rPr lang="cs-CZ" dirty="0" smtClean="0"/>
              <a:t> </a:t>
            </a:r>
            <a:r>
              <a:rPr lang="cs-CZ" dirty="0" err="1" smtClean="0"/>
              <a:t>plan</a:t>
            </a:r>
            <a:r>
              <a:rPr lang="cs-CZ" dirty="0" smtClean="0"/>
              <a:t>, USSR/CZ</a:t>
            </a:r>
            <a:endParaRPr lang="cs-CZ" dirty="0"/>
          </a:p>
        </p:txBody>
      </p:sp>
      <p:sp>
        <p:nvSpPr>
          <p:cNvPr id="3" name="Zástupný symbol pro obsah 2"/>
          <p:cNvSpPr>
            <a:spLocks noGrp="1"/>
          </p:cNvSpPr>
          <p:nvPr>
            <p:ph idx="1"/>
          </p:nvPr>
        </p:nvSpPr>
        <p:spPr/>
        <p:txBody>
          <a:bodyPr numCol="2">
            <a:normAutofit/>
          </a:bodyPr>
          <a:lstStyle/>
          <a:p>
            <a:r>
              <a:rPr lang="en-GB" dirty="0" err="1"/>
              <a:t>Borisek</a:t>
            </a:r>
            <a:r>
              <a:rPr lang="en-GB" dirty="0"/>
              <a:t>, </a:t>
            </a:r>
            <a:r>
              <a:rPr lang="en-GB" dirty="0" err="1"/>
              <a:t>malý</a:t>
            </a:r>
            <a:r>
              <a:rPr lang="en-GB" dirty="0"/>
              <a:t> </a:t>
            </a:r>
            <a:r>
              <a:rPr lang="en-GB" dirty="0" err="1"/>
              <a:t>seržant</a:t>
            </a:r>
            <a:r>
              <a:rPr lang="en-GB" dirty="0"/>
              <a:t> </a:t>
            </a:r>
            <a:r>
              <a:rPr lang="cs-CZ" dirty="0" smtClean="0"/>
              <a:t>70%/30%</a:t>
            </a:r>
            <a:endParaRPr lang="cs-CZ" dirty="0"/>
          </a:p>
          <a:p>
            <a:r>
              <a:rPr lang="en-GB" dirty="0" err="1"/>
              <a:t>cirkus</a:t>
            </a:r>
            <a:r>
              <a:rPr lang="en-GB" dirty="0"/>
              <a:t> v </a:t>
            </a:r>
            <a:r>
              <a:rPr lang="en-GB" dirty="0" err="1"/>
              <a:t>cirkuse</a:t>
            </a:r>
            <a:r>
              <a:rPr lang="en-GB" dirty="0"/>
              <a:t> </a:t>
            </a:r>
            <a:r>
              <a:rPr lang="cs-CZ" dirty="0" smtClean="0"/>
              <a:t>60/40</a:t>
            </a:r>
            <a:endParaRPr lang="cs-CZ" dirty="0"/>
          </a:p>
          <a:p>
            <a:r>
              <a:rPr lang="en-GB" dirty="0" err="1"/>
              <a:t>Vojáci</a:t>
            </a:r>
            <a:r>
              <a:rPr lang="en-GB" dirty="0"/>
              <a:t> </a:t>
            </a:r>
            <a:r>
              <a:rPr lang="en-GB" dirty="0" err="1"/>
              <a:t>svobody</a:t>
            </a:r>
            <a:r>
              <a:rPr lang="en-GB" dirty="0"/>
              <a:t> </a:t>
            </a:r>
            <a:r>
              <a:rPr lang="cs-CZ" dirty="0" smtClean="0"/>
              <a:t>85/15</a:t>
            </a:r>
          </a:p>
          <a:p>
            <a:r>
              <a:rPr lang="cs-CZ" dirty="0" smtClean="0"/>
              <a:t>       </a:t>
            </a:r>
            <a:r>
              <a:rPr lang="cs-CZ" i="1" dirty="0" err="1" smtClean="0"/>
              <a:t>Rača</a:t>
            </a:r>
            <a:r>
              <a:rPr lang="cs-CZ" i="1" dirty="0" smtClean="0"/>
              <a:t>, láska </a:t>
            </a:r>
            <a:r>
              <a:rPr lang="cs-CZ" i="1" dirty="0" err="1" smtClean="0"/>
              <a:t>moja</a:t>
            </a:r>
            <a:r>
              <a:rPr lang="cs-CZ" i="1" dirty="0" smtClean="0"/>
              <a:t> 50/50</a:t>
            </a:r>
            <a:endParaRPr lang="cs-CZ" i="1" dirty="0"/>
          </a:p>
          <a:p>
            <a:r>
              <a:rPr lang="en-GB" dirty="0" err="1" smtClean="0"/>
              <a:t>Kentauři</a:t>
            </a:r>
            <a:r>
              <a:rPr lang="en-GB" dirty="0" smtClean="0"/>
              <a:t> </a:t>
            </a:r>
            <a:r>
              <a:rPr lang="cs-CZ" dirty="0" smtClean="0"/>
              <a:t> 60/10 /30 </a:t>
            </a:r>
            <a:r>
              <a:rPr lang="cs-CZ" dirty="0" err="1" smtClean="0"/>
              <a:t>Hungary</a:t>
            </a:r>
            <a:r>
              <a:rPr lang="en-GB" dirty="0" smtClean="0"/>
              <a:t> </a:t>
            </a:r>
            <a:endParaRPr lang="cs-CZ" dirty="0"/>
          </a:p>
          <a:p>
            <a:r>
              <a:rPr lang="en-GB" dirty="0" err="1"/>
              <a:t>Trasa</a:t>
            </a:r>
            <a:r>
              <a:rPr lang="en-GB" dirty="0"/>
              <a:t> </a:t>
            </a:r>
            <a:r>
              <a:rPr lang="cs-CZ" dirty="0" smtClean="0"/>
              <a:t>61/39</a:t>
            </a:r>
            <a:r>
              <a:rPr lang="en-GB" dirty="0" smtClean="0"/>
              <a:t> </a:t>
            </a:r>
            <a:endParaRPr lang="cs-CZ" dirty="0"/>
          </a:p>
          <a:p>
            <a:r>
              <a:rPr lang="en-GB" dirty="0" err="1"/>
              <a:t>Fronta</a:t>
            </a:r>
            <a:r>
              <a:rPr lang="en-GB" dirty="0"/>
              <a:t> v </a:t>
            </a:r>
            <a:r>
              <a:rPr lang="en-GB" dirty="0" err="1"/>
              <a:t>týlu</a:t>
            </a:r>
            <a:r>
              <a:rPr lang="en-GB" dirty="0"/>
              <a:t> </a:t>
            </a:r>
            <a:r>
              <a:rPr lang="en-GB" dirty="0" err="1"/>
              <a:t>nepřítele</a:t>
            </a:r>
            <a:r>
              <a:rPr lang="en-GB" dirty="0"/>
              <a:t> </a:t>
            </a:r>
            <a:r>
              <a:rPr lang="cs-CZ" dirty="0" smtClean="0"/>
              <a:t>70/30</a:t>
            </a:r>
            <a:endParaRPr lang="cs-CZ" dirty="0"/>
          </a:p>
          <a:p>
            <a:r>
              <a:rPr lang="en-GB" dirty="0"/>
              <a:t>Revue </a:t>
            </a:r>
            <a:r>
              <a:rPr lang="en-GB" dirty="0" err="1"/>
              <a:t>na</a:t>
            </a:r>
            <a:r>
              <a:rPr lang="en-GB" dirty="0"/>
              <a:t> </a:t>
            </a:r>
            <a:r>
              <a:rPr lang="en-GB" dirty="0" err="1"/>
              <a:t>zakázku</a:t>
            </a:r>
            <a:r>
              <a:rPr lang="en-GB" dirty="0"/>
              <a:t> </a:t>
            </a:r>
            <a:r>
              <a:rPr lang="cs-CZ" dirty="0" smtClean="0"/>
              <a:t>65/35</a:t>
            </a:r>
            <a:r>
              <a:rPr lang="en-GB" dirty="0" smtClean="0"/>
              <a:t> </a:t>
            </a:r>
            <a:endParaRPr lang="cs-CZ" dirty="0"/>
          </a:p>
          <a:p>
            <a:r>
              <a:rPr lang="en-GB" dirty="0" err="1"/>
              <a:t>Pohádka</a:t>
            </a:r>
            <a:r>
              <a:rPr lang="en-GB" dirty="0"/>
              <a:t> o </a:t>
            </a:r>
            <a:r>
              <a:rPr lang="en-GB" dirty="0" err="1"/>
              <a:t>putování</a:t>
            </a:r>
            <a:r>
              <a:rPr lang="en-GB" dirty="0"/>
              <a:t> </a:t>
            </a:r>
            <a:r>
              <a:rPr lang="cs-CZ" dirty="0" smtClean="0"/>
              <a:t>43/28</a:t>
            </a:r>
            <a:endParaRPr lang="cs-CZ" dirty="0"/>
          </a:p>
          <a:p>
            <a:r>
              <a:rPr lang="en-GB" b="1" dirty="0" err="1"/>
              <a:t>Písně</a:t>
            </a:r>
            <a:r>
              <a:rPr lang="en-GB" b="1" dirty="0"/>
              <a:t> by </a:t>
            </a:r>
            <a:r>
              <a:rPr lang="en-GB" b="1" dirty="0" err="1"/>
              <a:t>neměly</a:t>
            </a:r>
            <a:r>
              <a:rPr lang="en-GB" b="1" dirty="0"/>
              <a:t> </a:t>
            </a:r>
            <a:r>
              <a:rPr lang="en-GB" b="1" dirty="0" err="1"/>
              <a:t>umírat</a:t>
            </a:r>
            <a:r>
              <a:rPr lang="en-GB" b="1" dirty="0"/>
              <a:t> </a:t>
            </a:r>
            <a:r>
              <a:rPr lang="cs-CZ" b="1" dirty="0" smtClean="0"/>
              <a:t>45/55</a:t>
            </a:r>
            <a:endParaRPr lang="cs-CZ" b="1" dirty="0"/>
          </a:p>
          <a:p>
            <a:r>
              <a:rPr lang="en-GB" dirty="0"/>
              <a:t>Lev </a:t>
            </a:r>
            <a:r>
              <a:rPr lang="en-GB" dirty="0" err="1"/>
              <a:t>Tolstoj</a:t>
            </a:r>
            <a:r>
              <a:rPr lang="en-GB" dirty="0"/>
              <a:t> </a:t>
            </a:r>
            <a:r>
              <a:rPr lang="cs-CZ" dirty="0" smtClean="0"/>
              <a:t>65/35</a:t>
            </a:r>
            <a:endParaRPr lang="cs-CZ" dirty="0"/>
          </a:p>
          <a:p>
            <a:r>
              <a:rPr lang="en-GB" dirty="0" err="1"/>
              <a:t>Boj</a:t>
            </a:r>
            <a:r>
              <a:rPr lang="en-GB" dirty="0"/>
              <a:t> o </a:t>
            </a:r>
            <a:r>
              <a:rPr lang="en-GB" dirty="0" err="1"/>
              <a:t>Moskvu</a:t>
            </a:r>
            <a:r>
              <a:rPr lang="en-GB" dirty="0"/>
              <a:t> </a:t>
            </a:r>
            <a:r>
              <a:rPr lang="cs-CZ" dirty="0" smtClean="0"/>
              <a:t>75/25</a:t>
            </a:r>
            <a:endParaRPr lang="cs-CZ" dirty="0"/>
          </a:p>
          <a:p>
            <a:r>
              <a:rPr lang="en-GB" dirty="0" err="1"/>
              <a:t>Pohádka</a:t>
            </a:r>
            <a:r>
              <a:rPr lang="en-GB" dirty="0"/>
              <a:t> o </a:t>
            </a:r>
            <a:r>
              <a:rPr lang="en-GB" dirty="0" err="1"/>
              <a:t>Malíčkovi</a:t>
            </a:r>
            <a:r>
              <a:rPr lang="en-GB" dirty="0"/>
              <a:t> </a:t>
            </a:r>
            <a:r>
              <a:rPr lang="cs-CZ" dirty="0" smtClean="0"/>
              <a:t>60/40</a:t>
            </a:r>
            <a:endParaRPr lang="cs-CZ" dirty="0"/>
          </a:p>
          <a:p>
            <a:r>
              <a:rPr lang="en-GB" dirty="0"/>
              <a:t>Boris Godunov </a:t>
            </a:r>
            <a:r>
              <a:rPr lang="cs-CZ" dirty="0" smtClean="0"/>
              <a:t>85/15</a:t>
            </a:r>
            <a:endParaRPr lang="cs-CZ" dirty="0"/>
          </a:p>
          <a:p>
            <a:r>
              <a:rPr lang="en-GB" dirty="0" err="1"/>
              <a:t>Cizím</a:t>
            </a:r>
            <a:r>
              <a:rPr lang="en-GB" dirty="0"/>
              <a:t> </a:t>
            </a:r>
            <a:r>
              <a:rPr lang="en-GB" dirty="0" err="1"/>
              <a:t>vstup</a:t>
            </a:r>
            <a:r>
              <a:rPr lang="en-GB" dirty="0"/>
              <a:t> </a:t>
            </a:r>
            <a:r>
              <a:rPr lang="en-GB" dirty="0" err="1"/>
              <a:t>povolen</a:t>
            </a:r>
            <a:r>
              <a:rPr lang="en-GB" dirty="0"/>
              <a:t> </a:t>
            </a:r>
            <a:r>
              <a:rPr lang="cs-CZ" dirty="0" smtClean="0"/>
              <a:t>55/45</a:t>
            </a:r>
            <a:endParaRPr lang="cs-CZ" dirty="0"/>
          </a:p>
        </p:txBody>
      </p:sp>
    </p:spTree>
    <p:extLst>
      <p:ext uri="{BB962C8B-B14F-4D97-AF65-F5344CB8AC3E}">
        <p14:creationId xmlns:p14="http://schemas.microsoft.com/office/powerpoint/2010/main" val="133002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t>Inetranationalism</a:t>
            </a:r>
            <a:r>
              <a:rPr lang="cs-CZ" sz="3200" dirty="0" smtClean="0"/>
              <a:t>, </a:t>
            </a:r>
            <a:r>
              <a:rPr lang="cs-CZ" sz="3200" dirty="0" err="1" smtClean="0"/>
              <a:t>or</a:t>
            </a:r>
            <a:r>
              <a:rPr lang="cs-CZ" sz="3200" dirty="0" smtClean="0"/>
              <a:t> </a:t>
            </a:r>
            <a:r>
              <a:rPr lang="cs-CZ" sz="3200" dirty="0" err="1" smtClean="0"/>
              <a:t>control</a:t>
            </a:r>
            <a:r>
              <a:rPr lang="cs-CZ" sz="3200" dirty="0" smtClean="0"/>
              <a:t>?</a:t>
            </a:r>
            <a:br>
              <a:rPr lang="cs-CZ" sz="3200" dirty="0" smtClean="0"/>
            </a:br>
            <a:r>
              <a:rPr lang="cs-CZ" sz="3200" dirty="0" err="1" smtClean="0"/>
              <a:t>Conferences</a:t>
            </a:r>
            <a:r>
              <a:rPr lang="cs-CZ" sz="3200" dirty="0" smtClean="0"/>
              <a:t> – </a:t>
            </a:r>
            <a:r>
              <a:rPr lang="cs-CZ" sz="3200" dirty="0" err="1" smtClean="0"/>
              <a:t>an</a:t>
            </a:r>
            <a:r>
              <a:rPr lang="cs-CZ" sz="3200" dirty="0" smtClean="0"/>
              <a:t> </a:t>
            </a:r>
            <a:r>
              <a:rPr lang="cs-CZ" sz="3200" dirty="0" err="1" smtClean="0"/>
              <a:t>another</a:t>
            </a:r>
            <a:r>
              <a:rPr lang="cs-CZ" sz="3200" dirty="0" smtClean="0"/>
              <a:t> </a:t>
            </a:r>
            <a:r>
              <a:rPr lang="cs-CZ" sz="3200" dirty="0" err="1" smtClean="0"/>
              <a:t>history</a:t>
            </a:r>
            <a:endParaRPr lang="cs-CZ" sz="3200" dirty="0"/>
          </a:p>
        </p:txBody>
      </p:sp>
      <p:sp>
        <p:nvSpPr>
          <p:cNvPr id="3" name="Zástupný symbol pro obsah 2"/>
          <p:cNvSpPr>
            <a:spLocks noGrp="1"/>
          </p:cNvSpPr>
          <p:nvPr>
            <p:ph idx="1"/>
          </p:nvPr>
        </p:nvSpPr>
        <p:spPr/>
        <p:txBody>
          <a:bodyPr>
            <a:normAutofit fontScale="70000" lnSpcReduction="20000"/>
          </a:bodyPr>
          <a:lstStyle/>
          <a:p>
            <a:r>
              <a:rPr lang="cs-CZ" b="1" dirty="0"/>
              <a:t>"</a:t>
            </a:r>
            <a:r>
              <a:rPr lang="cs-CZ" b="1" dirty="0" err="1"/>
              <a:t>Conference</a:t>
            </a:r>
            <a:r>
              <a:rPr lang="cs-CZ" b="1" dirty="0"/>
              <a:t> </a:t>
            </a:r>
            <a:r>
              <a:rPr lang="cs-CZ" b="1" dirty="0" err="1"/>
              <a:t>of</a:t>
            </a:r>
            <a:r>
              <a:rPr lang="cs-CZ" b="1" dirty="0"/>
              <a:t> </a:t>
            </a:r>
            <a:r>
              <a:rPr lang="cs-CZ" b="1" dirty="0" err="1"/>
              <a:t>cinema</a:t>
            </a:r>
            <a:r>
              <a:rPr lang="cs-CZ" b="1" dirty="0"/>
              <a:t> </a:t>
            </a:r>
            <a:r>
              <a:rPr lang="cs-CZ" b="1" dirty="0" err="1"/>
              <a:t>industry</a:t>
            </a:r>
            <a:r>
              <a:rPr lang="cs-CZ" b="1" dirty="0"/>
              <a:t> </a:t>
            </a:r>
            <a:r>
              <a:rPr lang="cs-CZ" b="1" dirty="0" err="1"/>
              <a:t>workers</a:t>
            </a:r>
            <a:r>
              <a:rPr lang="cs-CZ" b="1" dirty="0"/>
              <a:t> </a:t>
            </a:r>
            <a:r>
              <a:rPr lang="cs-CZ" b="1" dirty="0" err="1"/>
              <a:t>of</a:t>
            </a:r>
            <a:r>
              <a:rPr lang="cs-CZ" b="1" dirty="0"/>
              <a:t> </a:t>
            </a:r>
            <a:r>
              <a:rPr lang="cs-CZ" b="1" dirty="0" err="1"/>
              <a:t>the</a:t>
            </a:r>
            <a:r>
              <a:rPr lang="cs-CZ" b="1" dirty="0"/>
              <a:t> </a:t>
            </a:r>
            <a:r>
              <a:rPr lang="cs-CZ" b="1" dirty="0" err="1"/>
              <a:t>socialist</a:t>
            </a:r>
            <a:r>
              <a:rPr lang="cs-CZ" b="1" dirty="0"/>
              <a:t> </a:t>
            </a:r>
            <a:r>
              <a:rPr lang="cs-CZ" b="1" dirty="0" err="1"/>
              <a:t>countries</a:t>
            </a:r>
            <a:r>
              <a:rPr lang="cs-CZ" b="1" dirty="0"/>
              <a:t>”, </a:t>
            </a:r>
            <a:r>
              <a:rPr lang="cs-CZ" b="1" dirty="0" smtClean="0"/>
              <a:t>1957-1960</a:t>
            </a:r>
          </a:p>
          <a:p>
            <a:r>
              <a:rPr lang="en-GB" b="1" dirty="0">
                <a:solidFill>
                  <a:schemeClr val="tx1"/>
                </a:solidFill>
              </a:rPr>
              <a:t>I. conference: Prague, 12.-18. December, 1957</a:t>
            </a:r>
          </a:p>
          <a:p>
            <a:r>
              <a:rPr lang="en-GB" b="1" dirty="0">
                <a:solidFill>
                  <a:schemeClr val="tx1"/>
                </a:solidFill>
              </a:rPr>
              <a:t>II. conference: </a:t>
            </a:r>
            <a:r>
              <a:rPr lang="cs-CZ" b="1" dirty="0" err="1">
                <a:solidFill>
                  <a:schemeClr val="tx1"/>
                </a:solidFill>
              </a:rPr>
              <a:t>Sinaia</a:t>
            </a:r>
            <a:r>
              <a:rPr lang="cs-CZ" b="1" dirty="0">
                <a:solidFill>
                  <a:schemeClr val="tx1"/>
                </a:solidFill>
              </a:rPr>
              <a:t>, </a:t>
            </a:r>
            <a:r>
              <a:rPr lang="cs-CZ" b="1" dirty="0" err="1">
                <a:solidFill>
                  <a:schemeClr val="tx1"/>
                </a:solidFill>
              </a:rPr>
              <a:t>Romania</a:t>
            </a:r>
            <a:r>
              <a:rPr lang="cs-CZ" b="1" dirty="0">
                <a:solidFill>
                  <a:schemeClr val="tx1"/>
                </a:solidFill>
              </a:rPr>
              <a:t>, 3.-12. </a:t>
            </a:r>
            <a:r>
              <a:rPr lang="cs-CZ" b="1" dirty="0" err="1">
                <a:solidFill>
                  <a:schemeClr val="tx1"/>
                </a:solidFill>
              </a:rPr>
              <a:t>December</a:t>
            </a:r>
            <a:r>
              <a:rPr lang="cs-CZ" b="1" dirty="0">
                <a:solidFill>
                  <a:schemeClr val="tx1"/>
                </a:solidFill>
              </a:rPr>
              <a:t> 1958</a:t>
            </a:r>
          </a:p>
          <a:p>
            <a:r>
              <a:rPr lang="cs-CZ" b="1" dirty="0">
                <a:solidFill>
                  <a:schemeClr val="tx1"/>
                </a:solidFill>
              </a:rPr>
              <a:t>III. </a:t>
            </a:r>
            <a:r>
              <a:rPr lang="cs-CZ" b="1" dirty="0" err="1">
                <a:solidFill>
                  <a:schemeClr val="tx1"/>
                </a:solidFill>
              </a:rPr>
              <a:t>conference</a:t>
            </a:r>
            <a:r>
              <a:rPr lang="cs-CZ" b="1" dirty="0">
                <a:solidFill>
                  <a:schemeClr val="tx1"/>
                </a:solidFill>
              </a:rPr>
              <a:t>: Sofia, </a:t>
            </a:r>
            <a:r>
              <a:rPr lang="cs-CZ" b="1" dirty="0" err="1">
                <a:solidFill>
                  <a:schemeClr val="tx1"/>
                </a:solidFill>
              </a:rPr>
              <a:t>Bulgaria</a:t>
            </a:r>
            <a:r>
              <a:rPr lang="cs-CZ" b="1" dirty="0">
                <a:solidFill>
                  <a:schemeClr val="tx1"/>
                </a:solidFill>
              </a:rPr>
              <a:t>, 15.-20. </a:t>
            </a:r>
            <a:r>
              <a:rPr lang="cs-CZ" b="1" dirty="0" err="1">
                <a:solidFill>
                  <a:schemeClr val="tx1"/>
                </a:solidFill>
              </a:rPr>
              <a:t>November</a:t>
            </a:r>
            <a:r>
              <a:rPr lang="cs-CZ" b="1" dirty="0">
                <a:solidFill>
                  <a:schemeClr val="tx1"/>
                </a:solidFill>
              </a:rPr>
              <a:t> 1960</a:t>
            </a:r>
          </a:p>
          <a:p>
            <a:r>
              <a:rPr lang="cs-CZ" b="1" i="1" dirty="0">
                <a:solidFill>
                  <a:schemeClr val="tx1"/>
                </a:solidFill>
              </a:rPr>
              <a:t>IV. </a:t>
            </a:r>
            <a:r>
              <a:rPr lang="cs-CZ" b="1" i="1" dirty="0" err="1">
                <a:solidFill>
                  <a:schemeClr val="tx1"/>
                </a:solidFill>
              </a:rPr>
              <a:t>conference</a:t>
            </a:r>
            <a:r>
              <a:rPr lang="cs-CZ" b="1" i="1" dirty="0">
                <a:solidFill>
                  <a:schemeClr val="tx1"/>
                </a:solidFill>
              </a:rPr>
              <a:t> in </a:t>
            </a:r>
            <a:r>
              <a:rPr lang="cs-CZ" b="1" i="1" dirty="0" err="1">
                <a:solidFill>
                  <a:schemeClr val="tx1"/>
                </a:solidFill>
              </a:rPr>
              <a:t>Budapest</a:t>
            </a:r>
            <a:r>
              <a:rPr lang="cs-CZ" b="1" i="1" dirty="0">
                <a:solidFill>
                  <a:schemeClr val="tx1"/>
                </a:solidFill>
              </a:rPr>
              <a:t>, </a:t>
            </a:r>
            <a:r>
              <a:rPr lang="cs-CZ" b="1" i="1" dirty="0" err="1">
                <a:solidFill>
                  <a:schemeClr val="tx1"/>
                </a:solidFill>
              </a:rPr>
              <a:t>September</a:t>
            </a:r>
            <a:r>
              <a:rPr lang="cs-CZ" b="1" i="1" dirty="0">
                <a:solidFill>
                  <a:schemeClr val="tx1"/>
                </a:solidFill>
              </a:rPr>
              <a:t> 1962 – </a:t>
            </a:r>
            <a:r>
              <a:rPr lang="cs-CZ" b="1" i="1" dirty="0" err="1" smtClean="0">
                <a:solidFill>
                  <a:schemeClr val="tx1"/>
                </a:solidFill>
              </a:rPr>
              <a:t>cancelled</a:t>
            </a:r>
            <a:endParaRPr lang="cs-CZ" b="1" i="1" dirty="0" smtClean="0">
              <a:solidFill>
                <a:schemeClr val="tx1"/>
              </a:solidFill>
            </a:endParaRPr>
          </a:p>
          <a:p>
            <a:endParaRPr lang="cs-CZ" b="1" i="1" dirty="0">
              <a:solidFill>
                <a:schemeClr val="tx1"/>
              </a:solidFill>
            </a:endParaRPr>
          </a:p>
          <a:p>
            <a:endParaRPr lang="cs-CZ" b="1" i="1" dirty="0" smtClean="0">
              <a:solidFill>
                <a:schemeClr val="tx1"/>
              </a:solidFill>
            </a:endParaRPr>
          </a:p>
          <a:p>
            <a:endParaRPr lang="cs-CZ" b="1" i="1" dirty="0">
              <a:solidFill>
                <a:schemeClr val="tx1"/>
              </a:solidFill>
            </a:endParaRPr>
          </a:p>
          <a:p>
            <a:endParaRPr lang="cs-CZ" b="1" i="1" dirty="0" smtClean="0">
              <a:solidFill>
                <a:schemeClr val="tx1"/>
              </a:solidFill>
            </a:endParaRPr>
          </a:p>
          <a:p>
            <a:r>
              <a:rPr lang="cs-CZ" b="1" i="1" dirty="0" err="1" smtClean="0">
                <a:solidFill>
                  <a:schemeClr val="tx1"/>
                </a:solidFill>
              </a:rPr>
              <a:t>Dir</a:t>
            </a:r>
            <a:r>
              <a:rPr lang="cs-CZ" b="1" i="1" dirty="0" smtClean="0">
                <a:solidFill>
                  <a:schemeClr val="tx1"/>
                </a:solidFill>
              </a:rPr>
              <a:t>. Valentin </a:t>
            </a:r>
            <a:r>
              <a:rPr lang="cs-CZ" b="1" i="1" dirty="0" err="1" smtClean="0">
                <a:solidFill>
                  <a:schemeClr val="tx1"/>
                </a:solidFill>
              </a:rPr>
              <a:t>Nevzorov</a:t>
            </a:r>
            <a:r>
              <a:rPr lang="cs-CZ" b="1" i="1" dirty="0" smtClean="0">
                <a:solidFill>
                  <a:schemeClr val="tx1"/>
                </a:solidFill>
              </a:rPr>
              <a:t>, hr. Nikolaj </a:t>
            </a:r>
            <a:r>
              <a:rPr lang="cs-CZ" b="1" i="1" dirty="0" err="1" smtClean="0">
                <a:solidFill>
                  <a:schemeClr val="tx1"/>
                </a:solidFill>
              </a:rPr>
              <a:t>Provotorov</a:t>
            </a:r>
            <a:r>
              <a:rPr lang="cs-CZ" b="1" i="1" dirty="0" smtClean="0">
                <a:solidFill>
                  <a:schemeClr val="tx1"/>
                </a:solidFill>
              </a:rPr>
              <a:t>. Lenin in </a:t>
            </a:r>
            <a:r>
              <a:rPr lang="cs-CZ" b="1" i="1" dirty="0" err="1" smtClean="0">
                <a:solidFill>
                  <a:schemeClr val="tx1"/>
                </a:solidFill>
              </a:rPr>
              <a:t>Poland</a:t>
            </a:r>
            <a:r>
              <a:rPr lang="cs-CZ" b="1" i="1" dirty="0" smtClean="0">
                <a:solidFill>
                  <a:schemeClr val="tx1"/>
                </a:solidFill>
              </a:rPr>
              <a:t>, 1960, </a:t>
            </a:r>
          </a:p>
          <a:p>
            <a:pPr marL="0" indent="0">
              <a:buNone/>
            </a:pPr>
            <a:r>
              <a:rPr lang="cs-CZ" b="1" i="1" dirty="0" smtClean="0">
                <a:solidFill>
                  <a:schemeClr val="tx1"/>
                </a:solidFill>
              </a:rPr>
              <a:t>         </a:t>
            </a:r>
            <a:r>
              <a:rPr lang="cs-CZ" b="1" i="1" dirty="0" err="1" smtClean="0">
                <a:solidFill>
                  <a:schemeClr val="tx1"/>
                </a:solidFill>
              </a:rPr>
              <a:t>unfinished</a:t>
            </a:r>
            <a:r>
              <a:rPr lang="cs-CZ" b="1" i="1" dirty="0" smtClean="0">
                <a:solidFill>
                  <a:schemeClr val="tx1"/>
                </a:solidFill>
              </a:rPr>
              <a:t>  </a:t>
            </a:r>
            <a:endParaRPr lang="en-GB" b="1" i="1" dirty="0">
              <a:solidFill>
                <a:schemeClr val="tx1"/>
              </a:solidFill>
            </a:endParaRPr>
          </a:p>
          <a:p>
            <a:endParaRPr lang="cs-CZ" dirty="0"/>
          </a:p>
        </p:txBody>
      </p:sp>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219" y="2775789"/>
            <a:ext cx="3465705" cy="3465705"/>
          </a:xfrm>
          <a:prstGeom prst="rect">
            <a:avLst/>
          </a:prstGeom>
        </p:spPr>
      </p:pic>
    </p:spTree>
    <p:extLst>
      <p:ext uri="{BB962C8B-B14F-4D97-AF65-F5344CB8AC3E}">
        <p14:creationId xmlns:p14="http://schemas.microsoft.com/office/powerpoint/2010/main" val="27248753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607541"/>
          </a:xfrm>
        </p:spPr>
        <p:txBody>
          <a:bodyPr>
            <a:normAutofit fontScale="90000"/>
          </a:bodyPr>
          <a:lstStyle/>
          <a:p>
            <a:endParaRPr lang="cs-CZ" dirty="0"/>
          </a:p>
        </p:txBody>
      </p:sp>
      <p:sp>
        <p:nvSpPr>
          <p:cNvPr id="3" name="Zástupný symbol pro obsah 2"/>
          <p:cNvSpPr>
            <a:spLocks noGrp="1"/>
          </p:cNvSpPr>
          <p:nvPr>
            <p:ph idx="1"/>
          </p:nvPr>
        </p:nvSpPr>
        <p:spPr>
          <a:xfrm>
            <a:off x="1371600" y="1861751"/>
            <a:ext cx="9601200" cy="4005649"/>
          </a:xfrm>
        </p:spPr>
        <p:txBody>
          <a:bodyPr>
            <a:normAutofit fontScale="85000" lnSpcReduction="20000"/>
          </a:bodyPr>
          <a:lstStyle/>
          <a:p>
            <a:r>
              <a:rPr lang="en-GB" dirty="0"/>
              <a:t>The last conference in Sofia sent the signal that the film production of the “socialist camp” should be more competitive at the international arena and, to reach the goal, the production could be also inspired by the Western art film production (Soviet director Sergei </a:t>
            </a:r>
            <a:r>
              <a:rPr lang="en-GB" dirty="0" err="1"/>
              <a:t>Gerasimov</a:t>
            </a:r>
            <a:r>
              <a:rPr lang="en-GB" dirty="0"/>
              <a:t> in the main presentation at the conference expressed his respect to movies by Federico Fellini, Alain </a:t>
            </a:r>
            <a:r>
              <a:rPr lang="en-GB" dirty="0" err="1"/>
              <a:t>Resnais</a:t>
            </a:r>
            <a:r>
              <a:rPr lang="en-GB" dirty="0"/>
              <a:t>, or Stanley Kramer). </a:t>
            </a:r>
            <a:endParaRPr lang="cs-CZ" dirty="0"/>
          </a:p>
          <a:p>
            <a:r>
              <a:rPr lang="en-GB" dirty="0"/>
              <a:t>The call for open competition with the West by extraordinary pieces of art was much less associated with the model of state-socialist co-productions. </a:t>
            </a:r>
            <a:endParaRPr lang="cs-CZ" dirty="0"/>
          </a:p>
          <a:p>
            <a:r>
              <a:rPr lang="en-GB" dirty="0"/>
              <a:t>Nevertheless, there still was one co-production much awaited by the Soviets: </a:t>
            </a:r>
            <a:r>
              <a:rPr lang="en-GB" dirty="0" smtClean="0"/>
              <a:t>with </a:t>
            </a:r>
            <a:r>
              <a:rPr lang="en-GB" dirty="0"/>
              <a:t>Polish cinema. </a:t>
            </a:r>
            <a:endParaRPr lang="cs-CZ" dirty="0"/>
          </a:p>
          <a:p>
            <a:r>
              <a:rPr lang="en-GB" dirty="0"/>
              <a:t>In July 1957, Edward </a:t>
            </a:r>
            <a:r>
              <a:rPr lang="en-GB" dirty="0" err="1"/>
              <a:t>Zajicek</a:t>
            </a:r>
            <a:r>
              <a:rPr lang="en-GB" dirty="0"/>
              <a:t> agreed with </a:t>
            </a:r>
            <a:r>
              <a:rPr lang="en-GB" dirty="0" err="1"/>
              <a:t>Račuk</a:t>
            </a:r>
            <a:r>
              <a:rPr lang="en-GB" dirty="0"/>
              <a:t> that it WOULD be very nice to shoot a co-production which would be interesting for both nations, but, he added, there is UNFORTUNATELY no appropriate script…</a:t>
            </a:r>
            <a:endParaRPr lang="cs-CZ" dirty="0"/>
          </a:p>
          <a:p>
            <a:r>
              <a:rPr lang="en-GB" dirty="0"/>
              <a:t>A year later Wanda </a:t>
            </a:r>
            <a:r>
              <a:rPr lang="en-GB" dirty="0" err="1"/>
              <a:t>Jakubowska</a:t>
            </a:r>
            <a:r>
              <a:rPr lang="en-GB" dirty="0"/>
              <a:t> discussed a coproduction project and three more were planned for 1959. No one was implemented, however, and even the most elaborated and awaited project </a:t>
            </a:r>
            <a:r>
              <a:rPr lang="en-GB" b="1" i="1" dirty="0"/>
              <a:t>Lenin in Poland</a:t>
            </a:r>
            <a:r>
              <a:rPr lang="en-GB" dirty="0"/>
              <a:t> has never been finished – at least not in the original version. Just five years later, </a:t>
            </a:r>
            <a:r>
              <a:rPr lang="en-GB" dirty="0" err="1"/>
              <a:t>Sergej</a:t>
            </a:r>
            <a:r>
              <a:rPr lang="en-GB" dirty="0"/>
              <a:t> </a:t>
            </a:r>
            <a:r>
              <a:rPr lang="en-GB" dirty="0" err="1"/>
              <a:t>Jutkevič</a:t>
            </a:r>
            <a:r>
              <a:rPr lang="en-GB" dirty="0"/>
              <a:t> made a movie of the same title, but by a different script. Although Valentin </a:t>
            </a:r>
            <a:r>
              <a:rPr lang="en-GB" dirty="0" err="1"/>
              <a:t>Nevzorov</a:t>
            </a:r>
            <a:r>
              <a:rPr lang="en-GB" dirty="0"/>
              <a:t> started with shooting of the movie, it has never been finished (</a:t>
            </a:r>
            <a:r>
              <a:rPr lang="en-GB" dirty="0" err="1"/>
              <a:t>Nevzorov</a:t>
            </a:r>
            <a:r>
              <a:rPr lang="en-GB" dirty="0"/>
              <a:t> died in 1961). </a:t>
            </a:r>
            <a:endParaRPr lang="cs-CZ" dirty="0"/>
          </a:p>
          <a:p>
            <a:endParaRPr lang="cs-CZ" dirty="0"/>
          </a:p>
        </p:txBody>
      </p:sp>
    </p:spTree>
    <p:extLst>
      <p:ext uri="{BB962C8B-B14F-4D97-AF65-F5344CB8AC3E}">
        <p14:creationId xmlns:p14="http://schemas.microsoft.com/office/powerpoint/2010/main" val="2233395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 II:</a:t>
            </a:r>
            <a:endParaRPr lang="cs-CZ" dirty="0"/>
          </a:p>
        </p:txBody>
      </p:sp>
      <p:sp>
        <p:nvSpPr>
          <p:cNvPr id="3" name="Zástupný symbol pro obsah 2"/>
          <p:cNvSpPr>
            <a:spLocks noGrp="1"/>
          </p:cNvSpPr>
          <p:nvPr>
            <p:ph idx="1"/>
          </p:nvPr>
        </p:nvSpPr>
        <p:spPr/>
        <p:txBody>
          <a:bodyPr/>
          <a:lstStyle/>
          <a:p>
            <a:r>
              <a:rPr lang="cs-CZ" dirty="0"/>
              <a:t>Koprodukce zemí sovětského bloku v 50. a 60. letech – uvnitř sovětského bloku i se západoevropskými partnery:</a:t>
            </a:r>
          </a:p>
          <a:p>
            <a:r>
              <a:rPr lang="cs-CZ" dirty="0"/>
              <a:t>Jaké byly funkce mezinárodní filmové (a obecně kulturní) spolupráce, jak a proč se měnila situace v kulturní sféře a jak se to projevovalo v oblasti koprodukcí? Uveďte co nejvíce konkrétních příkladů a vysvětlete, v jakých podmínkách vznikaly.</a:t>
            </a:r>
          </a:p>
          <a:p>
            <a:r>
              <a:rPr lang="cs-CZ" dirty="0"/>
              <a:t>Sovětizace: jak se tento pojem používá? Lze jej vztáhnout na oblast filmové produkce? Jaké jsou alternativní přístupy ke kulturním vztahům v sovětském bloku, čím lze perspektivu sovětizace nahradit? </a:t>
            </a:r>
          </a:p>
          <a:p>
            <a:endParaRPr lang="cs-CZ" dirty="0"/>
          </a:p>
        </p:txBody>
      </p:sp>
    </p:spTree>
    <p:extLst>
      <p:ext uri="{BB962C8B-B14F-4D97-AF65-F5344CB8AC3E}">
        <p14:creationId xmlns:p14="http://schemas.microsoft.com/office/powerpoint/2010/main" val="3046043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Internationalism</a:t>
            </a:r>
            <a:r>
              <a:rPr lang="cs-CZ" dirty="0" smtClean="0"/>
              <a:t>, </a:t>
            </a:r>
            <a:r>
              <a:rPr lang="cs-CZ" dirty="0" err="1" smtClean="0"/>
              <a:t>or</a:t>
            </a:r>
            <a:r>
              <a:rPr lang="cs-CZ" dirty="0" smtClean="0"/>
              <a:t> </a:t>
            </a:r>
            <a:r>
              <a:rPr lang="cs-CZ" dirty="0" err="1" smtClean="0"/>
              <a:t>Paternalism</a:t>
            </a:r>
            <a:r>
              <a:rPr lang="cs-CZ" dirty="0" smtClean="0"/>
              <a:t>? „May </a:t>
            </a:r>
            <a:r>
              <a:rPr lang="cs-CZ" dirty="0" err="1" smtClean="0"/>
              <a:t>Stars</a:t>
            </a:r>
            <a:r>
              <a:rPr lang="cs-CZ" dirty="0" smtClean="0"/>
              <a:t>“ and „</a:t>
            </a:r>
            <a:r>
              <a:rPr lang="cs-CZ" dirty="0" err="1" smtClean="0"/>
              <a:t>Interrupted</a:t>
            </a:r>
            <a:r>
              <a:rPr lang="cs-CZ" dirty="0" smtClean="0"/>
              <a:t> Song“</a:t>
            </a:r>
            <a:endParaRPr lang="cs-CZ" dirty="0"/>
          </a:p>
        </p:txBody>
      </p:sp>
      <p:sp>
        <p:nvSpPr>
          <p:cNvPr id="3" name="Zástupný symbol pro obsah 2"/>
          <p:cNvSpPr>
            <a:spLocks noGrp="1"/>
          </p:cNvSpPr>
          <p:nvPr>
            <p:ph idx="1"/>
          </p:nvPr>
        </p:nvSpPr>
        <p:spPr/>
        <p:txBody>
          <a:bodyPr>
            <a:normAutofit fontScale="55000" lnSpcReduction="20000"/>
          </a:bodyPr>
          <a:lstStyle/>
          <a:p>
            <a:r>
              <a:rPr lang="en-GB" dirty="0" err="1"/>
              <a:t>Májové</a:t>
            </a:r>
            <a:r>
              <a:rPr lang="en-GB" dirty="0"/>
              <a:t> </a:t>
            </a:r>
            <a:r>
              <a:rPr lang="en-GB" dirty="0" err="1"/>
              <a:t>hvězdy</a:t>
            </a:r>
            <a:r>
              <a:rPr lang="en-GB" i="1" dirty="0"/>
              <a:t> </a:t>
            </a:r>
            <a:r>
              <a:rPr lang="en-GB" dirty="0"/>
              <a:t>/</a:t>
            </a:r>
            <a:r>
              <a:rPr lang="en-GB" dirty="0" err="1"/>
              <a:t>Majskije</a:t>
            </a:r>
            <a:r>
              <a:rPr lang="en-GB" dirty="0"/>
              <a:t> </a:t>
            </a:r>
            <a:r>
              <a:rPr lang="en-GB" dirty="0" err="1"/>
              <a:t>zvjozdy</a:t>
            </a:r>
            <a:r>
              <a:rPr lang="en-GB" dirty="0"/>
              <a:t>;  </a:t>
            </a:r>
            <a:r>
              <a:rPr lang="en-GB" i="1" dirty="0"/>
              <a:t>May Stars</a:t>
            </a:r>
            <a:r>
              <a:rPr lang="en-GB" dirty="0"/>
              <a:t>,</a:t>
            </a:r>
            <a:r>
              <a:rPr lang="en-GB" i="1" dirty="0"/>
              <a:t> </a:t>
            </a:r>
            <a:r>
              <a:rPr lang="en-GB" dirty="0"/>
              <a:t>Stanislav </a:t>
            </a:r>
            <a:r>
              <a:rPr lang="en-GB" dirty="0" err="1"/>
              <a:t>Rostotsky</a:t>
            </a:r>
            <a:r>
              <a:rPr lang="en-GB" dirty="0"/>
              <a:t>, Czechoslovakia-USSR, 1959</a:t>
            </a:r>
            <a:r>
              <a:rPr lang="en-GB" dirty="0" smtClean="0"/>
              <a:t>/)</a:t>
            </a:r>
            <a:r>
              <a:rPr lang="cs-CZ" dirty="0" smtClean="0"/>
              <a:t>  U 46.30; 49:30</a:t>
            </a:r>
          </a:p>
          <a:p>
            <a:r>
              <a:rPr lang="en-GB" i="1" dirty="0" err="1" smtClean="0"/>
              <a:t>Májové</a:t>
            </a:r>
            <a:r>
              <a:rPr lang="en-GB" i="1" dirty="0" smtClean="0"/>
              <a:t> </a:t>
            </a:r>
            <a:r>
              <a:rPr lang="en-GB" i="1" dirty="0" err="1"/>
              <a:t>hvězdy</a:t>
            </a:r>
            <a:r>
              <a:rPr lang="en-GB" dirty="0"/>
              <a:t> are based on </a:t>
            </a:r>
            <a:r>
              <a:rPr lang="en-GB" dirty="0" err="1"/>
              <a:t>Ludvík</a:t>
            </a:r>
            <a:r>
              <a:rPr lang="en-GB" dirty="0"/>
              <a:t> </a:t>
            </a:r>
            <a:r>
              <a:rPr lang="en-GB" dirty="0" err="1" smtClean="0"/>
              <a:t>Ašken</a:t>
            </a:r>
            <a:r>
              <a:rPr lang="cs-CZ" dirty="0" smtClean="0"/>
              <a:t>a</a:t>
            </a:r>
            <a:r>
              <a:rPr lang="en-GB" dirty="0" err="1" smtClean="0"/>
              <a:t>zy´s</a:t>
            </a:r>
            <a:r>
              <a:rPr lang="en-GB" dirty="0" smtClean="0"/>
              <a:t> </a:t>
            </a:r>
            <a:r>
              <a:rPr lang="en-GB" dirty="0"/>
              <a:t>short </a:t>
            </a:r>
            <a:r>
              <a:rPr lang="en-GB" dirty="0" smtClean="0"/>
              <a:t>stories</a:t>
            </a:r>
            <a:r>
              <a:rPr lang="cs-CZ" dirty="0" smtClean="0"/>
              <a:t>; </a:t>
            </a:r>
            <a:r>
              <a:rPr lang="en-GB" dirty="0" smtClean="0"/>
              <a:t>The </a:t>
            </a:r>
            <a:r>
              <a:rPr lang="en-GB" dirty="0"/>
              <a:t>heroic pathos of the previous war novels has been replaced by more intimate stories involving slices of everyday life</a:t>
            </a:r>
            <a:r>
              <a:rPr lang="en-GB" dirty="0" smtClean="0"/>
              <a:t>.</a:t>
            </a:r>
            <a:endParaRPr lang="cs-CZ" dirty="0" smtClean="0"/>
          </a:p>
          <a:p>
            <a:r>
              <a:rPr lang="en-GB" dirty="0"/>
              <a:t>the promotional discourse did not </a:t>
            </a:r>
            <a:r>
              <a:rPr lang="en-GB" dirty="0" smtClean="0"/>
              <a:t>refer </a:t>
            </a:r>
            <a:r>
              <a:rPr lang="en-GB" dirty="0"/>
              <a:t>so much to the experience of the writer </a:t>
            </a:r>
            <a:r>
              <a:rPr lang="en-GB" dirty="0" err="1"/>
              <a:t>Ludvík</a:t>
            </a:r>
            <a:r>
              <a:rPr lang="en-GB" dirty="0"/>
              <a:t> </a:t>
            </a:r>
            <a:r>
              <a:rPr lang="en-GB" dirty="0" err="1"/>
              <a:t>Aškenázy</a:t>
            </a:r>
            <a:r>
              <a:rPr lang="en-GB" dirty="0"/>
              <a:t> (despite he was a member of the 1</a:t>
            </a:r>
            <a:r>
              <a:rPr lang="en-GB" baseline="30000" dirty="0"/>
              <a:t>st</a:t>
            </a:r>
            <a:r>
              <a:rPr lang="en-GB" dirty="0"/>
              <a:t> Czechoslovak Army Corps formed in the USSR and received a medal of courage), as of the Soviet director Stanislav </a:t>
            </a:r>
            <a:r>
              <a:rPr lang="en-GB" dirty="0" err="1"/>
              <a:t>Rostotsky</a:t>
            </a:r>
            <a:r>
              <a:rPr lang="en-GB" dirty="0"/>
              <a:t> (in a promotional material for Czech distribution was the director </a:t>
            </a:r>
            <a:r>
              <a:rPr lang="en-GB" dirty="0" err="1"/>
              <a:t>Rostotsky</a:t>
            </a:r>
            <a:r>
              <a:rPr lang="en-GB" dirty="0"/>
              <a:t>, which lost his leg in the war, compared to the fate of the legendary pilot </a:t>
            </a:r>
            <a:r>
              <a:rPr lang="en-GB" dirty="0" err="1"/>
              <a:t>Meresiev</a:t>
            </a:r>
            <a:r>
              <a:rPr lang="en-GB" dirty="0" smtClean="0"/>
              <a:t>).</a:t>
            </a:r>
            <a:endParaRPr lang="cs-CZ" dirty="0" smtClean="0"/>
          </a:p>
          <a:p>
            <a:r>
              <a:rPr lang="en-GB" dirty="0"/>
              <a:t> the image of the Czech-Soviet friendship </a:t>
            </a:r>
            <a:r>
              <a:rPr lang="en-GB" dirty="0" smtClean="0"/>
              <a:t>was emphasising </a:t>
            </a:r>
            <a:r>
              <a:rPr lang="en-GB" dirty="0"/>
              <a:t>the gratitude of the Czech society (represented by a wide spectrum of individuals) to the liberators. As a synecdoche of the nation, the individual characters represent various section of the society. </a:t>
            </a:r>
            <a:endParaRPr lang="cs-CZ" dirty="0" smtClean="0"/>
          </a:p>
          <a:p>
            <a:r>
              <a:rPr lang="cs-CZ" dirty="0" smtClean="0"/>
              <a:t>------------------------------</a:t>
            </a:r>
          </a:p>
          <a:p>
            <a:r>
              <a:rPr lang="en-GB" dirty="0"/>
              <a:t>In the case of the Slovak-Soviet movie </a:t>
            </a:r>
            <a:r>
              <a:rPr lang="en-GB" i="1" dirty="0" err="1"/>
              <a:t>Prerušená</a:t>
            </a:r>
            <a:r>
              <a:rPr lang="en-GB" i="1" dirty="0"/>
              <a:t> </a:t>
            </a:r>
            <a:r>
              <a:rPr lang="en-GB" i="1" dirty="0" err="1"/>
              <a:t>pieseň</a:t>
            </a:r>
            <a:r>
              <a:rPr lang="en-GB" dirty="0"/>
              <a:t> (</a:t>
            </a:r>
            <a:r>
              <a:rPr lang="en-GB" dirty="0" err="1"/>
              <a:t>Koliba</a:t>
            </a:r>
            <a:r>
              <a:rPr lang="en-GB" dirty="0"/>
              <a:t>/</a:t>
            </a:r>
            <a:r>
              <a:rPr lang="en-GB" dirty="0" err="1"/>
              <a:t>Gruziafilm</a:t>
            </a:r>
            <a:r>
              <a:rPr lang="en-GB" dirty="0"/>
              <a:t> Tbilisi) the first and insistent incentive came from the Georgian writer Konstantin </a:t>
            </a:r>
            <a:r>
              <a:rPr lang="en-GB" dirty="0" err="1"/>
              <a:t>Lordkipanidze</a:t>
            </a:r>
            <a:r>
              <a:rPr lang="en-GB" dirty="0"/>
              <a:t>. The Slovak scriptwriter Albert </a:t>
            </a:r>
            <a:r>
              <a:rPr lang="en-GB" dirty="0" err="1"/>
              <a:t>Marenčin</a:t>
            </a:r>
            <a:r>
              <a:rPr lang="en-GB" dirty="0"/>
              <a:t> rewrote the story (to a version which is still rather inconsistent, but less awkward than the first </a:t>
            </a:r>
            <a:r>
              <a:rPr lang="en-GB" dirty="0" err="1"/>
              <a:t>Lordkipanidze´s</a:t>
            </a:r>
            <a:r>
              <a:rPr lang="en-GB" dirty="0"/>
              <a:t> proposal of a story about a violin virtuoso who lost his hand after an escape from German capture, but won the heart of a nurse, an admirer of his talent</a:t>
            </a:r>
            <a:r>
              <a:rPr lang="en-GB" dirty="0" smtClean="0"/>
              <a:t>).</a:t>
            </a:r>
            <a:endParaRPr lang="cs-CZ" dirty="0" smtClean="0"/>
          </a:p>
          <a:p>
            <a:r>
              <a:rPr lang="en-GB" dirty="0"/>
              <a:t>The story was linked up to the emblematic moment and building stone of the post-war Slovak national identity, the Slovak National Uprising.  It was a version of the past which fitted very well to preferred version of the role of the Slovak soldiers – here even supported by the mutual help of two small nations, Slovaks and Georgians, sealed by the marriage and by the sacrifice of the bride´s brother. </a:t>
            </a:r>
            <a:endParaRPr lang="cs-CZ" dirty="0" smtClean="0"/>
          </a:p>
          <a:p>
            <a:r>
              <a:rPr lang="cs-CZ" dirty="0" smtClean="0">
                <a:hlinkClick r:id="rId2"/>
              </a:rPr>
              <a:t>https://www.youtube.com/watch?v=OdQz8mq57Bg</a:t>
            </a:r>
            <a:r>
              <a:rPr lang="cs-CZ" dirty="0" smtClean="0"/>
              <a:t>    U 43:00</a:t>
            </a:r>
          </a:p>
          <a:p>
            <a:r>
              <a:rPr lang="en-GB" i="1" dirty="0" smtClean="0"/>
              <a:t>Albert </a:t>
            </a:r>
            <a:r>
              <a:rPr lang="en-GB" i="1" dirty="0" err="1" smtClean="0"/>
              <a:t>Marenčin</a:t>
            </a:r>
            <a:r>
              <a:rPr lang="en-GB" i="1" dirty="0" smtClean="0"/>
              <a:t>: </a:t>
            </a:r>
            <a:r>
              <a:rPr lang="en-GB" i="1" dirty="0" err="1" smtClean="0"/>
              <a:t>Ako</a:t>
            </a:r>
            <a:r>
              <a:rPr lang="en-GB" i="1" dirty="0" smtClean="0"/>
              <a:t> </a:t>
            </a:r>
            <a:r>
              <a:rPr lang="en-GB" i="1" dirty="0" err="1" smtClean="0"/>
              <a:t>som</a:t>
            </a:r>
            <a:r>
              <a:rPr lang="en-GB" i="1" dirty="0" smtClean="0"/>
              <a:t> </a:t>
            </a:r>
            <a:r>
              <a:rPr lang="en-GB" i="1" dirty="0" err="1" smtClean="0"/>
              <a:t>sa</a:t>
            </a:r>
            <a:r>
              <a:rPr lang="en-GB" i="1" dirty="0" smtClean="0"/>
              <a:t> </a:t>
            </a:r>
            <a:r>
              <a:rPr lang="en-GB" i="1" dirty="0" err="1" smtClean="0"/>
              <a:t>stretol</a:t>
            </a:r>
            <a:r>
              <a:rPr lang="en-GB" i="1" dirty="0" smtClean="0"/>
              <a:t> s </a:t>
            </a:r>
            <a:r>
              <a:rPr lang="en-GB" i="1" dirty="0" err="1" smtClean="0"/>
              <a:t>niektorými</a:t>
            </a:r>
            <a:r>
              <a:rPr lang="en-GB" i="1" dirty="0" smtClean="0"/>
              <a:t> </a:t>
            </a:r>
            <a:r>
              <a:rPr lang="en-GB" i="1" dirty="0" err="1" smtClean="0"/>
              <a:t>pozoruhodnými</a:t>
            </a:r>
            <a:r>
              <a:rPr lang="en-GB" i="1" dirty="0" smtClean="0"/>
              <a:t> </a:t>
            </a:r>
            <a:r>
              <a:rPr lang="en-GB" i="1" dirty="0" err="1" smtClean="0"/>
              <a:t>ľuďmi</a:t>
            </a:r>
            <a:r>
              <a:rPr lang="en-GB" i="1" dirty="0" smtClean="0"/>
              <a:t>. Bratislava 1993, pp. 104-159</a:t>
            </a:r>
            <a:endParaRPr lang="cs-CZ" i="1" dirty="0" smtClean="0"/>
          </a:p>
          <a:p>
            <a:endParaRPr lang="cs-CZ" dirty="0"/>
          </a:p>
        </p:txBody>
      </p:sp>
    </p:spTree>
    <p:extLst>
      <p:ext uri="{BB962C8B-B14F-4D97-AF65-F5344CB8AC3E}">
        <p14:creationId xmlns:p14="http://schemas.microsoft.com/office/powerpoint/2010/main" val="2890577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326292"/>
            <a:ext cx="9601200" cy="4541108"/>
          </a:xfrm>
        </p:spPr>
        <p:txBody>
          <a:bodyPr>
            <a:normAutofit lnSpcReduction="10000"/>
          </a:bodyPr>
          <a:lstStyle/>
          <a:p>
            <a:r>
              <a:rPr lang="cs-CZ" dirty="0" err="1" smtClean="0"/>
              <a:t>Acording</a:t>
            </a:r>
            <a:r>
              <a:rPr lang="cs-CZ" dirty="0" smtClean="0"/>
              <a:t> to </a:t>
            </a:r>
            <a:r>
              <a:rPr lang="en-GB" dirty="0" smtClean="0"/>
              <a:t>the </a:t>
            </a:r>
            <a:r>
              <a:rPr lang="en-GB" dirty="0"/>
              <a:t>film historian Sergei </a:t>
            </a:r>
            <a:r>
              <a:rPr lang="en-GB" dirty="0" err="1"/>
              <a:t>Kapterev</a:t>
            </a:r>
            <a:r>
              <a:rPr lang="en-GB" dirty="0"/>
              <a:t>, the movie</a:t>
            </a:r>
            <a:endParaRPr lang="cs-CZ" dirty="0"/>
          </a:p>
          <a:p>
            <a:r>
              <a:rPr lang="en-GB" dirty="0"/>
              <a:t> “dealt with the delicate issue of rapprochement between the two nations and, typically, presented an officialised and sentimentalised version of </a:t>
            </a:r>
            <a:r>
              <a:rPr lang="en-GB" i="1" dirty="0"/>
              <a:t>Ballad of a Soldier</a:t>
            </a:r>
            <a:r>
              <a:rPr lang="en-GB" dirty="0"/>
              <a:t> lyricism […] clearly modelled on Rossellini´s </a:t>
            </a:r>
            <a:r>
              <a:rPr lang="en-GB" i="1" dirty="0" err="1"/>
              <a:t>Paisan</a:t>
            </a:r>
            <a:r>
              <a:rPr lang="en-GB" dirty="0"/>
              <a:t>, depicted contacts between the Soviet army and the Czechoslovak population in the countryside and in Prague in the first post-war days</a:t>
            </a:r>
            <a:r>
              <a:rPr lang="en-GB" dirty="0" smtClean="0"/>
              <a:t>.”</a:t>
            </a:r>
            <a:endParaRPr lang="cs-CZ" dirty="0" smtClean="0"/>
          </a:p>
          <a:p>
            <a:r>
              <a:rPr lang="en-GB" dirty="0"/>
              <a:t>shots of memorials opens and ends the story and accent the contrast between the peaceful post-war life of Czechs and the heroism and sacrifice of Soviet soldiers that paid a heavy price for that life. The movie opens with images of the memorial of Soviet soldiers at the Prague´s </a:t>
            </a:r>
            <a:r>
              <a:rPr lang="en-GB" dirty="0" err="1"/>
              <a:t>Olšany</a:t>
            </a:r>
            <a:r>
              <a:rPr lang="en-GB" dirty="0"/>
              <a:t> cemetery and with shots of young couple´s date under the Monument to Soviet </a:t>
            </a:r>
            <a:r>
              <a:rPr lang="en-GB" dirty="0" smtClean="0"/>
              <a:t>tank and children playing </a:t>
            </a:r>
            <a:r>
              <a:rPr lang="en-GB" dirty="0"/>
              <a:t>close</a:t>
            </a:r>
            <a:r>
              <a:rPr lang="en-GB" dirty="0" smtClean="0"/>
              <a:t>.</a:t>
            </a:r>
            <a:endParaRPr lang="cs-CZ" dirty="0" smtClean="0"/>
          </a:p>
          <a:p>
            <a:r>
              <a:rPr lang="en-GB" dirty="0"/>
              <a:t>According to an earlier version of the movie´s idea from March 1958, the film would open with documentary shots from London, Paris, New York, Berlin, and Moscow in the last day of the war. This manifestation of a victory over Nazism shared across the future Iron Curtain did not reach the screen</a:t>
            </a:r>
            <a:r>
              <a:rPr lang="en-GB" dirty="0" smtClean="0"/>
              <a:t>.</a:t>
            </a:r>
            <a:endParaRPr lang="cs-CZ" dirty="0" smtClean="0"/>
          </a:p>
          <a:p>
            <a:endParaRPr lang="cs-CZ" dirty="0" smtClean="0"/>
          </a:p>
          <a:p>
            <a:endParaRPr lang="cs-CZ" dirty="0"/>
          </a:p>
        </p:txBody>
      </p:sp>
    </p:spTree>
    <p:extLst>
      <p:ext uri="{BB962C8B-B14F-4D97-AF65-F5344CB8AC3E}">
        <p14:creationId xmlns:p14="http://schemas.microsoft.com/office/powerpoint/2010/main" val="409409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smtClean="0"/>
              <a:t>4</a:t>
            </a:r>
            <a:endParaRPr lang="cs-CZ" sz="6000"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3953841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862914"/>
          </a:xfrm>
        </p:spPr>
        <p:txBody>
          <a:bodyPr/>
          <a:lstStyle/>
          <a:p>
            <a:r>
              <a:rPr lang="cs-CZ" dirty="0" smtClean="0"/>
              <a:t>USSR/</a:t>
            </a:r>
            <a:r>
              <a:rPr lang="cs-CZ" dirty="0" err="1" smtClean="0"/>
              <a:t>West</a:t>
            </a:r>
            <a:endParaRPr lang="cs-CZ" dirty="0"/>
          </a:p>
        </p:txBody>
      </p:sp>
      <p:sp>
        <p:nvSpPr>
          <p:cNvPr id="3" name="Zástupný symbol pro obsah 2"/>
          <p:cNvSpPr>
            <a:spLocks noGrp="1"/>
          </p:cNvSpPr>
          <p:nvPr>
            <p:ph idx="1"/>
          </p:nvPr>
        </p:nvSpPr>
        <p:spPr/>
        <p:txBody>
          <a:bodyPr/>
          <a:lstStyle/>
          <a:p>
            <a:r>
              <a:rPr lang="cs-CZ" dirty="0" err="1" smtClean="0"/>
              <a:t>First</a:t>
            </a:r>
            <a:r>
              <a:rPr lang="cs-CZ" dirty="0" smtClean="0"/>
              <a:t> </a:t>
            </a:r>
            <a:r>
              <a:rPr lang="cs-CZ" dirty="0" err="1" smtClean="0"/>
              <a:t>negotiations</a:t>
            </a:r>
            <a:r>
              <a:rPr lang="cs-CZ" dirty="0" smtClean="0"/>
              <a:t> – </a:t>
            </a:r>
            <a:r>
              <a:rPr lang="cs-CZ" dirty="0" err="1" smtClean="0"/>
              <a:t>since</a:t>
            </a:r>
            <a:r>
              <a:rPr lang="cs-CZ" dirty="0" smtClean="0"/>
              <a:t> 1954; </a:t>
            </a:r>
            <a:r>
              <a:rPr lang="cs-CZ" dirty="0" err="1" smtClean="0"/>
              <a:t>discrepancies</a:t>
            </a:r>
            <a:r>
              <a:rPr lang="cs-CZ" dirty="0" smtClean="0"/>
              <a:t> in </a:t>
            </a:r>
            <a:r>
              <a:rPr lang="cs-CZ" dirty="0" err="1" smtClean="0"/>
              <a:t>the</a:t>
            </a:r>
            <a:r>
              <a:rPr lang="cs-CZ" dirty="0" smtClean="0"/>
              <a:t> </a:t>
            </a:r>
            <a:r>
              <a:rPr lang="cs-CZ" dirty="0" err="1" smtClean="0"/>
              <a:t>preferred</a:t>
            </a:r>
            <a:r>
              <a:rPr lang="cs-CZ" dirty="0" smtClean="0"/>
              <a:t> </a:t>
            </a:r>
            <a:r>
              <a:rPr lang="cs-CZ" dirty="0" err="1" smtClean="0"/>
              <a:t>topics</a:t>
            </a:r>
            <a:r>
              <a:rPr lang="cs-CZ" dirty="0" smtClean="0"/>
              <a:t> (London, </a:t>
            </a:r>
            <a:r>
              <a:rPr lang="cs-CZ" dirty="0" err="1" smtClean="0"/>
              <a:t>O´Henry</a:t>
            </a:r>
            <a:r>
              <a:rPr lang="cs-CZ" dirty="0" smtClean="0"/>
              <a:t>, </a:t>
            </a:r>
            <a:r>
              <a:rPr lang="cs-CZ" dirty="0" err="1" smtClean="0"/>
              <a:t>Twain</a:t>
            </a:r>
            <a:r>
              <a:rPr lang="cs-CZ" dirty="0" smtClean="0"/>
              <a:t> x </a:t>
            </a:r>
            <a:r>
              <a:rPr lang="cs-CZ" dirty="0" err="1" smtClean="0"/>
              <a:t>Tolstoy</a:t>
            </a:r>
            <a:r>
              <a:rPr lang="cs-CZ" dirty="0" smtClean="0"/>
              <a:t>)</a:t>
            </a:r>
          </a:p>
          <a:p>
            <a:r>
              <a:rPr lang="cs-CZ" i="1" dirty="0"/>
              <a:t>Normandie–</a:t>
            </a:r>
            <a:r>
              <a:rPr lang="cs-CZ" i="1" dirty="0" err="1"/>
              <a:t>Niemen</a:t>
            </a:r>
            <a:r>
              <a:rPr lang="cs-CZ" dirty="0"/>
              <a:t> (Normandie-</a:t>
            </a:r>
            <a:r>
              <a:rPr lang="cs-CZ" dirty="0" err="1"/>
              <a:t>Niémen</a:t>
            </a:r>
            <a:r>
              <a:rPr lang="cs-CZ" dirty="0"/>
              <a:t>; Jean </a:t>
            </a:r>
            <a:r>
              <a:rPr lang="cs-CZ" dirty="0" err="1"/>
              <a:t>Dréville</a:t>
            </a:r>
            <a:r>
              <a:rPr lang="cs-CZ" dirty="0"/>
              <a:t>, Francie/SSSR, 1960)</a:t>
            </a:r>
            <a:endParaRPr lang="cs-CZ" dirty="0" smtClean="0"/>
          </a:p>
          <a:p>
            <a:r>
              <a:rPr lang="en-GB" dirty="0"/>
              <a:t>in November 1959, </a:t>
            </a:r>
            <a:r>
              <a:rPr lang="en-GB" dirty="0" smtClean="0"/>
              <a:t>the </a:t>
            </a:r>
            <a:r>
              <a:rPr lang="en-GB" dirty="0"/>
              <a:t>Soviet film industry, following the ‘recommendation’ of the CC CPSU to ‘strongly reduce international co-productions’, strived to halt as many co-productions as possible. Soviet studios suspended twelve </a:t>
            </a:r>
            <a:r>
              <a:rPr lang="en-GB" dirty="0" smtClean="0"/>
              <a:t>features.</a:t>
            </a:r>
            <a:r>
              <a:rPr lang="cs-CZ" dirty="0" smtClean="0"/>
              <a:t> </a:t>
            </a:r>
            <a:r>
              <a:rPr lang="cs-CZ" dirty="0" err="1" smtClean="0"/>
              <a:t>Already</a:t>
            </a:r>
            <a:r>
              <a:rPr lang="cs-CZ" dirty="0" smtClean="0"/>
              <a:t> </a:t>
            </a:r>
            <a:r>
              <a:rPr lang="cs-CZ" dirty="0" err="1" smtClean="0"/>
              <a:t>launched</a:t>
            </a:r>
            <a:r>
              <a:rPr lang="cs-CZ" dirty="0" smtClean="0"/>
              <a:t> </a:t>
            </a:r>
            <a:r>
              <a:rPr lang="cs-CZ" dirty="0" err="1" smtClean="0"/>
              <a:t>projects</a:t>
            </a:r>
            <a:r>
              <a:rPr lang="cs-CZ" dirty="0" smtClean="0"/>
              <a:t> </a:t>
            </a:r>
            <a:r>
              <a:rPr lang="cs-CZ" dirty="0" err="1" smtClean="0"/>
              <a:t>were</a:t>
            </a:r>
            <a:r>
              <a:rPr lang="cs-CZ" dirty="0" smtClean="0"/>
              <a:t> </a:t>
            </a:r>
            <a:r>
              <a:rPr lang="cs-CZ" dirty="0" err="1" smtClean="0"/>
              <a:t>implemented</a:t>
            </a:r>
            <a:r>
              <a:rPr lang="cs-CZ" dirty="0" smtClean="0"/>
              <a:t>, </a:t>
            </a:r>
            <a:r>
              <a:rPr lang="cs-CZ" dirty="0" err="1" smtClean="0"/>
              <a:t>including</a:t>
            </a:r>
            <a:r>
              <a:rPr lang="cs-CZ" dirty="0" smtClean="0"/>
              <a:t> </a:t>
            </a:r>
            <a:r>
              <a:rPr lang="cs-CZ" i="1" dirty="0" smtClean="0"/>
              <a:t>Normandie-</a:t>
            </a:r>
            <a:r>
              <a:rPr lang="cs-CZ" i="1" dirty="0" err="1" smtClean="0"/>
              <a:t>Niemen</a:t>
            </a:r>
            <a:r>
              <a:rPr lang="cs-CZ" dirty="0" smtClean="0"/>
              <a:t>. </a:t>
            </a:r>
            <a:endParaRPr lang="cs-CZ" dirty="0"/>
          </a:p>
        </p:txBody>
      </p:sp>
    </p:spTree>
    <p:extLst>
      <p:ext uri="{BB962C8B-B14F-4D97-AF65-F5344CB8AC3E}">
        <p14:creationId xmlns:p14="http://schemas.microsoft.com/office/powerpoint/2010/main" val="4373126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500449"/>
          </a:xfrm>
        </p:spPr>
        <p:txBody>
          <a:bodyPr>
            <a:normAutofit fontScale="90000"/>
          </a:bodyPr>
          <a:lstStyle/>
          <a:p>
            <a:endParaRPr lang="cs-CZ" dirty="0"/>
          </a:p>
        </p:txBody>
      </p:sp>
      <p:sp>
        <p:nvSpPr>
          <p:cNvPr id="3" name="Zástupný symbol pro obsah 2"/>
          <p:cNvSpPr>
            <a:spLocks noGrp="1"/>
          </p:cNvSpPr>
          <p:nvPr>
            <p:ph idx="1"/>
          </p:nvPr>
        </p:nvSpPr>
        <p:spPr>
          <a:xfrm>
            <a:off x="1371600" y="1532238"/>
            <a:ext cx="9601200" cy="4335162"/>
          </a:xfrm>
        </p:spPr>
        <p:txBody>
          <a:bodyPr>
            <a:normAutofit fontScale="77500" lnSpcReduction="20000"/>
          </a:bodyPr>
          <a:lstStyle/>
          <a:p>
            <a:r>
              <a:rPr lang="cs-CZ" dirty="0" err="1" smtClean="0"/>
              <a:t>Alexei</a:t>
            </a:r>
            <a:r>
              <a:rPr lang="cs-CZ" dirty="0" smtClean="0"/>
              <a:t> </a:t>
            </a:r>
            <a:r>
              <a:rPr lang="cs-CZ" dirty="0" err="1" smtClean="0"/>
              <a:t>Romanov</a:t>
            </a:r>
            <a:r>
              <a:rPr lang="cs-CZ" dirty="0" smtClean="0"/>
              <a:t> (</a:t>
            </a:r>
            <a:r>
              <a:rPr lang="cs-CZ" dirty="0" err="1" smtClean="0"/>
              <a:t>Goskino</a:t>
            </a:r>
            <a:r>
              <a:rPr lang="cs-CZ" dirty="0" smtClean="0"/>
              <a:t>) in </a:t>
            </a:r>
            <a:r>
              <a:rPr lang="cs-CZ" dirty="0" err="1" smtClean="0"/>
              <a:t>the</a:t>
            </a:r>
            <a:r>
              <a:rPr lang="cs-CZ" dirty="0" smtClean="0"/>
              <a:t> 1960s: „</a:t>
            </a:r>
            <a:r>
              <a:rPr lang="cs-CZ" dirty="0" err="1" smtClean="0"/>
              <a:t>The</a:t>
            </a:r>
            <a:r>
              <a:rPr lang="cs-CZ" dirty="0" smtClean="0"/>
              <a:t> </a:t>
            </a:r>
            <a:r>
              <a:rPr lang="cs-CZ" dirty="0" err="1" smtClean="0"/>
              <a:t>subjects</a:t>
            </a:r>
            <a:r>
              <a:rPr lang="cs-CZ" dirty="0" smtClean="0"/>
              <a:t> </a:t>
            </a:r>
            <a:r>
              <a:rPr lang="cs-CZ" dirty="0" err="1" smtClean="0"/>
              <a:t>suggested</a:t>
            </a:r>
            <a:r>
              <a:rPr lang="cs-CZ" dirty="0" smtClean="0"/>
              <a:t> </a:t>
            </a:r>
            <a:r>
              <a:rPr lang="cs-CZ" dirty="0" err="1" smtClean="0"/>
              <a:t>for</a:t>
            </a:r>
            <a:r>
              <a:rPr lang="cs-CZ" dirty="0" smtClean="0"/>
              <a:t> co-</a:t>
            </a:r>
            <a:r>
              <a:rPr lang="cs-CZ" dirty="0" err="1" smtClean="0"/>
              <a:t>productions</a:t>
            </a:r>
            <a:r>
              <a:rPr lang="cs-CZ" dirty="0" smtClean="0"/>
              <a:t> are, as a rule, </a:t>
            </a:r>
            <a:r>
              <a:rPr lang="cs-CZ" dirty="0" err="1" smtClean="0"/>
              <a:t>acceptable</a:t>
            </a:r>
            <a:r>
              <a:rPr lang="cs-CZ" dirty="0" smtClean="0"/>
              <a:t> </a:t>
            </a:r>
            <a:r>
              <a:rPr lang="cs-CZ" dirty="0" err="1" smtClean="0"/>
              <a:t>for</a:t>
            </a:r>
            <a:r>
              <a:rPr lang="cs-CZ" dirty="0" smtClean="0"/>
              <a:t> </a:t>
            </a:r>
            <a:r>
              <a:rPr lang="cs-CZ" dirty="0" err="1" smtClean="0"/>
              <a:t>our</a:t>
            </a:r>
            <a:r>
              <a:rPr lang="cs-CZ" dirty="0" smtClean="0"/>
              <a:t> </a:t>
            </a:r>
            <a:r>
              <a:rPr lang="cs-CZ" dirty="0" err="1" smtClean="0"/>
              <a:t>side</a:t>
            </a:r>
            <a:r>
              <a:rPr lang="cs-CZ" dirty="0" smtClean="0"/>
              <a:t> (</a:t>
            </a:r>
            <a:r>
              <a:rPr lang="cs-CZ" dirty="0" err="1" smtClean="0"/>
              <a:t>adaptations</a:t>
            </a:r>
            <a:r>
              <a:rPr lang="cs-CZ" dirty="0" smtClean="0"/>
              <a:t> </a:t>
            </a:r>
            <a:r>
              <a:rPr lang="cs-CZ" dirty="0" err="1" smtClean="0"/>
              <a:t>of</a:t>
            </a:r>
            <a:r>
              <a:rPr lang="cs-CZ" dirty="0" smtClean="0"/>
              <a:t> </a:t>
            </a:r>
            <a:r>
              <a:rPr lang="cs-CZ" dirty="0" err="1" smtClean="0"/>
              <a:t>Russian</a:t>
            </a:r>
            <a:r>
              <a:rPr lang="cs-CZ" dirty="0" smtClean="0"/>
              <a:t> and </a:t>
            </a:r>
            <a:r>
              <a:rPr lang="cs-CZ" dirty="0" err="1" smtClean="0"/>
              <a:t>Soviet</a:t>
            </a:r>
            <a:r>
              <a:rPr lang="cs-CZ" dirty="0" smtClean="0"/>
              <a:t> </a:t>
            </a:r>
            <a:r>
              <a:rPr lang="cs-CZ" dirty="0" err="1" smtClean="0"/>
              <a:t>classics</a:t>
            </a:r>
            <a:r>
              <a:rPr lang="cs-CZ" dirty="0" smtClean="0"/>
              <a:t>, </a:t>
            </a:r>
            <a:r>
              <a:rPr lang="cs-CZ" dirty="0" err="1" smtClean="0"/>
              <a:t>films</a:t>
            </a:r>
            <a:r>
              <a:rPr lang="cs-CZ" dirty="0" smtClean="0"/>
              <a:t> </a:t>
            </a:r>
            <a:r>
              <a:rPr lang="cs-CZ" dirty="0" err="1" smtClean="0"/>
              <a:t>based</a:t>
            </a:r>
            <a:r>
              <a:rPr lang="cs-CZ" dirty="0" smtClean="0"/>
              <a:t> on </a:t>
            </a:r>
            <a:r>
              <a:rPr lang="cs-CZ" dirty="0" err="1" smtClean="0"/>
              <a:t>the</a:t>
            </a:r>
            <a:r>
              <a:rPr lang="cs-CZ" dirty="0" smtClean="0"/>
              <a:t> music </a:t>
            </a:r>
            <a:r>
              <a:rPr lang="cs-CZ" dirty="0" err="1" smtClean="0"/>
              <a:t>of</a:t>
            </a:r>
            <a:r>
              <a:rPr lang="cs-CZ" dirty="0" smtClean="0"/>
              <a:t> </a:t>
            </a:r>
            <a:r>
              <a:rPr lang="cs-CZ" dirty="0" err="1" smtClean="0"/>
              <a:t>Russian</a:t>
            </a:r>
            <a:r>
              <a:rPr lang="cs-CZ" dirty="0" smtClean="0"/>
              <a:t> </a:t>
            </a:r>
            <a:r>
              <a:rPr lang="cs-CZ" dirty="0" err="1" smtClean="0"/>
              <a:t>composers</a:t>
            </a:r>
            <a:r>
              <a:rPr lang="cs-CZ" dirty="0" smtClean="0"/>
              <a:t>). In </a:t>
            </a:r>
            <a:r>
              <a:rPr lang="cs-CZ" dirty="0" err="1" smtClean="0"/>
              <a:t>recent</a:t>
            </a:r>
            <a:r>
              <a:rPr lang="cs-CZ" dirty="0" smtClean="0"/>
              <a:t> </a:t>
            </a:r>
            <a:r>
              <a:rPr lang="cs-CZ" dirty="0" err="1" smtClean="0"/>
              <a:t>times</a:t>
            </a:r>
            <a:r>
              <a:rPr lang="cs-CZ" dirty="0" smtClean="0"/>
              <a:t>, </a:t>
            </a:r>
            <a:r>
              <a:rPr lang="cs-CZ" dirty="0" err="1" smtClean="0"/>
              <a:t>they</a:t>
            </a:r>
            <a:r>
              <a:rPr lang="cs-CZ" dirty="0" smtClean="0"/>
              <a:t> </a:t>
            </a:r>
            <a:r>
              <a:rPr lang="cs-CZ" dirty="0" err="1" smtClean="0"/>
              <a:t>also</a:t>
            </a:r>
            <a:r>
              <a:rPr lang="cs-CZ" dirty="0" smtClean="0"/>
              <a:t> </a:t>
            </a:r>
            <a:r>
              <a:rPr lang="cs-CZ" dirty="0" err="1" smtClean="0"/>
              <a:t>included</a:t>
            </a:r>
            <a:r>
              <a:rPr lang="cs-CZ" dirty="0" smtClean="0"/>
              <a:t> </a:t>
            </a:r>
            <a:r>
              <a:rPr lang="cs-CZ" dirty="0" err="1" smtClean="0"/>
              <a:t>events</a:t>
            </a:r>
            <a:r>
              <a:rPr lang="cs-CZ" dirty="0" smtClean="0"/>
              <a:t> </a:t>
            </a:r>
            <a:r>
              <a:rPr lang="cs-CZ" dirty="0" err="1" smtClean="0"/>
              <a:t>of</a:t>
            </a:r>
            <a:r>
              <a:rPr lang="cs-CZ" dirty="0" smtClean="0"/>
              <a:t> </a:t>
            </a:r>
            <a:r>
              <a:rPr lang="cs-CZ" dirty="0" err="1" smtClean="0"/>
              <a:t>the</a:t>
            </a:r>
            <a:r>
              <a:rPr lang="cs-CZ" dirty="0" smtClean="0"/>
              <a:t> </a:t>
            </a:r>
            <a:r>
              <a:rPr lang="cs-CZ" dirty="0" err="1" smtClean="0"/>
              <a:t>October</a:t>
            </a:r>
            <a:r>
              <a:rPr lang="cs-CZ" dirty="0" smtClean="0"/>
              <a:t> </a:t>
            </a:r>
            <a:r>
              <a:rPr lang="cs-CZ" dirty="0" err="1" smtClean="0"/>
              <a:t>revolution</a:t>
            </a:r>
            <a:r>
              <a:rPr lang="cs-CZ" dirty="0" smtClean="0"/>
              <a:t> and </a:t>
            </a:r>
            <a:r>
              <a:rPr lang="cs-CZ" dirty="0" err="1" smtClean="0"/>
              <a:t>the</a:t>
            </a:r>
            <a:r>
              <a:rPr lang="cs-CZ" dirty="0" smtClean="0"/>
              <a:t> Second </a:t>
            </a:r>
            <a:r>
              <a:rPr lang="cs-CZ" dirty="0" err="1" smtClean="0"/>
              <a:t>World</a:t>
            </a:r>
            <a:r>
              <a:rPr lang="cs-CZ" dirty="0" smtClean="0"/>
              <a:t> </a:t>
            </a:r>
            <a:r>
              <a:rPr lang="cs-CZ" dirty="0" err="1" smtClean="0"/>
              <a:t>War</a:t>
            </a:r>
            <a:r>
              <a:rPr lang="cs-CZ" dirty="0" smtClean="0"/>
              <a:t> … </a:t>
            </a:r>
            <a:r>
              <a:rPr lang="cs-CZ" dirty="0" err="1" smtClean="0"/>
              <a:t>For</a:t>
            </a:r>
            <a:r>
              <a:rPr lang="cs-CZ" dirty="0" smtClean="0"/>
              <a:t> </a:t>
            </a:r>
            <a:r>
              <a:rPr lang="cs-CZ" dirty="0" err="1" smtClean="0"/>
              <a:t>large-scale</a:t>
            </a:r>
            <a:r>
              <a:rPr lang="cs-CZ" dirty="0" smtClean="0"/>
              <a:t> joint film </a:t>
            </a:r>
            <a:r>
              <a:rPr lang="cs-CZ" dirty="0" err="1" smtClean="0"/>
              <a:t>projects</a:t>
            </a:r>
            <a:r>
              <a:rPr lang="cs-CZ" dirty="0" smtClean="0"/>
              <a:t> such </a:t>
            </a:r>
            <a:r>
              <a:rPr lang="cs-CZ" dirty="0" err="1" smtClean="0"/>
              <a:t>subjects</a:t>
            </a:r>
            <a:r>
              <a:rPr lang="cs-CZ" dirty="0" smtClean="0"/>
              <a:t> </a:t>
            </a:r>
            <a:r>
              <a:rPr lang="cs-CZ" dirty="0" err="1" smtClean="0"/>
              <a:t>can</a:t>
            </a:r>
            <a:r>
              <a:rPr lang="cs-CZ" dirty="0" smtClean="0"/>
              <a:t> </a:t>
            </a:r>
            <a:r>
              <a:rPr lang="cs-CZ" dirty="0" err="1" smtClean="0"/>
              <a:t>be</a:t>
            </a:r>
            <a:r>
              <a:rPr lang="cs-CZ" dirty="0" smtClean="0"/>
              <a:t> </a:t>
            </a:r>
            <a:r>
              <a:rPr lang="cs-CZ" dirty="0" err="1" smtClean="0"/>
              <a:t>used</a:t>
            </a:r>
            <a:r>
              <a:rPr lang="cs-CZ" dirty="0" smtClean="0"/>
              <a:t> as, </a:t>
            </a:r>
            <a:r>
              <a:rPr lang="cs-CZ" dirty="0" err="1" smtClean="0"/>
              <a:t>e.g</a:t>
            </a:r>
            <a:r>
              <a:rPr lang="cs-CZ" dirty="0" smtClean="0"/>
              <a:t>., </a:t>
            </a:r>
            <a:r>
              <a:rPr lang="cs-CZ" dirty="0" err="1" smtClean="0"/>
              <a:t>the</a:t>
            </a:r>
            <a:r>
              <a:rPr lang="cs-CZ" dirty="0" smtClean="0"/>
              <a:t> </a:t>
            </a:r>
            <a:r>
              <a:rPr lang="cs-CZ" dirty="0" err="1" smtClean="0"/>
              <a:t>historical</a:t>
            </a:r>
            <a:r>
              <a:rPr lang="cs-CZ" dirty="0" smtClean="0"/>
              <a:t> </a:t>
            </a:r>
            <a:r>
              <a:rPr lang="cs-CZ" dirty="0" err="1" smtClean="0"/>
              <a:t>events</a:t>
            </a:r>
            <a:r>
              <a:rPr lang="cs-CZ" dirty="0" smtClean="0"/>
              <a:t> </a:t>
            </a:r>
            <a:r>
              <a:rPr lang="cs-CZ" dirty="0" err="1" smtClean="0"/>
              <a:t>of</a:t>
            </a:r>
            <a:r>
              <a:rPr lang="cs-CZ" dirty="0" smtClean="0"/>
              <a:t> </a:t>
            </a:r>
            <a:r>
              <a:rPr lang="cs-CZ" dirty="0" err="1" smtClean="0"/>
              <a:t>the</a:t>
            </a:r>
            <a:r>
              <a:rPr lang="cs-CZ" dirty="0" smtClean="0"/>
              <a:t> Second </a:t>
            </a:r>
            <a:r>
              <a:rPr lang="cs-CZ" dirty="0" err="1" smtClean="0"/>
              <a:t>World</a:t>
            </a:r>
            <a:r>
              <a:rPr lang="cs-CZ" dirty="0" smtClean="0"/>
              <a:t> </a:t>
            </a:r>
            <a:r>
              <a:rPr lang="cs-CZ" dirty="0" err="1" smtClean="0"/>
              <a:t>War</a:t>
            </a:r>
            <a:r>
              <a:rPr lang="cs-CZ" dirty="0" smtClean="0"/>
              <a:t> </a:t>
            </a:r>
            <a:r>
              <a:rPr lang="cs-CZ" dirty="0" err="1" smtClean="0"/>
              <a:t>or</a:t>
            </a:r>
            <a:r>
              <a:rPr lang="cs-CZ" dirty="0" smtClean="0"/>
              <a:t> </a:t>
            </a:r>
            <a:r>
              <a:rPr lang="cs-CZ" dirty="0" err="1" smtClean="0"/>
              <a:t>historic</a:t>
            </a:r>
            <a:r>
              <a:rPr lang="cs-CZ" dirty="0" smtClean="0"/>
              <a:t> </a:t>
            </a:r>
            <a:r>
              <a:rPr lang="cs-CZ" dirty="0" err="1" smtClean="0"/>
              <a:t>connections</a:t>
            </a:r>
            <a:r>
              <a:rPr lang="cs-CZ" dirty="0" smtClean="0"/>
              <a:t> </a:t>
            </a:r>
            <a:r>
              <a:rPr lang="cs-CZ" dirty="0" err="1" smtClean="0"/>
              <a:t>between</a:t>
            </a:r>
            <a:r>
              <a:rPr lang="cs-CZ" dirty="0" smtClean="0"/>
              <a:t> </a:t>
            </a:r>
            <a:r>
              <a:rPr lang="cs-CZ" dirty="0" err="1" smtClean="0"/>
              <a:t>the</a:t>
            </a:r>
            <a:r>
              <a:rPr lang="cs-CZ" dirty="0" smtClean="0"/>
              <a:t> USSR and </a:t>
            </a:r>
            <a:r>
              <a:rPr lang="cs-CZ" dirty="0" err="1" smtClean="0"/>
              <a:t>particular</a:t>
            </a:r>
            <a:r>
              <a:rPr lang="cs-CZ" dirty="0" smtClean="0"/>
              <a:t> </a:t>
            </a:r>
            <a:r>
              <a:rPr lang="cs-CZ" dirty="0" err="1" smtClean="0"/>
              <a:t>countries</a:t>
            </a:r>
            <a:r>
              <a:rPr lang="cs-CZ" dirty="0" smtClean="0"/>
              <a:t>“ (</a:t>
            </a:r>
            <a:r>
              <a:rPr lang="cs-CZ" dirty="0" err="1" smtClean="0"/>
              <a:t>Quoted</a:t>
            </a:r>
            <a:r>
              <a:rPr lang="cs-CZ" dirty="0" smtClean="0"/>
              <a:t> in M. </a:t>
            </a:r>
            <a:r>
              <a:rPr lang="cs-CZ" dirty="0" err="1" smtClean="0"/>
              <a:t>Siefert</a:t>
            </a:r>
            <a:r>
              <a:rPr lang="cs-CZ" dirty="0" smtClean="0"/>
              <a:t>, Co-</a:t>
            </a:r>
            <a:r>
              <a:rPr lang="cs-CZ" dirty="0" err="1" smtClean="0"/>
              <a:t>Producing</a:t>
            </a:r>
            <a:r>
              <a:rPr lang="cs-CZ" dirty="0" smtClean="0"/>
              <a:t> </a:t>
            </a:r>
            <a:r>
              <a:rPr lang="cs-CZ" dirty="0" err="1" smtClean="0"/>
              <a:t>Cold</a:t>
            </a:r>
            <a:r>
              <a:rPr lang="cs-CZ" dirty="0" smtClean="0"/>
              <a:t> </a:t>
            </a:r>
            <a:r>
              <a:rPr lang="cs-CZ" dirty="0" err="1" smtClean="0"/>
              <a:t>War</a:t>
            </a:r>
            <a:r>
              <a:rPr lang="cs-CZ" dirty="0" smtClean="0"/>
              <a:t> </a:t>
            </a:r>
            <a:r>
              <a:rPr lang="cs-CZ" dirty="0" err="1" smtClean="0"/>
              <a:t>Culture</a:t>
            </a:r>
            <a:r>
              <a:rPr lang="cs-CZ" dirty="0" smtClean="0"/>
              <a:t>)</a:t>
            </a:r>
          </a:p>
          <a:p>
            <a:r>
              <a:rPr lang="cs-CZ" dirty="0" smtClean="0"/>
              <a:t>? </a:t>
            </a:r>
            <a:r>
              <a:rPr lang="cs-CZ" dirty="0" err="1" smtClean="0"/>
              <a:t>Is</a:t>
            </a:r>
            <a:r>
              <a:rPr lang="cs-CZ" dirty="0" smtClean="0"/>
              <a:t> </a:t>
            </a:r>
            <a:r>
              <a:rPr lang="cs-CZ" dirty="0" err="1" smtClean="0"/>
              <a:t>Romanov´s</a:t>
            </a:r>
            <a:r>
              <a:rPr lang="cs-CZ" dirty="0" smtClean="0"/>
              <a:t> </a:t>
            </a:r>
            <a:r>
              <a:rPr lang="cs-CZ" dirty="0" err="1" smtClean="0"/>
              <a:t>view</a:t>
            </a:r>
            <a:r>
              <a:rPr lang="cs-CZ" dirty="0" smtClean="0"/>
              <a:t> in </a:t>
            </a:r>
            <a:r>
              <a:rPr lang="cs-CZ" dirty="0" err="1" smtClean="0"/>
              <a:t>complience</a:t>
            </a:r>
            <a:r>
              <a:rPr lang="cs-CZ" dirty="0" smtClean="0"/>
              <a:t> </a:t>
            </a:r>
            <a:r>
              <a:rPr lang="cs-CZ" dirty="0" err="1" smtClean="0"/>
              <a:t>with</a:t>
            </a:r>
            <a:r>
              <a:rPr lang="cs-CZ" dirty="0" smtClean="0"/>
              <a:t> </a:t>
            </a:r>
            <a:r>
              <a:rPr lang="cs-CZ" dirty="0" err="1" smtClean="0"/>
              <a:t>the</a:t>
            </a:r>
            <a:r>
              <a:rPr lang="cs-CZ" dirty="0" smtClean="0"/>
              <a:t> reality </a:t>
            </a:r>
            <a:r>
              <a:rPr lang="cs-CZ" dirty="0" err="1" smtClean="0"/>
              <a:t>of</a:t>
            </a:r>
            <a:r>
              <a:rPr lang="cs-CZ" dirty="0" smtClean="0"/>
              <a:t> CP </a:t>
            </a:r>
            <a:r>
              <a:rPr lang="cs-CZ" dirty="0" err="1" smtClean="0"/>
              <a:t>projects</a:t>
            </a:r>
            <a:r>
              <a:rPr lang="cs-CZ" dirty="0" smtClean="0"/>
              <a:t> </a:t>
            </a:r>
            <a:r>
              <a:rPr lang="cs-CZ" dirty="0" err="1" smtClean="0"/>
              <a:t>with</a:t>
            </a:r>
            <a:r>
              <a:rPr lang="cs-CZ" dirty="0" smtClean="0"/>
              <a:t> Western </a:t>
            </a:r>
            <a:r>
              <a:rPr lang="cs-CZ" dirty="0" err="1" smtClean="0"/>
              <a:t>countries</a:t>
            </a:r>
            <a:r>
              <a:rPr lang="cs-CZ" dirty="0" smtClean="0"/>
              <a:t>? </a:t>
            </a:r>
          </a:p>
          <a:p>
            <a:r>
              <a:rPr lang="cs-CZ" dirty="0" err="1" smtClean="0"/>
              <a:t>Third</a:t>
            </a:r>
            <a:r>
              <a:rPr lang="cs-CZ" dirty="0" smtClean="0"/>
              <a:t> </a:t>
            </a:r>
            <a:r>
              <a:rPr lang="cs-CZ" dirty="0" err="1" smtClean="0"/>
              <a:t>Youth</a:t>
            </a:r>
            <a:r>
              <a:rPr lang="cs-CZ" dirty="0" smtClean="0"/>
              <a:t> (</a:t>
            </a:r>
            <a:r>
              <a:rPr lang="cs-CZ" dirty="0" err="1" smtClean="0"/>
              <a:t>dir</a:t>
            </a:r>
            <a:r>
              <a:rPr lang="cs-CZ" dirty="0" smtClean="0"/>
              <a:t>. Jean </a:t>
            </a:r>
            <a:r>
              <a:rPr lang="cs-CZ" dirty="0" err="1" smtClean="0"/>
              <a:t>Dréville</a:t>
            </a:r>
            <a:r>
              <a:rPr lang="cs-CZ" dirty="0" smtClean="0"/>
              <a:t>, 1965) – </a:t>
            </a:r>
            <a:r>
              <a:rPr lang="cs-CZ" dirty="0" err="1" smtClean="0"/>
              <a:t>French</a:t>
            </a:r>
            <a:r>
              <a:rPr lang="cs-CZ" dirty="0" smtClean="0"/>
              <a:t> </a:t>
            </a:r>
            <a:r>
              <a:rPr lang="cs-CZ" dirty="0" err="1" smtClean="0"/>
              <a:t>ballet</a:t>
            </a:r>
            <a:r>
              <a:rPr lang="cs-CZ" dirty="0" smtClean="0"/>
              <a:t> master Marius </a:t>
            </a:r>
            <a:r>
              <a:rPr lang="cs-CZ" dirty="0" err="1" smtClean="0"/>
              <a:t>Petipa</a:t>
            </a:r>
            <a:r>
              <a:rPr lang="cs-CZ" dirty="0" smtClean="0"/>
              <a:t> in 19th </a:t>
            </a:r>
            <a:r>
              <a:rPr lang="cs-CZ" dirty="0" err="1" smtClean="0"/>
              <a:t>century</a:t>
            </a:r>
            <a:r>
              <a:rPr lang="cs-CZ" dirty="0" smtClean="0"/>
              <a:t> </a:t>
            </a:r>
            <a:r>
              <a:rPr lang="cs-CZ" dirty="0" err="1" smtClean="0"/>
              <a:t>Russia</a:t>
            </a:r>
            <a:endParaRPr lang="cs-CZ" dirty="0" smtClean="0"/>
          </a:p>
          <a:p>
            <a:r>
              <a:rPr lang="cs-CZ" dirty="0" smtClean="0"/>
              <a:t>Waterloo (</a:t>
            </a:r>
            <a:r>
              <a:rPr lang="cs-CZ" dirty="0" err="1" smtClean="0"/>
              <a:t>dir</a:t>
            </a:r>
            <a:r>
              <a:rPr lang="cs-CZ" dirty="0" smtClean="0"/>
              <a:t>. S. </a:t>
            </a:r>
            <a:r>
              <a:rPr lang="cs-CZ" dirty="0" err="1" smtClean="0"/>
              <a:t>Bondarchuk</a:t>
            </a:r>
            <a:r>
              <a:rPr lang="cs-CZ" dirty="0" smtClean="0"/>
              <a:t>, 1970; USSR/Italy) </a:t>
            </a:r>
            <a:r>
              <a:rPr lang="cs-CZ" dirty="0" err="1" smtClean="0"/>
              <a:t>Cinematografica</a:t>
            </a:r>
            <a:r>
              <a:rPr lang="cs-CZ" dirty="0" smtClean="0"/>
              <a:t> (Dino De </a:t>
            </a:r>
            <a:r>
              <a:rPr lang="cs-CZ" dirty="0" err="1" smtClean="0"/>
              <a:t>Laurentiis</a:t>
            </a:r>
            <a:r>
              <a:rPr lang="cs-CZ" dirty="0" smtClean="0"/>
              <a:t>) </a:t>
            </a:r>
            <a:r>
              <a:rPr lang="cs-CZ" dirty="0" err="1" smtClean="0"/>
              <a:t>with</a:t>
            </a:r>
            <a:r>
              <a:rPr lang="cs-CZ" dirty="0" smtClean="0"/>
              <a:t> Rod </a:t>
            </a:r>
            <a:r>
              <a:rPr lang="cs-CZ" dirty="0" err="1" smtClean="0"/>
              <a:t>Steiger</a:t>
            </a:r>
            <a:r>
              <a:rPr lang="cs-CZ" dirty="0" smtClean="0"/>
              <a:t> and Christopher </a:t>
            </a:r>
            <a:r>
              <a:rPr lang="cs-CZ" dirty="0" err="1" smtClean="0"/>
              <a:t>Plummer</a:t>
            </a:r>
            <a:endParaRPr lang="cs-CZ" dirty="0" smtClean="0"/>
          </a:p>
          <a:p>
            <a:r>
              <a:rPr lang="cs-CZ" dirty="0" err="1" smtClean="0"/>
              <a:t>Teheran</a:t>
            </a:r>
            <a:r>
              <a:rPr lang="cs-CZ" dirty="0" smtClean="0"/>
              <a:t> 1943 (</a:t>
            </a:r>
            <a:r>
              <a:rPr lang="cs-CZ" dirty="0" err="1" smtClean="0"/>
              <a:t>dir</a:t>
            </a:r>
            <a:r>
              <a:rPr lang="cs-CZ" dirty="0" smtClean="0"/>
              <a:t>. Alexandr </a:t>
            </a:r>
            <a:r>
              <a:rPr lang="cs-CZ" dirty="0" err="1" smtClean="0"/>
              <a:t>Alov</a:t>
            </a:r>
            <a:r>
              <a:rPr lang="cs-CZ" dirty="0" smtClean="0"/>
              <a:t>, Vladimir </a:t>
            </a:r>
            <a:r>
              <a:rPr lang="cs-CZ" dirty="0" err="1" smtClean="0"/>
              <a:t>Naumov</a:t>
            </a:r>
            <a:r>
              <a:rPr lang="cs-CZ" dirty="0" smtClean="0"/>
              <a:t>, 1981; USSR/France/</a:t>
            </a:r>
            <a:r>
              <a:rPr lang="cs-CZ" dirty="0" err="1" smtClean="0"/>
              <a:t>Switzerland</a:t>
            </a:r>
            <a:r>
              <a:rPr lang="cs-CZ" dirty="0" smtClean="0"/>
              <a:t>) </a:t>
            </a:r>
            <a:r>
              <a:rPr lang="cs-CZ" dirty="0" err="1" smtClean="0"/>
              <a:t>with</a:t>
            </a:r>
            <a:r>
              <a:rPr lang="cs-CZ" dirty="0" smtClean="0"/>
              <a:t> Alain Delon; top </a:t>
            </a:r>
            <a:r>
              <a:rPr lang="cs-CZ" dirty="0" err="1" smtClean="0"/>
              <a:t>grossing</a:t>
            </a:r>
            <a:r>
              <a:rPr lang="cs-CZ" dirty="0" smtClean="0"/>
              <a:t> film in </a:t>
            </a:r>
            <a:r>
              <a:rPr lang="cs-CZ" dirty="0" err="1" smtClean="0"/>
              <a:t>the</a:t>
            </a:r>
            <a:r>
              <a:rPr lang="cs-CZ" dirty="0" smtClean="0"/>
              <a:t> USSR </a:t>
            </a:r>
            <a:r>
              <a:rPr lang="cs-CZ" dirty="0" err="1" smtClean="0"/>
              <a:t>for</a:t>
            </a:r>
            <a:r>
              <a:rPr lang="cs-CZ" dirty="0" smtClean="0"/>
              <a:t> 1981</a:t>
            </a:r>
          </a:p>
          <a:p>
            <a:r>
              <a:rPr lang="cs-CZ" dirty="0" err="1" smtClean="0"/>
              <a:t>The</a:t>
            </a:r>
            <a:r>
              <a:rPr lang="cs-CZ" dirty="0" smtClean="0"/>
              <a:t> </a:t>
            </a:r>
            <a:r>
              <a:rPr lang="cs-CZ" dirty="0" err="1" smtClean="0"/>
              <a:t>only</a:t>
            </a:r>
            <a:r>
              <a:rPr lang="cs-CZ" dirty="0" smtClean="0"/>
              <a:t> </a:t>
            </a:r>
            <a:r>
              <a:rPr lang="cs-CZ" dirty="0" err="1" smtClean="0"/>
              <a:t>implemented</a:t>
            </a:r>
            <a:r>
              <a:rPr lang="cs-CZ" dirty="0" smtClean="0"/>
              <a:t> CP </a:t>
            </a:r>
            <a:r>
              <a:rPr lang="cs-CZ" dirty="0" err="1" smtClean="0"/>
              <a:t>with</a:t>
            </a:r>
            <a:r>
              <a:rPr lang="cs-CZ" dirty="0" smtClean="0"/>
              <a:t> </a:t>
            </a:r>
            <a:r>
              <a:rPr lang="cs-CZ" dirty="0" err="1" smtClean="0"/>
              <a:t>the</a:t>
            </a:r>
            <a:r>
              <a:rPr lang="cs-CZ" dirty="0" smtClean="0"/>
              <a:t> US: </a:t>
            </a:r>
            <a:r>
              <a:rPr lang="cs-CZ" dirty="0" err="1" smtClean="0"/>
              <a:t>The</a:t>
            </a:r>
            <a:r>
              <a:rPr lang="cs-CZ" dirty="0" smtClean="0"/>
              <a:t> Blue </a:t>
            </a:r>
            <a:r>
              <a:rPr lang="cs-CZ" dirty="0" err="1" smtClean="0"/>
              <a:t>Bird</a:t>
            </a:r>
            <a:r>
              <a:rPr lang="cs-CZ" dirty="0" smtClean="0"/>
              <a:t> (1976; George </a:t>
            </a:r>
            <a:r>
              <a:rPr lang="cs-CZ" dirty="0" err="1" smtClean="0"/>
              <a:t>Cukor</a:t>
            </a:r>
            <a:r>
              <a:rPr lang="cs-CZ" dirty="0" smtClean="0"/>
              <a:t>, US/USSR), </a:t>
            </a:r>
            <a:r>
              <a:rPr lang="cs-CZ" dirty="0" err="1" smtClean="0"/>
              <a:t>with</a:t>
            </a:r>
            <a:r>
              <a:rPr lang="cs-CZ" dirty="0" smtClean="0"/>
              <a:t> Elizabeth </a:t>
            </a:r>
            <a:r>
              <a:rPr lang="cs-CZ" dirty="0" err="1" smtClean="0"/>
              <a:t>Taylor</a:t>
            </a:r>
            <a:r>
              <a:rPr lang="cs-CZ" dirty="0" smtClean="0"/>
              <a:t>, </a:t>
            </a:r>
            <a:r>
              <a:rPr lang="cs-CZ" dirty="0"/>
              <a:t>Jane </a:t>
            </a:r>
            <a:r>
              <a:rPr lang="cs-CZ" dirty="0" err="1" smtClean="0"/>
              <a:t>Fonda</a:t>
            </a:r>
            <a:r>
              <a:rPr lang="cs-CZ" dirty="0" smtClean="0"/>
              <a:t>. </a:t>
            </a:r>
            <a:r>
              <a:rPr lang="cs-CZ" dirty="0" err="1" smtClean="0"/>
              <a:t>Based</a:t>
            </a:r>
            <a:r>
              <a:rPr lang="cs-CZ" dirty="0" smtClean="0"/>
              <a:t> on Maurice </a:t>
            </a:r>
            <a:r>
              <a:rPr lang="cs-CZ" dirty="0" err="1" smtClean="0"/>
              <a:t>Maeterlinck´s</a:t>
            </a:r>
            <a:r>
              <a:rPr lang="cs-CZ" dirty="0"/>
              <a:t> </a:t>
            </a:r>
            <a:r>
              <a:rPr lang="cs-CZ" dirty="0" smtClean="0"/>
              <a:t>novel.  </a:t>
            </a:r>
            <a:r>
              <a:rPr lang="cs-CZ" dirty="0">
                <a:hlinkClick r:id="rId2"/>
              </a:rPr>
              <a:t>https://</a:t>
            </a:r>
            <a:r>
              <a:rPr lang="cs-CZ" dirty="0" smtClean="0">
                <a:hlinkClick r:id="rId2"/>
              </a:rPr>
              <a:t>www.youtube.com/watch?v=EoX9NgRaVDI</a:t>
            </a:r>
            <a:r>
              <a:rPr lang="cs-CZ" dirty="0" smtClean="0"/>
              <a:t>    U 15:00</a:t>
            </a:r>
          </a:p>
          <a:p>
            <a:pPr marL="0" indent="0">
              <a:buNone/>
            </a:pPr>
            <a:endParaRPr lang="cs-CZ" dirty="0" smtClean="0"/>
          </a:p>
          <a:p>
            <a:pPr marL="0" indent="0">
              <a:buNone/>
            </a:pPr>
            <a:r>
              <a:rPr lang="cs-CZ" dirty="0"/>
              <a:t> </a:t>
            </a:r>
          </a:p>
        </p:txBody>
      </p:sp>
    </p:spTree>
    <p:extLst>
      <p:ext uri="{BB962C8B-B14F-4D97-AF65-F5344CB8AC3E}">
        <p14:creationId xmlns:p14="http://schemas.microsoft.com/office/powerpoint/2010/main" val="4197277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422189"/>
            <a:ext cx="9601200" cy="731108"/>
          </a:xfrm>
        </p:spPr>
        <p:txBody>
          <a:bodyPr>
            <a:normAutofit fontScale="90000"/>
          </a:bodyPr>
          <a:lstStyle/>
          <a:p>
            <a:r>
              <a:rPr lang="cs-CZ" sz="3600" dirty="0"/>
              <a:t>Červený stan (</a:t>
            </a:r>
            <a:r>
              <a:rPr lang="cs-CZ" sz="3600" dirty="0" err="1"/>
              <a:t>dir</a:t>
            </a:r>
            <a:r>
              <a:rPr lang="cs-CZ" sz="3600" dirty="0"/>
              <a:t>. </a:t>
            </a:r>
            <a:r>
              <a:rPr lang="cs-CZ" sz="3600" dirty="0" err="1"/>
              <a:t>Mikhail</a:t>
            </a:r>
            <a:r>
              <a:rPr lang="cs-CZ" sz="3600" dirty="0"/>
              <a:t> </a:t>
            </a:r>
            <a:r>
              <a:rPr lang="cs-CZ" sz="3600" dirty="0" err="1"/>
              <a:t>Kalatozov</a:t>
            </a:r>
            <a:r>
              <a:rPr lang="cs-CZ" sz="3600" dirty="0"/>
              <a:t>, 1969</a:t>
            </a:r>
            <a:r>
              <a:rPr lang="cs-CZ" sz="3600" dirty="0" smtClean="0"/>
              <a:t>)  U: 1:57:00</a:t>
            </a:r>
            <a:r>
              <a:rPr lang="cs-CZ" sz="3600" dirty="0"/>
              <a:t/>
            </a:r>
            <a:br>
              <a:rPr lang="cs-CZ" sz="3600" dirty="0"/>
            </a:br>
            <a:endParaRPr lang="cs-CZ" dirty="0"/>
          </a:p>
        </p:txBody>
      </p:sp>
      <p:sp>
        <p:nvSpPr>
          <p:cNvPr id="3" name="Zástupný symbol pro obsah 2"/>
          <p:cNvSpPr>
            <a:spLocks noGrp="1"/>
          </p:cNvSpPr>
          <p:nvPr>
            <p:ph idx="1"/>
          </p:nvPr>
        </p:nvSpPr>
        <p:spPr>
          <a:xfrm>
            <a:off x="1371600" y="1153297"/>
            <a:ext cx="9601200" cy="5305168"/>
          </a:xfrm>
        </p:spPr>
        <p:txBody>
          <a:bodyPr>
            <a:normAutofit fontScale="47500" lnSpcReduction="20000"/>
          </a:bodyPr>
          <a:lstStyle/>
          <a:p>
            <a:endParaRPr lang="cs-CZ" sz="2800" dirty="0" smtClean="0"/>
          </a:p>
          <a:p>
            <a:r>
              <a:rPr lang="cs-CZ" sz="2800" dirty="0" smtClean="0"/>
              <a:t>To </a:t>
            </a:r>
            <a:r>
              <a:rPr lang="cs-CZ" sz="2800" dirty="0"/>
              <a:t>make </a:t>
            </a:r>
            <a:r>
              <a:rPr lang="cs-CZ" sz="2800" dirty="0" err="1"/>
              <a:t>greater</a:t>
            </a:r>
            <a:r>
              <a:rPr lang="cs-CZ" sz="2800" dirty="0"/>
              <a:t> </a:t>
            </a:r>
            <a:r>
              <a:rPr lang="cs-CZ" sz="2800" dirty="0" err="1"/>
              <a:t>international</a:t>
            </a:r>
            <a:r>
              <a:rPr lang="cs-CZ" sz="2800" dirty="0"/>
              <a:t> </a:t>
            </a:r>
            <a:r>
              <a:rPr lang="cs-CZ" sz="2800" dirty="0" smtClean="0"/>
              <a:t>appeal; To </a:t>
            </a:r>
            <a:r>
              <a:rPr lang="cs-CZ" sz="2800" dirty="0"/>
              <a:t>serve as a </a:t>
            </a:r>
            <a:r>
              <a:rPr lang="cs-CZ" sz="2800" dirty="0" err="1"/>
              <a:t>form</a:t>
            </a:r>
            <a:r>
              <a:rPr lang="cs-CZ" sz="2800" dirty="0"/>
              <a:t> </a:t>
            </a:r>
            <a:r>
              <a:rPr lang="cs-CZ" sz="2800" dirty="0" err="1"/>
              <a:t>of</a:t>
            </a:r>
            <a:r>
              <a:rPr lang="cs-CZ" sz="2800" dirty="0"/>
              <a:t> </a:t>
            </a:r>
            <a:r>
              <a:rPr lang="cs-CZ" sz="2800" dirty="0" err="1"/>
              <a:t>cutural</a:t>
            </a:r>
            <a:r>
              <a:rPr lang="cs-CZ" sz="2800" dirty="0"/>
              <a:t> </a:t>
            </a:r>
            <a:r>
              <a:rPr lang="cs-CZ" sz="2800" dirty="0" err="1"/>
              <a:t>diplomacy</a:t>
            </a:r>
            <a:r>
              <a:rPr lang="cs-CZ" sz="2800" dirty="0"/>
              <a:t> to open </a:t>
            </a:r>
            <a:r>
              <a:rPr lang="cs-CZ" sz="2800" dirty="0" err="1"/>
              <a:t>channels</a:t>
            </a:r>
            <a:r>
              <a:rPr lang="cs-CZ" sz="2800" dirty="0"/>
              <a:t> </a:t>
            </a:r>
            <a:r>
              <a:rPr lang="cs-CZ" sz="2800" dirty="0" err="1"/>
              <a:t>for</a:t>
            </a:r>
            <a:r>
              <a:rPr lang="cs-CZ" sz="2800" dirty="0"/>
              <a:t> </a:t>
            </a:r>
            <a:r>
              <a:rPr lang="cs-CZ" sz="2800" dirty="0" err="1"/>
              <a:t>communication</a:t>
            </a:r>
            <a:r>
              <a:rPr lang="cs-CZ" sz="2800" dirty="0"/>
              <a:t> on </a:t>
            </a:r>
            <a:r>
              <a:rPr lang="cs-CZ" sz="2800" dirty="0" err="1"/>
              <a:t>the</a:t>
            </a:r>
            <a:r>
              <a:rPr lang="cs-CZ" sz="2800" dirty="0"/>
              <a:t> </a:t>
            </a:r>
            <a:r>
              <a:rPr lang="cs-CZ" sz="2800" dirty="0" err="1"/>
              <a:t>move</a:t>
            </a:r>
            <a:r>
              <a:rPr lang="cs-CZ" sz="2800" dirty="0"/>
              <a:t> </a:t>
            </a:r>
            <a:r>
              <a:rPr lang="cs-CZ" sz="2800" dirty="0" err="1"/>
              <a:t>toward</a:t>
            </a:r>
            <a:r>
              <a:rPr lang="cs-CZ" sz="2800" dirty="0"/>
              <a:t> </a:t>
            </a:r>
            <a:r>
              <a:rPr lang="cs-CZ" sz="2800" dirty="0" err="1"/>
              <a:t>détente</a:t>
            </a:r>
            <a:endParaRPr lang="cs-CZ" sz="2800" dirty="0"/>
          </a:p>
          <a:p>
            <a:r>
              <a:rPr lang="cs-CZ" sz="2800" dirty="0" smtClean="0"/>
              <a:t>In </a:t>
            </a:r>
            <a:r>
              <a:rPr lang="cs-CZ" sz="2800" dirty="0" err="1"/>
              <a:t>the</a:t>
            </a:r>
            <a:r>
              <a:rPr lang="cs-CZ" sz="2800" dirty="0"/>
              <a:t> 1960s: </a:t>
            </a:r>
            <a:r>
              <a:rPr lang="cs-CZ" sz="2800" dirty="0" err="1" smtClean="0"/>
              <a:t>Soviet</a:t>
            </a:r>
            <a:r>
              <a:rPr lang="cs-CZ" sz="2800" dirty="0" smtClean="0"/>
              <a:t> </a:t>
            </a:r>
            <a:r>
              <a:rPr lang="cs-CZ" sz="2800" dirty="0" err="1" smtClean="0"/>
              <a:t>studios</a:t>
            </a:r>
            <a:r>
              <a:rPr lang="cs-CZ" sz="2800" dirty="0" smtClean="0"/>
              <a:t> made 6 </a:t>
            </a:r>
            <a:r>
              <a:rPr lang="cs-CZ" sz="2800" dirty="0"/>
              <a:t>Western </a:t>
            </a:r>
            <a:r>
              <a:rPr lang="cs-CZ" sz="2800" dirty="0" err="1"/>
              <a:t>CPs</a:t>
            </a:r>
            <a:endParaRPr lang="cs-CZ" sz="2800" dirty="0"/>
          </a:p>
          <a:p>
            <a:r>
              <a:rPr lang="cs-CZ" sz="2800" dirty="0"/>
              <a:t>In </a:t>
            </a:r>
            <a:r>
              <a:rPr lang="cs-CZ" sz="2800" dirty="0" err="1"/>
              <a:t>the</a:t>
            </a:r>
            <a:r>
              <a:rPr lang="cs-CZ" sz="2800" dirty="0"/>
              <a:t> 1970s: 8</a:t>
            </a:r>
          </a:p>
          <a:p>
            <a:r>
              <a:rPr lang="cs-CZ" sz="2800" dirty="0"/>
              <a:t>In </a:t>
            </a:r>
            <a:r>
              <a:rPr lang="cs-CZ" sz="2800" dirty="0" err="1"/>
              <a:t>the</a:t>
            </a:r>
            <a:r>
              <a:rPr lang="cs-CZ" sz="2800" dirty="0"/>
              <a:t> 1980s: 8</a:t>
            </a:r>
          </a:p>
          <a:p>
            <a:r>
              <a:rPr lang="cs-CZ" sz="2800" dirty="0"/>
              <a:t>1990 and 1991: 17 </a:t>
            </a:r>
          </a:p>
          <a:p>
            <a:r>
              <a:rPr lang="cs-CZ" sz="2800" dirty="0" err="1"/>
              <a:t>Kalatozov</a:t>
            </a:r>
            <a:r>
              <a:rPr lang="cs-CZ" sz="2800" dirty="0"/>
              <a:t> had </a:t>
            </a:r>
            <a:r>
              <a:rPr lang="cs-CZ" sz="2800" dirty="0" err="1"/>
              <a:t>experiences</a:t>
            </a:r>
            <a:r>
              <a:rPr lang="cs-CZ" sz="2800" dirty="0"/>
              <a:t> </a:t>
            </a:r>
            <a:r>
              <a:rPr lang="cs-CZ" sz="2800" dirty="0" err="1"/>
              <a:t>with</a:t>
            </a:r>
            <a:r>
              <a:rPr lang="cs-CZ" sz="2800" dirty="0"/>
              <a:t> a </a:t>
            </a:r>
            <a:r>
              <a:rPr lang="cs-CZ" sz="2800" dirty="0" err="1"/>
              <a:t>multinational</a:t>
            </a:r>
            <a:r>
              <a:rPr lang="cs-CZ" sz="2800" dirty="0"/>
              <a:t> </a:t>
            </a:r>
            <a:r>
              <a:rPr lang="cs-CZ" sz="2800" dirty="0" err="1" smtClean="0"/>
              <a:t>cast</a:t>
            </a:r>
            <a:r>
              <a:rPr lang="cs-CZ" sz="2800" dirty="0" smtClean="0"/>
              <a:t> </a:t>
            </a:r>
            <a:r>
              <a:rPr lang="cs-CZ" sz="2800" dirty="0"/>
              <a:t>and </a:t>
            </a:r>
            <a:r>
              <a:rPr lang="cs-CZ" sz="2800" dirty="0" err="1"/>
              <a:t>crew</a:t>
            </a:r>
            <a:r>
              <a:rPr lang="cs-CZ" sz="2800" dirty="0"/>
              <a:t> (I </a:t>
            </a:r>
            <a:r>
              <a:rPr lang="cs-CZ" sz="2800" dirty="0" err="1"/>
              <a:t>am</a:t>
            </a:r>
            <a:r>
              <a:rPr lang="cs-CZ" sz="2800" dirty="0"/>
              <a:t> </a:t>
            </a:r>
            <a:r>
              <a:rPr lang="cs-CZ" sz="2800" dirty="0" err="1"/>
              <a:t>Cuba</a:t>
            </a:r>
            <a:r>
              <a:rPr lang="cs-CZ" sz="2800" dirty="0"/>
              <a:t>, 1964)</a:t>
            </a:r>
          </a:p>
          <a:p>
            <a:r>
              <a:rPr lang="cs-CZ" sz="2800" dirty="0" err="1"/>
              <a:t>Production</a:t>
            </a:r>
            <a:r>
              <a:rPr lang="cs-CZ" sz="2800" dirty="0"/>
              <a:t>: A </a:t>
            </a:r>
            <a:r>
              <a:rPr lang="cs-CZ" sz="2800" dirty="0" err="1"/>
              <a:t>West</a:t>
            </a:r>
            <a:r>
              <a:rPr lang="cs-CZ" sz="2800" dirty="0"/>
              <a:t> </a:t>
            </a:r>
            <a:r>
              <a:rPr lang="cs-CZ" sz="2800" dirty="0" err="1"/>
              <a:t>German</a:t>
            </a:r>
            <a:r>
              <a:rPr lang="cs-CZ" sz="2800" dirty="0"/>
              <a:t> </a:t>
            </a:r>
            <a:r>
              <a:rPr lang="cs-CZ" sz="2800" dirty="0" err="1"/>
              <a:t>production</a:t>
            </a:r>
            <a:r>
              <a:rPr lang="cs-CZ" sz="2800" dirty="0"/>
              <a:t> </a:t>
            </a:r>
            <a:r>
              <a:rPr lang="cs-CZ" sz="2800" dirty="0" err="1"/>
              <a:t>company</a:t>
            </a:r>
            <a:r>
              <a:rPr lang="cs-CZ" sz="2800" dirty="0"/>
              <a:t> </a:t>
            </a:r>
            <a:r>
              <a:rPr lang="cs-CZ" sz="2800" dirty="0" err="1"/>
              <a:t>approached</a:t>
            </a:r>
            <a:r>
              <a:rPr lang="cs-CZ" sz="2800" dirty="0"/>
              <a:t> </a:t>
            </a:r>
            <a:r>
              <a:rPr lang="cs-CZ" sz="2800" dirty="0" err="1"/>
              <a:t>Mosfilm</a:t>
            </a:r>
            <a:r>
              <a:rPr lang="cs-CZ" sz="2800" dirty="0"/>
              <a:t>; </a:t>
            </a:r>
            <a:r>
              <a:rPr lang="cs-CZ" sz="2800" dirty="0" err="1"/>
              <a:t>Mosfilm</a:t>
            </a:r>
            <a:r>
              <a:rPr lang="cs-CZ" sz="2800" dirty="0"/>
              <a:t> </a:t>
            </a:r>
            <a:r>
              <a:rPr lang="cs-CZ" sz="2800" dirty="0" err="1"/>
              <a:t>embraced</a:t>
            </a:r>
            <a:r>
              <a:rPr lang="cs-CZ" sz="2800" dirty="0"/>
              <a:t> </a:t>
            </a:r>
            <a:r>
              <a:rPr lang="cs-CZ" sz="2800" dirty="0" err="1"/>
              <a:t>the</a:t>
            </a:r>
            <a:r>
              <a:rPr lang="cs-CZ" sz="2800" dirty="0"/>
              <a:t> idea, but </a:t>
            </a:r>
            <a:r>
              <a:rPr lang="cs-CZ" sz="2800" dirty="0" err="1"/>
              <a:t>sought</a:t>
            </a:r>
            <a:r>
              <a:rPr lang="cs-CZ" sz="2800" dirty="0"/>
              <a:t> </a:t>
            </a:r>
            <a:r>
              <a:rPr lang="cs-CZ" sz="2800" dirty="0" err="1"/>
              <a:t>collaboration</a:t>
            </a:r>
            <a:r>
              <a:rPr lang="cs-CZ" sz="2800" dirty="0"/>
              <a:t> </a:t>
            </a:r>
            <a:r>
              <a:rPr lang="cs-CZ" sz="2800" dirty="0" err="1"/>
              <a:t>with</a:t>
            </a:r>
            <a:r>
              <a:rPr lang="cs-CZ" sz="2800" dirty="0"/>
              <a:t> </a:t>
            </a:r>
            <a:r>
              <a:rPr lang="cs-CZ" sz="2800" dirty="0" err="1"/>
              <a:t>an</a:t>
            </a:r>
            <a:r>
              <a:rPr lang="cs-CZ" sz="2800" dirty="0"/>
              <a:t> </a:t>
            </a:r>
            <a:r>
              <a:rPr lang="cs-CZ" sz="2800" dirty="0" err="1"/>
              <a:t>Italian</a:t>
            </a:r>
            <a:r>
              <a:rPr lang="cs-CZ" sz="2800" dirty="0"/>
              <a:t> </a:t>
            </a:r>
            <a:r>
              <a:rPr lang="cs-CZ" sz="2800" dirty="0" err="1"/>
              <a:t>production</a:t>
            </a:r>
            <a:r>
              <a:rPr lang="cs-CZ" sz="2800" dirty="0"/>
              <a:t> </a:t>
            </a:r>
            <a:r>
              <a:rPr lang="cs-CZ" sz="2800" dirty="0" err="1"/>
              <a:t>company</a:t>
            </a:r>
            <a:r>
              <a:rPr lang="cs-CZ" sz="2800" dirty="0"/>
              <a:t>. </a:t>
            </a:r>
            <a:r>
              <a:rPr lang="cs-CZ" sz="2800" dirty="0" err="1"/>
              <a:t>Negotiations</a:t>
            </a:r>
            <a:r>
              <a:rPr lang="cs-CZ" sz="2800" dirty="0"/>
              <a:t> </a:t>
            </a:r>
            <a:r>
              <a:rPr lang="cs-CZ" sz="2800" dirty="0" err="1"/>
              <a:t>with</a:t>
            </a:r>
            <a:r>
              <a:rPr lang="cs-CZ" sz="2800" dirty="0"/>
              <a:t> Dino de </a:t>
            </a:r>
            <a:r>
              <a:rPr lang="cs-CZ" sz="2800" dirty="0" err="1" smtClean="0"/>
              <a:t>Laurentiis</a:t>
            </a:r>
            <a:r>
              <a:rPr lang="cs-CZ" sz="2800" dirty="0" smtClean="0"/>
              <a:t> </a:t>
            </a:r>
            <a:r>
              <a:rPr lang="cs-CZ" sz="2800" dirty="0" err="1"/>
              <a:t>failed</a:t>
            </a:r>
            <a:r>
              <a:rPr lang="cs-CZ" sz="2800" dirty="0"/>
              <a:t>; </a:t>
            </a:r>
          </a:p>
          <a:p>
            <a:r>
              <a:rPr lang="cs-CZ" sz="2800" dirty="0" err="1"/>
              <a:t>Negotiations</a:t>
            </a:r>
            <a:r>
              <a:rPr lang="cs-CZ" sz="2800" dirty="0"/>
              <a:t> </a:t>
            </a:r>
            <a:r>
              <a:rPr lang="cs-CZ" sz="2800" dirty="0" err="1"/>
              <a:t>with</a:t>
            </a:r>
            <a:r>
              <a:rPr lang="cs-CZ" sz="2800" dirty="0"/>
              <a:t> </a:t>
            </a:r>
            <a:r>
              <a:rPr lang="cs-CZ" sz="2800" dirty="0" err="1"/>
              <a:t>Vides</a:t>
            </a:r>
            <a:r>
              <a:rPr lang="cs-CZ" sz="2800" dirty="0"/>
              <a:t> </a:t>
            </a:r>
            <a:r>
              <a:rPr lang="cs-CZ" sz="2800" dirty="0" err="1"/>
              <a:t>Cinematographica</a:t>
            </a:r>
            <a:r>
              <a:rPr lang="cs-CZ" sz="2800" dirty="0"/>
              <a:t> – </a:t>
            </a:r>
            <a:r>
              <a:rPr lang="cs-CZ" sz="2800" dirty="0" err="1"/>
              <a:t>headed</a:t>
            </a:r>
            <a:r>
              <a:rPr lang="cs-CZ" sz="2800" dirty="0"/>
              <a:t> by Franco </a:t>
            </a:r>
            <a:r>
              <a:rPr lang="cs-CZ" sz="2800" dirty="0" err="1"/>
              <a:t>Cristaldi</a:t>
            </a:r>
            <a:r>
              <a:rPr lang="cs-CZ" sz="2800" dirty="0"/>
              <a:t>, </a:t>
            </a:r>
            <a:r>
              <a:rPr lang="cs-CZ" sz="2800" dirty="0" err="1"/>
              <a:t>who</a:t>
            </a:r>
            <a:r>
              <a:rPr lang="cs-CZ" sz="2800" dirty="0"/>
              <a:t> </a:t>
            </a:r>
            <a:r>
              <a:rPr lang="cs-CZ" sz="2800" dirty="0" err="1"/>
              <a:t>insisted</a:t>
            </a:r>
            <a:r>
              <a:rPr lang="cs-CZ" sz="2800" dirty="0"/>
              <a:t> </a:t>
            </a:r>
            <a:r>
              <a:rPr lang="cs-CZ" sz="2800" dirty="0" err="1"/>
              <a:t>that</a:t>
            </a:r>
            <a:r>
              <a:rPr lang="cs-CZ" sz="2800" dirty="0"/>
              <a:t> a major part has to </a:t>
            </a:r>
            <a:r>
              <a:rPr lang="cs-CZ" sz="2800" dirty="0" err="1"/>
              <a:t>be</a:t>
            </a:r>
            <a:r>
              <a:rPr lang="cs-CZ" sz="2800" dirty="0"/>
              <a:t> </a:t>
            </a:r>
            <a:r>
              <a:rPr lang="cs-CZ" sz="2800" dirty="0" err="1"/>
              <a:t>fritten</a:t>
            </a:r>
            <a:r>
              <a:rPr lang="cs-CZ" sz="2800" dirty="0"/>
              <a:t> </a:t>
            </a:r>
            <a:r>
              <a:rPr lang="cs-CZ" sz="2800" dirty="0" err="1"/>
              <a:t>for</a:t>
            </a:r>
            <a:r>
              <a:rPr lang="cs-CZ" sz="2800" dirty="0"/>
              <a:t> his </a:t>
            </a:r>
            <a:r>
              <a:rPr lang="cs-CZ" sz="2800" dirty="0" err="1"/>
              <a:t>wife</a:t>
            </a:r>
            <a:r>
              <a:rPr lang="cs-CZ" sz="2800" dirty="0"/>
              <a:t>, Claudia </a:t>
            </a:r>
            <a:r>
              <a:rPr lang="cs-CZ" sz="2800" dirty="0" err="1"/>
              <a:t>Cardinale</a:t>
            </a:r>
            <a:r>
              <a:rPr lang="cs-CZ" sz="2800" dirty="0"/>
              <a:t>. </a:t>
            </a:r>
          </a:p>
          <a:p>
            <a:r>
              <a:rPr lang="cs-CZ" sz="2800" dirty="0" err="1"/>
              <a:t>The</a:t>
            </a:r>
            <a:r>
              <a:rPr lang="cs-CZ" sz="2800" dirty="0"/>
              <a:t> film </a:t>
            </a:r>
            <a:r>
              <a:rPr lang="cs-CZ" sz="2800" dirty="0" err="1"/>
              <a:t>took</a:t>
            </a:r>
            <a:r>
              <a:rPr lang="cs-CZ" sz="2800" dirty="0"/>
              <a:t> </a:t>
            </a:r>
            <a:r>
              <a:rPr lang="cs-CZ" sz="2800" dirty="0" err="1"/>
              <a:t>nearly</a:t>
            </a:r>
            <a:r>
              <a:rPr lang="cs-CZ" sz="2800" dirty="0"/>
              <a:t> </a:t>
            </a:r>
            <a:r>
              <a:rPr lang="cs-CZ" sz="2800" dirty="0" err="1"/>
              <a:t>four</a:t>
            </a:r>
            <a:r>
              <a:rPr lang="cs-CZ" sz="2800" dirty="0"/>
              <a:t> </a:t>
            </a:r>
            <a:r>
              <a:rPr lang="cs-CZ" sz="2800" dirty="0" err="1"/>
              <a:t>years</a:t>
            </a:r>
            <a:r>
              <a:rPr lang="cs-CZ" sz="2800" dirty="0"/>
              <a:t> to </a:t>
            </a:r>
            <a:r>
              <a:rPr lang="cs-CZ" sz="2800" dirty="0" err="1"/>
              <a:t>complete</a:t>
            </a:r>
            <a:r>
              <a:rPr lang="cs-CZ" sz="2800" dirty="0"/>
              <a:t> </a:t>
            </a:r>
            <a:r>
              <a:rPr lang="cs-CZ" sz="2800" dirty="0" err="1"/>
              <a:t>since</a:t>
            </a:r>
            <a:r>
              <a:rPr lang="cs-CZ" sz="2800" dirty="0"/>
              <a:t> a </a:t>
            </a:r>
            <a:r>
              <a:rPr lang="cs-CZ" sz="2800" dirty="0" err="1"/>
              <a:t>deal</a:t>
            </a:r>
            <a:r>
              <a:rPr lang="cs-CZ" sz="2800" dirty="0"/>
              <a:t> </a:t>
            </a:r>
            <a:r>
              <a:rPr lang="cs-CZ" sz="2800" dirty="0" err="1"/>
              <a:t>between</a:t>
            </a:r>
            <a:r>
              <a:rPr lang="cs-CZ" sz="2800" dirty="0"/>
              <a:t> </a:t>
            </a:r>
            <a:r>
              <a:rPr lang="cs-CZ" sz="2800" dirty="0" err="1"/>
              <a:t>Mosfilm</a:t>
            </a:r>
            <a:r>
              <a:rPr lang="cs-CZ" sz="2800" dirty="0"/>
              <a:t> and </a:t>
            </a:r>
            <a:r>
              <a:rPr lang="cs-CZ" sz="2800" dirty="0" err="1"/>
              <a:t>Vides</a:t>
            </a:r>
            <a:r>
              <a:rPr lang="cs-CZ" sz="2800" dirty="0"/>
              <a:t> </a:t>
            </a:r>
            <a:r>
              <a:rPr lang="cs-CZ" sz="2800" dirty="0" err="1"/>
              <a:t>Cinematographica</a:t>
            </a:r>
            <a:endParaRPr lang="cs-CZ" sz="2800" dirty="0"/>
          </a:p>
          <a:p>
            <a:r>
              <a:rPr lang="cs-CZ" sz="2800" dirty="0"/>
              <a:t>International </a:t>
            </a:r>
            <a:r>
              <a:rPr lang="cs-CZ" sz="2800" dirty="0" err="1"/>
              <a:t>writing</a:t>
            </a:r>
            <a:r>
              <a:rPr lang="cs-CZ" sz="2800" dirty="0"/>
              <a:t> team </a:t>
            </a:r>
            <a:r>
              <a:rPr lang="cs-CZ" sz="2800" dirty="0" err="1"/>
              <a:t>collaborated</a:t>
            </a:r>
            <a:r>
              <a:rPr lang="cs-CZ" sz="2800" dirty="0"/>
              <a:t> on </a:t>
            </a:r>
            <a:r>
              <a:rPr lang="cs-CZ" sz="2800" dirty="0" err="1"/>
              <a:t>the</a:t>
            </a:r>
            <a:r>
              <a:rPr lang="cs-CZ" sz="2800" dirty="0"/>
              <a:t> </a:t>
            </a:r>
            <a:r>
              <a:rPr lang="cs-CZ" sz="2800" dirty="0" err="1"/>
              <a:t>script</a:t>
            </a:r>
            <a:r>
              <a:rPr lang="cs-CZ" sz="2800" dirty="0"/>
              <a:t>; </a:t>
            </a:r>
            <a:r>
              <a:rPr lang="cs-CZ" sz="2800" dirty="0" err="1"/>
              <a:t>shooting</a:t>
            </a:r>
            <a:r>
              <a:rPr lang="cs-CZ" sz="2800" dirty="0"/>
              <a:t> – in Rome and </a:t>
            </a:r>
            <a:r>
              <a:rPr lang="cs-CZ" sz="2800" dirty="0" err="1"/>
              <a:t>several</a:t>
            </a:r>
            <a:r>
              <a:rPr lang="cs-CZ" sz="2800" dirty="0"/>
              <a:t> </a:t>
            </a:r>
            <a:r>
              <a:rPr lang="cs-CZ" sz="2800" dirty="0" err="1"/>
              <a:t>Soviet</a:t>
            </a:r>
            <a:r>
              <a:rPr lang="cs-CZ" sz="2800" dirty="0"/>
              <a:t> </a:t>
            </a:r>
            <a:r>
              <a:rPr lang="cs-CZ" sz="2800" dirty="0" err="1"/>
              <a:t>locales</a:t>
            </a:r>
            <a:endParaRPr lang="cs-CZ" sz="2800" dirty="0"/>
          </a:p>
          <a:p>
            <a:r>
              <a:rPr lang="cs-CZ" sz="2800" dirty="0" err="1"/>
              <a:t>Two</a:t>
            </a:r>
            <a:r>
              <a:rPr lang="cs-CZ" sz="2800" dirty="0"/>
              <a:t> </a:t>
            </a:r>
            <a:r>
              <a:rPr lang="cs-CZ" sz="2800" dirty="0" err="1"/>
              <a:t>versions</a:t>
            </a:r>
            <a:r>
              <a:rPr lang="cs-CZ" sz="2800" dirty="0"/>
              <a:t>: </a:t>
            </a:r>
            <a:r>
              <a:rPr lang="cs-CZ" sz="2800" dirty="0" err="1" smtClean="0"/>
              <a:t>For</a:t>
            </a:r>
            <a:r>
              <a:rPr lang="cs-CZ" sz="2800" dirty="0" smtClean="0"/>
              <a:t> </a:t>
            </a:r>
            <a:r>
              <a:rPr lang="cs-CZ" sz="2800" dirty="0" err="1"/>
              <a:t>Soviet</a:t>
            </a:r>
            <a:r>
              <a:rPr lang="cs-CZ" sz="2800" dirty="0"/>
              <a:t> </a:t>
            </a:r>
            <a:r>
              <a:rPr lang="cs-CZ" sz="2800" dirty="0" err="1"/>
              <a:t>distribution</a:t>
            </a:r>
            <a:r>
              <a:rPr lang="cs-CZ" sz="2800" dirty="0"/>
              <a:t>: </a:t>
            </a:r>
            <a:r>
              <a:rPr lang="cs-CZ" sz="2800" dirty="0" err="1"/>
              <a:t>over</a:t>
            </a:r>
            <a:r>
              <a:rPr lang="cs-CZ" sz="2800" dirty="0"/>
              <a:t> 30 </a:t>
            </a:r>
            <a:r>
              <a:rPr lang="cs-CZ" sz="2800" dirty="0" err="1"/>
              <a:t>minutes</a:t>
            </a:r>
            <a:r>
              <a:rPr lang="cs-CZ" sz="2800" dirty="0"/>
              <a:t> </a:t>
            </a:r>
            <a:r>
              <a:rPr lang="cs-CZ" sz="2800" dirty="0" err="1"/>
              <a:t>longer</a:t>
            </a:r>
            <a:r>
              <a:rPr lang="cs-CZ" sz="2800" dirty="0"/>
              <a:t>, more </a:t>
            </a:r>
            <a:r>
              <a:rPr lang="cs-CZ" sz="2800" dirty="0" err="1"/>
              <a:t>screen</a:t>
            </a:r>
            <a:r>
              <a:rPr lang="cs-CZ" sz="2800" dirty="0"/>
              <a:t> </a:t>
            </a:r>
            <a:r>
              <a:rPr lang="cs-CZ" sz="2800" dirty="0" err="1"/>
              <a:t>time</a:t>
            </a:r>
            <a:r>
              <a:rPr lang="cs-CZ" sz="2800" dirty="0"/>
              <a:t> </a:t>
            </a:r>
            <a:r>
              <a:rPr lang="cs-CZ" sz="2800" dirty="0" err="1"/>
              <a:t>for</a:t>
            </a:r>
            <a:r>
              <a:rPr lang="cs-CZ" sz="2800" dirty="0"/>
              <a:t> </a:t>
            </a:r>
            <a:r>
              <a:rPr lang="cs-CZ" sz="2800" dirty="0" err="1"/>
              <a:t>Soviet</a:t>
            </a:r>
            <a:r>
              <a:rPr lang="cs-CZ" sz="2800" dirty="0"/>
              <a:t> </a:t>
            </a:r>
            <a:r>
              <a:rPr lang="cs-CZ" sz="2800" dirty="0" err="1"/>
              <a:t>actors</a:t>
            </a:r>
            <a:r>
              <a:rPr lang="cs-CZ" sz="2800" dirty="0"/>
              <a:t>, more </a:t>
            </a:r>
            <a:r>
              <a:rPr lang="cs-CZ" sz="2800" dirty="0" err="1"/>
              <a:t>of</a:t>
            </a:r>
            <a:r>
              <a:rPr lang="cs-CZ" sz="2800" dirty="0"/>
              <a:t> </a:t>
            </a:r>
            <a:r>
              <a:rPr lang="cs-CZ" sz="2800" dirty="0" err="1"/>
              <a:t>the</a:t>
            </a:r>
            <a:r>
              <a:rPr lang="cs-CZ" sz="2800" dirty="0"/>
              <a:t> </a:t>
            </a:r>
            <a:r>
              <a:rPr lang="cs-CZ" sz="2800" dirty="0" err="1"/>
              <a:t>Krasin´s</a:t>
            </a:r>
            <a:r>
              <a:rPr lang="cs-CZ" sz="2800" dirty="0"/>
              <a:t> story </a:t>
            </a:r>
            <a:r>
              <a:rPr lang="cs-CZ" sz="2800" dirty="0" err="1"/>
              <a:t>is</a:t>
            </a:r>
            <a:r>
              <a:rPr lang="cs-CZ" sz="2800" dirty="0"/>
              <a:t> </a:t>
            </a:r>
            <a:r>
              <a:rPr lang="cs-CZ" sz="2800" dirty="0" err="1"/>
              <a:t>told</a:t>
            </a:r>
            <a:r>
              <a:rPr lang="cs-CZ" sz="2800" dirty="0"/>
              <a:t> </a:t>
            </a:r>
          </a:p>
          <a:p>
            <a:endParaRPr lang="cs-CZ" dirty="0" smtClean="0"/>
          </a:p>
          <a:p>
            <a:endParaRPr lang="cs-CZ" dirty="0"/>
          </a:p>
          <a:p>
            <a:r>
              <a:rPr lang="cs-CZ" dirty="0"/>
              <a:t>Paula A. </a:t>
            </a:r>
            <a:r>
              <a:rPr lang="cs-CZ" dirty="0" err="1"/>
              <a:t>Michaels</a:t>
            </a:r>
            <a:r>
              <a:rPr lang="cs-CZ" dirty="0"/>
              <a:t>, </a:t>
            </a:r>
            <a:r>
              <a:rPr lang="cs-CZ" dirty="0" err="1"/>
              <a:t>Mikhail</a:t>
            </a:r>
            <a:r>
              <a:rPr lang="cs-CZ" dirty="0"/>
              <a:t> </a:t>
            </a:r>
            <a:r>
              <a:rPr lang="cs-CZ" dirty="0" err="1"/>
              <a:t>Kalatozov´s</a:t>
            </a:r>
            <a:r>
              <a:rPr lang="cs-CZ" dirty="0"/>
              <a:t> </a:t>
            </a:r>
            <a:r>
              <a:rPr lang="cs-CZ" dirty="0" err="1"/>
              <a:t>The</a:t>
            </a:r>
            <a:r>
              <a:rPr lang="cs-CZ" dirty="0"/>
              <a:t> </a:t>
            </a:r>
            <a:r>
              <a:rPr lang="cs-CZ" dirty="0" err="1"/>
              <a:t>Red</a:t>
            </a:r>
            <a:r>
              <a:rPr lang="cs-CZ" dirty="0"/>
              <a:t> </a:t>
            </a:r>
            <a:r>
              <a:rPr lang="cs-CZ" dirty="0" err="1"/>
              <a:t>Tent</a:t>
            </a:r>
            <a:r>
              <a:rPr lang="cs-CZ" dirty="0"/>
              <a:t>: A Case Study in International </a:t>
            </a:r>
            <a:r>
              <a:rPr lang="cs-CZ" dirty="0" err="1"/>
              <a:t>Coproduction</a:t>
            </a:r>
            <a:r>
              <a:rPr lang="cs-CZ" dirty="0"/>
              <a:t> </a:t>
            </a:r>
            <a:r>
              <a:rPr lang="cs-CZ" dirty="0" err="1"/>
              <a:t>Across</a:t>
            </a:r>
            <a:r>
              <a:rPr lang="cs-CZ" dirty="0"/>
              <a:t> </a:t>
            </a:r>
            <a:r>
              <a:rPr lang="cs-CZ" dirty="0" err="1"/>
              <a:t>the</a:t>
            </a:r>
            <a:r>
              <a:rPr lang="cs-CZ" dirty="0"/>
              <a:t> Iron </a:t>
            </a:r>
            <a:r>
              <a:rPr lang="cs-CZ" dirty="0" err="1"/>
              <a:t>Curtain</a:t>
            </a:r>
            <a:r>
              <a:rPr lang="cs-CZ" dirty="0"/>
              <a:t>. </a:t>
            </a:r>
            <a:r>
              <a:rPr lang="cs-CZ" dirty="0" err="1"/>
              <a:t>Historical</a:t>
            </a:r>
            <a:r>
              <a:rPr lang="cs-CZ" dirty="0"/>
              <a:t> </a:t>
            </a:r>
            <a:r>
              <a:rPr lang="cs-CZ" dirty="0" err="1"/>
              <a:t>Journal</a:t>
            </a:r>
            <a:r>
              <a:rPr lang="cs-CZ" dirty="0"/>
              <a:t> </a:t>
            </a:r>
            <a:r>
              <a:rPr lang="cs-CZ" dirty="0" err="1"/>
              <a:t>of</a:t>
            </a:r>
            <a:r>
              <a:rPr lang="cs-CZ" dirty="0"/>
              <a:t> Film, </a:t>
            </a:r>
            <a:r>
              <a:rPr lang="cs-CZ" dirty="0" err="1"/>
              <a:t>Radio</a:t>
            </a:r>
            <a:r>
              <a:rPr lang="cs-CZ" dirty="0"/>
              <a:t> and </a:t>
            </a:r>
            <a:r>
              <a:rPr lang="cs-CZ" dirty="0" err="1"/>
              <a:t>Television</a:t>
            </a:r>
            <a:r>
              <a:rPr lang="cs-CZ" dirty="0"/>
              <a:t> 26, č. 3, 2006</a:t>
            </a:r>
          </a:p>
          <a:p>
            <a:endParaRPr lang="cs-CZ" dirty="0"/>
          </a:p>
        </p:txBody>
      </p:sp>
    </p:spTree>
    <p:extLst>
      <p:ext uri="{BB962C8B-B14F-4D97-AF65-F5344CB8AC3E}">
        <p14:creationId xmlns:p14="http://schemas.microsoft.com/office/powerpoint/2010/main" val="1789640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541638"/>
          </a:xfrm>
        </p:spPr>
        <p:txBody>
          <a:bodyPr>
            <a:noAutofit/>
          </a:bodyPr>
          <a:lstStyle/>
          <a:p>
            <a:r>
              <a:rPr lang="cs-CZ" sz="3600" dirty="0" err="1" smtClean="0"/>
              <a:t>Czechoslovak-West</a:t>
            </a:r>
            <a:r>
              <a:rPr lang="cs-CZ" sz="3600" dirty="0" smtClean="0"/>
              <a:t> </a:t>
            </a:r>
            <a:r>
              <a:rPr lang="cs-CZ" sz="3600" dirty="0" err="1" smtClean="0"/>
              <a:t>European</a:t>
            </a:r>
            <a:r>
              <a:rPr lang="cs-CZ" sz="3600" dirty="0" smtClean="0"/>
              <a:t> </a:t>
            </a:r>
            <a:r>
              <a:rPr lang="cs-CZ" sz="3600" dirty="0" err="1" smtClean="0"/>
              <a:t>CPs</a:t>
            </a:r>
            <a:r>
              <a:rPr lang="cs-CZ" sz="3600" dirty="0" smtClean="0"/>
              <a:t> in </a:t>
            </a:r>
            <a:r>
              <a:rPr lang="cs-CZ" sz="3600" dirty="0" err="1" smtClean="0"/>
              <a:t>the</a:t>
            </a:r>
            <a:r>
              <a:rPr lang="cs-CZ" sz="3600" dirty="0" smtClean="0"/>
              <a:t> 1950s</a:t>
            </a:r>
            <a:endParaRPr lang="cs-CZ" sz="3600" dirty="0"/>
          </a:p>
        </p:txBody>
      </p:sp>
      <p:sp>
        <p:nvSpPr>
          <p:cNvPr id="3" name="Zástupný symbol pro obsah 2"/>
          <p:cNvSpPr>
            <a:spLocks noGrp="1"/>
          </p:cNvSpPr>
          <p:nvPr>
            <p:ph idx="1"/>
          </p:nvPr>
        </p:nvSpPr>
        <p:spPr>
          <a:xfrm>
            <a:off x="1371600" y="1713470"/>
            <a:ext cx="9601200" cy="4153930"/>
          </a:xfrm>
        </p:spPr>
        <p:txBody>
          <a:bodyPr>
            <a:normAutofit/>
          </a:bodyPr>
          <a:lstStyle/>
          <a:p>
            <a:r>
              <a:rPr lang="en-GB" dirty="0"/>
              <a:t>The Communist putsch in Czechoslovakia in 1948 brought an end to ČSF’s preliminary post-war plans to shoot movies in cooperation with American producers</a:t>
            </a:r>
            <a:r>
              <a:rPr lang="en-GB" dirty="0" smtClean="0"/>
              <a:t>.</a:t>
            </a:r>
            <a:endParaRPr lang="cs-CZ" dirty="0" smtClean="0"/>
          </a:p>
          <a:p>
            <a:r>
              <a:rPr lang="en-GB" dirty="0"/>
              <a:t>Five years later, however, the process of liberalization introduced by the New </a:t>
            </a:r>
            <a:r>
              <a:rPr lang="en-GB" dirty="0" smtClean="0"/>
              <a:t>Course</a:t>
            </a:r>
            <a:r>
              <a:rPr lang="cs-CZ" dirty="0"/>
              <a:t> </a:t>
            </a:r>
            <a:r>
              <a:rPr lang="en-GB" dirty="0" smtClean="0"/>
              <a:t>resulted </a:t>
            </a:r>
            <a:r>
              <a:rPr lang="en-GB" dirty="0"/>
              <a:t>in a shift in attitude towards collaboration with French filmmakers, and in 1955 a government resolution called upon the Ministry of Culture to strengthen cultural relations with France. The Ministry received an assignment to prepare a co-production project with France and ČSF leaders asked director </a:t>
            </a:r>
            <a:r>
              <a:rPr lang="en-GB" dirty="0" err="1"/>
              <a:t>Alfréd</a:t>
            </a:r>
            <a:r>
              <a:rPr lang="en-GB" dirty="0"/>
              <a:t> </a:t>
            </a:r>
            <a:r>
              <a:rPr lang="en-GB" dirty="0" err="1"/>
              <a:t>Radok</a:t>
            </a:r>
            <a:r>
              <a:rPr lang="en-GB" dirty="0"/>
              <a:t> to cast French actors in his movie </a:t>
            </a:r>
            <a:r>
              <a:rPr lang="en-GB" i="1" dirty="0" err="1"/>
              <a:t>Dědeček</a:t>
            </a:r>
            <a:r>
              <a:rPr lang="en-GB" i="1" dirty="0"/>
              <a:t> </a:t>
            </a:r>
            <a:r>
              <a:rPr lang="en-GB" i="1" dirty="0" err="1"/>
              <a:t>automobil</a:t>
            </a:r>
            <a:r>
              <a:rPr lang="en-GB" i="1" dirty="0"/>
              <a:t> </a:t>
            </a:r>
            <a:r>
              <a:rPr lang="en-GB" dirty="0"/>
              <a:t>(Vintage Car, 1956</a:t>
            </a:r>
            <a:r>
              <a:rPr lang="en-GB" dirty="0" smtClean="0"/>
              <a:t>).</a:t>
            </a:r>
            <a:endParaRPr lang="cs-CZ" dirty="0" smtClean="0"/>
          </a:p>
          <a:p>
            <a:r>
              <a:rPr lang="en-GB" dirty="0"/>
              <a:t>Both </a:t>
            </a:r>
            <a:r>
              <a:rPr lang="en-GB" i="1" dirty="0" err="1"/>
              <a:t>Dědeček</a:t>
            </a:r>
            <a:r>
              <a:rPr lang="en-GB" i="1" dirty="0"/>
              <a:t> </a:t>
            </a:r>
            <a:r>
              <a:rPr lang="en-GB" i="1" dirty="0" err="1"/>
              <a:t>automobil</a:t>
            </a:r>
            <a:r>
              <a:rPr lang="en-GB" dirty="0"/>
              <a:t> and the animated feature </a:t>
            </a:r>
            <a:r>
              <a:rPr lang="en-GB" i="1" dirty="0" err="1"/>
              <a:t>Stvoření</a:t>
            </a:r>
            <a:r>
              <a:rPr lang="en-GB" i="1" dirty="0"/>
              <a:t> </a:t>
            </a:r>
            <a:r>
              <a:rPr lang="en-GB" i="1" dirty="0" err="1"/>
              <a:t>světa</a:t>
            </a:r>
            <a:r>
              <a:rPr lang="en-GB" i="1" dirty="0"/>
              <a:t> </a:t>
            </a:r>
            <a:r>
              <a:rPr lang="en-GB" dirty="0"/>
              <a:t>(The Creation of the World, Eduard </a:t>
            </a:r>
            <a:r>
              <a:rPr lang="en-GB" dirty="0" err="1"/>
              <a:t>Hofman</a:t>
            </a:r>
            <a:r>
              <a:rPr lang="en-GB" dirty="0"/>
              <a:t>, 1957) were indigenous productions, though. The first co-production with a French company (Le Trident), the movie </a:t>
            </a:r>
            <a:r>
              <a:rPr lang="en-GB" i="1" dirty="0"/>
              <a:t>V </a:t>
            </a:r>
            <a:r>
              <a:rPr lang="en-GB" i="1" dirty="0" err="1"/>
              <a:t>proudech</a:t>
            </a:r>
            <a:r>
              <a:rPr lang="en-GB" i="1" dirty="0"/>
              <a:t>/La </a:t>
            </a:r>
            <a:r>
              <a:rPr lang="en-GB" i="1" dirty="0" err="1"/>
              <a:t>Liberté</a:t>
            </a:r>
            <a:r>
              <a:rPr lang="en-GB" i="1" dirty="0"/>
              <a:t> </a:t>
            </a:r>
            <a:r>
              <a:rPr lang="en-GB" i="1" dirty="0" err="1"/>
              <a:t>surveillée</a:t>
            </a:r>
            <a:r>
              <a:rPr lang="en-GB" i="1" dirty="0"/>
              <a:t> </a:t>
            </a:r>
            <a:r>
              <a:rPr lang="en-GB" dirty="0"/>
              <a:t>(Twisting Currents,</a:t>
            </a:r>
            <a:r>
              <a:rPr lang="en-GB" i="1" dirty="0"/>
              <a:t> </a:t>
            </a:r>
            <a:r>
              <a:rPr lang="en-GB" dirty="0" err="1"/>
              <a:t>Vladimír</a:t>
            </a:r>
            <a:r>
              <a:rPr lang="en-GB" dirty="0"/>
              <a:t> </a:t>
            </a:r>
            <a:r>
              <a:rPr lang="en-GB" dirty="0" err="1"/>
              <a:t>Vlček</a:t>
            </a:r>
            <a:r>
              <a:rPr lang="en-GB" dirty="0"/>
              <a:t>, 1957), was realised and distributed under rapidly changing conditions</a:t>
            </a:r>
            <a:r>
              <a:rPr lang="en-GB" dirty="0" smtClean="0"/>
              <a:t>.</a:t>
            </a:r>
            <a:r>
              <a:rPr lang="cs-CZ" dirty="0" smtClean="0"/>
              <a:t>  U: 16:40</a:t>
            </a:r>
            <a:endParaRPr lang="cs-CZ" dirty="0"/>
          </a:p>
        </p:txBody>
      </p:sp>
    </p:spTree>
    <p:extLst>
      <p:ext uri="{BB962C8B-B14F-4D97-AF65-F5344CB8AC3E}">
        <p14:creationId xmlns:p14="http://schemas.microsoft.com/office/powerpoint/2010/main" val="34556768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864972"/>
            <a:ext cx="5196700" cy="5214552"/>
          </a:xfrm>
        </p:spPr>
        <p:txBody>
          <a:bodyPr>
            <a:normAutofit fontScale="85000" lnSpcReduction="20000"/>
          </a:bodyPr>
          <a:lstStyle/>
          <a:p>
            <a:r>
              <a:rPr lang="en-GB" dirty="0"/>
              <a:t>The movie project was highly important and desired because of its status as the first domestic movie shot in widescreen format – originally there was no intention to shoot it with a foreign partner. The filmmakers, however, encountered problems with their freshly bought French </a:t>
            </a:r>
            <a:r>
              <a:rPr lang="en-GB" dirty="0" err="1"/>
              <a:t>Debrie</a:t>
            </a:r>
            <a:r>
              <a:rPr lang="en-GB" dirty="0"/>
              <a:t> cameras and director </a:t>
            </a:r>
            <a:r>
              <a:rPr lang="en-GB" dirty="0" err="1"/>
              <a:t>Vlček</a:t>
            </a:r>
            <a:r>
              <a:rPr lang="en-GB" dirty="0"/>
              <a:t> utilized his contacts in France to draw in the new partner. Despite fundamental changes to the script and the involvement of French star couple Marina </a:t>
            </a:r>
            <a:r>
              <a:rPr lang="en-GB" dirty="0" err="1"/>
              <a:t>Vlady</a:t>
            </a:r>
            <a:r>
              <a:rPr lang="en-GB" dirty="0"/>
              <a:t> and Robert Hossein, the project was still officially endorsed, as demonstrated by the presence of then-president </a:t>
            </a:r>
            <a:r>
              <a:rPr lang="en-GB" dirty="0" err="1"/>
              <a:t>Antonín</a:t>
            </a:r>
            <a:r>
              <a:rPr lang="en-GB" dirty="0"/>
              <a:t> </a:t>
            </a:r>
            <a:r>
              <a:rPr lang="en-GB" dirty="0" err="1"/>
              <a:t>Zápotocký</a:t>
            </a:r>
            <a:r>
              <a:rPr lang="en-GB" dirty="0"/>
              <a:t> at the shooting. There were plans for further co-productions with the West – adaptations of Karel </a:t>
            </a:r>
            <a:r>
              <a:rPr lang="en-GB" dirty="0" err="1"/>
              <a:t>Čapek</a:t>
            </a:r>
            <a:r>
              <a:rPr lang="en-GB" dirty="0"/>
              <a:t> and Franz Kafka, intended to be shot in Cinemascope – which were unanimously supported by representatives of Western governments as well</a:t>
            </a:r>
            <a:r>
              <a:rPr lang="en-GB" dirty="0" smtClean="0"/>
              <a:t>.</a:t>
            </a:r>
            <a:endParaRPr lang="cs-CZ" dirty="0" smtClean="0"/>
          </a:p>
          <a:p>
            <a:r>
              <a:rPr lang="en-GB" dirty="0"/>
              <a:t>The activity of the Soviet Bloc countries in this field was rather properly interpreted by West European agencies as the product of a cultural offensive and as an attempt to gain access to technical equipment and skills.</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300" y="1717270"/>
            <a:ext cx="5187095" cy="3956860"/>
          </a:xfrm>
          <a:prstGeom prst="rect">
            <a:avLst/>
          </a:prstGeom>
        </p:spPr>
      </p:pic>
    </p:spTree>
    <p:extLst>
      <p:ext uri="{BB962C8B-B14F-4D97-AF65-F5344CB8AC3E}">
        <p14:creationId xmlns:p14="http://schemas.microsoft.com/office/powerpoint/2010/main" val="1360151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31557" y="726989"/>
            <a:ext cx="9601200" cy="714632"/>
          </a:xfrm>
        </p:spPr>
        <p:txBody>
          <a:bodyPr>
            <a:normAutofit/>
          </a:bodyPr>
          <a:lstStyle/>
          <a:p>
            <a:r>
              <a:rPr lang="cs-CZ" sz="3600" dirty="0" err="1"/>
              <a:t>Czechoslovak-West</a:t>
            </a:r>
            <a:r>
              <a:rPr lang="cs-CZ" sz="3600" dirty="0"/>
              <a:t> </a:t>
            </a:r>
            <a:r>
              <a:rPr lang="cs-CZ" sz="3600" dirty="0" err="1"/>
              <a:t>European</a:t>
            </a:r>
            <a:r>
              <a:rPr lang="cs-CZ" sz="3600" dirty="0"/>
              <a:t> </a:t>
            </a:r>
            <a:r>
              <a:rPr lang="cs-CZ" sz="3600" dirty="0" err="1"/>
              <a:t>CPs</a:t>
            </a:r>
            <a:r>
              <a:rPr lang="cs-CZ" sz="3600" dirty="0"/>
              <a:t> in </a:t>
            </a:r>
            <a:r>
              <a:rPr lang="cs-CZ" sz="3600" dirty="0" err="1"/>
              <a:t>the</a:t>
            </a:r>
            <a:r>
              <a:rPr lang="cs-CZ" sz="3600" dirty="0"/>
              <a:t> </a:t>
            </a:r>
            <a:r>
              <a:rPr lang="cs-CZ" sz="3600" dirty="0" smtClean="0"/>
              <a:t>1960s</a:t>
            </a:r>
            <a:endParaRPr lang="cs-CZ" sz="3600" dirty="0"/>
          </a:p>
        </p:txBody>
      </p:sp>
      <p:sp>
        <p:nvSpPr>
          <p:cNvPr id="3" name="Zástupný symbol pro obsah 2"/>
          <p:cNvSpPr>
            <a:spLocks noGrp="1"/>
          </p:cNvSpPr>
          <p:nvPr>
            <p:ph idx="1"/>
          </p:nvPr>
        </p:nvSpPr>
        <p:spPr>
          <a:xfrm>
            <a:off x="1371600" y="1878227"/>
            <a:ext cx="9601200" cy="3989173"/>
          </a:xfrm>
        </p:spPr>
        <p:txBody>
          <a:bodyPr>
            <a:normAutofit fontScale="92500" lnSpcReduction="20000"/>
          </a:bodyPr>
          <a:lstStyle/>
          <a:p>
            <a:r>
              <a:rPr lang="en-GB" dirty="0" err="1"/>
              <a:t>Barrandov</a:t>
            </a:r>
            <a:r>
              <a:rPr lang="en-GB" dirty="0"/>
              <a:t> resumed </a:t>
            </a:r>
            <a:r>
              <a:rPr lang="cs-CZ" dirty="0" err="1" smtClean="0"/>
              <a:t>CPs</a:t>
            </a:r>
            <a:r>
              <a:rPr lang="cs-CZ" dirty="0" smtClean="0"/>
              <a:t> </a:t>
            </a:r>
            <a:r>
              <a:rPr lang="cs-CZ" dirty="0" err="1" smtClean="0"/>
              <a:t>with</a:t>
            </a:r>
            <a:r>
              <a:rPr lang="cs-CZ" dirty="0" smtClean="0"/>
              <a:t> </a:t>
            </a:r>
            <a:r>
              <a:rPr lang="en-GB" dirty="0" smtClean="0"/>
              <a:t>Western </a:t>
            </a:r>
            <a:r>
              <a:rPr lang="en-GB" dirty="0"/>
              <a:t>partners – the first of these was </a:t>
            </a:r>
            <a:r>
              <a:rPr lang="en-GB" i="1" dirty="0"/>
              <a:t>31 </a:t>
            </a:r>
            <a:r>
              <a:rPr lang="en-GB" i="1" dirty="0" err="1"/>
              <a:t>ve</a:t>
            </a:r>
            <a:r>
              <a:rPr lang="en-GB" i="1" dirty="0"/>
              <a:t> </a:t>
            </a:r>
            <a:r>
              <a:rPr lang="en-GB" i="1" dirty="0" err="1"/>
              <a:t>stínu</a:t>
            </a:r>
            <a:r>
              <a:rPr lang="en-GB" i="1" dirty="0"/>
              <a:t> </a:t>
            </a:r>
            <a:r>
              <a:rPr lang="en-GB" dirty="0"/>
              <a:t>(Ninety Degrees in the Shadow</a:t>
            </a:r>
            <a:r>
              <a:rPr lang="en-GB" i="1" dirty="0"/>
              <a:t>, </a:t>
            </a:r>
            <a:r>
              <a:rPr lang="en-GB" dirty="0" err="1"/>
              <a:t>Jiří</a:t>
            </a:r>
            <a:r>
              <a:rPr lang="en-GB" dirty="0"/>
              <a:t> Weiss, 1965) made together with British </a:t>
            </a:r>
            <a:r>
              <a:rPr lang="en-GB" dirty="0" smtClean="0"/>
              <a:t>producer </a:t>
            </a:r>
            <a:r>
              <a:rPr lang="en-GB" dirty="0"/>
              <a:t>Raymond </a:t>
            </a:r>
            <a:r>
              <a:rPr lang="en-GB" dirty="0" err="1"/>
              <a:t>Stross</a:t>
            </a:r>
            <a:r>
              <a:rPr lang="en-GB" dirty="0"/>
              <a:t>. </a:t>
            </a:r>
            <a:endParaRPr lang="cs-CZ" dirty="0" smtClean="0"/>
          </a:p>
          <a:p>
            <a:r>
              <a:rPr lang="cs-CZ" dirty="0" smtClean="0"/>
              <a:t>F</a:t>
            </a:r>
            <a:r>
              <a:rPr lang="en-GB" dirty="0" err="1" smtClean="0"/>
              <a:t>ilms</a:t>
            </a:r>
            <a:r>
              <a:rPr lang="en-GB" dirty="0" smtClean="0"/>
              <a:t> </a:t>
            </a:r>
            <a:r>
              <a:rPr lang="en-GB" dirty="0"/>
              <a:t>with Western partners</a:t>
            </a:r>
            <a:r>
              <a:rPr lang="en-GB" dirty="0" smtClean="0"/>
              <a:t>,</a:t>
            </a:r>
            <a:r>
              <a:rPr lang="cs-CZ" dirty="0" smtClean="0"/>
              <a:t> </a:t>
            </a:r>
            <a:r>
              <a:rPr lang="en-GB" dirty="0" smtClean="0"/>
              <a:t>which </a:t>
            </a:r>
            <a:r>
              <a:rPr lang="en-GB" dirty="0"/>
              <a:t>secured otherwise unattainable assets: hard currency and, consequently, technical equipment, precious colour film stock, attractive exteriors, distribution access to Western markets and, last but not least, much higher rewards for directors and scriptwriters. The partnership contributed to increased artistic recognition, more festival awards, and improved creative conditions for the young directors of the Czechoslovak New Wave involved in the productions </a:t>
            </a:r>
            <a:r>
              <a:rPr lang="en-GB" dirty="0" smtClean="0"/>
              <a:t>(</a:t>
            </a:r>
            <a:r>
              <a:rPr lang="en-GB" dirty="0" err="1" smtClean="0"/>
              <a:t>Miloš</a:t>
            </a:r>
            <a:r>
              <a:rPr lang="en-GB" dirty="0" smtClean="0"/>
              <a:t> </a:t>
            </a:r>
            <a:r>
              <a:rPr lang="en-GB" dirty="0"/>
              <a:t>Forman, </a:t>
            </a:r>
            <a:r>
              <a:rPr lang="en-GB" dirty="0" err="1"/>
              <a:t>Věra</a:t>
            </a:r>
            <a:r>
              <a:rPr lang="en-GB" dirty="0"/>
              <a:t> </a:t>
            </a:r>
            <a:r>
              <a:rPr lang="en-GB" dirty="0" err="1"/>
              <a:t>Chytilová</a:t>
            </a:r>
            <a:r>
              <a:rPr lang="en-GB" dirty="0"/>
              <a:t>, </a:t>
            </a:r>
            <a:r>
              <a:rPr lang="en-GB" dirty="0" err="1"/>
              <a:t>Jiří</a:t>
            </a:r>
            <a:r>
              <a:rPr lang="en-GB" dirty="0"/>
              <a:t> </a:t>
            </a:r>
            <a:r>
              <a:rPr lang="en-GB" dirty="0" err="1"/>
              <a:t>Menzel</a:t>
            </a:r>
            <a:r>
              <a:rPr lang="en-GB" dirty="0"/>
              <a:t>). One of the </a:t>
            </a:r>
            <a:r>
              <a:rPr lang="en-GB" dirty="0" smtClean="0"/>
              <a:t>co-productions </a:t>
            </a:r>
            <a:r>
              <a:rPr lang="en-GB" dirty="0"/>
              <a:t>directed by the young New Wave generation was shot in widescreen, and all of them were shot on the precious </a:t>
            </a:r>
            <a:r>
              <a:rPr lang="en-GB" dirty="0" err="1"/>
              <a:t>Eastmancolor</a:t>
            </a:r>
            <a:r>
              <a:rPr lang="en-GB" dirty="0"/>
              <a:t> material, instead of the notoriously unreliable East-German Agfa/</a:t>
            </a:r>
            <a:r>
              <a:rPr lang="en-GB" dirty="0" err="1"/>
              <a:t>Orwo</a:t>
            </a:r>
            <a:r>
              <a:rPr lang="en-GB" dirty="0"/>
              <a:t> film stock. Reflecting on </a:t>
            </a:r>
            <a:r>
              <a:rPr lang="en-GB" i="1" dirty="0" err="1"/>
              <a:t>Hoří</a:t>
            </a:r>
            <a:r>
              <a:rPr lang="en-GB" i="1" dirty="0"/>
              <a:t>, </a:t>
            </a:r>
            <a:r>
              <a:rPr lang="en-GB" i="1" dirty="0" err="1"/>
              <a:t>má</a:t>
            </a:r>
            <a:r>
              <a:rPr lang="en-GB" i="1" dirty="0"/>
              <a:t> </a:t>
            </a:r>
            <a:r>
              <a:rPr lang="en-GB" i="1" dirty="0" err="1"/>
              <a:t>panenko</a:t>
            </a:r>
            <a:r>
              <a:rPr lang="en-GB" i="1" dirty="0"/>
              <a:t>!</a:t>
            </a:r>
            <a:r>
              <a:rPr lang="en-GB" dirty="0"/>
              <a:t> (The Firemen’s Ball, </a:t>
            </a:r>
            <a:r>
              <a:rPr lang="en-GB" dirty="0" err="1"/>
              <a:t>Miloš</a:t>
            </a:r>
            <a:r>
              <a:rPr lang="en-GB" dirty="0"/>
              <a:t> Forman, 1967), which he shot on </a:t>
            </a:r>
            <a:r>
              <a:rPr lang="en-GB" dirty="0" err="1"/>
              <a:t>Eastmancolor</a:t>
            </a:r>
            <a:r>
              <a:rPr lang="en-GB" dirty="0"/>
              <a:t>, </a:t>
            </a:r>
            <a:r>
              <a:rPr lang="en-GB" dirty="0" err="1"/>
              <a:t>Miloš</a:t>
            </a:r>
            <a:r>
              <a:rPr lang="en-GB" dirty="0"/>
              <a:t> Forman aptly remarked that: ‘only the oldest and the most prominent directors [...] got the East-German colour stock </a:t>
            </a:r>
            <a:r>
              <a:rPr lang="en-GB" dirty="0" err="1"/>
              <a:t>Orwo</a:t>
            </a:r>
            <a:r>
              <a:rPr lang="en-GB" dirty="0"/>
              <a:t>. [...] </a:t>
            </a:r>
            <a:r>
              <a:rPr lang="en-GB" dirty="0" err="1"/>
              <a:t>Ponti’s</a:t>
            </a:r>
            <a:r>
              <a:rPr lang="en-GB" dirty="0"/>
              <a:t> money gave us the chance to purchase high-quality film stock from the West’.</a:t>
            </a:r>
            <a:endParaRPr lang="cs-CZ" dirty="0"/>
          </a:p>
        </p:txBody>
      </p:sp>
    </p:spTree>
    <p:extLst>
      <p:ext uri="{BB962C8B-B14F-4D97-AF65-F5344CB8AC3E}">
        <p14:creationId xmlns:p14="http://schemas.microsoft.com/office/powerpoint/2010/main" val="11810237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i="1" dirty="0"/>
              <a:t>Třicet jedna ve stínu</a:t>
            </a:r>
            <a:r>
              <a:rPr lang="cs-CZ" dirty="0"/>
              <a:t> (</a:t>
            </a:r>
            <a:r>
              <a:rPr lang="cs-CZ" dirty="0" err="1"/>
              <a:t>Ninety</a:t>
            </a:r>
            <a:r>
              <a:rPr lang="cs-CZ" dirty="0"/>
              <a:t> </a:t>
            </a:r>
            <a:r>
              <a:rPr lang="cs-CZ" dirty="0" err="1"/>
              <a:t>Degrees</a:t>
            </a:r>
            <a:r>
              <a:rPr lang="cs-CZ" dirty="0"/>
              <a:t> in </a:t>
            </a:r>
            <a:r>
              <a:rPr lang="cs-CZ" dirty="0" err="1"/>
              <a:t>the</a:t>
            </a:r>
            <a:r>
              <a:rPr lang="cs-CZ" dirty="0"/>
              <a:t> </a:t>
            </a:r>
            <a:r>
              <a:rPr lang="cs-CZ" dirty="0" err="1"/>
              <a:t>Shade</a:t>
            </a:r>
            <a:r>
              <a:rPr lang="cs-CZ" dirty="0"/>
              <a:t>; Jiří Weiss, </a:t>
            </a:r>
            <a:r>
              <a:rPr lang="cs-CZ" dirty="0" smtClean="0"/>
              <a:t>CZ/UK, 1965)</a:t>
            </a:r>
          </a:p>
          <a:p>
            <a:r>
              <a:rPr lang="cs-CZ" i="1" dirty="0" smtClean="0"/>
              <a:t>Dýmky</a:t>
            </a:r>
            <a:r>
              <a:rPr lang="cs-CZ" dirty="0" smtClean="0"/>
              <a:t> </a:t>
            </a:r>
            <a:r>
              <a:rPr lang="cs-CZ" dirty="0"/>
              <a:t>(</a:t>
            </a:r>
            <a:r>
              <a:rPr lang="cs-CZ" dirty="0" err="1"/>
              <a:t>Pfeifen</a:t>
            </a:r>
            <a:r>
              <a:rPr lang="cs-CZ" dirty="0"/>
              <a:t>, </a:t>
            </a:r>
            <a:r>
              <a:rPr lang="cs-CZ" dirty="0" err="1"/>
              <a:t>Betten</a:t>
            </a:r>
            <a:r>
              <a:rPr lang="cs-CZ" dirty="0"/>
              <a:t>, </a:t>
            </a:r>
            <a:r>
              <a:rPr lang="cs-CZ" dirty="0" err="1"/>
              <a:t>Turteltauben</a:t>
            </a:r>
            <a:r>
              <a:rPr lang="cs-CZ" dirty="0"/>
              <a:t>; Vojtěch Jasný, </a:t>
            </a:r>
            <a:r>
              <a:rPr lang="cs-CZ" dirty="0" smtClean="0"/>
              <a:t>CZ/</a:t>
            </a:r>
            <a:r>
              <a:rPr lang="cs-CZ" dirty="0" err="1" smtClean="0"/>
              <a:t>Austria</a:t>
            </a:r>
            <a:r>
              <a:rPr lang="cs-CZ" dirty="0" smtClean="0"/>
              <a:t>, 1966)</a:t>
            </a:r>
          </a:p>
          <a:p>
            <a:r>
              <a:rPr lang="cs-CZ" i="1" dirty="0"/>
              <a:t>Hoří, má panenko</a:t>
            </a:r>
            <a:r>
              <a:rPr lang="cs-CZ" dirty="0"/>
              <a:t> (Miloš Forman, </a:t>
            </a:r>
            <a:r>
              <a:rPr lang="cs-CZ" dirty="0" smtClean="0"/>
              <a:t>CZ/Italy, </a:t>
            </a:r>
            <a:r>
              <a:rPr lang="cs-CZ" dirty="0"/>
              <a:t>1967)</a:t>
            </a:r>
          </a:p>
          <a:p>
            <a:r>
              <a:rPr lang="cs-CZ" i="1" dirty="0"/>
              <a:t>Automat na přání </a:t>
            </a:r>
            <a:r>
              <a:rPr lang="cs-CZ" dirty="0"/>
              <a:t>(Les </a:t>
            </a:r>
            <a:r>
              <a:rPr lang="cs-CZ" dirty="0" err="1"/>
              <a:t>chevaliers</a:t>
            </a:r>
            <a:r>
              <a:rPr lang="cs-CZ" dirty="0"/>
              <a:t> des </a:t>
            </a:r>
            <a:r>
              <a:rPr lang="cs-CZ" dirty="0" err="1"/>
              <a:t>rêves</a:t>
            </a:r>
            <a:r>
              <a:rPr lang="cs-CZ" dirty="0"/>
              <a:t>; Josef Pinkava, </a:t>
            </a:r>
            <a:r>
              <a:rPr lang="cs-CZ" dirty="0" smtClean="0"/>
              <a:t>CZ/France, </a:t>
            </a:r>
            <a:r>
              <a:rPr lang="cs-CZ" dirty="0"/>
              <a:t>1967)</a:t>
            </a:r>
            <a:r>
              <a:rPr lang="en-US" dirty="0"/>
              <a:t> </a:t>
            </a:r>
            <a:endParaRPr lang="cs-CZ" dirty="0"/>
          </a:p>
          <a:p>
            <a:r>
              <a:rPr lang="cs-CZ" i="1" dirty="0"/>
              <a:t>Těch několik dnů…</a:t>
            </a:r>
            <a:r>
              <a:rPr lang="cs-CZ" dirty="0"/>
              <a:t> (A </a:t>
            </a:r>
            <a:r>
              <a:rPr lang="cs-CZ" dirty="0" err="1"/>
              <a:t>quelques</a:t>
            </a:r>
            <a:r>
              <a:rPr lang="cs-CZ" dirty="0"/>
              <a:t> </a:t>
            </a:r>
            <a:r>
              <a:rPr lang="cs-CZ" dirty="0" err="1"/>
              <a:t>jours</a:t>
            </a:r>
            <a:r>
              <a:rPr lang="cs-CZ" dirty="0"/>
              <a:t> </a:t>
            </a:r>
            <a:r>
              <a:rPr lang="cs-CZ" dirty="0" err="1"/>
              <a:t>près</a:t>
            </a:r>
            <a:r>
              <a:rPr lang="cs-CZ" dirty="0"/>
              <a:t>…; Yves </a:t>
            </a:r>
            <a:r>
              <a:rPr lang="cs-CZ" dirty="0" err="1"/>
              <a:t>Ciampi</a:t>
            </a:r>
            <a:r>
              <a:rPr lang="cs-CZ" dirty="0"/>
              <a:t>, </a:t>
            </a:r>
            <a:r>
              <a:rPr lang="cs-CZ" dirty="0" smtClean="0"/>
              <a:t>CZ/France, </a:t>
            </a:r>
            <a:r>
              <a:rPr lang="cs-CZ" dirty="0"/>
              <a:t>1968)</a:t>
            </a:r>
          </a:p>
          <a:p>
            <a:r>
              <a:rPr lang="cs-CZ" i="1" dirty="0"/>
              <a:t>Tělo Diany </a:t>
            </a:r>
            <a:r>
              <a:rPr lang="cs-CZ" dirty="0"/>
              <a:t>(</a:t>
            </a:r>
            <a:r>
              <a:rPr lang="cs-CZ" dirty="0" err="1"/>
              <a:t>Le</a:t>
            </a:r>
            <a:r>
              <a:rPr lang="cs-CZ" dirty="0"/>
              <a:t> </a:t>
            </a:r>
            <a:r>
              <a:rPr lang="cs-CZ" dirty="0" err="1"/>
              <a:t>Corps</a:t>
            </a:r>
            <a:r>
              <a:rPr lang="cs-CZ" dirty="0"/>
              <a:t> de Diane; Jean-Louis Richard, </a:t>
            </a:r>
            <a:r>
              <a:rPr lang="cs-CZ" dirty="0" smtClean="0"/>
              <a:t>CZ/France, </a:t>
            </a:r>
            <a:r>
              <a:rPr lang="cs-CZ" dirty="0"/>
              <a:t>1969)</a:t>
            </a:r>
          </a:p>
          <a:p>
            <a:r>
              <a:rPr lang="cs-CZ" i="1" dirty="0" smtClean="0"/>
              <a:t>Ovoce </a:t>
            </a:r>
            <a:r>
              <a:rPr lang="cs-CZ" i="1" dirty="0"/>
              <a:t>stromů rajských jíme</a:t>
            </a:r>
            <a:r>
              <a:rPr lang="cs-CZ" dirty="0"/>
              <a:t> (</a:t>
            </a:r>
            <a:r>
              <a:rPr lang="cs-CZ" dirty="0" err="1"/>
              <a:t>Nous</a:t>
            </a:r>
            <a:r>
              <a:rPr lang="cs-CZ" dirty="0"/>
              <a:t> </a:t>
            </a:r>
            <a:r>
              <a:rPr lang="cs-CZ" dirty="0" err="1"/>
              <a:t>mangeons</a:t>
            </a:r>
            <a:r>
              <a:rPr lang="cs-CZ" dirty="0"/>
              <a:t> les </a:t>
            </a:r>
            <a:r>
              <a:rPr lang="cs-CZ" dirty="0" err="1"/>
              <a:t>fruits</a:t>
            </a:r>
            <a:r>
              <a:rPr lang="cs-CZ" dirty="0"/>
              <a:t> des </a:t>
            </a:r>
            <a:r>
              <a:rPr lang="cs-CZ" dirty="0" err="1"/>
              <a:t>arbres</a:t>
            </a:r>
            <a:r>
              <a:rPr lang="cs-CZ" dirty="0"/>
              <a:t> </a:t>
            </a:r>
            <a:r>
              <a:rPr lang="cs-CZ" dirty="0" err="1"/>
              <a:t>du</a:t>
            </a:r>
            <a:r>
              <a:rPr lang="cs-CZ" dirty="0"/>
              <a:t> </a:t>
            </a:r>
            <a:r>
              <a:rPr lang="cs-CZ" dirty="0" err="1"/>
              <a:t>paradis</a:t>
            </a:r>
            <a:r>
              <a:rPr lang="cs-CZ" dirty="0"/>
              <a:t>; Věra Chytilová, Československo/Belgie, </a:t>
            </a:r>
            <a:r>
              <a:rPr lang="cs-CZ" dirty="0" smtClean="0"/>
              <a:t>1969)</a:t>
            </a:r>
          </a:p>
          <a:p>
            <a:r>
              <a:rPr lang="cs-CZ" i="1" dirty="0" smtClean="0"/>
              <a:t>Skřivánci </a:t>
            </a:r>
            <a:r>
              <a:rPr lang="cs-CZ" i="1" dirty="0"/>
              <a:t>na niti</a:t>
            </a:r>
            <a:r>
              <a:rPr lang="cs-CZ" dirty="0"/>
              <a:t> (Jiří Menzel, </a:t>
            </a:r>
            <a:r>
              <a:rPr lang="cs-CZ" dirty="0" smtClean="0"/>
              <a:t>CZ/FRG, </a:t>
            </a:r>
            <a:r>
              <a:rPr lang="cs-CZ" dirty="0"/>
              <a:t>1969</a:t>
            </a:r>
            <a:r>
              <a:rPr lang="cs-CZ" dirty="0" smtClean="0"/>
              <a:t>)</a:t>
            </a:r>
          </a:p>
          <a:p>
            <a:r>
              <a:rPr lang="cs-CZ" i="1" dirty="0" smtClean="0"/>
              <a:t>Touha </a:t>
            </a:r>
            <a:r>
              <a:rPr lang="cs-CZ" i="1" dirty="0"/>
              <a:t>zvaná </a:t>
            </a:r>
            <a:r>
              <a:rPr lang="cs-CZ" i="1" dirty="0" err="1"/>
              <a:t>Anada</a:t>
            </a:r>
            <a:r>
              <a:rPr lang="cs-CZ" dirty="0"/>
              <a:t> (</a:t>
            </a:r>
            <a:r>
              <a:rPr lang="cs-CZ" dirty="0" err="1"/>
              <a:t>Adrift</a:t>
            </a:r>
            <a:r>
              <a:rPr lang="cs-CZ" dirty="0"/>
              <a:t>; Ján Kadár – Elmar Klos, </a:t>
            </a:r>
            <a:r>
              <a:rPr lang="cs-CZ" dirty="0" smtClean="0"/>
              <a:t>CZ </a:t>
            </a:r>
            <a:r>
              <a:rPr lang="cs-CZ" dirty="0"/>
              <a:t>/ </a:t>
            </a:r>
            <a:r>
              <a:rPr lang="cs-CZ" dirty="0" smtClean="0"/>
              <a:t>US, </a:t>
            </a:r>
            <a:r>
              <a:rPr lang="cs-CZ" dirty="0"/>
              <a:t>1969) </a:t>
            </a:r>
            <a:endParaRPr lang="cs-CZ" dirty="0" smtClean="0"/>
          </a:p>
          <a:p>
            <a:endParaRPr lang="cs-CZ" dirty="0"/>
          </a:p>
        </p:txBody>
      </p:sp>
    </p:spTree>
    <p:extLst>
      <p:ext uri="{BB962C8B-B14F-4D97-AF65-F5344CB8AC3E}">
        <p14:creationId xmlns:p14="http://schemas.microsoft.com/office/powerpoint/2010/main" val="309153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 III:</a:t>
            </a:r>
            <a:endParaRPr lang="cs-CZ" dirty="0"/>
          </a:p>
        </p:txBody>
      </p:sp>
      <p:sp>
        <p:nvSpPr>
          <p:cNvPr id="3" name="Zástupný symbol pro obsah 2"/>
          <p:cNvSpPr>
            <a:spLocks noGrp="1"/>
          </p:cNvSpPr>
          <p:nvPr>
            <p:ph idx="1"/>
          </p:nvPr>
        </p:nvSpPr>
        <p:spPr/>
        <p:txBody>
          <a:bodyPr/>
          <a:lstStyle/>
          <a:p>
            <a:r>
              <a:rPr lang="cs-CZ" dirty="0"/>
              <a:t>Československo-polská filmová spolupráce: na jakých filmech spolupracoval Barrandov s polskými filmaři? Popište některé společné projekty podrobněji, vysvětlete podmínky a motivace pro spolupráci. Pavel Hajný: jak se podílel na polské filmové produkci, proč byl o něj na polské straně zájem? </a:t>
            </a:r>
          </a:p>
          <a:p>
            <a:r>
              <a:rPr lang="cs-CZ" dirty="0"/>
              <a:t>Pokuste se případ Hajného spolupráce analyzovat pomocí pojmů „</a:t>
            </a:r>
            <a:r>
              <a:rPr lang="cs-CZ" dirty="0" err="1"/>
              <a:t>Agency</a:t>
            </a:r>
            <a:r>
              <a:rPr lang="cs-CZ" dirty="0"/>
              <a:t>“ a „</a:t>
            </a:r>
            <a:r>
              <a:rPr lang="cs-CZ" dirty="0" err="1"/>
              <a:t>Structure</a:t>
            </a:r>
            <a:r>
              <a:rPr lang="cs-CZ" dirty="0"/>
              <a:t>“ ve smyslu, ve kterém je používá William </a:t>
            </a:r>
            <a:r>
              <a:rPr lang="cs-CZ" dirty="0" err="1"/>
              <a:t>Sewell</a:t>
            </a:r>
            <a:endParaRPr lang="cs-CZ" dirty="0"/>
          </a:p>
          <a:p>
            <a:endParaRPr lang="cs-CZ" dirty="0"/>
          </a:p>
        </p:txBody>
      </p:sp>
    </p:spTree>
    <p:extLst>
      <p:ext uri="{BB962C8B-B14F-4D97-AF65-F5344CB8AC3E}">
        <p14:creationId xmlns:p14="http://schemas.microsoft.com/office/powerpoint/2010/main" val="3305164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395417"/>
            <a:ext cx="9601200" cy="642551"/>
          </a:xfrm>
        </p:spPr>
        <p:txBody>
          <a:bodyPr>
            <a:normAutofit/>
          </a:bodyPr>
          <a:lstStyle/>
          <a:p>
            <a:r>
              <a:rPr lang="cs-CZ" sz="3600" dirty="0" smtClean="0"/>
              <a:t>GDR/</a:t>
            </a:r>
            <a:r>
              <a:rPr lang="cs-CZ" sz="3600" dirty="0" err="1" smtClean="0"/>
              <a:t>West</a:t>
            </a:r>
            <a:endParaRPr lang="cs-CZ" sz="3600" dirty="0"/>
          </a:p>
        </p:txBody>
      </p:sp>
      <p:sp>
        <p:nvSpPr>
          <p:cNvPr id="3" name="Zástupný symbol pro obsah 2"/>
          <p:cNvSpPr>
            <a:spLocks noGrp="1"/>
          </p:cNvSpPr>
          <p:nvPr>
            <p:ph idx="1"/>
          </p:nvPr>
        </p:nvSpPr>
        <p:spPr>
          <a:xfrm>
            <a:off x="1371600" y="1037968"/>
            <a:ext cx="9601200" cy="5387546"/>
          </a:xfrm>
        </p:spPr>
        <p:txBody>
          <a:bodyPr>
            <a:normAutofit fontScale="47500" lnSpcReduction="20000"/>
          </a:bodyPr>
          <a:lstStyle/>
          <a:p>
            <a:r>
              <a:rPr lang="cs-CZ" i="1" dirty="0" err="1"/>
              <a:t>Leuchtfeuer</a:t>
            </a:r>
            <a:r>
              <a:rPr lang="cs-CZ" dirty="0"/>
              <a:t> (Wolfgang </a:t>
            </a:r>
            <a:r>
              <a:rPr lang="cs-CZ" dirty="0" err="1"/>
              <a:t>Staudte</a:t>
            </a:r>
            <a:r>
              <a:rPr lang="cs-CZ" dirty="0"/>
              <a:t>, </a:t>
            </a:r>
            <a:r>
              <a:rPr lang="cs-CZ" dirty="0" smtClean="0"/>
              <a:t>GDR/</a:t>
            </a:r>
            <a:r>
              <a:rPr lang="cs-CZ" dirty="0" err="1" smtClean="0"/>
              <a:t>Sweden</a:t>
            </a:r>
            <a:r>
              <a:rPr lang="cs-CZ" dirty="0" smtClean="0"/>
              <a:t>, 1954)</a:t>
            </a:r>
          </a:p>
          <a:p>
            <a:r>
              <a:rPr lang="cs-CZ" i="1" dirty="0" smtClean="0"/>
              <a:t>Slečna </a:t>
            </a:r>
            <a:r>
              <a:rPr lang="cs-CZ" i="1" dirty="0"/>
              <a:t>ze </a:t>
            </a:r>
            <a:r>
              <a:rPr lang="cs-CZ" i="1" dirty="0" err="1"/>
              <a:t>Scuderi</a:t>
            </a:r>
            <a:r>
              <a:rPr lang="cs-CZ" dirty="0"/>
              <a:t> (</a:t>
            </a:r>
            <a:r>
              <a:rPr lang="cs-CZ" dirty="0" err="1"/>
              <a:t>Das</a:t>
            </a:r>
            <a:r>
              <a:rPr lang="cs-CZ" dirty="0"/>
              <a:t> </a:t>
            </a:r>
            <a:r>
              <a:rPr lang="cs-CZ" dirty="0" err="1"/>
              <a:t>Fräulein</a:t>
            </a:r>
            <a:r>
              <a:rPr lang="cs-CZ" dirty="0"/>
              <a:t> von </a:t>
            </a:r>
            <a:r>
              <a:rPr lang="cs-CZ" dirty="0" err="1"/>
              <a:t>Scuderi</a:t>
            </a:r>
            <a:r>
              <a:rPr lang="cs-CZ" dirty="0"/>
              <a:t>; Eugen York, </a:t>
            </a:r>
            <a:r>
              <a:rPr lang="cs-CZ" dirty="0" smtClean="0"/>
              <a:t>GDR/</a:t>
            </a:r>
            <a:r>
              <a:rPr lang="cs-CZ" dirty="0" err="1" smtClean="0"/>
              <a:t>Sweden</a:t>
            </a:r>
            <a:r>
              <a:rPr lang="cs-CZ" dirty="0" smtClean="0"/>
              <a:t>, </a:t>
            </a:r>
            <a:r>
              <a:rPr lang="cs-CZ" dirty="0"/>
              <a:t>1955) </a:t>
            </a:r>
            <a:r>
              <a:rPr lang="cs-CZ" dirty="0">
                <a:hlinkClick r:id="rId2"/>
              </a:rPr>
              <a:t>https://</a:t>
            </a:r>
            <a:r>
              <a:rPr lang="cs-CZ" dirty="0" smtClean="0">
                <a:hlinkClick r:id="rId2"/>
              </a:rPr>
              <a:t>www.youtube.com/watch?v=LxMfoh0EqVg</a:t>
            </a:r>
            <a:r>
              <a:rPr lang="cs-CZ" dirty="0" smtClean="0"/>
              <a:t> </a:t>
            </a:r>
          </a:p>
          <a:p>
            <a:r>
              <a:rPr lang="cs-CZ" i="1" dirty="0" err="1" smtClean="0"/>
              <a:t>Spielbankaffaire</a:t>
            </a:r>
            <a:r>
              <a:rPr lang="cs-CZ" dirty="0" smtClean="0"/>
              <a:t> </a:t>
            </a:r>
            <a:r>
              <a:rPr lang="cs-CZ" dirty="0"/>
              <a:t>(Artur Pohl, GDR/</a:t>
            </a:r>
            <a:r>
              <a:rPr lang="cs-CZ" dirty="0" err="1"/>
              <a:t>Sweden</a:t>
            </a:r>
            <a:r>
              <a:rPr lang="cs-CZ" dirty="0" smtClean="0"/>
              <a:t>, </a:t>
            </a:r>
            <a:r>
              <a:rPr lang="cs-CZ" dirty="0"/>
              <a:t>1957</a:t>
            </a:r>
            <a:r>
              <a:rPr lang="cs-CZ" dirty="0" smtClean="0"/>
              <a:t>)</a:t>
            </a:r>
          </a:p>
          <a:p>
            <a:r>
              <a:rPr lang="cs-CZ" i="1" dirty="0"/>
              <a:t>Die </a:t>
            </a:r>
            <a:r>
              <a:rPr lang="cs-CZ" i="1" dirty="0" err="1"/>
              <a:t>Schönste</a:t>
            </a:r>
            <a:r>
              <a:rPr lang="cs-CZ" dirty="0"/>
              <a:t> (Ernesto </a:t>
            </a:r>
            <a:r>
              <a:rPr lang="cs-CZ" dirty="0" err="1"/>
              <a:t>Remani</a:t>
            </a:r>
            <a:r>
              <a:rPr lang="cs-CZ" dirty="0"/>
              <a:t>, GDR/</a:t>
            </a:r>
            <a:r>
              <a:rPr lang="cs-CZ" dirty="0" err="1"/>
              <a:t>Sweden</a:t>
            </a:r>
            <a:r>
              <a:rPr lang="cs-CZ" dirty="0" smtClean="0"/>
              <a:t>, </a:t>
            </a:r>
            <a:r>
              <a:rPr lang="cs-CZ" dirty="0"/>
              <a:t>1957)</a:t>
            </a:r>
          </a:p>
          <a:p>
            <a:r>
              <a:rPr lang="cs-CZ" dirty="0"/>
              <a:t>Pandora Film </a:t>
            </a:r>
            <a:r>
              <a:rPr lang="cs-CZ" dirty="0" smtClean="0"/>
              <a:t>Stockholm, Erich </a:t>
            </a:r>
            <a:r>
              <a:rPr lang="cs-CZ" dirty="0" err="1" smtClean="0"/>
              <a:t>Mehl</a:t>
            </a:r>
            <a:endParaRPr lang="cs-CZ" dirty="0" smtClean="0"/>
          </a:p>
          <a:p>
            <a:r>
              <a:rPr lang="en-GB" dirty="0"/>
              <a:t>By the time the first version of </a:t>
            </a:r>
            <a:r>
              <a:rPr lang="en-GB" i="1" dirty="0"/>
              <a:t>Die </a:t>
            </a:r>
            <a:r>
              <a:rPr lang="en-GB" i="1" dirty="0" err="1"/>
              <a:t>Schönste</a:t>
            </a:r>
            <a:r>
              <a:rPr lang="en-GB" i="1" dirty="0"/>
              <a:t> </a:t>
            </a:r>
            <a:r>
              <a:rPr lang="en-GB" dirty="0"/>
              <a:t>was finished in </a:t>
            </a:r>
            <a:r>
              <a:rPr lang="en-GB" dirty="0" smtClean="0"/>
              <a:t>1957,</a:t>
            </a:r>
            <a:r>
              <a:rPr lang="cs-CZ" dirty="0"/>
              <a:t> </a:t>
            </a:r>
            <a:r>
              <a:rPr lang="en-GB" dirty="0" smtClean="0"/>
              <a:t>the </a:t>
            </a:r>
            <a:r>
              <a:rPr lang="en-GB" dirty="0"/>
              <a:t>ideological climate within the Socialist bloc had changed and joint projects between East and West European artists became </a:t>
            </a:r>
            <a:r>
              <a:rPr lang="en-GB" dirty="0" smtClean="0"/>
              <a:t>undesirable.</a:t>
            </a:r>
            <a:endParaRPr lang="cs-CZ" dirty="0" smtClean="0"/>
          </a:p>
          <a:p>
            <a:r>
              <a:rPr lang="en-GB" dirty="0"/>
              <a:t>The final decision to discontinue such efforts was made at the Fifth SED conference in 1958, when the GDR Minister of Culture, Alexander </a:t>
            </a:r>
            <a:r>
              <a:rPr lang="en-GB" dirty="0" err="1"/>
              <a:t>Abusch</a:t>
            </a:r>
            <a:r>
              <a:rPr lang="en-GB" dirty="0"/>
              <a:t>, announced that only partners from socialist countries should be considered for future DEFA co-productions: ‘The consequences must be drawn from the studio’s previous co-productions and our concerted efforts must be oriented primarily towards co-productions with the Soviet Union and other countries in the socialist camp</a:t>
            </a:r>
            <a:r>
              <a:rPr lang="en-GB" dirty="0" smtClean="0"/>
              <a:t>’.</a:t>
            </a:r>
            <a:endParaRPr lang="cs-CZ" dirty="0" smtClean="0"/>
          </a:p>
          <a:p>
            <a:r>
              <a:rPr lang="cs-CZ" dirty="0" smtClean="0"/>
              <a:t>In 1955, </a:t>
            </a:r>
            <a:r>
              <a:rPr lang="cs-CZ" dirty="0" err="1" smtClean="0"/>
              <a:t>the</a:t>
            </a:r>
            <a:r>
              <a:rPr lang="cs-CZ" dirty="0" smtClean="0"/>
              <a:t> </a:t>
            </a:r>
            <a:r>
              <a:rPr lang="cs-CZ" dirty="0" err="1" smtClean="0"/>
              <a:t>director</a:t>
            </a:r>
            <a:r>
              <a:rPr lang="cs-CZ" dirty="0" smtClean="0"/>
              <a:t> </a:t>
            </a:r>
            <a:r>
              <a:rPr lang="cs-CZ" dirty="0" err="1" smtClean="0"/>
              <a:t>of</a:t>
            </a:r>
            <a:r>
              <a:rPr lang="cs-CZ" dirty="0" smtClean="0"/>
              <a:t> HV Film Anton </a:t>
            </a:r>
            <a:r>
              <a:rPr lang="cs-CZ" dirty="0" err="1" smtClean="0"/>
              <a:t>Ackermann</a:t>
            </a:r>
            <a:r>
              <a:rPr lang="cs-CZ" dirty="0" smtClean="0"/>
              <a:t> </a:t>
            </a:r>
            <a:r>
              <a:rPr lang="cs-CZ" dirty="0" err="1" smtClean="0"/>
              <a:t>insisted</a:t>
            </a:r>
            <a:r>
              <a:rPr lang="cs-CZ" dirty="0" smtClean="0"/>
              <a:t> on a CP </a:t>
            </a:r>
            <a:r>
              <a:rPr lang="cs-CZ" dirty="0" err="1" smtClean="0"/>
              <a:t>with</a:t>
            </a:r>
            <a:r>
              <a:rPr lang="cs-CZ" dirty="0" smtClean="0"/>
              <a:t> </a:t>
            </a:r>
            <a:r>
              <a:rPr lang="cs-CZ" dirty="0" err="1" smtClean="0"/>
              <a:t>Czechoslovakia</a:t>
            </a:r>
            <a:r>
              <a:rPr lang="cs-CZ" dirty="0" smtClean="0"/>
              <a:t> (Ročník 21; Václav </a:t>
            </a:r>
            <a:r>
              <a:rPr lang="cs-CZ" dirty="0" err="1" smtClean="0"/>
              <a:t>Gajer</a:t>
            </a:r>
            <a:r>
              <a:rPr lang="cs-CZ" dirty="0" smtClean="0"/>
              <a:t>, 1957)</a:t>
            </a:r>
          </a:p>
          <a:p>
            <a:r>
              <a:rPr lang="cs-CZ" dirty="0" smtClean="0"/>
              <a:t>---------------------</a:t>
            </a:r>
          </a:p>
          <a:p>
            <a:r>
              <a:rPr lang="cs-CZ" i="1" dirty="0"/>
              <a:t>Dobrodružství </a:t>
            </a:r>
            <a:r>
              <a:rPr lang="cs-CZ" i="1" dirty="0" err="1"/>
              <a:t>Tilla</a:t>
            </a:r>
            <a:r>
              <a:rPr lang="cs-CZ" i="1" dirty="0"/>
              <a:t> </a:t>
            </a:r>
            <a:r>
              <a:rPr lang="cs-CZ" i="1" dirty="0" err="1"/>
              <a:t>Ulenspiegela</a:t>
            </a:r>
            <a:r>
              <a:rPr lang="cs-CZ" dirty="0"/>
              <a:t> (Die </a:t>
            </a:r>
            <a:r>
              <a:rPr lang="cs-CZ" dirty="0" err="1"/>
              <a:t>Abenteuer</a:t>
            </a:r>
            <a:r>
              <a:rPr lang="cs-CZ" dirty="0"/>
              <a:t> des </a:t>
            </a:r>
            <a:r>
              <a:rPr lang="cs-CZ" dirty="0" err="1"/>
              <a:t>Till</a:t>
            </a:r>
            <a:r>
              <a:rPr lang="cs-CZ" dirty="0"/>
              <a:t> </a:t>
            </a:r>
            <a:r>
              <a:rPr lang="cs-CZ" dirty="0" err="1"/>
              <a:t>Ulenspiegel</a:t>
            </a:r>
            <a:r>
              <a:rPr lang="cs-CZ" dirty="0"/>
              <a:t> / Les </a:t>
            </a:r>
            <a:r>
              <a:rPr lang="cs-CZ" dirty="0" err="1"/>
              <a:t>Aventures</a:t>
            </a:r>
            <a:r>
              <a:rPr lang="cs-CZ" dirty="0"/>
              <a:t> de </a:t>
            </a:r>
            <a:r>
              <a:rPr lang="cs-CZ" dirty="0" err="1"/>
              <a:t>Till</a:t>
            </a:r>
            <a:r>
              <a:rPr lang="cs-CZ" dirty="0"/>
              <a:t> </a:t>
            </a:r>
            <a:r>
              <a:rPr lang="cs-CZ" dirty="0" err="1"/>
              <a:t>ĽEspiègle</a:t>
            </a:r>
            <a:r>
              <a:rPr lang="cs-CZ" dirty="0"/>
              <a:t>, </a:t>
            </a:r>
            <a:r>
              <a:rPr lang="cs-CZ" dirty="0" err="1"/>
              <a:t>Gérard</a:t>
            </a:r>
            <a:r>
              <a:rPr lang="cs-CZ" dirty="0"/>
              <a:t> Philipe, </a:t>
            </a:r>
            <a:r>
              <a:rPr lang="cs-CZ" dirty="0" err="1"/>
              <a:t>Joris</a:t>
            </a:r>
            <a:r>
              <a:rPr lang="cs-CZ" dirty="0"/>
              <a:t> </a:t>
            </a:r>
            <a:r>
              <a:rPr lang="cs-CZ" dirty="0" err="1"/>
              <a:t>Ivens</a:t>
            </a:r>
            <a:r>
              <a:rPr lang="cs-CZ" dirty="0"/>
              <a:t>, NDR/Francie, 1956</a:t>
            </a:r>
            <a:r>
              <a:rPr lang="cs-CZ" dirty="0" smtClean="0"/>
              <a:t>)</a:t>
            </a:r>
          </a:p>
          <a:p>
            <a:r>
              <a:rPr lang="cs-CZ" i="1" dirty="0"/>
              <a:t>Čarodějky ze </a:t>
            </a:r>
            <a:r>
              <a:rPr lang="cs-CZ" i="1" dirty="0" err="1"/>
              <a:t>Salemu</a:t>
            </a:r>
            <a:r>
              <a:rPr lang="cs-CZ" dirty="0"/>
              <a:t> (Die </a:t>
            </a:r>
            <a:r>
              <a:rPr lang="cs-CZ" dirty="0" err="1"/>
              <a:t>Hexen</a:t>
            </a:r>
            <a:r>
              <a:rPr lang="cs-CZ" dirty="0"/>
              <a:t> von </a:t>
            </a:r>
            <a:r>
              <a:rPr lang="cs-CZ" dirty="0" err="1"/>
              <a:t>Salem</a:t>
            </a:r>
            <a:r>
              <a:rPr lang="cs-CZ" dirty="0"/>
              <a:t> / Les </a:t>
            </a:r>
            <a:r>
              <a:rPr lang="cs-CZ" dirty="0" err="1"/>
              <a:t>Sorcières</a:t>
            </a:r>
            <a:r>
              <a:rPr lang="cs-CZ" dirty="0"/>
              <a:t> de </a:t>
            </a:r>
            <a:r>
              <a:rPr lang="cs-CZ" dirty="0" err="1"/>
              <a:t>Salem</a:t>
            </a:r>
            <a:r>
              <a:rPr lang="cs-CZ" dirty="0"/>
              <a:t>; Raymond </a:t>
            </a:r>
            <a:r>
              <a:rPr lang="cs-CZ" dirty="0" err="1"/>
              <a:t>Rouleau</a:t>
            </a:r>
            <a:r>
              <a:rPr lang="cs-CZ" dirty="0"/>
              <a:t>, NDR/Francie, 1957</a:t>
            </a:r>
            <a:r>
              <a:rPr lang="cs-CZ" dirty="0" smtClean="0"/>
              <a:t>)</a:t>
            </a:r>
          </a:p>
          <a:p>
            <a:r>
              <a:rPr lang="cs-CZ" i="1" dirty="0"/>
              <a:t>Bídníci</a:t>
            </a:r>
            <a:r>
              <a:rPr lang="cs-CZ" dirty="0"/>
              <a:t> (Die </a:t>
            </a:r>
            <a:r>
              <a:rPr lang="cs-CZ" dirty="0" err="1"/>
              <a:t>Elenden</a:t>
            </a:r>
            <a:r>
              <a:rPr lang="cs-CZ" dirty="0"/>
              <a:t> / Les </a:t>
            </a:r>
            <a:r>
              <a:rPr lang="cs-CZ" dirty="0" err="1"/>
              <a:t>Misérables</a:t>
            </a:r>
            <a:r>
              <a:rPr lang="cs-CZ" dirty="0"/>
              <a:t>; Jean-Paul </a:t>
            </a:r>
            <a:r>
              <a:rPr lang="cs-CZ" dirty="0" err="1"/>
              <a:t>Le</a:t>
            </a:r>
            <a:r>
              <a:rPr lang="cs-CZ" dirty="0"/>
              <a:t> </a:t>
            </a:r>
            <a:r>
              <a:rPr lang="cs-CZ" dirty="0" err="1"/>
              <a:t>Chanois</a:t>
            </a:r>
            <a:r>
              <a:rPr lang="cs-CZ" dirty="0"/>
              <a:t>, NDR/Francie, 1959</a:t>
            </a:r>
            <a:r>
              <a:rPr lang="cs-CZ" dirty="0" smtClean="0"/>
              <a:t>)</a:t>
            </a:r>
          </a:p>
          <a:p>
            <a:r>
              <a:rPr lang="cs-CZ" i="1" dirty="0"/>
              <a:t>Kalné vody</a:t>
            </a:r>
            <a:r>
              <a:rPr lang="cs-CZ" dirty="0"/>
              <a:t> (</a:t>
            </a:r>
            <a:r>
              <a:rPr lang="cs-CZ" dirty="0" err="1"/>
              <a:t>Trübe</a:t>
            </a:r>
            <a:r>
              <a:rPr lang="cs-CZ" dirty="0"/>
              <a:t> </a:t>
            </a:r>
            <a:r>
              <a:rPr lang="cs-CZ" dirty="0" err="1"/>
              <a:t>Wasser</a:t>
            </a:r>
            <a:r>
              <a:rPr lang="cs-CZ" dirty="0"/>
              <a:t> / Les </a:t>
            </a:r>
            <a:r>
              <a:rPr lang="cs-CZ" dirty="0" err="1"/>
              <a:t>Arrivistes</a:t>
            </a:r>
            <a:r>
              <a:rPr lang="cs-CZ" dirty="0"/>
              <a:t>; Louis </a:t>
            </a:r>
            <a:r>
              <a:rPr lang="cs-CZ" dirty="0" err="1"/>
              <a:t>Daquin</a:t>
            </a:r>
            <a:r>
              <a:rPr lang="cs-CZ" dirty="0"/>
              <a:t>, NDR/Francie, 1960)</a:t>
            </a:r>
          </a:p>
          <a:p>
            <a:endParaRPr lang="cs-CZ" dirty="0"/>
          </a:p>
          <a:p>
            <a:endParaRPr lang="cs-CZ" dirty="0" smtClean="0"/>
          </a:p>
          <a:p>
            <a:r>
              <a:rPr lang="cs-CZ" dirty="0"/>
              <a:t>Ivanova, Mariana: Co-</a:t>
            </a:r>
            <a:r>
              <a:rPr lang="cs-CZ" dirty="0" err="1"/>
              <a:t>Productions</a:t>
            </a:r>
            <a:r>
              <a:rPr lang="cs-CZ" dirty="0"/>
              <a:t> (</a:t>
            </a:r>
            <a:r>
              <a:rPr lang="cs-CZ" dirty="0" err="1"/>
              <a:t>Un</a:t>
            </a:r>
            <a:r>
              <a:rPr lang="cs-CZ" dirty="0"/>
              <a:t>)</a:t>
            </a:r>
            <a:r>
              <a:rPr lang="cs-CZ" dirty="0" err="1"/>
              <a:t>Wanted</a:t>
            </a:r>
            <a:r>
              <a:rPr lang="cs-CZ" dirty="0"/>
              <a:t>: 1950s East/</a:t>
            </a:r>
            <a:r>
              <a:rPr lang="cs-CZ" dirty="0" err="1"/>
              <a:t>West</a:t>
            </a:r>
            <a:r>
              <a:rPr lang="cs-CZ" dirty="0"/>
              <a:t> </a:t>
            </a:r>
            <a:r>
              <a:rPr lang="cs-CZ" dirty="0" err="1"/>
              <a:t>German</a:t>
            </a:r>
            <a:r>
              <a:rPr lang="cs-CZ" dirty="0"/>
              <a:t> Film </a:t>
            </a:r>
            <a:r>
              <a:rPr lang="cs-CZ" dirty="0" err="1"/>
              <a:t>Collaborations</a:t>
            </a:r>
            <a:r>
              <a:rPr lang="cs-CZ" dirty="0"/>
              <a:t> and </a:t>
            </a:r>
            <a:r>
              <a:rPr lang="cs-CZ" dirty="0" err="1"/>
              <a:t>the</a:t>
            </a:r>
            <a:r>
              <a:rPr lang="cs-CZ" dirty="0"/>
              <a:t> </a:t>
            </a:r>
            <a:r>
              <a:rPr lang="cs-CZ" dirty="0" err="1"/>
              <a:t>Impact</a:t>
            </a:r>
            <a:r>
              <a:rPr lang="cs-CZ" dirty="0"/>
              <a:t> </a:t>
            </a:r>
            <a:r>
              <a:rPr lang="cs-CZ" dirty="0" err="1"/>
              <a:t>of</a:t>
            </a:r>
            <a:r>
              <a:rPr lang="cs-CZ" dirty="0"/>
              <a:t> </a:t>
            </a:r>
            <a:r>
              <a:rPr lang="cs-CZ" dirty="0" err="1"/>
              <a:t>Sovietisation</a:t>
            </a:r>
            <a:r>
              <a:rPr lang="cs-CZ" dirty="0"/>
              <a:t> on DEFA</a:t>
            </a:r>
            <a:r>
              <a:rPr lang="en-GB" dirty="0"/>
              <a:t>’s Prestige Agenda. </a:t>
            </a:r>
            <a:r>
              <a:rPr lang="cs-CZ" dirty="0"/>
              <a:t>In: Karl, Lars – Skopal, Pavel (</a:t>
            </a:r>
            <a:r>
              <a:rPr lang="cs-CZ" dirty="0" err="1"/>
              <a:t>eds</a:t>
            </a:r>
            <a:r>
              <a:rPr lang="cs-CZ" dirty="0"/>
              <a:t>.): </a:t>
            </a:r>
            <a:r>
              <a:rPr lang="cs-CZ" i="1" dirty="0" err="1"/>
              <a:t>Cinema</a:t>
            </a:r>
            <a:r>
              <a:rPr lang="cs-CZ" i="1" dirty="0"/>
              <a:t> in </a:t>
            </a:r>
            <a:r>
              <a:rPr lang="cs-CZ" i="1" dirty="0" err="1"/>
              <a:t>Service</a:t>
            </a:r>
            <a:r>
              <a:rPr lang="cs-CZ" i="1" dirty="0"/>
              <a:t> </a:t>
            </a:r>
            <a:r>
              <a:rPr lang="cs-CZ" i="1" dirty="0" err="1"/>
              <a:t>of</a:t>
            </a:r>
            <a:r>
              <a:rPr lang="cs-CZ" i="1" dirty="0"/>
              <a:t> </a:t>
            </a:r>
            <a:r>
              <a:rPr lang="cs-CZ" i="1" dirty="0" err="1"/>
              <a:t>the</a:t>
            </a:r>
            <a:r>
              <a:rPr lang="cs-CZ" i="1" dirty="0"/>
              <a:t> </a:t>
            </a:r>
            <a:r>
              <a:rPr lang="cs-CZ" i="1" dirty="0" err="1"/>
              <a:t>State</a:t>
            </a:r>
            <a:r>
              <a:rPr lang="cs-CZ" i="1" dirty="0"/>
              <a:t>. A </a:t>
            </a:r>
            <a:r>
              <a:rPr lang="cs-CZ" i="1" dirty="0" err="1"/>
              <a:t>Comparative</a:t>
            </a:r>
            <a:r>
              <a:rPr lang="cs-CZ" i="1" dirty="0"/>
              <a:t> </a:t>
            </a:r>
            <a:r>
              <a:rPr lang="cs-CZ" i="1" dirty="0" err="1"/>
              <a:t>Perspective</a:t>
            </a:r>
            <a:r>
              <a:rPr lang="cs-CZ" i="1" dirty="0"/>
              <a:t> on East </a:t>
            </a:r>
            <a:r>
              <a:rPr lang="cs-CZ" i="1" dirty="0" err="1"/>
              <a:t>Germany</a:t>
            </a:r>
            <a:r>
              <a:rPr lang="cs-CZ" i="1" dirty="0"/>
              <a:t> and </a:t>
            </a:r>
            <a:r>
              <a:rPr lang="cs-CZ" i="1" dirty="0" err="1"/>
              <a:t>Czechoslovakia</a:t>
            </a:r>
            <a:r>
              <a:rPr lang="cs-CZ" i="1" dirty="0"/>
              <a:t>, 1945–1960</a:t>
            </a:r>
            <a:r>
              <a:rPr lang="cs-CZ" dirty="0"/>
              <a:t>. London – New York: </a:t>
            </a:r>
            <a:r>
              <a:rPr lang="cs-CZ" dirty="0" err="1"/>
              <a:t>Berghahn</a:t>
            </a:r>
            <a:r>
              <a:rPr lang="cs-CZ" dirty="0"/>
              <a:t> </a:t>
            </a:r>
            <a:r>
              <a:rPr lang="cs-CZ" dirty="0" err="1"/>
              <a:t>Books</a:t>
            </a:r>
            <a:r>
              <a:rPr lang="cs-CZ" dirty="0"/>
              <a:t>, </a:t>
            </a:r>
            <a:r>
              <a:rPr lang="cs-CZ" dirty="0" smtClean="0"/>
              <a:t>2015</a:t>
            </a:r>
          </a:p>
          <a:p>
            <a:r>
              <a:rPr lang="cs-CZ" dirty="0" err="1" smtClean="0"/>
              <a:t>Marc</a:t>
            </a:r>
            <a:r>
              <a:rPr lang="cs-CZ" dirty="0"/>
              <a:t> </a:t>
            </a:r>
            <a:r>
              <a:rPr lang="cs-CZ" dirty="0" err="1" smtClean="0"/>
              <a:t>Silberman</a:t>
            </a:r>
            <a:r>
              <a:rPr lang="cs-CZ" dirty="0" smtClean="0"/>
              <a:t>, </a:t>
            </a:r>
            <a:r>
              <a:rPr lang="cs-CZ" dirty="0" err="1"/>
              <a:t>Learning</a:t>
            </a:r>
            <a:r>
              <a:rPr lang="cs-CZ" dirty="0"/>
              <a:t> </a:t>
            </a:r>
            <a:r>
              <a:rPr lang="cs-CZ" dirty="0" err="1"/>
              <a:t>from</a:t>
            </a:r>
            <a:r>
              <a:rPr lang="cs-CZ" dirty="0"/>
              <a:t> </a:t>
            </a:r>
            <a:r>
              <a:rPr lang="cs-CZ" dirty="0" err="1"/>
              <a:t>the</a:t>
            </a:r>
            <a:r>
              <a:rPr lang="cs-CZ" dirty="0"/>
              <a:t> </a:t>
            </a:r>
            <a:r>
              <a:rPr lang="cs-CZ" dirty="0" err="1"/>
              <a:t>Enemy</a:t>
            </a:r>
            <a:r>
              <a:rPr lang="cs-CZ" dirty="0"/>
              <a:t>. DEFA-</a:t>
            </a:r>
            <a:r>
              <a:rPr lang="cs-CZ" dirty="0" err="1"/>
              <a:t>French</a:t>
            </a:r>
            <a:r>
              <a:rPr lang="cs-CZ" dirty="0"/>
              <a:t> Co-</a:t>
            </a:r>
            <a:r>
              <a:rPr lang="cs-CZ" dirty="0" err="1"/>
              <a:t>Productions</a:t>
            </a:r>
            <a:r>
              <a:rPr lang="cs-CZ" dirty="0"/>
              <a:t> </a:t>
            </a:r>
            <a:r>
              <a:rPr lang="cs-CZ" dirty="0" err="1"/>
              <a:t>of</a:t>
            </a:r>
            <a:r>
              <a:rPr lang="cs-CZ" dirty="0"/>
              <a:t> </a:t>
            </a:r>
            <a:r>
              <a:rPr lang="cs-CZ" dirty="0" err="1"/>
              <a:t>the</a:t>
            </a:r>
            <a:r>
              <a:rPr lang="cs-CZ" dirty="0"/>
              <a:t> 1950s. </a:t>
            </a:r>
            <a:r>
              <a:rPr lang="cs-CZ" i="1" dirty="0"/>
              <a:t>Film </a:t>
            </a:r>
            <a:r>
              <a:rPr lang="cs-CZ" i="1" dirty="0" err="1"/>
              <a:t>History</a:t>
            </a:r>
            <a:r>
              <a:rPr lang="cs-CZ" dirty="0"/>
              <a:t>, 18, 2006, č. 1, s. 21–45</a:t>
            </a:r>
          </a:p>
          <a:p>
            <a:endParaRPr lang="cs-CZ" dirty="0"/>
          </a:p>
        </p:txBody>
      </p:sp>
    </p:spTree>
    <p:extLst>
      <p:ext uri="{BB962C8B-B14F-4D97-AF65-F5344CB8AC3E}">
        <p14:creationId xmlns:p14="http://schemas.microsoft.com/office/powerpoint/2010/main" val="3690499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en-GB" dirty="0"/>
              <a:t>In 1953, an </a:t>
            </a:r>
            <a:r>
              <a:rPr lang="en-GB" dirty="0" err="1"/>
              <a:t>Interministerial</a:t>
            </a:r>
            <a:r>
              <a:rPr lang="en-GB" dirty="0"/>
              <a:t> Commission for East/West Questions was formed in the Federal Republic</a:t>
            </a:r>
            <a:r>
              <a:rPr lang="en-GB" dirty="0" smtClean="0"/>
              <a:t>.</a:t>
            </a:r>
            <a:endParaRPr lang="cs-CZ" dirty="0" smtClean="0"/>
          </a:p>
          <a:p>
            <a:r>
              <a:rPr lang="en-GB" dirty="0"/>
              <a:t>This commission met the following year to explicitly address the question of co-productions with DEFA, and rejected the possibility of such projects in the future. In response, the East German Ministry of Culture attempted to coerce filmmakers based in West Berlin into relocating to the East with the threat of discontinuing their contracts.</a:t>
            </a:r>
            <a:endParaRPr lang="cs-CZ" dirty="0"/>
          </a:p>
          <a:p>
            <a:r>
              <a:rPr lang="en-GB" dirty="0"/>
              <a:t>In this precarious context, Munich-based producer Erich </a:t>
            </a:r>
            <a:r>
              <a:rPr lang="en-GB" dirty="0" err="1"/>
              <a:t>Mehl</a:t>
            </a:r>
            <a:r>
              <a:rPr lang="en-GB" dirty="0"/>
              <a:t> created a new film company in Stockholm called Pandora. Subsequently, he and DEFA collaborated on four films</a:t>
            </a:r>
            <a:r>
              <a:rPr lang="en-GB" i="1" dirty="0"/>
              <a:t> </a:t>
            </a:r>
            <a:r>
              <a:rPr lang="en-GB" dirty="0"/>
              <a:t>labelled as East German/Swedish co-productions</a:t>
            </a:r>
            <a:endParaRPr lang="cs-CZ" dirty="0"/>
          </a:p>
          <a:p>
            <a:r>
              <a:rPr lang="en-GB" dirty="0"/>
              <a:t>Shot primarily in </a:t>
            </a:r>
            <a:r>
              <a:rPr lang="en-GB" dirty="0" err="1"/>
              <a:t>Babelsberg</a:t>
            </a:r>
            <a:r>
              <a:rPr lang="en-GB" dirty="0"/>
              <a:t>, and only occasionally in Sweden, with German actors and exclusively in the German language, the four films were released solely in the GDR and the Federal Republic (sometimes under different titles) but never in Sweden or other Scandinavian countries. </a:t>
            </a:r>
            <a:endParaRPr lang="cs-CZ" dirty="0"/>
          </a:p>
          <a:p>
            <a:r>
              <a:rPr lang="en-GB" dirty="0"/>
              <a:t>It was </a:t>
            </a:r>
            <a:r>
              <a:rPr lang="en-GB" dirty="0" err="1"/>
              <a:t>Mehl’s</a:t>
            </a:r>
            <a:r>
              <a:rPr lang="en-GB" dirty="0"/>
              <a:t> practice to make use of already existing contacts and acquaintances</a:t>
            </a:r>
            <a:r>
              <a:rPr lang="en-GB" i="1" dirty="0"/>
              <a:t>, </a:t>
            </a:r>
            <a:r>
              <a:rPr lang="en-GB" dirty="0"/>
              <a:t>primarily</a:t>
            </a:r>
            <a:r>
              <a:rPr lang="en-GB" i="1" dirty="0"/>
              <a:t> </a:t>
            </a:r>
            <a:r>
              <a:rPr lang="en-GB" dirty="0"/>
              <a:t>among former UFA employees or German émigrés. Pandora thus typically hired directors and scriptwriters who lived in West Berlin, were previously involved in DEFA productions, and had the approval of the studio and the East German officials. </a:t>
            </a:r>
            <a:endParaRPr lang="cs-CZ" dirty="0"/>
          </a:p>
        </p:txBody>
      </p:sp>
    </p:spTree>
    <p:extLst>
      <p:ext uri="{BB962C8B-B14F-4D97-AF65-F5344CB8AC3E}">
        <p14:creationId xmlns:p14="http://schemas.microsoft.com/office/powerpoint/2010/main" val="42019912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GDR/France</a:t>
            </a:r>
            <a:endParaRPr lang="cs-CZ" dirty="0"/>
          </a:p>
        </p:txBody>
      </p:sp>
      <p:sp>
        <p:nvSpPr>
          <p:cNvPr id="3" name="Zástupný symbol pro obsah 2"/>
          <p:cNvSpPr>
            <a:spLocks noGrp="1"/>
          </p:cNvSpPr>
          <p:nvPr>
            <p:ph idx="1"/>
          </p:nvPr>
        </p:nvSpPr>
        <p:spPr>
          <a:xfrm>
            <a:off x="1371600" y="1664043"/>
            <a:ext cx="9601200" cy="4203357"/>
          </a:xfrm>
        </p:spPr>
        <p:txBody>
          <a:bodyPr>
            <a:normAutofit/>
          </a:bodyPr>
          <a:lstStyle/>
          <a:p>
            <a:r>
              <a:rPr lang="cs-CZ" dirty="0" smtClean="0"/>
              <a:t>DEFA </a:t>
            </a:r>
            <a:r>
              <a:rPr lang="cs-CZ" dirty="0" err="1" smtClean="0"/>
              <a:t>motivated</a:t>
            </a:r>
            <a:r>
              <a:rPr lang="cs-CZ" dirty="0" smtClean="0"/>
              <a:t> by: </a:t>
            </a:r>
            <a:r>
              <a:rPr lang="cs-CZ" dirty="0" err="1" smtClean="0"/>
              <a:t>economic</a:t>
            </a:r>
            <a:r>
              <a:rPr lang="cs-CZ" dirty="0" smtClean="0"/>
              <a:t> </a:t>
            </a:r>
            <a:r>
              <a:rPr lang="cs-CZ" dirty="0" err="1" smtClean="0"/>
              <a:t>results</a:t>
            </a:r>
            <a:r>
              <a:rPr lang="cs-CZ" dirty="0" smtClean="0"/>
              <a:t>; </a:t>
            </a:r>
            <a:r>
              <a:rPr lang="cs-CZ" dirty="0" err="1" smtClean="0"/>
              <a:t>opportunity</a:t>
            </a:r>
            <a:r>
              <a:rPr lang="cs-CZ" dirty="0" smtClean="0"/>
              <a:t> to </a:t>
            </a:r>
            <a:r>
              <a:rPr lang="cs-CZ" dirty="0" err="1" smtClean="0"/>
              <a:t>collaborate</a:t>
            </a:r>
            <a:r>
              <a:rPr lang="cs-CZ" dirty="0" smtClean="0"/>
              <a:t> </a:t>
            </a:r>
            <a:r>
              <a:rPr lang="cs-CZ" dirty="0" err="1" smtClean="0"/>
              <a:t>with</a:t>
            </a:r>
            <a:r>
              <a:rPr lang="cs-CZ" dirty="0" smtClean="0"/>
              <a:t> Western </a:t>
            </a:r>
            <a:r>
              <a:rPr lang="cs-CZ" dirty="0" err="1" smtClean="0"/>
              <a:t>filmmakers</a:t>
            </a:r>
            <a:r>
              <a:rPr lang="cs-CZ" dirty="0" smtClean="0"/>
              <a:t> and </a:t>
            </a:r>
            <a:r>
              <a:rPr lang="cs-CZ" dirty="0" err="1" smtClean="0"/>
              <a:t>stars</a:t>
            </a:r>
            <a:r>
              <a:rPr lang="cs-CZ" dirty="0"/>
              <a:t> </a:t>
            </a:r>
            <a:r>
              <a:rPr lang="cs-CZ" dirty="0" smtClean="0"/>
              <a:t>(Jean </a:t>
            </a:r>
            <a:r>
              <a:rPr lang="cs-CZ" dirty="0" err="1"/>
              <a:t>Gabin</a:t>
            </a:r>
            <a:r>
              <a:rPr lang="cs-CZ" dirty="0"/>
              <a:t>, </a:t>
            </a:r>
            <a:r>
              <a:rPr lang="cs-CZ" dirty="0" err="1"/>
              <a:t>Gérard</a:t>
            </a:r>
            <a:r>
              <a:rPr lang="cs-CZ" dirty="0"/>
              <a:t> Philipe, Simone </a:t>
            </a:r>
            <a:r>
              <a:rPr lang="cs-CZ" dirty="0" err="1" smtClean="0"/>
              <a:t>Signoret</a:t>
            </a:r>
            <a:r>
              <a:rPr lang="cs-CZ" dirty="0" smtClean="0"/>
              <a:t>, </a:t>
            </a:r>
            <a:r>
              <a:rPr lang="cs-CZ" dirty="0"/>
              <a:t>Yves </a:t>
            </a:r>
            <a:r>
              <a:rPr lang="cs-CZ" dirty="0" err="1"/>
              <a:t>Montand</a:t>
            </a:r>
            <a:r>
              <a:rPr lang="cs-CZ" dirty="0" smtClean="0"/>
              <a:t>), </a:t>
            </a:r>
            <a:r>
              <a:rPr lang="cs-CZ" dirty="0" err="1" smtClean="0"/>
              <a:t>technological</a:t>
            </a:r>
            <a:r>
              <a:rPr lang="cs-CZ" dirty="0" smtClean="0"/>
              <a:t> </a:t>
            </a:r>
            <a:r>
              <a:rPr lang="cs-CZ" dirty="0" err="1" smtClean="0"/>
              <a:t>equipment</a:t>
            </a:r>
            <a:r>
              <a:rPr lang="cs-CZ" dirty="0" smtClean="0"/>
              <a:t> (</a:t>
            </a:r>
            <a:r>
              <a:rPr lang="cs-CZ" dirty="0" err="1" smtClean="0"/>
              <a:t>Eastmancolor</a:t>
            </a:r>
            <a:r>
              <a:rPr lang="cs-CZ" dirty="0" smtClean="0"/>
              <a:t>, </a:t>
            </a:r>
            <a:r>
              <a:rPr lang="cs-CZ" dirty="0" err="1" smtClean="0"/>
              <a:t>Technirama</a:t>
            </a:r>
            <a:r>
              <a:rPr lang="cs-CZ" dirty="0" smtClean="0"/>
              <a:t> – </a:t>
            </a:r>
            <a:r>
              <a:rPr lang="cs-CZ" dirty="0" err="1" smtClean="0"/>
              <a:t>for</a:t>
            </a:r>
            <a:r>
              <a:rPr lang="cs-CZ" dirty="0" smtClean="0"/>
              <a:t>  Les </a:t>
            </a:r>
            <a:r>
              <a:rPr lang="cs-CZ" dirty="0" err="1" smtClean="0"/>
              <a:t>Misérables</a:t>
            </a:r>
            <a:r>
              <a:rPr lang="cs-CZ" dirty="0" smtClean="0"/>
              <a:t>). </a:t>
            </a:r>
          </a:p>
          <a:p>
            <a:r>
              <a:rPr lang="cs-CZ" dirty="0" err="1" smtClean="0"/>
              <a:t>All</a:t>
            </a:r>
            <a:r>
              <a:rPr lang="cs-CZ" dirty="0" smtClean="0"/>
              <a:t> </a:t>
            </a:r>
            <a:r>
              <a:rPr lang="cs-CZ" dirty="0" err="1" smtClean="0"/>
              <a:t>the</a:t>
            </a:r>
            <a:r>
              <a:rPr lang="cs-CZ" dirty="0" smtClean="0"/>
              <a:t> </a:t>
            </a:r>
            <a:r>
              <a:rPr lang="cs-CZ" dirty="0" err="1" smtClean="0"/>
              <a:t>French</a:t>
            </a:r>
            <a:r>
              <a:rPr lang="cs-CZ" dirty="0" smtClean="0"/>
              <a:t> </a:t>
            </a:r>
            <a:r>
              <a:rPr lang="cs-CZ" dirty="0" err="1" smtClean="0"/>
              <a:t>directors</a:t>
            </a:r>
            <a:r>
              <a:rPr lang="cs-CZ" dirty="0" smtClean="0"/>
              <a:t> </a:t>
            </a:r>
            <a:r>
              <a:rPr lang="cs-CZ" dirty="0" err="1" smtClean="0"/>
              <a:t>were</a:t>
            </a:r>
            <a:r>
              <a:rPr lang="cs-CZ" dirty="0" smtClean="0"/>
              <a:t> </a:t>
            </a:r>
            <a:r>
              <a:rPr lang="cs-CZ" dirty="0" err="1" smtClean="0"/>
              <a:t>members</a:t>
            </a:r>
            <a:r>
              <a:rPr lang="cs-CZ" dirty="0" smtClean="0"/>
              <a:t> </a:t>
            </a:r>
            <a:r>
              <a:rPr lang="cs-CZ" dirty="0" err="1" smtClean="0"/>
              <a:t>of</a:t>
            </a:r>
            <a:r>
              <a:rPr lang="cs-CZ" dirty="0" smtClean="0"/>
              <a:t> </a:t>
            </a:r>
            <a:r>
              <a:rPr lang="cs-CZ" dirty="0" err="1" smtClean="0"/>
              <a:t>leftist</a:t>
            </a:r>
            <a:r>
              <a:rPr lang="cs-CZ" dirty="0" smtClean="0"/>
              <a:t> </a:t>
            </a:r>
            <a:r>
              <a:rPr lang="cs-CZ" dirty="0" err="1" smtClean="0"/>
              <a:t>organizations</a:t>
            </a:r>
            <a:r>
              <a:rPr lang="cs-CZ" dirty="0" smtClean="0"/>
              <a:t> (</a:t>
            </a:r>
            <a:r>
              <a:rPr lang="cs-CZ" dirty="0"/>
              <a:t>Philipe, </a:t>
            </a:r>
            <a:r>
              <a:rPr lang="cs-CZ" dirty="0" err="1"/>
              <a:t>Le</a:t>
            </a:r>
            <a:r>
              <a:rPr lang="cs-CZ" dirty="0"/>
              <a:t> </a:t>
            </a:r>
            <a:r>
              <a:rPr lang="cs-CZ" dirty="0" err="1"/>
              <a:t>Chanois</a:t>
            </a:r>
            <a:r>
              <a:rPr lang="cs-CZ" dirty="0"/>
              <a:t> </a:t>
            </a:r>
            <a:r>
              <a:rPr lang="cs-CZ" dirty="0" smtClean="0"/>
              <a:t>and </a:t>
            </a:r>
            <a:r>
              <a:rPr lang="cs-CZ" dirty="0" err="1"/>
              <a:t>Daquin</a:t>
            </a:r>
            <a:r>
              <a:rPr lang="cs-CZ" dirty="0"/>
              <a:t> </a:t>
            </a:r>
            <a:r>
              <a:rPr lang="cs-CZ" dirty="0" smtClean="0"/>
              <a:t>in </a:t>
            </a:r>
            <a:r>
              <a:rPr lang="cs-CZ" dirty="0" err="1" smtClean="0"/>
              <a:t>unions</a:t>
            </a:r>
            <a:r>
              <a:rPr lang="cs-CZ" dirty="0" smtClean="0"/>
              <a:t> </a:t>
            </a:r>
            <a:r>
              <a:rPr lang="cs-CZ" dirty="0" err="1" smtClean="0"/>
              <a:t>Conféderation</a:t>
            </a:r>
            <a:r>
              <a:rPr lang="cs-CZ" dirty="0" smtClean="0"/>
              <a:t> </a:t>
            </a:r>
            <a:r>
              <a:rPr lang="cs-CZ" dirty="0" err="1"/>
              <a:t>générale</a:t>
            </a:r>
            <a:r>
              <a:rPr lang="cs-CZ" dirty="0"/>
              <a:t> </a:t>
            </a:r>
            <a:r>
              <a:rPr lang="cs-CZ" dirty="0" err="1"/>
              <a:t>du</a:t>
            </a:r>
            <a:r>
              <a:rPr lang="cs-CZ" dirty="0"/>
              <a:t> </a:t>
            </a:r>
            <a:r>
              <a:rPr lang="cs-CZ" dirty="0" err="1" smtClean="0"/>
              <a:t>travail</a:t>
            </a:r>
            <a:r>
              <a:rPr lang="cs-CZ" dirty="0" smtClean="0"/>
              <a:t>; </a:t>
            </a:r>
            <a:r>
              <a:rPr lang="cs-CZ" dirty="0" err="1" smtClean="0"/>
              <a:t>French</a:t>
            </a:r>
            <a:r>
              <a:rPr lang="cs-CZ" dirty="0" smtClean="0"/>
              <a:t> </a:t>
            </a:r>
            <a:r>
              <a:rPr lang="cs-CZ" dirty="0" err="1" smtClean="0"/>
              <a:t>communist</a:t>
            </a:r>
            <a:r>
              <a:rPr lang="cs-CZ" dirty="0" smtClean="0"/>
              <a:t> party </a:t>
            </a:r>
            <a:r>
              <a:rPr lang="cs-CZ" dirty="0" err="1" smtClean="0"/>
              <a:t>members</a:t>
            </a:r>
            <a:r>
              <a:rPr lang="cs-CZ" dirty="0" smtClean="0"/>
              <a:t>: </a:t>
            </a:r>
            <a:r>
              <a:rPr lang="cs-CZ" dirty="0" err="1" smtClean="0"/>
              <a:t>Rouleau</a:t>
            </a:r>
            <a:r>
              <a:rPr lang="cs-CZ" dirty="0"/>
              <a:t>, </a:t>
            </a:r>
            <a:r>
              <a:rPr lang="cs-CZ" dirty="0" err="1"/>
              <a:t>Le</a:t>
            </a:r>
            <a:r>
              <a:rPr lang="cs-CZ" dirty="0"/>
              <a:t> </a:t>
            </a:r>
            <a:r>
              <a:rPr lang="cs-CZ" dirty="0" err="1"/>
              <a:t>Chanois</a:t>
            </a:r>
            <a:r>
              <a:rPr lang="cs-CZ" dirty="0"/>
              <a:t>, </a:t>
            </a:r>
            <a:r>
              <a:rPr lang="cs-CZ" dirty="0" err="1"/>
              <a:t>Daquin</a:t>
            </a:r>
            <a:r>
              <a:rPr lang="cs-CZ" dirty="0" smtClean="0"/>
              <a:t>).</a:t>
            </a:r>
          </a:p>
          <a:p>
            <a:r>
              <a:rPr lang="cs-CZ" dirty="0" err="1" smtClean="0"/>
              <a:t>The</a:t>
            </a:r>
            <a:r>
              <a:rPr lang="cs-CZ" dirty="0" smtClean="0"/>
              <a:t> </a:t>
            </a:r>
            <a:r>
              <a:rPr lang="cs-CZ" dirty="0" err="1" smtClean="0"/>
              <a:t>CPs</a:t>
            </a:r>
            <a:r>
              <a:rPr lang="cs-CZ" dirty="0" smtClean="0"/>
              <a:t> </a:t>
            </a:r>
            <a:r>
              <a:rPr lang="cs-CZ" dirty="0" err="1" smtClean="0"/>
              <a:t>took</a:t>
            </a:r>
            <a:r>
              <a:rPr lang="cs-CZ" dirty="0" smtClean="0"/>
              <a:t> </a:t>
            </a:r>
            <a:r>
              <a:rPr lang="cs-CZ" dirty="0" err="1" smtClean="0"/>
              <a:t>specific</a:t>
            </a:r>
            <a:r>
              <a:rPr lang="cs-CZ" dirty="0" smtClean="0"/>
              <a:t> role </a:t>
            </a:r>
            <a:r>
              <a:rPr lang="cs-CZ" dirty="0" err="1" smtClean="0"/>
              <a:t>for</a:t>
            </a:r>
            <a:r>
              <a:rPr lang="cs-CZ" dirty="0" smtClean="0"/>
              <a:t> SED party – </a:t>
            </a:r>
            <a:r>
              <a:rPr lang="cs-CZ" dirty="0" err="1" smtClean="0"/>
              <a:t>they</a:t>
            </a:r>
            <a:r>
              <a:rPr lang="cs-CZ" dirty="0" smtClean="0"/>
              <a:t> </a:t>
            </a:r>
            <a:r>
              <a:rPr lang="cs-CZ" dirty="0" err="1" smtClean="0"/>
              <a:t>stood</a:t>
            </a:r>
            <a:r>
              <a:rPr lang="cs-CZ" dirty="0" smtClean="0"/>
              <a:t> </a:t>
            </a:r>
            <a:r>
              <a:rPr lang="cs-CZ" dirty="0" err="1" smtClean="0"/>
              <a:t>for</a:t>
            </a:r>
            <a:r>
              <a:rPr lang="cs-CZ" dirty="0" smtClean="0"/>
              <a:t> </a:t>
            </a:r>
            <a:r>
              <a:rPr lang="cs-CZ" dirty="0" err="1" smtClean="0"/>
              <a:t>an</a:t>
            </a:r>
            <a:r>
              <a:rPr lang="cs-CZ" dirty="0" smtClean="0"/>
              <a:t> </a:t>
            </a:r>
            <a:r>
              <a:rPr lang="cs-CZ" dirty="0" err="1" smtClean="0"/>
              <a:t>opportunity</a:t>
            </a:r>
            <a:r>
              <a:rPr lang="cs-CZ" dirty="0" smtClean="0"/>
              <a:t> to </a:t>
            </a:r>
            <a:r>
              <a:rPr lang="cs-CZ" dirty="0" err="1" smtClean="0"/>
              <a:t>confirm</a:t>
            </a:r>
            <a:r>
              <a:rPr lang="cs-CZ" dirty="0" smtClean="0"/>
              <a:t> </a:t>
            </a:r>
            <a:r>
              <a:rPr lang="cs-CZ" dirty="0" err="1" smtClean="0"/>
              <a:t>GDR´s</a:t>
            </a:r>
            <a:r>
              <a:rPr lang="cs-CZ" dirty="0" smtClean="0"/>
              <a:t> </a:t>
            </a:r>
            <a:r>
              <a:rPr lang="cs-CZ" dirty="0" err="1" smtClean="0"/>
              <a:t>international</a:t>
            </a:r>
            <a:r>
              <a:rPr lang="cs-CZ" dirty="0" smtClean="0"/>
              <a:t> legitimity </a:t>
            </a:r>
            <a:r>
              <a:rPr lang="cs-CZ" dirty="0" err="1" smtClean="0"/>
              <a:t>during</a:t>
            </a:r>
            <a:r>
              <a:rPr lang="cs-CZ" dirty="0" smtClean="0"/>
              <a:t> </a:t>
            </a:r>
            <a:r>
              <a:rPr lang="cs-CZ" dirty="0" err="1" smtClean="0"/>
              <a:t>FRG´s</a:t>
            </a:r>
            <a:r>
              <a:rPr lang="cs-CZ" dirty="0" smtClean="0"/>
              <a:t> </a:t>
            </a:r>
            <a:r>
              <a:rPr lang="cs-CZ" dirty="0" err="1" smtClean="0"/>
              <a:t>application</a:t>
            </a:r>
            <a:r>
              <a:rPr lang="cs-CZ" dirty="0" smtClean="0"/>
              <a:t> </a:t>
            </a:r>
            <a:r>
              <a:rPr lang="cs-CZ" dirty="0" err="1" smtClean="0"/>
              <a:t>of</a:t>
            </a:r>
            <a:r>
              <a:rPr lang="cs-CZ" dirty="0" smtClean="0"/>
              <a:t> </a:t>
            </a:r>
            <a:r>
              <a:rPr lang="cs-CZ" dirty="0" err="1" smtClean="0"/>
              <a:t>Hallstein´s</a:t>
            </a:r>
            <a:r>
              <a:rPr lang="cs-CZ" dirty="0" smtClean="0"/>
              <a:t> </a:t>
            </a:r>
            <a:r>
              <a:rPr lang="cs-CZ" dirty="0" err="1" smtClean="0"/>
              <a:t>doctrine</a:t>
            </a:r>
            <a:r>
              <a:rPr lang="cs-CZ" dirty="0" smtClean="0"/>
              <a:t> </a:t>
            </a:r>
          </a:p>
          <a:p>
            <a:r>
              <a:rPr lang="cs-CZ" dirty="0" smtClean="0"/>
              <a:t>DEFA </a:t>
            </a:r>
            <a:r>
              <a:rPr lang="cs-CZ" dirty="0" err="1" smtClean="0"/>
              <a:t>studio´s</a:t>
            </a:r>
            <a:r>
              <a:rPr lang="cs-CZ" dirty="0" smtClean="0"/>
              <a:t> </a:t>
            </a:r>
            <a:r>
              <a:rPr lang="cs-CZ" dirty="0" err="1" smtClean="0"/>
              <a:t>conference</a:t>
            </a:r>
            <a:r>
              <a:rPr lang="cs-CZ" dirty="0" smtClean="0"/>
              <a:t> in 1958: </a:t>
            </a:r>
            <a:r>
              <a:rPr lang="cs-CZ" dirty="0" err="1" smtClean="0"/>
              <a:t>criticism</a:t>
            </a:r>
            <a:r>
              <a:rPr lang="cs-CZ" dirty="0" smtClean="0"/>
              <a:t> </a:t>
            </a:r>
            <a:r>
              <a:rPr lang="cs-CZ" dirty="0" err="1" smtClean="0"/>
              <a:t>of</a:t>
            </a:r>
            <a:r>
              <a:rPr lang="cs-CZ" dirty="0" smtClean="0"/>
              <a:t> co-</a:t>
            </a:r>
            <a:r>
              <a:rPr lang="cs-CZ" dirty="0" err="1" smtClean="0"/>
              <a:t>productions</a:t>
            </a:r>
            <a:r>
              <a:rPr lang="cs-CZ" dirty="0" smtClean="0"/>
              <a:t> </a:t>
            </a:r>
            <a:r>
              <a:rPr lang="cs-CZ" dirty="0" err="1" smtClean="0"/>
              <a:t>with</a:t>
            </a:r>
            <a:r>
              <a:rPr lang="cs-CZ" dirty="0" smtClean="0"/>
              <a:t> </a:t>
            </a:r>
            <a:r>
              <a:rPr lang="cs-CZ" dirty="0" err="1" smtClean="0"/>
              <a:t>the</a:t>
            </a:r>
            <a:r>
              <a:rPr lang="cs-CZ" dirty="0" smtClean="0"/>
              <a:t> </a:t>
            </a:r>
            <a:r>
              <a:rPr lang="cs-CZ" dirty="0" err="1" smtClean="0"/>
              <a:t>West</a:t>
            </a:r>
            <a:r>
              <a:rPr lang="cs-CZ" dirty="0" smtClean="0"/>
              <a:t> </a:t>
            </a:r>
            <a:endParaRPr lang="cs-CZ" dirty="0"/>
          </a:p>
        </p:txBody>
      </p:sp>
    </p:spTree>
    <p:extLst>
      <p:ext uri="{BB962C8B-B14F-4D97-AF65-F5344CB8AC3E}">
        <p14:creationId xmlns:p14="http://schemas.microsoft.com/office/powerpoint/2010/main" val="4255605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Romania</a:t>
            </a:r>
            <a:r>
              <a:rPr lang="cs-CZ" dirty="0" smtClean="0"/>
              <a:t>/France</a:t>
            </a:r>
            <a:endParaRPr lang="cs-CZ" dirty="0"/>
          </a:p>
        </p:txBody>
      </p:sp>
      <p:sp>
        <p:nvSpPr>
          <p:cNvPr id="3" name="Zástupný symbol pro obsah 2"/>
          <p:cNvSpPr>
            <a:spLocks noGrp="1"/>
          </p:cNvSpPr>
          <p:nvPr>
            <p:ph idx="1"/>
          </p:nvPr>
        </p:nvSpPr>
        <p:spPr>
          <a:xfrm>
            <a:off x="1371600" y="1935892"/>
            <a:ext cx="9601200" cy="3931508"/>
          </a:xfrm>
        </p:spPr>
        <p:txBody>
          <a:bodyPr>
            <a:normAutofit fontScale="85000" lnSpcReduction="20000"/>
          </a:bodyPr>
          <a:lstStyle/>
          <a:p>
            <a:r>
              <a:rPr lang="cs-CZ" dirty="0" err="1" smtClean="0"/>
              <a:t>Buftea</a:t>
            </a:r>
            <a:r>
              <a:rPr lang="cs-CZ" dirty="0" smtClean="0"/>
              <a:t> </a:t>
            </a:r>
            <a:r>
              <a:rPr lang="cs-CZ" dirty="0" err="1" smtClean="0"/>
              <a:t>studios</a:t>
            </a:r>
            <a:r>
              <a:rPr lang="cs-CZ" dirty="0" smtClean="0"/>
              <a:t> – </a:t>
            </a:r>
            <a:r>
              <a:rPr lang="cs-CZ" dirty="0" err="1" smtClean="0"/>
              <a:t>constructed</a:t>
            </a:r>
            <a:r>
              <a:rPr lang="cs-CZ" dirty="0" smtClean="0"/>
              <a:t> </a:t>
            </a:r>
            <a:r>
              <a:rPr lang="cs-CZ" dirty="0" err="1" smtClean="0"/>
              <a:t>during</a:t>
            </a:r>
            <a:r>
              <a:rPr lang="cs-CZ" dirty="0" smtClean="0"/>
              <a:t> </a:t>
            </a:r>
            <a:r>
              <a:rPr lang="cs-CZ" dirty="0" err="1" smtClean="0"/>
              <a:t>the</a:t>
            </a:r>
            <a:r>
              <a:rPr lang="cs-CZ" dirty="0" smtClean="0"/>
              <a:t> period </a:t>
            </a:r>
            <a:r>
              <a:rPr lang="cs-CZ" dirty="0" err="1" smtClean="0"/>
              <a:t>of</a:t>
            </a:r>
            <a:r>
              <a:rPr lang="cs-CZ" dirty="0" smtClean="0"/>
              <a:t> 1950-57</a:t>
            </a:r>
          </a:p>
          <a:p>
            <a:r>
              <a:rPr lang="cs-CZ" dirty="0" err="1" smtClean="0"/>
              <a:t>The</a:t>
            </a:r>
            <a:r>
              <a:rPr lang="cs-CZ" dirty="0" smtClean="0"/>
              <a:t> </a:t>
            </a:r>
            <a:r>
              <a:rPr lang="cs-CZ" dirty="0" err="1" smtClean="0"/>
              <a:t>regime</a:t>
            </a:r>
            <a:r>
              <a:rPr lang="cs-CZ" dirty="0" smtClean="0"/>
              <a:t> </a:t>
            </a:r>
            <a:r>
              <a:rPr lang="cs-CZ" dirty="0" err="1" smtClean="0"/>
              <a:t>approved</a:t>
            </a:r>
            <a:r>
              <a:rPr lang="cs-CZ" dirty="0" smtClean="0"/>
              <a:t> </a:t>
            </a:r>
            <a:r>
              <a:rPr lang="cs-CZ" dirty="0" err="1" smtClean="0"/>
              <a:t>cultural</a:t>
            </a:r>
            <a:r>
              <a:rPr lang="cs-CZ" dirty="0" smtClean="0"/>
              <a:t> </a:t>
            </a:r>
            <a:r>
              <a:rPr lang="cs-CZ" dirty="0" err="1" smtClean="0"/>
              <a:t>links</a:t>
            </a:r>
            <a:r>
              <a:rPr lang="cs-CZ" dirty="0" smtClean="0"/>
              <a:t> </a:t>
            </a:r>
            <a:r>
              <a:rPr lang="cs-CZ" dirty="0" err="1" smtClean="0"/>
              <a:t>with</a:t>
            </a:r>
            <a:r>
              <a:rPr lang="cs-CZ" dirty="0" smtClean="0"/>
              <a:t> </a:t>
            </a:r>
            <a:r>
              <a:rPr lang="cs-CZ" dirty="0" err="1" smtClean="0"/>
              <a:t>other</a:t>
            </a:r>
            <a:r>
              <a:rPr lang="cs-CZ" dirty="0" smtClean="0"/>
              <a:t> „Romance“ </a:t>
            </a:r>
            <a:r>
              <a:rPr lang="cs-CZ" dirty="0" err="1" smtClean="0"/>
              <a:t>nations</a:t>
            </a:r>
            <a:r>
              <a:rPr lang="cs-CZ" dirty="0" smtClean="0"/>
              <a:t> </a:t>
            </a:r>
          </a:p>
          <a:p>
            <a:r>
              <a:rPr lang="cs-CZ" dirty="0" err="1" smtClean="0"/>
              <a:t>CPs</a:t>
            </a:r>
            <a:r>
              <a:rPr lang="cs-CZ" dirty="0" smtClean="0"/>
              <a:t> – </a:t>
            </a:r>
            <a:r>
              <a:rPr lang="cs-CZ" dirty="0" err="1" smtClean="0"/>
              <a:t>Daquin</a:t>
            </a:r>
            <a:r>
              <a:rPr lang="cs-CZ" dirty="0" smtClean="0"/>
              <a:t> – </a:t>
            </a:r>
            <a:r>
              <a:rPr lang="cs-CZ" dirty="0" err="1" smtClean="0"/>
              <a:t>The</a:t>
            </a:r>
            <a:r>
              <a:rPr lang="cs-CZ" dirty="0" smtClean="0"/>
              <a:t> </a:t>
            </a:r>
            <a:r>
              <a:rPr lang="cs-CZ" dirty="0" err="1" smtClean="0"/>
              <a:t>Thistles</a:t>
            </a:r>
            <a:r>
              <a:rPr lang="cs-CZ" dirty="0" smtClean="0"/>
              <a:t> </a:t>
            </a:r>
            <a:r>
              <a:rPr lang="cs-CZ" dirty="0" err="1" smtClean="0"/>
              <a:t>of</a:t>
            </a:r>
            <a:r>
              <a:rPr lang="cs-CZ" dirty="0" smtClean="0"/>
              <a:t> </a:t>
            </a:r>
            <a:r>
              <a:rPr lang="cs-CZ" dirty="0" err="1" smtClean="0"/>
              <a:t>Baragan</a:t>
            </a:r>
            <a:r>
              <a:rPr lang="cs-CZ" dirty="0" smtClean="0"/>
              <a:t>/</a:t>
            </a:r>
            <a:r>
              <a:rPr lang="cs-CZ" dirty="0" err="1" smtClean="0"/>
              <a:t>Baraganské</a:t>
            </a:r>
            <a:r>
              <a:rPr lang="cs-CZ" dirty="0" smtClean="0"/>
              <a:t> bodláčí, 1956; </a:t>
            </a:r>
            <a:r>
              <a:rPr lang="cs-CZ" dirty="0" err="1" smtClean="0"/>
              <a:t>Henri</a:t>
            </a:r>
            <a:r>
              <a:rPr lang="cs-CZ" dirty="0" smtClean="0"/>
              <a:t> </a:t>
            </a:r>
            <a:r>
              <a:rPr lang="cs-CZ" dirty="0" err="1" smtClean="0"/>
              <a:t>Colpi</a:t>
            </a:r>
            <a:r>
              <a:rPr lang="cs-CZ" dirty="0" smtClean="0"/>
              <a:t>, 1962, „</a:t>
            </a:r>
            <a:r>
              <a:rPr lang="cs-CZ" dirty="0" err="1" smtClean="0"/>
              <a:t>Codin</a:t>
            </a:r>
            <a:r>
              <a:rPr lang="cs-CZ" dirty="0" smtClean="0"/>
              <a:t>“, </a:t>
            </a:r>
            <a:r>
              <a:rPr lang="cs-CZ" dirty="0" err="1" smtClean="0"/>
              <a:t>two</a:t>
            </a:r>
            <a:r>
              <a:rPr lang="cs-CZ" dirty="0" smtClean="0"/>
              <a:t> </a:t>
            </a:r>
            <a:r>
              <a:rPr lang="cs-CZ" dirty="0" err="1" smtClean="0"/>
              <a:t>awards</a:t>
            </a:r>
            <a:r>
              <a:rPr lang="cs-CZ" dirty="0" smtClean="0"/>
              <a:t> </a:t>
            </a:r>
            <a:r>
              <a:rPr lang="cs-CZ" dirty="0" err="1" smtClean="0"/>
              <a:t>at</a:t>
            </a:r>
            <a:r>
              <a:rPr lang="cs-CZ" dirty="0" smtClean="0"/>
              <a:t> Cannes festival 1963; 1966 – </a:t>
            </a:r>
            <a:r>
              <a:rPr lang="cs-CZ" dirty="0" err="1" smtClean="0"/>
              <a:t>Colpi</a:t>
            </a:r>
            <a:r>
              <a:rPr lang="cs-CZ" dirty="0" smtClean="0"/>
              <a:t>, </a:t>
            </a:r>
            <a:r>
              <a:rPr lang="cs-CZ" dirty="0" err="1" smtClean="0"/>
              <a:t>The</a:t>
            </a:r>
            <a:r>
              <a:rPr lang="cs-CZ" dirty="0" smtClean="0"/>
              <a:t> </a:t>
            </a:r>
            <a:r>
              <a:rPr lang="cs-CZ" dirty="0" err="1" smtClean="0"/>
              <a:t>Nameless</a:t>
            </a:r>
            <a:r>
              <a:rPr lang="cs-CZ" dirty="0" smtClean="0"/>
              <a:t> Star, </a:t>
            </a:r>
            <a:r>
              <a:rPr lang="cs-CZ" dirty="0" err="1" smtClean="0"/>
              <a:t>with</a:t>
            </a:r>
            <a:r>
              <a:rPr lang="cs-CZ" dirty="0" smtClean="0"/>
              <a:t> Marina Vlády</a:t>
            </a:r>
          </a:p>
          <a:p>
            <a:r>
              <a:rPr lang="cs-CZ" dirty="0" smtClean="0"/>
              <a:t>1966 – CP </a:t>
            </a:r>
            <a:r>
              <a:rPr lang="cs-CZ" dirty="0" err="1" smtClean="0"/>
              <a:t>agreement</a:t>
            </a:r>
            <a:r>
              <a:rPr lang="cs-CZ" dirty="0" smtClean="0"/>
              <a:t> (</a:t>
            </a:r>
            <a:r>
              <a:rPr lang="cs-CZ" dirty="0" err="1" smtClean="0"/>
              <a:t>for</a:t>
            </a:r>
            <a:r>
              <a:rPr lang="cs-CZ" dirty="0" smtClean="0"/>
              <a:t> France, </a:t>
            </a:r>
            <a:r>
              <a:rPr lang="cs-CZ" dirty="0" err="1" smtClean="0"/>
              <a:t>it</a:t>
            </a:r>
            <a:r>
              <a:rPr lang="cs-CZ" dirty="0" smtClean="0"/>
              <a:t> </a:t>
            </a:r>
            <a:r>
              <a:rPr lang="cs-CZ" dirty="0" err="1" smtClean="0"/>
              <a:t>was</a:t>
            </a:r>
            <a:r>
              <a:rPr lang="cs-CZ" dirty="0" smtClean="0"/>
              <a:t> </a:t>
            </a:r>
            <a:r>
              <a:rPr lang="cs-CZ" dirty="0" err="1" smtClean="0"/>
              <a:t>the</a:t>
            </a:r>
            <a:r>
              <a:rPr lang="cs-CZ" dirty="0" smtClean="0"/>
              <a:t> </a:t>
            </a:r>
            <a:r>
              <a:rPr lang="cs-CZ" dirty="0" err="1" smtClean="0"/>
              <a:t>third</a:t>
            </a:r>
            <a:r>
              <a:rPr lang="cs-CZ" dirty="0" smtClean="0"/>
              <a:t> </a:t>
            </a:r>
            <a:r>
              <a:rPr lang="cs-CZ" dirty="0" err="1" smtClean="0"/>
              <a:t>agreement</a:t>
            </a:r>
            <a:r>
              <a:rPr lang="cs-CZ" dirty="0" smtClean="0"/>
              <a:t> </a:t>
            </a:r>
            <a:r>
              <a:rPr lang="cs-CZ" dirty="0" err="1" smtClean="0"/>
              <a:t>with</a:t>
            </a:r>
            <a:r>
              <a:rPr lang="cs-CZ" dirty="0" smtClean="0"/>
              <a:t> </a:t>
            </a:r>
            <a:r>
              <a:rPr lang="cs-CZ" dirty="0" err="1" smtClean="0"/>
              <a:t>an</a:t>
            </a:r>
            <a:r>
              <a:rPr lang="cs-CZ" dirty="0" smtClean="0"/>
              <a:t> </a:t>
            </a:r>
            <a:r>
              <a:rPr lang="cs-CZ" dirty="0" err="1" smtClean="0"/>
              <a:t>Eastern</a:t>
            </a:r>
            <a:r>
              <a:rPr lang="cs-CZ" dirty="0" smtClean="0"/>
              <a:t> Bloc country, </a:t>
            </a:r>
            <a:r>
              <a:rPr lang="cs-CZ" dirty="0" err="1" smtClean="0"/>
              <a:t>after</a:t>
            </a:r>
            <a:r>
              <a:rPr lang="cs-CZ" dirty="0" smtClean="0"/>
              <a:t> USSR in 1956 and </a:t>
            </a:r>
            <a:r>
              <a:rPr lang="cs-CZ" dirty="0" err="1" smtClean="0"/>
              <a:t>Yugoslavia</a:t>
            </a:r>
            <a:r>
              <a:rPr lang="cs-CZ" dirty="0" smtClean="0"/>
              <a:t> in 1957)</a:t>
            </a:r>
          </a:p>
          <a:p>
            <a:r>
              <a:rPr lang="cs-CZ" dirty="0" smtClean="0"/>
              <a:t>1966-90 – </a:t>
            </a:r>
            <a:r>
              <a:rPr lang="cs-CZ" dirty="0" err="1" smtClean="0"/>
              <a:t>less</a:t>
            </a:r>
            <a:r>
              <a:rPr lang="cs-CZ" dirty="0" smtClean="0"/>
              <a:t> </a:t>
            </a:r>
            <a:r>
              <a:rPr lang="cs-CZ" dirty="0" err="1" smtClean="0"/>
              <a:t>than</a:t>
            </a:r>
            <a:r>
              <a:rPr lang="cs-CZ" dirty="0" smtClean="0"/>
              <a:t> 10 </a:t>
            </a:r>
            <a:r>
              <a:rPr lang="cs-CZ" dirty="0" err="1" smtClean="0"/>
              <a:t>CPs</a:t>
            </a:r>
            <a:r>
              <a:rPr lang="cs-CZ" dirty="0" smtClean="0"/>
              <a:t> made</a:t>
            </a:r>
          </a:p>
          <a:p>
            <a:r>
              <a:rPr lang="cs-CZ" dirty="0" smtClean="0"/>
              <a:t>1965 – </a:t>
            </a:r>
            <a:r>
              <a:rPr lang="cs-CZ" dirty="0" err="1" smtClean="0"/>
              <a:t>The</a:t>
            </a:r>
            <a:r>
              <a:rPr lang="cs-CZ" dirty="0" smtClean="0"/>
              <a:t> </a:t>
            </a:r>
            <a:r>
              <a:rPr lang="cs-CZ" dirty="0" err="1" smtClean="0"/>
              <a:t>Dacians</a:t>
            </a:r>
            <a:r>
              <a:rPr lang="cs-CZ" dirty="0" smtClean="0"/>
              <a:t>/Dákové, </a:t>
            </a:r>
            <a:r>
              <a:rPr lang="cs-CZ" dirty="0" err="1" smtClean="0"/>
              <a:t>dir</a:t>
            </a:r>
            <a:r>
              <a:rPr lang="cs-CZ" dirty="0" smtClean="0"/>
              <a:t>. Sergiu </a:t>
            </a:r>
            <a:r>
              <a:rPr lang="cs-CZ" dirty="0" err="1" smtClean="0"/>
              <a:t>Nicolaescu</a:t>
            </a:r>
            <a:r>
              <a:rPr lang="cs-CZ" dirty="0" smtClean="0"/>
              <a:t>, </a:t>
            </a:r>
            <a:r>
              <a:rPr lang="cs-CZ" dirty="0" err="1" smtClean="0"/>
              <a:t>with</a:t>
            </a:r>
            <a:r>
              <a:rPr lang="cs-CZ" dirty="0" smtClean="0"/>
              <a:t> </a:t>
            </a:r>
            <a:r>
              <a:rPr lang="cs-CZ" b="1" dirty="0" smtClean="0"/>
              <a:t>Franco-London Film </a:t>
            </a:r>
          </a:p>
          <a:p>
            <a:r>
              <a:rPr lang="cs-CZ" dirty="0">
                <a:hlinkClick r:id="rId2"/>
              </a:rPr>
              <a:t>https://</a:t>
            </a:r>
            <a:r>
              <a:rPr lang="cs-CZ" dirty="0" smtClean="0">
                <a:hlinkClick r:id="rId2"/>
              </a:rPr>
              <a:t>www.youtube.com/watch?v=PbduBMbHTXE</a:t>
            </a:r>
            <a:r>
              <a:rPr lang="cs-CZ" dirty="0" smtClean="0"/>
              <a:t>  </a:t>
            </a:r>
          </a:p>
          <a:p>
            <a:r>
              <a:rPr lang="cs-CZ" dirty="0" smtClean="0"/>
              <a:t>1967 – Franco-London Film, </a:t>
            </a:r>
            <a:r>
              <a:rPr lang="cs-CZ" dirty="0" err="1" smtClean="0"/>
              <a:t>Seven</a:t>
            </a:r>
            <a:r>
              <a:rPr lang="cs-CZ" dirty="0" smtClean="0"/>
              <a:t> </a:t>
            </a:r>
            <a:r>
              <a:rPr lang="cs-CZ" dirty="0" err="1" smtClean="0"/>
              <a:t>Men</a:t>
            </a:r>
            <a:r>
              <a:rPr lang="cs-CZ" dirty="0" smtClean="0"/>
              <a:t> and a </a:t>
            </a:r>
            <a:r>
              <a:rPr lang="cs-CZ" dirty="0" err="1" smtClean="0"/>
              <a:t>Woman</a:t>
            </a:r>
            <a:r>
              <a:rPr lang="cs-CZ" dirty="0" smtClean="0"/>
              <a:t>, </a:t>
            </a:r>
            <a:r>
              <a:rPr lang="cs-CZ" dirty="0" err="1" smtClean="0"/>
              <a:t>dir</a:t>
            </a:r>
            <a:r>
              <a:rPr lang="cs-CZ" dirty="0" smtClean="0"/>
              <a:t>. Bernard </a:t>
            </a:r>
            <a:r>
              <a:rPr lang="cs-CZ" dirty="0" err="1" smtClean="0"/>
              <a:t>Borderie</a:t>
            </a:r>
            <a:r>
              <a:rPr lang="cs-CZ" dirty="0" smtClean="0"/>
              <a:t>, </a:t>
            </a:r>
            <a:r>
              <a:rPr lang="cs-CZ" dirty="0" err="1" smtClean="0"/>
              <a:t>with</a:t>
            </a:r>
            <a:r>
              <a:rPr lang="cs-CZ" dirty="0"/>
              <a:t> </a:t>
            </a:r>
            <a:r>
              <a:rPr lang="cs-CZ" dirty="0" smtClean="0"/>
              <a:t>Jean </a:t>
            </a:r>
            <a:r>
              <a:rPr lang="cs-CZ" dirty="0" err="1" smtClean="0"/>
              <a:t>Marais</a:t>
            </a:r>
            <a:r>
              <a:rPr lang="cs-CZ" dirty="0" smtClean="0"/>
              <a:t>; a </a:t>
            </a:r>
            <a:r>
              <a:rPr lang="cs-CZ" dirty="0" err="1" smtClean="0"/>
              <a:t>comedy</a:t>
            </a:r>
            <a:r>
              <a:rPr lang="cs-CZ" dirty="0" smtClean="0"/>
              <a:t> set </a:t>
            </a:r>
            <a:r>
              <a:rPr lang="cs-CZ" dirty="0" err="1" smtClean="0"/>
              <a:t>during</a:t>
            </a:r>
            <a:r>
              <a:rPr lang="cs-CZ" dirty="0" smtClean="0"/>
              <a:t> </a:t>
            </a:r>
            <a:r>
              <a:rPr lang="cs-CZ" dirty="0" err="1" smtClean="0"/>
              <a:t>the</a:t>
            </a:r>
            <a:r>
              <a:rPr lang="cs-CZ" dirty="0" smtClean="0"/>
              <a:t> </a:t>
            </a:r>
            <a:r>
              <a:rPr lang="cs-CZ" dirty="0" err="1" smtClean="0"/>
              <a:t>Napoleonic</a:t>
            </a:r>
            <a:r>
              <a:rPr lang="cs-CZ" dirty="0" smtClean="0"/>
              <a:t> </a:t>
            </a:r>
            <a:r>
              <a:rPr lang="cs-CZ" dirty="0" err="1" smtClean="0"/>
              <a:t>wars</a:t>
            </a:r>
            <a:endParaRPr lang="cs-CZ" dirty="0" smtClean="0"/>
          </a:p>
          <a:p>
            <a:r>
              <a:rPr lang="cs-CZ" dirty="0" smtClean="0"/>
              <a:t>Early 1970s, a </a:t>
            </a:r>
            <a:r>
              <a:rPr lang="cs-CZ" dirty="0" err="1" smtClean="0"/>
              <a:t>heyday</a:t>
            </a:r>
            <a:r>
              <a:rPr lang="cs-CZ" dirty="0" smtClean="0"/>
              <a:t> </a:t>
            </a:r>
            <a:r>
              <a:rPr lang="cs-CZ" dirty="0" err="1" smtClean="0"/>
              <a:t>of</a:t>
            </a:r>
            <a:r>
              <a:rPr lang="cs-CZ" dirty="0" smtClean="0"/>
              <a:t> </a:t>
            </a:r>
            <a:r>
              <a:rPr lang="cs-CZ" dirty="0" err="1" smtClean="0"/>
              <a:t>CPs</a:t>
            </a:r>
            <a:r>
              <a:rPr lang="cs-CZ" dirty="0" smtClean="0"/>
              <a:t>, </a:t>
            </a:r>
            <a:r>
              <a:rPr lang="cs-CZ" dirty="0" err="1" smtClean="0"/>
              <a:t>Nicolaescu</a:t>
            </a:r>
            <a:r>
              <a:rPr lang="cs-CZ" dirty="0" smtClean="0"/>
              <a:t> – </a:t>
            </a:r>
            <a:r>
              <a:rPr lang="cs-CZ" dirty="0" err="1" smtClean="0"/>
              <a:t>adaptation</a:t>
            </a:r>
            <a:r>
              <a:rPr lang="cs-CZ" dirty="0" smtClean="0"/>
              <a:t> </a:t>
            </a:r>
            <a:r>
              <a:rPr lang="cs-CZ" dirty="0" err="1" smtClean="0"/>
              <a:t>of</a:t>
            </a:r>
            <a:r>
              <a:rPr lang="cs-CZ" dirty="0" smtClean="0"/>
              <a:t> a </a:t>
            </a:r>
            <a:r>
              <a:rPr lang="cs-CZ" dirty="0" err="1" smtClean="0"/>
              <a:t>Jules</a:t>
            </a:r>
            <a:r>
              <a:rPr lang="cs-CZ" dirty="0" smtClean="0"/>
              <a:t> </a:t>
            </a:r>
            <a:r>
              <a:rPr lang="cs-CZ" dirty="0" err="1" smtClean="0"/>
              <a:t>Verne´s</a:t>
            </a:r>
            <a:r>
              <a:rPr lang="cs-CZ" dirty="0" smtClean="0"/>
              <a:t> novel (</a:t>
            </a:r>
            <a:r>
              <a:rPr lang="cs-CZ" dirty="0" err="1" smtClean="0"/>
              <a:t>The</a:t>
            </a:r>
            <a:r>
              <a:rPr lang="cs-CZ" dirty="0" smtClean="0"/>
              <a:t> </a:t>
            </a:r>
            <a:r>
              <a:rPr lang="cs-CZ" dirty="0" err="1" smtClean="0"/>
              <a:t>Pacific</a:t>
            </a:r>
            <a:r>
              <a:rPr lang="cs-CZ" dirty="0" smtClean="0"/>
              <a:t> </a:t>
            </a:r>
            <a:r>
              <a:rPr lang="cs-CZ" dirty="0" err="1" smtClean="0"/>
              <a:t>Pirates</a:t>
            </a:r>
            <a:r>
              <a:rPr lang="cs-CZ" dirty="0" smtClean="0"/>
              <a:t>, 1976); musical </a:t>
            </a:r>
            <a:r>
              <a:rPr lang="cs-CZ" dirty="0" err="1" smtClean="0"/>
              <a:t>comedy</a:t>
            </a:r>
            <a:r>
              <a:rPr lang="cs-CZ" dirty="0" smtClean="0"/>
              <a:t> </a:t>
            </a:r>
            <a:r>
              <a:rPr lang="cs-CZ" dirty="0" err="1" smtClean="0"/>
              <a:t>Ma-Ma</a:t>
            </a:r>
            <a:r>
              <a:rPr lang="cs-CZ" dirty="0" smtClean="0"/>
              <a:t>, </a:t>
            </a:r>
            <a:r>
              <a:rPr lang="cs-CZ" dirty="0" err="1" smtClean="0"/>
              <a:t>dir</a:t>
            </a:r>
            <a:r>
              <a:rPr lang="cs-CZ" dirty="0" smtClean="0"/>
              <a:t>. </a:t>
            </a:r>
            <a:r>
              <a:rPr lang="cs-CZ" dirty="0" err="1" smtClean="0"/>
              <a:t>Elisabeta</a:t>
            </a:r>
            <a:r>
              <a:rPr lang="cs-CZ" dirty="0" smtClean="0"/>
              <a:t> </a:t>
            </a:r>
            <a:r>
              <a:rPr lang="cs-CZ" dirty="0" err="1" smtClean="0"/>
              <a:t>Bostan</a:t>
            </a:r>
            <a:r>
              <a:rPr lang="cs-CZ" dirty="0" smtClean="0"/>
              <a:t>, 1976, CP </a:t>
            </a:r>
            <a:r>
              <a:rPr lang="cs-CZ" dirty="0" err="1" smtClean="0"/>
              <a:t>with</a:t>
            </a:r>
            <a:r>
              <a:rPr lang="cs-CZ" dirty="0" smtClean="0"/>
              <a:t> France and USSR</a:t>
            </a:r>
            <a:endParaRPr lang="cs-CZ" dirty="0"/>
          </a:p>
        </p:txBody>
      </p:sp>
    </p:spTree>
    <p:extLst>
      <p:ext uri="{BB962C8B-B14F-4D97-AF65-F5344CB8AC3E}">
        <p14:creationId xmlns:p14="http://schemas.microsoft.com/office/powerpoint/2010/main" val="1923160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19897"/>
            <a:ext cx="9601200" cy="483973"/>
          </a:xfrm>
        </p:spPr>
        <p:txBody>
          <a:bodyPr>
            <a:normAutofit fontScale="90000"/>
          </a:bodyPr>
          <a:lstStyle/>
          <a:p>
            <a:r>
              <a:rPr lang="cs-CZ" sz="3600" dirty="0" err="1" smtClean="0"/>
              <a:t>Poland</a:t>
            </a:r>
            <a:r>
              <a:rPr lang="cs-CZ" sz="3600" dirty="0" smtClean="0"/>
              <a:t>/</a:t>
            </a:r>
            <a:r>
              <a:rPr lang="cs-CZ" sz="3600" dirty="0" err="1" smtClean="0"/>
              <a:t>West</a:t>
            </a:r>
            <a:endParaRPr lang="cs-CZ" sz="3600" dirty="0"/>
          </a:p>
        </p:txBody>
      </p:sp>
      <p:sp>
        <p:nvSpPr>
          <p:cNvPr id="3" name="Zástupný symbol pro obsah 2"/>
          <p:cNvSpPr>
            <a:spLocks noGrp="1"/>
          </p:cNvSpPr>
          <p:nvPr>
            <p:ph idx="1"/>
          </p:nvPr>
        </p:nvSpPr>
        <p:spPr>
          <a:xfrm>
            <a:off x="1371600" y="1639330"/>
            <a:ext cx="9601200" cy="4228070"/>
          </a:xfrm>
        </p:spPr>
        <p:txBody>
          <a:bodyPr>
            <a:normAutofit fontScale="92500" lnSpcReduction="10000"/>
          </a:bodyPr>
          <a:lstStyle/>
          <a:p>
            <a:r>
              <a:rPr lang="cs-CZ" dirty="0" err="1" smtClean="0"/>
              <a:t>Personal</a:t>
            </a:r>
            <a:r>
              <a:rPr lang="cs-CZ" dirty="0" smtClean="0"/>
              <a:t> </a:t>
            </a:r>
            <a:r>
              <a:rPr lang="cs-CZ" dirty="0" err="1" smtClean="0"/>
              <a:t>contacts</a:t>
            </a:r>
            <a:r>
              <a:rPr lang="cs-CZ" dirty="0" smtClean="0"/>
              <a:t> </a:t>
            </a:r>
            <a:r>
              <a:rPr lang="cs-CZ" dirty="0" err="1" smtClean="0"/>
              <a:t>between</a:t>
            </a:r>
            <a:r>
              <a:rPr lang="cs-CZ" dirty="0" smtClean="0"/>
              <a:t> </a:t>
            </a:r>
            <a:r>
              <a:rPr lang="cs-CZ" dirty="0" err="1" smtClean="0"/>
              <a:t>Aleksander</a:t>
            </a:r>
            <a:r>
              <a:rPr lang="cs-CZ" dirty="0" smtClean="0"/>
              <a:t> Ford and Artur Brauner</a:t>
            </a:r>
          </a:p>
          <a:p>
            <a:r>
              <a:rPr lang="cs-CZ" dirty="0" err="1" smtClean="0"/>
              <a:t>Aleksander</a:t>
            </a:r>
            <a:r>
              <a:rPr lang="cs-CZ" dirty="0" smtClean="0"/>
              <a:t> </a:t>
            </a:r>
            <a:r>
              <a:rPr lang="cs-CZ" dirty="0" err="1" smtClean="0"/>
              <a:t>Ford´s</a:t>
            </a:r>
            <a:r>
              <a:rPr lang="cs-CZ" dirty="0" smtClean="0"/>
              <a:t> </a:t>
            </a:r>
            <a:r>
              <a:rPr lang="cs-CZ" dirty="0" err="1" smtClean="0"/>
              <a:t>creative</a:t>
            </a:r>
            <a:r>
              <a:rPr lang="cs-CZ" dirty="0" smtClean="0"/>
              <a:t> </a:t>
            </a:r>
            <a:r>
              <a:rPr lang="cs-CZ" dirty="0" err="1" smtClean="0"/>
              <a:t>group</a:t>
            </a:r>
            <a:r>
              <a:rPr lang="cs-CZ" dirty="0" smtClean="0"/>
              <a:t> Studio </a:t>
            </a:r>
            <a:r>
              <a:rPr lang="cs-CZ" dirty="0"/>
              <a:t>and </a:t>
            </a:r>
            <a:r>
              <a:rPr lang="cs-CZ" dirty="0" smtClean="0"/>
              <a:t>Artur </a:t>
            </a:r>
            <a:r>
              <a:rPr lang="cs-CZ" dirty="0" err="1" smtClean="0"/>
              <a:t>Brauner´s</a:t>
            </a:r>
            <a:r>
              <a:rPr lang="cs-CZ" dirty="0" smtClean="0"/>
              <a:t> CCC-Film: </a:t>
            </a:r>
            <a:r>
              <a:rPr lang="cs-CZ" i="1" dirty="0" err="1" smtClean="0"/>
              <a:t>Ósmy</a:t>
            </a:r>
            <a:r>
              <a:rPr lang="cs-CZ" i="1" dirty="0" smtClean="0"/>
              <a:t> </a:t>
            </a:r>
            <a:r>
              <a:rPr lang="cs-CZ" i="1" dirty="0" err="1"/>
              <a:t>dzień</a:t>
            </a:r>
            <a:r>
              <a:rPr lang="cs-CZ" i="1" dirty="0"/>
              <a:t> </a:t>
            </a:r>
            <a:r>
              <a:rPr lang="cs-CZ" i="1" dirty="0" err="1" smtClean="0"/>
              <a:t>tygodnia</a:t>
            </a:r>
            <a:r>
              <a:rPr lang="cs-CZ" i="1" dirty="0" smtClean="0"/>
              <a:t> – </a:t>
            </a:r>
            <a:r>
              <a:rPr lang="cs-CZ" dirty="0" err="1" smtClean="0"/>
              <a:t>based</a:t>
            </a:r>
            <a:r>
              <a:rPr lang="cs-CZ" dirty="0" smtClean="0"/>
              <a:t> on </a:t>
            </a:r>
            <a:r>
              <a:rPr lang="cs-CZ" dirty="0"/>
              <a:t>Marek </a:t>
            </a:r>
            <a:r>
              <a:rPr lang="cs-CZ" dirty="0" err="1" smtClean="0"/>
              <a:t>Hłasko´s</a:t>
            </a:r>
            <a:r>
              <a:rPr lang="cs-CZ" dirty="0" smtClean="0"/>
              <a:t> novel; </a:t>
            </a:r>
            <a:r>
              <a:rPr lang="cs-CZ" dirty="0"/>
              <a:t>1958-80 </a:t>
            </a:r>
            <a:r>
              <a:rPr lang="cs-CZ" dirty="0" err="1" smtClean="0"/>
              <a:t>banned</a:t>
            </a:r>
            <a:r>
              <a:rPr lang="cs-CZ" dirty="0" smtClean="0"/>
              <a:t> in </a:t>
            </a:r>
            <a:r>
              <a:rPr lang="cs-CZ" dirty="0" err="1" smtClean="0"/>
              <a:t>Poland</a:t>
            </a:r>
            <a:r>
              <a:rPr lang="cs-CZ" dirty="0" smtClean="0"/>
              <a:t> (</a:t>
            </a:r>
            <a:r>
              <a:rPr lang="cs-CZ" dirty="0" err="1" smtClean="0"/>
              <a:t>the</a:t>
            </a:r>
            <a:r>
              <a:rPr lang="cs-CZ" dirty="0" smtClean="0"/>
              <a:t> </a:t>
            </a:r>
            <a:r>
              <a:rPr lang="cs-CZ" dirty="0" err="1" smtClean="0"/>
              <a:t>movie</a:t>
            </a:r>
            <a:r>
              <a:rPr lang="cs-CZ" dirty="0" smtClean="0"/>
              <a:t> made </a:t>
            </a:r>
            <a:r>
              <a:rPr lang="cs-CZ" dirty="0" err="1" smtClean="0"/>
              <a:t>angry</a:t>
            </a:r>
            <a:r>
              <a:rPr lang="cs-CZ" dirty="0" smtClean="0"/>
              <a:t> </a:t>
            </a:r>
            <a:r>
              <a:rPr lang="cs-CZ" dirty="0" err="1" smtClean="0"/>
              <a:t>the</a:t>
            </a:r>
            <a:r>
              <a:rPr lang="cs-CZ" dirty="0" smtClean="0"/>
              <a:t> </a:t>
            </a:r>
            <a:r>
              <a:rPr lang="cs-CZ" dirty="0" err="1" smtClean="0"/>
              <a:t>first</a:t>
            </a:r>
            <a:r>
              <a:rPr lang="cs-CZ" dirty="0" smtClean="0"/>
              <a:t> </a:t>
            </a:r>
            <a:r>
              <a:rPr lang="cs-CZ" dirty="0" err="1" smtClean="0"/>
              <a:t>secretary</a:t>
            </a:r>
            <a:r>
              <a:rPr lang="cs-CZ" dirty="0" smtClean="0"/>
              <a:t> </a:t>
            </a:r>
            <a:r>
              <a:rPr lang="cs-CZ" dirty="0" err="1" smtClean="0"/>
              <a:t>of</a:t>
            </a:r>
            <a:r>
              <a:rPr lang="cs-CZ" dirty="0" smtClean="0"/>
              <a:t> PSDS </a:t>
            </a:r>
            <a:r>
              <a:rPr lang="cs-CZ" dirty="0" err="1" smtClean="0"/>
              <a:t>Władysław</a:t>
            </a:r>
            <a:r>
              <a:rPr lang="cs-CZ" dirty="0" smtClean="0"/>
              <a:t> </a:t>
            </a:r>
            <a:r>
              <a:rPr lang="cs-CZ" dirty="0" err="1" smtClean="0"/>
              <a:t>Gomułka</a:t>
            </a:r>
            <a:r>
              <a:rPr lang="cs-CZ" dirty="0"/>
              <a:t>)</a:t>
            </a:r>
            <a:endParaRPr lang="cs-CZ" dirty="0" smtClean="0"/>
          </a:p>
          <a:p>
            <a:r>
              <a:rPr lang="cs-CZ" i="1" dirty="0" err="1"/>
              <a:t>Ósmy</a:t>
            </a:r>
            <a:r>
              <a:rPr lang="cs-CZ" i="1" dirty="0"/>
              <a:t> </a:t>
            </a:r>
            <a:r>
              <a:rPr lang="cs-CZ" i="1" dirty="0" err="1"/>
              <a:t>dzień</a:t>
            </a:r>
            <a:r>
              <a:rPr lang="cs-CZ" i="1" dirty="0"/>
              <a:t> </a:t>
            </a:r>
            <a:r>
              <a:rPr lang="cs-CZ" i="1" dirty="0" err="1"/>
              <a:t>tygodnia</a:t>
            </a:r>
            <a:r>
              <a:rPr lang="cs-CZ" i="1" dirty="0"/>
              <a:t> </a:t>
            </a:r>
            <a:r>
              <a:rPr lang="cs-CZ" dirty="0"/>
              <a:t>(</a:t>
            </a:r>
            <a:r>
              <a:rPr lang="cs-CZ" dirty="0" err="1"/>
              <a:t>Achte</a:t>
            </a:r>
            <a:r>
              <a:rPr lang="cs-CZ" dirty="0"/>
              <a:t> </a:t>
            </a:r>
            <a:r>
              <a:rPr lang="cs-CZ" dirty="0" err="1"/>
              <a:t>Wochentag</a:t>
            </a:r>
            <a:r>
              <a:rPr lang="cs-CZ" dirty="0"/>
              <a:t>; </a:t>
            </a:r>
            <a:r>
              <a:rPr lang="cs-CZ" dirty="0" err="1"/>
              <a:t>Aleksander</a:t>
            </a:r>
            <a:r>
              <a:rPr lang="cs-CZ" dirty="0"/>
              <a:t> Ford, Polsko/SRN, 1958</a:t>
            </a:r>
            <a:r>
              <a:rPr lang="cs-CZ" dirty="0" smtClean="0"/>
              <a:t>)</a:t>
            </a:r>
          </a:p>
          <a:p>
            <a:r>
              <a:rPr lang="cs-CZ" dirty="0">
                <a:hlinkClick r:id="rId2"/>
              </a:rPr>
              <a:t>https://</a:t>
            </a:r>
            <a:r>
              <a:rPr lang="cs-CZ" dirty="0" smtClean="0">
                <a:hlinkClick r:id="rId2"/>
              </a:rPr>
              <a:t>ebd.cda.pl/300x150/149321248</a:t>
            </a:r>
            <a:r>
              <a:rPr lang="cs-CZ" dirty="0" smtClean="0"/>
              <a:t> </a:t>
            </a:r>
          </a:p>
          <a:p>
            <a:r>
              <a:rPr lang="cs-CZ" dirty="0" err="1" smtClean="0"/>
              <a:t>Both</a:t>
            </a:r>
            <a:r>
              <a:rPr lang="cs-CZ" dirty="0" smtClean="0"/>
              <a:t> Brauner and Ford </a:t>
            </a:r>
            <a:r>
              <a:rPr lang="cs-CZ" dirty="0" err="1" smtClean="0"/>
              <a:t>were</a:t>
            </a:r>
            <a:r>
              <a:rPr lang="cs-CZ" dirty="0" smtClean="0"/>
              <a:t> </a:t>
            </a:r>
            <a:r>
              <a:rPr lang="cs-CZ" dirty="0" err="1" smtClean="0"/>
              <a:t>of</a:t>
            </a:r>
            <a:r>
              <a:rPr lang="cs-CZ" dirty="0" smtClean="0"/>
              <a:t> </a:t>
            </a:r>
            <a:r>
              <a:rPr lang="cs-CZ" dirty="0" err="1" smtClean="0"/>
              <a:t>Jewish</a:t>
            </a:r>
            <a:r>
              <a:rPr lang="cs-CZ" dirty="0" smtClean="0"/>
              <a:t> </a:t>
            </a:r>
            <a:r>
              <a:rPr lang="cs-CZ" dirty="0" err="1" smtClean="0"/>
              <a:t>origin</a:t>
            </a:r>
            <a:r>
              <a:rPr lang="cs-CZ" dirty="0" smtClean="0"/>
              <a:t>. </a:t>
            </a:r>
            <a:r>
              <a:rPr lang="cs-CZ" dirty="0" err="1" smtClean="0"/>
              <a:t>Planned</a:t>
            </a:r>
            <a:r>
              <a:rPr lang="cs-CZ" dirty="0" smtClean="0"/>
              <a:t> CP on </a:t>
            </a:r>
            <a:r>
              <a:rPr lang="cs-CZ" dirty="0" err="1" smtClean="0"/>
              <a:t>the</a:t>
            </a:r>
            <a:r>
              <a:rPr lang="cs-CZ" dirty="0" smtClean="0"/>
              <a:t> </a:t>
            </a:r>
            <a:r>
              <a:rPr lang="cs-CZ" dirty="0" err="1" smtClean="0"/>
              <a:t>Jewish</a:t>
            </a:r>
            <a:r>
              <a:rPr lang="cs-CZ" dirty="0" smtClean="0"/>
              <a:t> </a:t>
            </a:r>
            <a:r>
              <a:rPr lang="cs-CZ" dirty="0" err="1" smtClean="0"/>
              <a:t>doctor</a:t>
            </a:r>
            <a:r>
              <a:rPr lang="cs-CZ" dirty="0" smtClean="0"/>
              <a:t> and </a:t>
            </a:r>
            <a:r>
              <a:rPr lang="cs-CZ" dirty="0" err="1" smtClean="0"/>
              <a:t>writer</a:t>
            </a:r>
            <a:r>
              <a:rPr lang="cs-CZ" dirty="0" smtClean="0"/>
              <a:t> Janusz </a:t>
            </a:r>
            <a:r>
              <a:rPr lang="cs-CZ" dirty="0" err="1" smtClean="0"/>
              <a:t>Korczak</a:t>
            </a:r>
            <a:r>
              <a:rPr lang="cs-CZ" dirty="0" smtClean="0"/>
              <a:t> – </a:t>
            </a:r>
            <a:r>
              <a:rPr lang="cs-CZ" dirty="0" err="1" smtClean="0"/>
              <a:t>the</a:t>
            </a:r>
            <a:r>
              <a:rPr lang="cs-CZ" dirty="0" smtClean="0"/>
              <a:t> </a:t>
            </a:r>
            <a:r>
              <a:rPr lang="cs-CZ" dirty="0" err="1" smtClean="0"/>
              <a:t>project</a:t>
            </a:r>
            <a:r>
              <a:rPr lang="cs-CZ" dirty="0" smtClean="0"/>
              <a:t> </a:t>
            </a:r>
            <a:r>
              <a:rPr lang="cs-CZ" dirty="0" err="1" smtClean="0"/>
              <a:t>was</a:t>
            </a:r>
            <a:r>
              <a:rPr lang="cs-CZ" dirty="0" smtClean="0"/>
              <a:t> </a:t>
            </a:r>
            <a:r>
              <a:rPr lang="cs-CZ" dirty="0" err="1" smtClean="0"/>
              <a:t>cancelled</a:t>
            </a:r>
            <a:r>
              <a:rPr lang="cs-CZ" dirty="0" smtClean="0"/>
              <a:t> by Film </a:t>
            </a:r>
            <a:r>
              <a:rPr lang="cs-CZ" dirty="0" err="1" smtClean="0"/>
              <a:t>Polski</a:t>
            </a:r>
            <a:r>
              <a:rPr lang="cs-CZ" dirty="0" smtClean="0"/>
              <a:t> </a:t>
            </a:r>
            <a:r>
              <a:rPr lang="cs-CZ" dirty="0" err="1" smtClean="0"/>
              <a:t>because</a:t>
            </a:r>
            <a:r>
              <a:rPr lang="cs-CZ" dirty="0" smtClean="0"/>
              <a:t> </a:t>
            </a:r>
            <a:r>
              <a:rPr lang="cs-CZ" dirty="0" err="1" smtClean="0"/>
              <a:t>of</a:t>
            </a:r>
            <a:r>
              <a:rPr lang="cs-CZ" dirty="0" smtClean="0"/>
              <a:t> </a:t>
            </a:r>
            <a:r>
              <a:rPr lang="cs-CZ" dirty="0" err="1" smtClean="0"/>
              <a:t>antisemitic</a:t>
            </a:r>
            <a:r>
              <a:rPr lang="cs-CZ" dirty="0" smtClean="0"/>
              <a:t> </a:t>
            </a:r>
            <a:r>
              <a:rPr lang="cs-CZ" dirty="0" err="1" smtClean="0"/>
              <a:t>atmosphere</a:t>
            </a:r>
            <a:r>
              <a:rPr lang="cs-CZ" dirty="0" smtClean="0"/>
              <a:t> </a:t>
            </a:r>
            <a:r>
              <a:rPr lang="cs-CZ" dirty="0" err="1" smtClean="0"/>
              <a:t>of</a:t>
            </a:r>
            <a:r>
              <a:rPr lang="cs-CZ" dirty="0" smtClean="0"/>
              <a:t> </a:t>
            </a:r>
            <a:r>
              <a:rPr lang="cs-CZ" dirty="0" err="1" smtClean="0"/>
              <a:t>the</a:t>
            </a:r>
            <a:r>
              <a:rPr lang="cs-CZ" dirty="0" smtClean="0"/>
              <a:t> </a:t>
            </a:r>
            <a:r>
              <a:rPr lang="cs-CZ" dirty="0" err="1" smtClean="0"/>
              <a:t>late</a:t>
            </a:r>
            <a:r>
              <a:rPr lang="cs-CZ" dirty="0" smtClean="0"/>
              <a:t> 1960s and negative </a:t>
            </a:r>
            <a:r>
              <a:rPr lang="cs-CZ" dirty="0" err="1" smtClean="0"/>
              <a:t>attitude</a:t>
            </a:r>
            <a:r>
              <a:rPr lang="cs-CZ" dirty="0" smtClean="0"/>
              <a:t> </a:t>
            </a:r>
            <a:r>
              <a:rPr lang="cs-CZ" dirty="0" err="1" smtClean="0"/>
              <a:t>towards</a:t>
            </a:r>
            <a:r>
              <a:rPr lang="cs-CZ" dirty="0" smtClean="0"/>
              <a:t> </a:t>
            </a:r>
            <a:r>
              <a:rPr lang="cs-CZ" dirty="0" err="1" smtClean="0"/>
              <a:t>cooperation</a:t>
            </a:r>
            <a:r>
              <a:rPr lang="cs-CZ" dirty="0" smtClean="0"/>
              <a:t> </a:t>
            </a:r>
            <a:r>
              <a:rPr lang="cs-CZ" dirty="0" err="1" smtClean="0"/>
              <a:t>with</a:t>
            </a:r>
            <a:r>
              <a:rPr lang="cs-CZ" dirty="0" smtClean="0"/>
              <a:t> </a:t>
            </a:r>
            <a:r>
              <a:rPr lang="cs-CZ" dirty="0" err="1" smtClean="0"/>
              <a:t>the</a:t>
            </a:r>
            <a:r>
              <a:rPr lang="cs-CZ" dirty="0" smtClean="0"/>
              <a:t> </a:t>
            </a:r>
            <a:r>
              <a:rPr lang="cs-CZ" dirty="0" err="1" smtClean="0"/>
              <a:t>West</a:t>
            </a:r>
            <a:r>
              <a:rPr lang="cs-CZ" dirty="0" smtClean="0"/>
              <a:t> </a:t>
            </a:r>
          </a:p>
          <a:p>
            <a:r>
              <a:rPr lang="cs-CZ" i="1" dirty="0" err="1"/>
              <a:t>Kiedy</a:t>
            </a:r>
            <a:r>
              <a:rPr lang="cs-CZ" i="1" dirty="0"/>
              <a:t> </a:t>
            </a:r>
            <a:r>
              <a:rPr lang="cs-CZ" i="1" dirty="0" err="1"/>
              <a:t>miłość</a:t>
            </a:r>
            <a:r>
              <a:rPr lang="cs-CZ" i="1" dirty="0"/>
              <a:t> </a:t>
            </a:r>
            <a:r>
              <a:rPr lang="cs-CZ" i="1" dirty="0" err="1"/>
              <a:t>była</a:t>
            </a:r>
            <a:r>
              <a:rPr lang="cs-CZ" i="1" dirty="0"/>
              <a:t> </a:t>
            </a:r>
            <a:r>
              <a:rPr lang="cs-CZ" i="1" dirty="0" err="1"/>
              <a:t>zbrodnią</a:t>
            </a:r>
            <a:r>
              <a:rPr lang="cs-CZ" i="1" dirty="0"/>
              <a:t> </a:t>
            </a:r>
            <a:r>
              <a:rPr lang="cs-CZ" dirty="0"/>
              <a:t>(</a:t>
            </a:r>
            <a:r>
              <a:rPr lang="cs-CZ" dirty="0" err="1"/>
              <a:t>Rassenschande</a:t>
            </a:r>
            <a:r>
              <a:rPr lang="cs-CZ" dirty="0"/>
              <a:t>; Jan </a:t>
            </a:r>
            <a:r>
              <a:rPr lang="cs-CZ" dirty="0" err="1"/>
              <a:t>Rybkowski</a:t>
            </a:r>
            <a:r>
              <a:rPr lang="cs-CZ" dirty="0"/>
              <a:t>, Polsko/SRN, 1967</a:t>
            </a:r>
            <a:r>
              <a:rPr lang="cs-CZ" dirty="0" smtClean="0"/>
              <a:t>); </a:t>
            </a:r>
            <a:r>
              <a:rPr lang="cs-CZ" dirty="0" err="1" smtClean="0"/>
              <a:t>campaign</a:t>
            </a:r>
            <a:r>
              <a:rPr lang="cs-CZ" dirty="0" smtClean="0"/>
              <a:t>, </a:t>
            </a:r>
            <a:r>
              <a:rPr lang="cs-CZ" dirty="0" err="1" smtClean="0"/>
              <a:t>including</a:t>
            </a:r>
            <a:r>
              <a:rPr lang="cs-CZ" dirty="0" smtClean="0"/>
              <a:t> a </a:t>
            </a:r>
            <a:r>
              <a:rPr lang="cs-CZ" dirty="0" err="1" smtClean="0"/>
              <a:t>complain</a:t>
            </a:r>
            <a:r>
              <a:rPr lang="cs-CZ" dirty="0" smtClean="0"/>
              <a:t> </a:t>
            </a:r>
            <a:r>
              <a:rPr lang="cs-CZ" dirty="0" err="1" smtClean="0"/>
              <a:t>of</a:t>
            </a:r>
            <a:r>
              <a:rPr lang="cs-CZ" dirty="0" smtClean="0"/>
              <a:t> </a:t>
            </a:r>
            <a:r>
              <a:rPr lang="cs-CZ" dirty="0" err="1" smtClean="0"/>
              <a:t>workers</a:t>
            </a:r>
            <a:r>
              <a:rPr lang="cs-CZ" dirty="0" smtClean="0"/>
              <a:t> on </a:t>
            </a:r>
            <a:r>
              <a:rPr lang="cs-CZ" dirty="0" err="1" smtClean="0"/>
              <a:t>the</a:t>
            </a:r>
            <a:r>
              <a:rPr lang="cs-CZ" dirty="0" smtClean="0"/>
              <a:t> </a:t>
            </a:r>
            <a:r>
              <a:rPr lang="cs-CZ" dirty="0" err="1" smtClean="0"/>
              <a:t>movie</a:t>
            </a:r>
            <a:r>
              <a:rPr lang="cs-CZ" dirty="0" smtClean="0"/>
              <a:t> as a </a:t>
            </a:r>
            <a:r>
              <a:rPr lang="cs-CZ" dirty="0" err="1" smtClean="0"/>
              <a:t>piece</a:t>
            </a:r>
            <a:r>
              <a:rPr lang="cs-CZ" dirty="0" smtClean="0"/>
              <a:t> </a:t>
            </a:r>
            <a:r>
              <a:rPr lang="cs-CZ" dirty="0" err="1" smtClean="0"/>
              <a:t>providing</a:t>
            </a:r>
            <a:r>
              <a:rPr lang="cs-CZ" dirty="0" smtClean="0"/>
              <a:t> a </a:t>
            </a:r>
            <a:r>
              <a:rPr lang="cs-CZ" dirty="0" err="1" smtClean="0"/>
              <a:t>wrong</a:t>
            </a:r>
            <a:r>
              <a:rPr lang="cs-CZ" dirty="0" smtClean="0"/>
              <a:t> </a:t>
            </a:r>
            <a:r>
              <a:rPr lang="cs-CZ" dirty="0" err="1" smtClean="0"/>
              <a:t>representation</a:t>
            </a:r>
            <a:r>
              <a:rPr lang="cs-CZ" dirty="0" smtClean="0"/>
              <a:t> </a:t>
            </a:r>
            <a:r>
              <a:rPr lang="cs-CZ" dirty="0" err="1" smtClean="0"/>
              <a:t>of</a:t>
            </a:r>
            <a:r>
              <a:rPr lang="cs-CZ" dirty="0" smtClean="0"/>
              <a:t> a </a:t>
            </a:r>
            <a:r>
              <a:rPr lang="cs-CZ" dirty="0" err="1" smtClean="0"/>
              <a:t>partnership</a:t>
            </a:r>
            <a:r>
              <a:rPr lang="cs-CZ" dirty="0" smtClean="0"/>
              <a:t> </a:t>
            </a:r>
            <a:r>
              <a:rPr lang="cs-CZ" dirty="0" err="1" smtClean="0"/>
              <a:t>between</a:t>
            </a:r>
            <a:r>
              <a:rPr lang="cs-CZ" dirty="0" smtClean="0"/>
              <a:t> a </a:t>
            </a:r>
            <a:r>
              <a:rPr lang="cs-CZ" dirty="0" err="1" smtClean="0"/>
              <a:t>Polish</a:t>
            </a:r>
            <a:r>
              <a:rPr lang="cs-CZ" dirty="0" smtClean="0"/>
              <a:t> </a:t>
            </a:r>
            <a:r>
              <a:rPr lang="cs-CZ" dirty="0" err="1" smtClean="0"/>
              <a:t>worker</a:t>
            </a:r>
            <a:r>
              <a:rPr lang="cs-CZ" dirty="0" smtClean="0"/>
              <a:t> on „</a:t>
            </a:r>
            <a:r>
              <a:rPr lang="cs-CZ" dirty="0" err="1" smtClean="0"/>
              <a:t>total</a:t>
            </a:r>
            <a:r>
              <a:rPr lang="cs-CZ" dirty="0" smtClean="0"/>
              <a:t> </a:t>
            </a:r>
            <a:r>
              <a:rPr lang="cs-CZ" dirty="0" err="1" smtClean="0"/>
              <a:t>deployment</a:t>
            </a:r>
            <a:r>
              <a:rPr lang="cs-CZ" dirty="0" smtClean="0"/>
              <a:t>“ and a </a:t>
            </a:r>
            <a:r>
              <a:rPr lang="cs-CZ" dirty="0" err="1" smtClean="0"/>
              <a:t>German</a:t>
            </a:r>
            <a:r>
              <a:rPr lang="cs-CZ" dirty="0" smtClean="0"/>
              <a:t> </a:t>
            </a:r>
            <a:r>
              <a:rPr lang="cs-CZ" dirty="0" err="1" smtClean="0"/>
              <a:t>woman</a:t>
            </a:r>
            <a:r>
              <a:rPr lang="cs-CZ" dirty="0" smtClean="0"/>
              <a:t> </a:t>
            </a:r>
            <a:r>
              <a:rPr lang="cs-CZ" dirty="0"/>
              <a:t>- </a:t>
            </a:r>
            <a:r>
              <a:rPr lang="cs-CZ" dirty="0">
                <a:hlinkClick r:id="rId3"/>
              </a:rPr>
              <a:t>https://</a:t>
            </a:r>
            <a:r>
              <a:rPr lang="cs-CZ" dirty="0" smtClean="0">
                <a:hlinkClick r:id="rId3"/>
              </a:rPr>
              <a:t>www.cda.pl/video/6879552f</a:t>
            </a:r>
            <a:r>
              <a:rPr lang="cs-CZ" dirty="0" smtClean="0"/>
              <a:t> </a:t>
            </a:r>
          </a:p>
          <a:p>
            <a:endParaRPr lang="cs-CZ" dirty="0" smtClean="0"/>
          </a:p>
          <a:p>
            <a:endParaRPr lang="cs-CZ" dirty="0" smtClean="0"/>
          </a:p>
          <a:p>
            <a:endParaRPr lang="cs-CZ" dirty="0" smtClean="0"/>
          </a:p>
          <a:p>
            <a:endParaRPr lang="cs-CZ" dirty="0" smtClean="0"/>
          </a:p>
          <a:p>
            <a:endParaRPr lang="cs-CZ" dirty="0"/>
          </a:p>
          <a:p>
            <a:endParaRPr lang="cs-CZ" dirty="0"/>
          </a:p>
        </p:txBody>
      </p:sp>
    </p:spTree>
    <p:extLst>
      <p:ext uri="{BB962C8B-B14F-4D97-AF65-F5344CB8AC3E}">
        <p14:creationId xmlns:p14="http://schemas.microsoft.com/office/powerpoint/2010/main" val="23738314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b="1" dirty="0" smtClean="0"/>
              <a:t>5</a:t>
            </a:r>
            <a:endParaRPr lang="cs-CZ" sz="5400" b="1"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3720755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420130"/>
            <a:ext cx="9601200" cy="1260389"/>
          </a:xfrm>
        </p:spPr>
        <p:txBody>
          <a:bodyPr>
            <a:noAutofit/>
          </a:bodyPr>
          <a:lstStyle/>
          <a:p>
            <a:r>
              <a:rPr lang="en-GB" sz="2800" b="1" i="1" dirty="0" smtClean="0"/>
              <a:t>Czechoslovak–Polish</a:t>
            </a:r>
            <a:r>
              <a:rPr lang="cs-CZ" sz="2800" b="1" i="1" dirty="0" smtClean="0"/>
              <a:t> film </a:t>
            </a:r>
            <a:r>
              <a:rPr lang="cs-CZ" sz="2800" b="1" i="1" dirty="0" err="1" smtClean="0"/>
              <a:t>cooperation</a:t>
            </a:r>
            <a:r>
              <a:rPr lang="cs-CZ" sz="2800" b="1" i="1" dirty="0" smtClean="0"/>
              <a:t> and t</a:t>
            </a:r>
            <a:r>
              <a:rPr lang="en-GB" sz="2800" b="1" i="1" dirty="0" smtClean="0"/>
              <a:t>he </a:t>
            </a:r>
            <a:r>
              <a:rPr lang="en-GB" sz="2800" b="1" i="1" dirty="0"/>
              <a:t>Czech </a:t>
            </a:r>
            <a:r>
              <a:rPr lang="cs-CZ" sz="2800" b="1" i="1" dirty="0" smtClean="0"/>
              <a:t>s</a:t>
            </a:r>
            <a:r>
              <a:rPr lang="en-GB" sz="2800" b="1" i="1" dirty="0" err="1" smtClean="0"/>
              <a:t>criptwriter</a:t>
            </a:r>
            <a:r>
              <a:rPr lang="en-GB" sz="2800" b="1" i="1" dirty="0" smtClean="0"/>
              <a:t> </a:t>
            </a:r>
            <a:r>
              <a:rPr lang="cs-CZ" sz="2800" b="1" i="1" dirty="0" smtClean="0"/>
              <a:t>and </a:t>
            </a:r>
            <a:r>
              <a:rPr lang="cs-CZ" sz="2800" b="1" i="1" dirty="0" err="1" smtClean="0"/>
              <a:t>dramaturge</a:t>
            </a:r>
            <a:r>
              <a:rPr lang="cs-CZ" sz="2800" b="1" i="1" dirty="0" smtClean="0"/>
              <a:t> </a:t>
            </a:r>
            <a:r>
              <a:rPr lang="en-GB" sz="2800" b="1" i="1" dirty="0" smtClean="0"/>
              <a:t>Pavel </a:t>
            </a:r>
            <a:r>
              <a:rPr lang="en-GB" sz="2800" b="1" i="1" dirty="0" err="1"/>
              <a:t>Hajný</a:t>
            </a:r>
            <a:r>
              <a:rPr lang="en-GB" sz="2800" b="1" i="1" dirty="0"/>
              <a:t> </a:t>
            </a:r>
            <a:r>
              <a:rPr lang="cs-CZ" sz="2800" b="1" i="1" dirty="0" smtClean="0"/>
              <a:t>as a </a:t>
            </a:r>
            <a:r>
              <a:rPr lang="cs-CZ" sz="2800" b="1" i="1" dirty="0" err="1" smtClean="0"/>
              <a:t>historical</a:t>
            </a:r>
            <a:r>
              <a:rPr lang="cs-CZ" sz="2800" b="1" i="1" dirty="0" smtClean="0"/>
              <a:t> agent</a:t>
            </a:r>
            <a:endParaRPr lang="cs-CZ" sz="3200" i="1" dirty="0"/>
          </a:p>
        </p:txBody>
      </p:sp>
      <p:sp>
        <p:nvSpPr>
          <p:cNvPr id="4" name="Zástupný symbol pro obsah 2"/>
          <p:cNvSpPr>
            <a:spLocks noGrp="1"/>
          </p:cNvSpPr>
          <p:nvPr>
            <p:ph idx="1"/>
          </p:nvPr>
        </p:nvSpPr>
        <p:spPr>
          <a:xfrm>
            <a:off x="1371600" y="1680519"/>
            <a:ext cx="9601200" cy="4186881"/>
          </a:xfrm>
        </p:spPr>
        <p:txBody>
          <a:bodyPr>
            <a:normAutofit fontScale="70000" lnSpcReduction="20000"/>
          </a:bodyPr>
          <a:lstStyle/>
          <a:p>
            <a:endParaRPr lang="cs-CZ" dirty="0" smtClean="0"/>
          </a:p>
          <a:p>
            <a:r>
              <a:rPr lang="en-GB" dirty="0"/>
              <a:t>“To write a script for a Polish movie was a great lecture for me thanks to the encounter with a different dramaturgical tradition. It was the best education for me because it was necessary to adapt to attitudes of both cinema industries. … I would love to continue in cooperation with the Polish cinema and to participate in its evolution</a:t>
            </a:r>
            <a:r>
              <a:rPr lang="en-GB" dirty="0" smtClean="0"/>
              <a:t>.”</a:t>
            </a:r>
            <a:r>
              <a:rPr lang="cs-CZ" dirty="0" smtClean="0"/>
              <a:t> Hajný </a:t>
            </a:r>
            <a:r>
              <a:rPr lang="cs-CZ" dirty="0" err="1" smtClean="0"/>
              <a:t>at</a:t>
            </a:r>
            <a:r>
              <a:rPr lang="cs-CZ" dirty="0" smtClean="0"/>
              <a:t> </a:t>
            </a:r>
            <a:r>
              <a:rPr lang="cs-CZ" dirty="0" err="1" smtClean="0"/>
              <a:t>the</a:t>
            </a:r>
            <a:r>
              <a:rPr lang="cs-CZ" dirty="0" smtClean="0"/>
              <a:t> s</a:t>
            </a:r>
            <a:r>
              <a:rPr lang="en-GB" dirty="0" err="1" smtClean="0"/>
              <a:t>ession</a:t>
            </a:r>
            <a:r>
              <a:rPr lang="en-GB" dirty="0" smtClean="0"/>
              <a:t> </a:t>
            </a:r>
            <a:r>
              <a:rPr lang="en-GB" dirty="0"/>
              <a:t>of the approval </a:t>
            </a:r>
            <a:r>
              <a:rPr lang="en-GB" dirty="0" err="1"/>
              <a:t>commision</a:t>
            </a:r>
            <a:r>
              <a:rPr lang="en-GB" dirty="0"/>
              <a:t> for feature films (</a:t>
            </a:r>
            <a:r>
              <a:rPr lang="en-GB" dirty="0" err="1"/>
              <a:t>Komisja</a:t>
            </a:r>
            <a:r>
              <a:rPr lang="en-GB" dirty="0"/>
              <a:t> </a:t>
            </a:r>
            <a:r>
              <a:rPr lang="en-GB" dirty="0" err="1"/>
              <a:t>Kolaudacyjna</a:t>
            </a:r>
            <a:r>
              <a:rPr lang="en-GB" dirty="0"/>
              <a:t> </a:t>
            </a:r>
            <a:r>
              <a:rPr lang="en-GB" dirty="0" err="1"/>
              <a:t>Filmów</a:t>
            </a:r>
            <a:r>
              <a:rPr lang="en-GB" dirty="0"/>
              <a:t> </a:t>
            </a:r>
            <a:r>
              <a:rPr lang="en-GB" dirty="0" err="1"/>
              <a:t>Fabularnych</a:t>
            </a:r>
            <a:r>
              <a:rPr lang="en-GB" dirty="0"/>
              <a:t>), June 13, 1975. </a:t>
            </a:r>
            <a:endParaRPr lang="cs-CZ" dirty="0"/>
          </a:p>
          <a:p>
            <a:endParaRPr lang="cs-CZ" dirty="0" smtClean="0"/>
          </a:p>
          <a:p>
            <a:r>
              <a:rPr lang="en-GB" dirty="0" smtClean="0"/>
              <a:t>William </a:t>
            </a:r>
            <a:r>
              <a:rPr lang="en-GB" dirty="0"/>
              <a:t>H. Sewell Jr.’s concept of </a:t>
            </a:r>
            <a:r>
              <a:rPr lang="en-GB" dirty="0" smtClean="0"/>
              <a:t>agency</a:t>
            </a:r>
            <a:endParaRPr lang="cs-CZ" dirty="0" smtClean="0"/>
          </a:p>
          <a:p>
            <a:r>
              <a:rPr lang="cs-CZ" dirty="0" err="1" smtClean="0"/>
              <a:t>Intention</a:t>
            </a:r>
            <a:r>
              <a:rPr lang="cs-CZ" dirty="0" smtClean="0"/>
              <a:t>: to </a:t>
            </a:r>
            <a:r>
              <a:rPr lang="en-GB" dirty="0" smtClean="0"/>
              <a:t>compare </a:t>
            </a:r>
            <a:r>
              <a:rPr lang="en-GB" dirty="0"/>
              <a:t>the ways the two distinct systems reacted to the scriptwriter and dramaturg’s human resources (namely, his knowledge and skills) and to his non-human resources (being the material equipment available to the dramaturgical group </a:t>
            </a:r>
            <a:r>
              <a:rPr lang="en-GB" dirty="0" err="1"/>
              <a:t>Hajný</a:t>
            </a:r>
            <a:r>
              <a:rPr lang="en-GB" dirty="0"/>
              <a:t> belonged to</a:t>
            </a:r>
            <a:r>
              <a:rPr lang="en-GB" dirty="0" smtClean="0"/>
              <a:t>)</a:t>
            </a:r>
            <a:endParaRPr lang="cs-CZ" dirty="0" smtClean="0"/>
          </a:p>
          <a:p>
            <a:r>
              <a:rPr lang="en-GB" dirty="0"/>
              <a:t>agency in Sewell’s approach is a constituent of a structure, i.e. a set of mutually sustaining cultural schemas and resources that both empower and constrain a social action. The schemas are procedures (rules and norms) which are applied in the reproduction of social life by agents. To be an agent demands, firstly, a knowledge of social life’s informing schemas and, secondly, an array of human and nonhuman resources</a:t>
            </a:r>
            <a:endParaRPr lang="cs-CZ" dirty="0"/>
          </a:p>
          <a:p>
            <a:endParaRPr lang="cs-CZ" dirty="0" smtClean="0"/>
          </a:p>
          <a:p>
            <a:r>
              <a:rPr lang="cs-CZ" dirty="0" smtClean="0"/>
              <a:t>---------</a:t>
            </a:r>
          </a:p>
          <a:p>
            <a:r>
              <a:rPr lang="en-GB" dirty="0"/>
              <a:t>Sewell, William H. Jr. 2005. </a:t>
            </a:r>
            <a:r>
              <a:rPr lang="en-GB" i="1" dirty="0"/>
              <a:t>Logics of History. Social Theory and Social Transformation</a:t>
            </a:r>
            <a:r>
              <a:rPr lang="en-GB" dirty="0"/>
              <a:t>. Chicago – London: The University of Chicago Press</a:t>
            </a:r>
            <a:endParaRPr lang="cs-CZ" dirty="0"/>
          </a:p>
          <a:p>
            <a:endParaRPr lang="cs-CZ" dirty="0"/>
          </a:p>
        </p:txBody>
      </p:sp>
    </p:spTree>
    <p:extLst>
      <p:ext uri="{BB962C8B-B14F-4D97-AF65-F5344CB8AC3E}">
        <p14:creationId xmlns:p14="http://schemas.microsoft.com/office/powerpoint/2010/main" val="25933037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Agency</a:t>
            </a:r>
            <a:r>
              <a:rPr lang="cs-CZ" dirty="0" smtClean="0"/>
              <a:t> and </a:t>
            </a:r>
            <a:r>
              <a:rPr lang="cs-CZ" dirty="0" err="1" smtClean="0"/>
              <a:t>structure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a:t>
            </a:r>
            <a:r>
              <a:rPr lang="en-GB" dirty="0" err="1" smtClean="0"/>
              <a:t>nstead</a:t>
            </a:r>
            <a:r>
              <a:rPr lang="en-GB" dirty="0" smtClean="0"/>
              <a:t> </a:t>
            </a:r>
            <a:r>
              <a:rPr lang="en-GB" dirty="0"/>
              <a:t>of being traditionally opposed to a structure, agency in Sewell’s approach is a constituent of a structure, i.e. a set of mutually sustaining cultural schemas and resources that both empower and constrain a social action. The schemas are procedures (rules and norms) which are applied in the reproduction of social life by agents. To be an agent demands, firstly, a knowledge of social life’s informing schemas and, secondly, an array of human and nonhuman </a:t>
            </a:r>
            <a:r>
              <a:rPr lang="en-GB" dirty="0" smtClean="0"/>
              <a:t>resources</a:t>
            </a:r>
            <a:r>
              <a:rPr lang="cs-CZ" dirty="0" smtClean="0"/>
              <a:t>.</a:t>
            </a:r>
          </a:p>
          <a:p>
            <a:r>
              <a:rPr lang="en-GB" dirty="0"/>
              <a:t>Asking what degree of control </a:t>
            </a:r>
            <a:r>
              <a:rPr lang="en-GB" dirty="0" err="1"/>
              <a:t>Hajný</a:t>
            </a:r>
            <a:r>
              <a:rPr lang="en-GB" dirty="0"/>
              <a:t> had over the relations he was entering into as a creative partner in two production systems allows us to analyse his position in the Czech and the Polish film production milieus. Consequently, we will compare the power of a human resource, by which we mean here </a:t>
            </a:r>
            <a:r>
              <a:rPr lang="en-GB" dirty="0" err="1"/>
              <a:t>Hajný’s</a:t>
            </a:r>
            <a:r>
              <a:rPr lang="en-GB" dirty="0"/>
              <a:t> scriptwriting skills and his knowledge of dramaturgical practice, in two similar, but still different and specific systems. We will also analyse the two social systems of the Czech and Polish film industries through the similarities and differences in how they interacted with </a:t>
            </a:r>
            <a:r>
              <a:rPr lang="en-GB" dirty="0" err="1"/>
              <a:t>Hajný’s</a:t>
            </a:r>
            <a:r>
              <a:rPr lang="en-GB" dirty="0"/>
              <a:t> resource. In his effectiveness and professionalism as a scriptwriter, and in his position as a traveller shuttling from one milieu to the other, </a:t>
            </a:r>
            <a:r>
              <a:rPr lang="en-GB" dirty="0" err="1"/>
              <a:t>Hajný</a:t>
            </a:r>
            <a:r>
              <a:rPr lang="en-GB" dirty="0"/>
              <a:t> can be viewed as an agent crossing between two production systems and, in effect, helping us to identify the systems’ specificities.</a:t>
            </a:r>
            <a:endParaRPr lang="cs-CZ" dirty="0"/>
          </a:p>
          <a:p>
            <a:endParaRPr lang="cs-CZ" dirty="0"/>
          </a:p>
        </p:txBody>
      </p:sp>
    </p:spTree>
    <p:extLst>
      <p:ext uri="{BB962C8B-B14F-4D97-AF65-F5344CB8AC3E}">
        <p14:creationId xmlns:p14="http://schemas.microsoft.com/office/powerpoint/2010/main" val="38032425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Pavel Hajný</a:t>
            </a:r>
            <a:endParaRPr lang="cs-CZ" dirty="0"/>
          </a:p>
        </p:txBody>
      </p:sp>
      <p:sp>
        <p:nvSpPr>
          <p:cNvPr id="3" name="Zástupný symbol pro obsah 2"/>
          <p:cNvSpPr>
            <a:spLocks noGrp="1"/>
          </p:cNvSpPr>
          <p:nvPr>
            <p:ph idx="1"/>
          </p:nvPr>
        </p:nvSpPr>
        <p:spPr>
          <a:xfrm>
            <a:off x="1371600" y="1620982"/>
            <a:ext cx="7459362" cy="4246418"/>
          </a:xfrm>
        </p:spPr>
        <p:txBody>
          <a:bodyPr>
            <a:normAutofit/>
          </a:bodyPr>
          <a:lstStyle/>
          <a:p>
            <a:r>
              <a:rPr lang="cs-CZ" dirty="0" smtClean="0"/>
              <a:t>Born 1939. In 1968, </a:t>
            </a:r>
            <a:r>
              <a:rPr lang="en-GB" dirty="0" err="1" smtClean="0"/>
              <a:t>Hajný</a:t>
            </a:r>
            <a:r>
              <a:rPr lang="en-GB" dirty="0" smtClean="0"/>
              <a:t> </a:t>
            </a:r>
            <a:r>
              <a:rPr lang="en-GB" dirty="0"/>
              <a:t>graduated at the Department of Dramaturgy at the FAMU film school in Prague</a:t>
            </a:r>
            <a:endParaRPr lang="cs-CZ" dirty="0" smtClean="0"/>
          </a:p>
          <a:p>
            <a:r>
              <a:rPr lang="en-GB" dirty="0" smtClean="0"/>
              <a:t>Up </a:t>
            </a:r>
            <a:r>
              <a:rPr lang="en-GB" dirty="0"/>
              <a:t>to 1975, </a:t>
            </a:r>
            <a:r>
              <a:rPr lang="en-GB" dirty="0" err="1"/>
              <a:t>Hajný</a:t>
            </a:r>
            <a:r>
              <a:rPr lang="en-GB" dirty="0"/>
              <a:t> had been credited as a scriptwriter on seven television films and two features </a:t>
            </a:r>
            <a:r>
              <a:rPr lang="cs-CZ" dirty="0" smtClean="0"/>
              <a:t>(</a:t>
            </a:r>
            <a:r>
              <a:rPr lang="cs-CZ" i="1" dirty="0" smtClean="0"/>
              <a:t>Lekce</a:t>
            </a:r>
            <a:r>
              <a:rPr lang="cs-CZ" dirty="0" smtClean="0"/>
              <a:t> </a:t>
            </a:r>
            <a:r>
              <a:rPr lang="cs-CZ" dirty="0"/>
              <a:t>(1971, </a:t>
            </a:r>
            <a:r>
              <a:rPr lang="cs-CZ" dirty="0" smtClean="0"/>
              <a:t>Dušan Klein; </a:t>
            </a:r>
            <a:r>
              <a:rPr lang="cs-CZ" i="1" dirty="0"/>
              <a:t>Jakou barvu má </a:t>
            </a:r>
            <a:r>
              <a:rPr lang="cs-CZ" i="1" dirty="0" smtClean="0"/>
              <a:t>láska</a:t>
            </a:r>
            <a:r>
              <a:rPr lang="cs-CZ" dirty="0" smtClean="0"/>
              <a:t>, 1973</a:t>
            </a:r>
            <a:r>
              <a:rPr lang="cs-CZ" dirty="0"/>
              <a:t>, </a:t>
            </a:r>
            <a:r>
              <a:rPr lang="cs-CZ" dirty="0" smtClean="0"/>
              <a:t>Zdeněk Brynych)</a:t>
            </a:r>
            <a:r>
              <a:rPr lang="en-GB" dirty="0" smtClean="0"/>
              <a:t> </a:t>
            </a:r>
            <a:r>
              <a:rPr lang="en-GB" dirty="0"/>
              <a:t>and had published three books </a:t>
            </a:r>
            <a:endParaRPr lang="cs-CZ" dirty="0" smtClean="0"/>
          </a:p>
          <a:p>
            <a:r>
              <a:rPr lang="en-GB" dirty="0" err="1" smtClean="0"/>
              <a:t>Hajný’s</a:t>
            </a:r>
            <a:r>
              <a:rPr lang="en-GB" dirty="0" smtClean="0"/>
              <a:t> </a:t>
            </a:r>
            <a:r>
              <a:rPr lang="en-GB" dirty="0"/>
              <a:t>career at </a:t>
            </a:r>
            <a:r>
              <a:rPr lang="en-GB" dirty="0" err="1"/>
              <a:t>Barrandov</a:t>
            </a:r>
            <a:r>
              <a:rPr lang="en-GB" dirty="0"/>
              <a:t> was launched in 1968 in the position of a dramaturge in </a:t>
            </a:r>
            <a:r>
              <a:rPr lang="en-GB" dirty="0" err="1"/>
              <a:t>František</a:t>
            </a:r>
            <a:r>
              <a:rPr lang="en-GB" dirty="0"/>
              <a:t> Daniel-</a:t>
            </a:r>
            <a:r>
              <a:rPr lang="en-GB" dirty="0" err="1"/>
              <a:t>Bohumil</a:t>
            </a:r>
            <a:r>
              <a:rPr lang="en-GB" dirty="0"/>
              <a:t> </a:t>
            </a:r>
            <a:r>
              <a:rPr lang="en-GB" dirty="0" err="1"/>
              <a:t>Šmída</a:t>
            </a:r>
            <a:r>
              <a:rPr lang="en-GB" dirty="0"/>
              <a:t> </a:t>
            </a:r>
            <a:r>
              <a:rPr lang="en-GB" b="1" dirty="0"/>
              <a:t>creative group</a:t>
            </a:r>
            <a:r>
              <a:rPr lang="en-GB" dirty="0"/>
              <a:t>. After the post-1968 reorganization at </a:t>
            </a:r>
            <a:r>
              <a:rPr lang="en-GB" dirty="0" err="1"/>
              <a:t>Barrandov</a:t>
            </a:r>
            <a:r>
              <a:rPr lang="en-GB" dirty="0"/>
              <a:t> and Daniel’s emigration, </a:t>
            </a:r>
            <a:r>
              <a:rPr lang="en-GB" dirty="0" err="1"/>
              <a:t>Hajný</a:t>
            </a:r>
            <a:r>
              <a:rPr lang="en-GB" dirty="0"/>
              <a:t> became a dramaturge at the </a:t>
            </a:r>
            <a:r>
              <a:rPr lang="en-GB" b="1" dirty="0"/>
              <a:t>dramaturgical group </a:t>
            </a:r>
            <a:r>
              <a:rPr lang="en-GB" dirty="0"/>
              <a:t>of </a:t>
            </a:r>
            <a:r>
              <a:rPr lang="en-GB" dirty="0" err="1"/>
              <a:t>Vladimír</a:t>
            </a:r>
            <a:r>
              <a:rPr lang="en-GB" dirty="0"/>
              <a:t> </a:t>
            </a:r>
            <a:r>
              <a:rPr lang="en-GB" dirty="0" err="1"/>
              <a:t>Kalina</a:t>
            </a:r>
            <a:r>
              <a:rPr lang="en-GB" dirty="0"/>
              <a:t>.</a:t>
            </a:r>
            <a:endParaRPr lang="cs-CZ" dirty="0" smtClean="0"/>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388" y="1545193"/>
            <a:ext cx="2267920" cy="3175088"/>
          </a:xfrm>
          <a:prstGeom prst="rect">
            <a:avLst/>
          </a:prstGeom>
        </p:spPr>
      </p:pic>
    </p:spTree>
    <p:extLst>
      <p:ext uri="{BB962C8B-B14F-4D97-AF65-F5344CB8AC3E}">
        <p14:creationId xmlns:p14="http://schemas.microsoft.com/office/powerpoint/2010/main" val="14210639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Janusz</a:t>
            </a:r>
            <a:r>
              <a:rPr lang="en-GB" dirty="0"/>
              <a:t> </a:t>
            </a:r>
            <a:r>
              <a:rPr lang="en-GB" dirty="0" err="1"/>
              <a:t>Majewski</a:t>
            </a:r>
            <a:endParaRPr lang="cs-CZ" dirty="0"/>
          </a:p>
        </p:txBody>
      </p:sp>
      <p:sp>
        <p:nvSpPr>
          <p:cNvPr id="3" name="Zástupný symbol pro obsah 2"/>
          <p:cNvSpPr>
            <a:spLocks noGrp="1"/>
          </p:cNvSpPr>
          <p:nvPr>
            <p:ph idx="1"/>
          </p:nvPr>
        </p:nvSpPr>
        <p:spPr>
          <a:xfrm>
            <a:off x="1399309" y="1828800"/>
            <a:ext cx="6443113" cy="4291914"/>
          </a:xfrm>
        </p:spPr>
        <p:txBody>
          <a:bodyPr>
            <a:normAutofit fontScale="70000" lnSpcReduction="20000"/>
          </a:bodyPr>
          <a:lstStyle/>
          <a:p>
            <a:pPr marL="0" indent="0">
              <a:buNone/>
            </a:pPr>
            <a:r>
              <a:rPr lang="cs-CZ" dirty="0" err="1" smtClean="0"/>
              <a:t>Majewski</a:t>
            </a:r>
            <a:r>
              <a:rPr lang="cs-CZ" dirty="0" smtClean="0"/>
              <a:t> </a:t>
            </a:r>
            <a:r>
              <a:rPr lang="en-GB" dirty="0" smtClean="0"/>
              <a:t>finished </a:t>
            </a:r>
            <a:r>
              <a:rPr lang="en-GB" dirty="0"/>
              <a:t>his film education at the Film School in Lodz (Department of Direction) in </a:t>
            </a:r>
            <a:r>
              <a:rPr lang="en-GB" dirty="0" smtClean="0"/>
              <a:t>1960</a:t>
            </a:r>
            <a:endParaRPr lang="cs-CZ" dirty="0" smtClean="0"/>
          </a:p>
          <a:p>
            <a:pPr marL="0" indent="0">
              <a:buNone/>
            </a:pPr>
            <a:r>
              <a:rPr lang="cs-CZ" dirty="0">
                <a:solidFill>
                  <a:schemeClr val="tx1"/>
                </a:solidFill>
                <a:hlinkClick r:id="rId2"/>
              </a:rPr>
              <a:t>http://</a:t>
            </a:r>
            <a:r>
              <a:rPr lang="cs-CZ" dirty="0" smtClean="0">
                <a:solidFill>
                  <a:schemeClr val="tx1"/>
                </a:solidFill>
                <a:hlinkClick r:id="rId2"/>
              </a:rPr>
              <a:t>www.filmpolski.pl/fp/index.php?osoba=112312</a:t>
            </a:r>
            <a:r>
              <a:rPr lang="cs-CZ" dirty="0" smtClean="0">
                <a:solidFill>
                  <a:schemeClr val="tx1"/>
                </a:solidFill>
              </a:rPr>
              <a:t>  </a:t>
            </a:r>
          </a:p>
          <a:p>
            <a:pPr marL="0" indent="0">
              <a:buNone/>
            </a:pPr>
            <a:r>
              <a:rPr lang="en-GB" dirty="0" smtClean="0"/>
              <a:t>Pavel </a:t>
            </a:r>
            <a:r>
              <a:rPr lang="en-GB" dirty="0" err="1"/>
              <a:t>Hajný</a:t>
            </a:r>
            <a:r>
              <a:rPr lang="cs-CZ" dirty="0"/>
              <a:t> </a:t>
            </a:r>
            <a:r>
              <a:rPr lang="en-GB" dirty="0"/>
              <a:t>authored scripts for three of </a:t>
            </a:r>
            <a:r>
              <a:rPr lang="en-GB" dirty="0" err="1"/>
              <a:t>Majewski’s</a:t>
            </a:r>
            <a:r>
              <a:rPr lang="en-GB" dirty="0"/>
              <a:t> movies. </a:t>
            </a:r>
            <a:endParaRPr lang="cs-CZ" dirty="0"/>
          </a:p>
          <a:p>
            <a:r>
              <a:rPr lang="en-GB" dirty="0"/>
              <a:t>Two of them, </a:t>
            </a:r>
            <a:r>
              <a:rPr lang="en-GB" i="1" dirty="0" err="1"/>
              <a:t>Dvojí</a:t>
            </a:r>
            <a:r>
              <a:rPr lang="en-GB" i="1" dirty="0"/>
              <a:t> </a:t>
            </a:r>
            <a:r>
              <a:rPr lang="en-GB" i="1" dirty="0" err="1"/>
              <a:t>svět</a:t>
            </a:r>
            <a:r>
              <a:rPr lang="en-GB" i="1" dirty="0"/>
              <a:t> </a:t>
            </a:r>
            <a:r>
              <a:rPr lang="en-GB" i="1" dirty="0" err="1"/>
              <a:t>hotelu</a:t>
            </a:r>
            <a:r>
              <a:rPr lang="en-GB" i="1" dirty="0"/>
              <a:t> </a:t>
            </a:r>
            <a:r>
              <a:rPr lang="en-GB" i="1" dirty="0" err="1"/>
              <a:t>Pacifik</a:t>
            </a:r>
            <a:r>
              <a:rPr lang="en-GB" i="1" dirty="0"/>
              <a:t>/</a:t>
            </a:r>
            <a:r>
              <a:rPr lang="en-GB" i="1" dirty="0" err="1"/>
              <a:t>Zaklęte</a:t>
            </a:r>
            <a:r>
              <a:rPr lang="en-GB" i="1" dirty="0"/>
              <a:t> </a:t>
            </a:r>
            <a:r>
              <a:rPr lang="en-GB" i="1" dirty="0" err="1"/>
              <a:t>rewiry</a:t>
            </a:r>
            <a:r>
              <a:rPr lang="en-GB" i="1" dirty="0"/>
              <a:t>/Hotel Pacific</a:t>
            </a:r>
            <a:r>
              <a:rPr lang="en-GB" dirty="0"/>
              <a:t> (</a:t>
            </a:r>
            <a:r>
              <a:rPr lang="en-GB" dirty="0" err="1"/>
              <a:t>Janusz</a:t>
            </a:r>
            <a:r>
              <a:rPr lang="en-GB" dirty="0"/>
              <a:t> </a:t>
            </a:r>
            <a:r>
              <a:rPr lang="en-GB" dirty="0" err="1"/>
              <a:t>Majewski</a:t>
            </a:r>
            <a:r>
              <a:rPr lang="en-GB" dirty="0"/>
              <a:t>, </a:t>
            </a:r>
            <a:r>
              <a:rPr lang="en-GB" b="1" dirty="0">
                <a:solidFill>
                  <a:schemeClr val="tx1"/>
                </a:solidFill>
              </a:rPr>
              <a:t>Poland–Czechoslovakia</a:t>
            </a:r>
            <a:r>
              <a:rPr lang="en-GB" dirty="0">
                <a:solidFill>
                  <a:schemeClr val="tx1"/>
                </a:solidFill>
              </a:rPr>
              <a:t>, 1975)</a:t>
            </a:r>
            <a:r>
              <a:rPr lang="cs-CZ" dirty="0">
                <a:solidFill>
                  <a:schemeClr val="tx1"/>
                </a:solidFill>
              </a:rPr>
              <a:t>,</a:t>
            </a:r>
            <a:r>
              <a:rPr lang="en-GB" dirty="0">
                <a:solidFill>
                  <a:schemeClr val="tx1"/>
                </a:solidFill>
              </a:rPr>
              <a:t> based on the Polish writer </a:t>
            </a:r>
            <a:r>
              <a:rPr lang="en-GB" dirty="0" err="1">
                <a:solidFill>
                  <a:schemeClr val="tx1"/>
                </a:solidFill>
              </a:rPr>
              <a:t>Henryk</a:t>
            </a:r>
            <a:r>
              <a:rPr lang="en-GB" dirty="0">
                <a:solidFill>
                  <a:schemeClr val="tx1"/>
                </a:solidFill>
              </a:rPr>
              <a:t> </a:t>
            </a:r>
            <a:r>
              <a:rPr lang="en-GB" dirty="0" err="1">
                <a:solidFill>
                  <a:schemeClr val="tx1"/>
                </a:solidFill>
              </a:rPr>
              <a:t>Worcell’s</a:t>
            </a:r>
            <a:r>
              <a:rPr lang="en-GB" dirty="0">
                <a:solidFill>
                  <a:schemeClr val="tx1"/>
                </a:solidFill>
              </a:rPr>
              <a:t> book</a:t>
            </a:r>
            <a:endParaRPr lang="cs-CZ" dirty="0">
              <a:solidFill>
                <a:schemeClr val="tx1"/>
              </a:solidFill>
            </a:endParaRPr>
          </a:p>
          <a:p>
            <a:r>
              <a:rPr lang="en-GB" dirty="0">
                <a:solidFill>
                  <a:schemeClr val="tx1"/>
                </a:solidFill>
              </a:rPr>
              <a:t>and </a:t>
            </a:r>
            <a:r>
              <a:rPr lang="en-GB" i="1" dirty="0">
                <a:solidFill>
                  <a:schemeClr val="tx1"/>
                </a:solidFill>
              </a:rPr>
              <a:t>C.K. </a:t>
            </a:r>
            <a:r>
              <a:rPr lang="en-GB" i="1" dirty="0" err="1">
                <a:solidFill>
                  <a:schemeClr val="tx1"/>
                </a:solidFill>
              </a:rPr>
              <a:t>Dezerterzy</a:t>
            </a:r>
            <a:r>
              <a:rPr lang="en-GB" i="1" dirty="0">
                <a:solidFill>
                  <a:schemeClr val="tx1"/>
                </a:solidFill>
              </a:rPr>
              <a:t>/K. u. k. </a:t>
            </a:r>
            <a:r>
              <a:rPr lang="en-GB" i="1" dirty="0" err="1">
                <a:solidFill>
                  <a:schemeClr val="tx1"/>
                </a:solidFill>
              </a:rPr>
              <a:t>Szökevények</a:t>
            </a:r>
            <a:r>
              <a:rPr lang="en-GB" i="1" dirty="0">
                <a:solidFill>
                  <a:schemeClr val="tx1"/>
                </a:solidFill>
              </a:rPr>
              <a:t>/The Deserters</a:t>
            </a:r>
            <a:r>
              <a:rPr lang="en-GB" dirty="0">
                <a:solidFill>
                  <a:schemeClr val="tx1"/>
                </a:solidFill>
              </a:rPr>
              <a:t> (</a:t>
            </a:r>
            <a:r>
              <a:rPr lang="en-GB" dirty="0" err="1">
                <a:solidFill>
                  <a:schemeClr val="tx1"/>
                </a:solidFill>
              </a:rPr>
              <a:t>Janusz</a:t>
            </a:r>
            <a:r>
              <a:rPr lang="en-GB" dirty="0">
                <a:solidFill>
                  <a:schemeClr val="tx1"/>
                </a:solidFill>
              </a:rPr>
              <a:t> </a:t>
            </a:r>
            <a:r>
              <a:rPr lang="en-GB" dirty="0" err="1">
                <a:solidFill>
                  <a:schemeClr val="tx1"/>
                </a:solidFill>
              </a:rPr>
              <a:t>Majewski</a:t>
            </a:r>
            <a:r>
              <a:rPr lang="en-GB" dirty="0">
                <a:solidFill>
                  <a:schemeClr val="tx1"/>
                </a:solidFill>
              </a:rPr>
              <a:t>, </a:t>
            </a:r>
            <a:r>
              <a:rPr lang="en-GB" b="1" dirty="0">
                <a:solidFill>
                  <a:schemeClr val="tx1"/>
                </a:solidFill>
              </a:rPr>
              <a:t>Poland–Hungary</a:t>
            </a:r>
            <a:r>
              <a:rPr lang="en-GB" dirty="0">
                <a:solidFill>
                  <a:schemeClr val="tx1"/>
                </a:solidFill>
              </a:rPr>
              <a:t>, 1985), an adaptation of Kazimierz </a:t>
            </a:r>
            <a:r>
              <a:rPr lang="en-GB" dirty="0" err="1">
                <a:solidFill>
                  <a:schemeClr val="tx1"/>
                </a:solidFill>
              </a:rPr>
              <a:t>Sejda’s</a:t>
            </a:r>
            <a:r>
              <a:rPr lang="en-GB" dirty="0">
                <a:solidFill>
                  <a:schemeClr val="tx1"/>
                </a:solidFill>
              </a:rPr>
              <a:t> novel satirizing the Austro-Hungarian army during the First World War</a:t>
            </a:r>
            <a:endParaRPr lang="cs-CZ" dirty="0">
              <a:solidFill>
                <a:schemeClr val="tx1"/>
              </a:solidFill>
            </a:endParaRPr>
          </a:p>
          <a:p>
            <a:r>
              <a:rPr lang="en-GB" dirty="0">
                <a:solidFill>
                  <a:schemeClr val="tx1"/>
                </a:solidFill>
              </a:rPr>
              <a:t>achieved extraordinary success with Polish </a:t>
            </a:r>
            <a:r>
              <a:rPr lang="en-GB" dirty="0" smtClean="0">
                <a:solidFill>
                  <a:schemeClr val="tx1"/>
                </a:solidFill>
              </a:rPr>
              <a:t>audiences</a:t>
            </a:r>
            <a:r>
              <a:rPr lang="cs-CZ" dirty="0">
                <a:solidFill>
                  <a:schemeClr val="tx1"/>
                </a:solidFill>
              </a:rPr>
              <a:t> </a:t>
            </a:r>
            <a:r>
              <a:rPr lang="cs-CZ" dirty="0" smtClean="0">
                <a:solidFill>
                  <a:schemeClr val="tx1"/>
                </a:solidFill>
              </a:rPr>
              <a:t>(6.1 mil. </a:t>
            </a:r>
            <a:r>
              <a:rPr lang="cs-CZ" dirty="0" err="1" smtClean="0">
                <a:solidFill>
                  <a:schemeClr val="tx1"/>
                </a:solidFill>
              </a:rPr>
              <a:t>viewers</a:t>
            </a:r>
            <a:r>
              <a:rPr lang="cs-CZ" dirty="0" smtClean="0">
                <a:solidFill>
                  <a:schemeClr val="tx1"/>
                </a:solidFill>
              </a:rPr>
              <a:t>)</a:t>
            </a:r>
            <a:endParaRPr lang="cs-CZ" dirty="0">
              <a:solidFill>
                <a:schemeClr val="tx1"/>
              </a:solidFill>
            </a:endParaRPr>
          </a:p>
          <a:p>
            <a:r>
              <a:rPr lang="en-GB" i="1" dirty="0" err="1">
                <a:solidFill>
                  <a:schemeClr val="tx1"/>
                </a:solidFill>
              </a:rPr>
              <a:t>Slaná</a:t>
            </a:r>
            <a:r>
              <a:rPr lang="en-GB" i="1" dirty="0">
                <a:solidFill>
                  <a:schemeClr val="tx1"/>
                </a:solidFill>
              </a:rPr>
              <a:t> </a:t>
            </a:r>
            <a:r>
              <a:rPr lang="en-GB" i="1" dirty="0" err="1">
                <a:solidFill>
                  <a:schemeClr val="tx1"/>
                </a:solidFill>
              </a:rPr>
              <a:t>růže</a:t>
            </a:r>
            <a:r>
              <a:rPr lang="en-GB" dirty="0">
                <a:solidFill>
                  <a:schemeClr val="tx1"/>
                </a:solidFill>
              </a:rPr>
              <a:t>/</a:t>
            </a:r>
            <a:r>
              <a:rPr lang="en-GB" i="1" dirty="0" err="1">
                <a:solidFill>
                  <a:schemeClr val="tx1"/>
                </a:solidFill>
              </a:rPr>
              <a:t>Słona</a:t>
            </a:r>
            <a:r>
              <a:rPr lang="en-GB" i="1" dirty="0">
                <a:solidFill>
                  <a:schemeClr val="tx1"/>
                </a:solidFill>
              </a:rPr>
              <a:t> </a:t>
            </a:r>
            <a:r>
              <a:rPr lang="en-GB" i="1" dirty="0" err="1">
                <a:solidFill>
                  <a:schemeClr val="tx1"/>
                </a:solidFill>
              </a:rPr>
              <a:t>róża</a:t>
            </a:r>
            <a:r>
              <a:rPr lang="en-GB" dirty="0">
                <a:solidFill>
                  <a:schemeClr val="tx1"/>
                </a:solidFill>
              </a:rPr>
              <a:t>/</a:t>
            </a:r>
            <a:r>
              <a:rPr lang="en-GB" i="1" dirty="0">
                <a:solidFill>
                  <a:schemeClr val="tx1"/>
                </a:solidFill>
              </a:rPr>
              <a:t>Salty Rose</a:t>
            </a:r>
            <a:r>
              <a:rPr lang="en-GB" dirty="0">
                <a:solidFill>
                  <a:schemeClr val="tx1"/>
                </a:solidFill>
              </a:rPr>
              <a:t> (</a:t>
            </a:r>
            <a:r>
              <a:rPr lang="en-GB" dirty="0" err="1">
                <a:solidFill>
                  <a:schemeClr val="tx1"/>
                </a:solidFill>
              </a:rPr>
              <a:t>Janusz</a:t>
            </a:r>
            <a:r>
              <a:rPr lang="en-GB" dirty="0">
                <a:solidFill>
                  <a:schemeClr val="tx1"/>
                </a:solidFill>
              </a:rPr>
              <a:t> </a:t>
            </a:r>
            <a:r>
              <a:rPr lang="en-GB" dirty="0" err="1">
                <a:solidFill>
                  <a:schemeClr val="tx1"/>
                </a:solidFill>
              </a:rPr>
              <a:t>Majewski</a:t>
            </a:r>
            <a:r>
              <a:rPr lang="en-GB" dirty="0">
                <a:solidFill>
                  <a:schemeClr val="tx1"/>
                </a:solidFill>
              </a:rPr>
              <a:t>, </a:t>
            </a:r>
            <a:r>
              <a:rPr lang="en-GB" b="1" dirty="0">
                <a:solidFill>
                  <a:schemeClr val="tx1"/>
                </a:solidFill>
              </a:rPr>
              <a:t>Poland-Czechoslovakia</a:t>
            </a:r>
            <a:r>
              <a:rPr lang="en-GB" dirty="0">
                <a:solidFill>
                  <a:schemeClr val="tx1"/>
                </a:solidFill>
              </a:rPr>
              <a:t>, 1982) </a:t>
            </a:r>
            <a:r>
              <a:rPr lang="cs-CZ" dirty="0" err="1" smtClean="0">
                <a:solidFill>
                  <a:schemeClr val="tx1"/>
                </a:solidFill>
              </a:rPr>
              <a:t>was</a:t>
            </a:r>
            <a:r>
              <a:rPr lang="cs-CZ" dirty="0" smtClean="0">
                <a:solidFill>
                  <a:schemeClr val="tx1"/>
                </a:solidFill>
              </a:rPr>
              <a:t> second </a:t>
            </a:r>
            <a:r>
              <a:rPr lang="en-GB" dirty="0" smtClean="0">
                <a:solidFill>
                  <a:schemeClr val="tx1"/>
                </a:solidFill>
              </a:rPr>
              <a:t>of </a:t>
            </a:r>
            <a:r>
              <a:rPr lang="en-GB" dirty="0" err="1">
                <a:solidFill>
                  <a:schemeClr val="tx1"/>
                </a:solidFill>
              </a:rPr>
              <a:t>Hajný’s</a:t>
            </a:r>
            <a:r>
              <a:rPr lang="en-GB" dirty="0">
                <a:solidFill>
                  <a:schemeClr val="tx1"/>
                </a:solidFill>
              </a:rPr>
              <a:t> </a:t>
            </a:r>
            <a:r>
              <a:rPr lang="en-GB" dirty="0" err="1">
                <a:solidFill>
                  <a:schemeClr val="tx1"/>
                </a:solidFill>
              </a:rPr>
              <a:t>cooperations</a:t>
            </a:r>
            <a:r>
              <a:rPr lang="en-GB" dirty="0">
                <a:solidFill>
                  <a:schemeClr val="tx1"/>
                </a:solidFill>
              </a:rPr>
              <a:t> with </a:t>
            </a:r>
            <a:r>
              <a:rPr lang="en-GB" dirty="0" err="1">
                <a:solidFill>
                  <a:schemeClr val="tx1"/>
                </a:solidFill>
              </a:rPr>
              <a:t>Majewski</a:t>
            </a:r>
            <a:r>
              <a:rPr lang="cs-CZ" dirty="0">
                <a:solidFill>
                  <a:schemeClr val="tx1"/>
                </a:solidFill>
              </a:rPr>
              <a:t>, </a:t>
            </a:r>
            <a:r>
              <a:rPr lang="cs-CZ" dirty="0" err="1">
                <a:solidFill>
                  <a:schemeClr val="tx1"/>
                </a:solidFill>
              </a:rPr>
              <a:t>based</a:t>
            </a:r>
            <a:r>
              <a:rPr lang="cs-CZ" dirty="0">
                <a:solidFill>
                  <a:schemeClr val="tx1"/>
                </a:solidFill>
              </a:rPr>
              <a:t> on </a:t>
            </a:r>
            <a:r>
              <a:rPr lang="en-GB" dirty="0">
                <a:solidFill>
                  <a:schemeClr val="tx1"/>
                </a:solidFill>
              </a:rPr>
              <a:t>the memoirs of </a:t>
            </a:r>
            <a:r>
              <a:rPr lang="en-GB" dirty="0" err="1">
                <a:solidFill>
                  <a:schemeClr val="tx1"/>
                </a:solidFill>
              </a:rPr>
              <a:t>Ryszard</a:t>
            </a:r>
            <a:r>
              <a:rPr lang="en-GB" dirty="0">
                <a:solidFill>
                  <a:schemeClr val="tx1"/>
                </a:solidFill>
              </a:rPr>
              <a:t> </a:t>
            </a:r>
            <a:r>
              <a:rPr lang="en-GB" dirty="0" err="1">
                <a:solidFill>
                  <a:schemeClr val="tx1"/>
                </a:solidFill>
              </a:rPr>
              <a:t>Frelek</a:t>
            </a:r>
            <a:r>
              <a:rPr lang="en-GB" dirty="0">
                <a:solidFill>
                  <a:schemeClr val="tx1"/>
                </a:solidFill>
              </a:rPr>
              <a:t>, who was a high-ranked party functionary in the </a:t>
            </a:r>
            <a:r>
              <a:rPr lang="en-GB" dirty="0" smtClean="0">
                <a:solidFill>
                  <a:schemeClr val="tx1"/>
                </a:solidFill>
              </a:rPr>
              <a:t>1970s</a:t>
            </a:r>
            <a:endParaRPr lang="cs-CZ" dirty="0" smtClean="0">
              <a:solidFill>
                <a:schemeClr val="tx1"/>
              </a:solidFill>
            </a:endParaRPr>
          </a:p>
          <a:p>
            <a:r>
              <a:rPr lang="en-GB" dirty="0">
                <a:solidFill>
                  <a:schemeClr val="tx1"/>
                </a:solidFill>
              </a:rPr>
              <a:t>the head of </a:t>
            </a:r>
            <a:r>
              <a:rPr lang="en-GB" dirty="0" err="1">
                <a:solidFill>
                  <a:schemeClr val="tx1"/>
                </a:solidFill>
              </a:rPr>
              <a:t>Kadr</a:t>
            </a:r>
            <a:r>
              <a:rPr lang="en-GB" dirty="0">
                <a:solidFill>
                  <a:schemeClr val="tx1"/>
                </a:solidFill>
              </a:rPr>
              <a:t> group Jerzy </a:t>
            </a:r>
            <a:r>
              <a:rPr lang="en-GB" dirty="0" err="1">
                <a:solidFill>
                  <a:schemeClr val="tx1"/>
                </a:solidFill>
              </a:rPr>
              <a:t>Kawalerowicz</a:t>
            </a:r>
            <a:r>
              <a:rPr lang="en-GB" dirty="0">
                <a:solidFill>
                  <a:schemeClr val="tx1"/>
                </a:solidFill>
              </a:rPr>
              <a:t> came up with </a:t>
            </a:r>
            <a:r>
              <a:rPr lang="en-GB" dirty="0"/>
              <a:t>the project of </a:t>
            </a:r>
            <a:r>
              <a:rPr lang="en-GB" i="1" dirty="0"/>
              <a:t>Salty rose</a:t>
            </a:r>
            <a:r>
              <a:rPr lang="en-GB" dirty="0"/>
              <a:t>, and </a:t>
            </a:r>
            <a:r>
              <a:rPr lang="en-GB" dirty="0" err="1"/>
              <a:t>Majewski</a:t>
            </a:r>
            <a:r>
              <a:rPr lang="en-GB" dirty="0"/>
              <a:t> welcomed the chance to work on a story located to pre-WWII Czechoslovakia because he was “fascinated by the Czech lands and by Prague”.</a:t>
            </a:r>
            <a:endParaRPr lang="cs-CZ" dirty="0"/>
          </a:p>
          <a:p>
            <a:endParaRPr lang="cs-CZ" dirty="0"/>
          </a:p>
          <a:p>
            <a:pPr marL="0" indent="0">
              <a:buNone/>
            </a:pPr>
            <a:endParaRPr lang="cs-CZ" dirty="0"/>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317" y="1828800"/>
            <a:ext cx="3661461" cy="3661461"/>
          </a:xfrm>
          <a:prstGeom prst="rect">
            <a:avLst/>
          </a:prstGeom>
        </p:spPr>
      </p:pic>
    </p:spTree>
    <p:extLst>
      <p:ext uri="{BB962C8B-B14F-4D97-AF65-F5344CB8AC3E}">
        <p14:creationId xmlns:p14="http://schemas.microsoft.com/office/powerpoint/2010/main" val="391190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Téma IV:</a:t>
            </a:r>
            <a:endParaRPr lang="cs-CZ" dirty="0"/>
          </a:p>
        </p:txBody>
      </p:sp>
      <p:sp>
        <p:nvSpPr>
          <p:cNvPr id="3" name="Zástupný symbol pro obsah 2"/>
          <p:cNvSpPr>
            <a:spLocks noGrp="1"/>
          </p:cNvSpPr>
          <p:nvPr>
            <p:ph idx="1"/>
          </p:nvPr>
        </p:nvSpPr>
        <p:spPr/>
        <p:txBody>
          <a:bodyPr/>
          <a:lstStyle/>
          <a:p>
            <a:r>
              <a:rPr lang="cs-CZ" dirty="0"/>
              <a:t>Kulturní transfer: Barrandov a koprodukce se studiem DEFA a se západoněmeckou televizí WDR </a:t>
            </a:r>
          </a:p>
          <a:p>
            <a:r>
              <a:rPr lang="cs-CZ" dirty="0"/>
              <a:t>Za jakých kulturně-politických, filmově-průmyslových a smluvních podmínek vznikaly spolupráce Barrandova se SRN a NDR? Uveďte co nejvíce příkladů společných filmů. Kdo se na nich podílel (režiséři, scenáristé, dramaturgové, producenti, výrobní/dramaturgické skupiny)? </a:t>
            </a:r>
          </a:p>
          <a:p>
            <a:r>
              <a:rPr lang="cs-CZ" dirty="0"/>
              <a:t>Můžeme tyto projekty analyzovat jako příklady kulturního transferu? Jak můžeme postupovat? </a:t>
            </a:r>
            <a:r>
              <a:rPr lang="cs-CZ"/>
              <a:t>Charakterizujte „kulturní transfer“ jako transnacionální přístup odlišný od komparativního výzkumu.</a:t>
            </a:r>
            <a:endParaRPr lang="cs-CZ"/>
          </a:p>
        </p:txBody>
      </p:sp>
    </p:spTree>
    <p:extLst>
      <p:ext uri="{BB962C8B-B14F-4D97-AF65-F5344CB8AC3E}">
        <p14:creationId xmlns:p14="http://schemas.microsoft.com/office/powerpoint/2010/main" val="1202491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dirty="0"/>
              <a:t>Hotel </a:t>
            </a:r>
            <a:r>
              <a:rPr lang="en-GB" i="1" dirty="0" smtClean="0"/>
              <a:t>Pacific</a:t>
            </a:r>
            <a:r>
              <a:rPr lang="cs-CZ" i="1" dirty="0" smtClean="0"/>
              <a:t>, 1975</a:t>
            </a:r>
            <a:r>
              <a:rPr lang="cs-CZ" dirty="0"/>
              <a:t/>
            </a:r>
            <a:br>
              <a:rPr lang="cs-CZ" dirty="0"/>
            </a:br>
            <a:r>
              <a:rPr lang="cs-CZ" sz="2400" dirty="0" smtClean="0">
                <a:solidFill>
                  <a:schemeClr val="tx1"/>
                </a:solidFill>
              </a:rPr>
              <a:t>U 30:00</a:t>
            </a:r>
            <a:endParaRPr lang="cs-CZ" sz="4000" dirty="0">
              <a:solidFill>
                <a:schemeClr val="tx1"/>
              </a:solidFill>
            </a:endParaRPr>
          </a:p>
        </p:txBody>
      </p:sp>
      <p:sp>
        <p:nvSpPr>
          <p:cNvPr id="3" name="Zástupný symbol pro obsah 2"/>
          <p:cNvSpPr>
            <a:spLocks noGrp="1"/>
          </p:cNvSpPr>
          <p:nvPr>
            <p:ph idx="1"/>
          </p:nvPr>
        </p:nvSpPr>
        <p:spPr/>
        <p:txBody>
          <a:bodyPr>
            <a:normAutofit fontScale="77500" lnSpcReduction="20000"/>
          </a:bodyPr>
          <a:lstStyle/>
          <a:p>
            <a:r>
              <a:rPr lang="cs-CZ" dirty="0" smtClean="0"/>
              <a:t>I</a:t>
            </a:r>
            <a:r>
              <a:rPr lang="en-GB" dirty="0" smtClean="0"/>
              <a:t>n </a:t>
            </a:r>
            <a:r>
              <a:rPr lang="en-GB" dirty="0"/>
              <a:t>1975, while still working in the </a:t>
            </a:r>
            <a:r>
              <a:rPr lang="en-GB" dirty="0" err="1"/>
              <a:t>Kalina’s</a:t>
            </a:r>
            <a:r>
              <a:rPr lang="en-GB" dirty="0"/>
              <a:t> group, </a:t>
            </a:r>
            <a:r>
              <a:rPr lang="en-GB" dirty="0" err="1"/>
              <a:t>Hajný</a:t>
            </a:r>
            <a:r>
              <a:rPr lang="en-GB" dirty="0"/>
              <a:t> responded to a proposal of a co-production received from the Polish group </a:t>
            </a:r>
            <a:r>
              <a:rPr lang="en-GB" dirty="0" smtClean="0"/>
              <a:t>Tor</a:t>
            </a:r>
            <a:r>
              <a:rPr lang="cs-CZ" dirty="0" smtClean="0"/>
              <a:t> </a:t>
            </a:r>
          </a:p>
          <a:p>
            <a:pPr marL="0" indent="0">
              <a:buNone/>
            </a:pPr>
            <a:r>
              <a:rPr lang="cs-CZ" dirty="0" smtClean="0"/>
              <a:t>(</a:t>
            </a:r>
            <a:r>
              <a:rPr lang="cs-CZ" dirty="0" err="1" smtClean="0"/>
              <a:t>Tor´s</a:t>
            </a:r>
            <a:r>
              <a:rPr lang="cs-CZ" dirty="0" smtClean="0"/>
              <a:t> </a:t>
            </a:r>
            <a:r>
              <a:rPr lang="cs-CZ" dirty="0" err="1" smtClean="0"/>
              <a:t>leaders</a:t>
            </a:r>
            <a:r>
              <a:rPr lang="cs-CZ" dirty="0" smtClean="0"/>
              <a:t> </a:t>
            </a:r>
            <a:r>
              <a:rPr lang="cs-CZ" dirty="0" err="1" smtClean="0"/>
              <a:t>since</a:t>
            </a:r>
            <a:r>
              <a:rPr lang="cs-CZ" dirty="0" smtClean="0"/>
              <a:t> 1972: </a:t>
            </a:r>
            <a:r>
              <a:rPr lang="cs-CZ" dirty="0" err="1" smtClean="0"/>
              <a:t>artist</a:t>
            </a:r>
            <a:r>
              <a:rPr lang="cs-CZ" dirty="0" smtClean="0"/>
              <a:t> </a:t>
            </a:r>
            <a:r>
              <a:rPr lang="cs-CZ" dirty="0" err="1" smtClean="0"/>
              <a:t>director</a:t>
            </a:r>
            <a:r>
              <a:rPr lang="cs-CZ" dirty="0" smtClean="0"/>
              <a:t>: Stanislaw </a:t>
            </a:r>
            <a:r>
              <a:rPr lang="cs-CZ" dirty="0" err="1" smtClean="0"/>
              <a:t>Rózewicz</a:t>
            </a:r>
            <a:r>
              <a:rPr lang="cs-CZ" dirty="0" smtClean="0"/>
              <a:t>, </a:t>
            </a:r>
            <a:r>
              <a:rPr lang="cs-CZ" dirty="0" err="1" smtClean="0"/>
              <a:t>Krzystof</a:t>
            </a:r>
            <a:r>
              <a:rPr lang="cs-CZ" dirty="0" smtClean="0"/>
              <a:t> </a:t>
            </a:r>
            <a:r>
              <a:rPr lang="cs-CZ" dirty="0" err="1" smtClean="0"/>
              <a:t>Zanussi</a:t>
            </a:r>
            <a:r>
              <a:rPr lang="cs-CZ" dirty="0" smtClean="0"/>
              <a:t>; </a:t>
            </a:r>
            <a:r>
              <a:rPr lang="cs-CZ" dirty="0" err="1" smtClean="0"/>
              <a:t>literary</a:t>
            </a:r>
            <a:r>
              <a:rPr lang="cs-CZ" dirty="0" smtClean="0"/>
              <a:t> </a:t>
            </a:r>
            <a:r>
              <a:rPr lang="cs-CZ" dirty="0" err="1" smtClean="0"/>
              <a:t>director</a:t>
            </a:r>
            <a:r>
              <a:rPr lang="cs-CZ" dirty="0" smtClean="0"/>
              <a:t>: Witold </a:t>
            </a:r>
            <a:r>
              <a:rPr lang="cs-CZ" dirty="0" err="1" smtClean="0"/>
              <a:t>Zalewski</a:t>
            </a:r>
            <a:r>
              <a:rPr lang="cs-CZ" dirty="0" smtClean="0"/>
              <a:t>; </a:t>
            </a:r>
            <a:r>
              <a:rPr lang="cs-CZ" dirty="0" err="1" smtClean="0"/>
              <a:t>deputy</a:t>
            </a:r>
            <a:r>
              <a:rPr lang="cs-CZ" dirty="0" smtClean="0"/>
              <a:t> </a:t>
            </a:r>
            <a:r>
              <a:rPr lang="cs-CZ" dirty="0" err="1" smtClean="0"/>
              <a:t>production</a:t>
            </a:r>
            <a:r>
              <a:rPr lang="cs-CZ" dirty="0" smtClean="0"/>
              <a:t> </a:t>
            </a:r>
            <a:r>
              <a:rPr lang="cs-CZ" dirty="0" err="1" smtClean="0"/>
              <a:t>manager</a:t>
            </a:r>
            <a:r>
              <a:rPr lang="cs-CZ" dirty="0" smtClean="0"/>
              <a:t>/</a:t>
            </a:r>
            <a:r>
              <a:rPr lang="cs-CZ" dirty="0" err="1" smtClean="0"/>
              <a:t>production</a:t>
            </a:r>
            <a:r>
              <a:rPr lang="cs-CZ" dirty="0" smtClean="0"/>
              <a:t> </a:t>
            </a:r>
            <a:r>
              <a:rPr lang="cs-CZ" dirty="0" err="1" smtClean="0"/>
              <a:t>manager</a:t>
            </a:r>
            <a:r>
              <a:rPr lang="cs-CZ" dirty="0" smtClean="0"/>
              <a:t>: </a:t>
            </a:r>
            <a:r>
              <a:rPr lang="cs-CZ" dirty="0" err="1" smtClean="0"/>
              <a:t>Wlodzimierz</a:t>
            </a:r>
            <a:r>
              <a:rPr lang="cs-CZ" dirty="0" smtClean="0"/>
              <a:t> </a:t>
            </a:r>
            <a:r>
              <a:rPr lang="cs-CZ" dirty="0" err="1" smtClean="0"/>
              <a:t>Sliwinski</a:t>
            </a:r>
            <a:r>
              <a:rPr lang="cs-CZ" dirty="0" smtClean="0"/>
              <a:t>, </a:t>
            </a:r>
            <a:r>
              <a:rPr lang="cs-CZ" dirty="0" err="1" smtClean="0"/>
              <a:t>Zygmunt</a:t>
            </a:r>
            <a:r>
              <a:rPr lang="cs-CZ" dirty="0" smtClean="0"/>
              <a:t> </a:t>
            </a:r>
            <a:r>
              <a:rPr lang="cs-CZ" dirty="0" err="1" smtClean="0"/>
              <a:t>Kniaziolucki</a:t>
            </a:r>
            <a:r>
              <a:rPr lang="cs-CZ" dirty="0" smtClean="0"/>
              <a:t>). </a:t>
            </a:r>
          </a:p>
          <a:p>
            <a:r>
              <a:rPr lang="cs-CZ" dirty="0" smtClean="0"/>
              <a:t>Hajný </a:t>
            </a:r>
            <a:r>
              <a:rPr lang="en-GB" dirty="0" smtClean="0"/>
              <a:t>wrote </a:t>
            </a:r>
            <a:r>
              <a:rPr lang="en-GB" dirty="0"/>
              <a:t>the script for </a:t>
            </a:r>
            <a:r>
              <a:rPr lang="en-GB" i="1" dirty="0"/>
              <a:t>Hotel Pacific</a:t>
            </a:r>
            <a:endParaRPr lang="cs-CZ" dirty="0"/>
          </a:p>
          <a:p>
            <a:r>
              <a:rPr lang="en-GB" dirty="0"/>
              <a:t>This project brought </a:t>
            </a:r>
            <a:r>
              <a:rPr lang="en-GB" dirty="0" err="1"/>
              <a:t>Hajný</a:t>
            </a:r>
            <a:r>
              <a:rPr lang="en-GB" dirty="0"/>
              <a:t> and </a:t>
            </a:r>
            <a:r>
              <a:rPr lang="cs-CZ" dirty="0" err="1" smtClean="0"/>
              <a:t>the</a:t>
            </a:r>
            <a:r>
              <a:rPr lang="cs-CZ" dirty="0" smtClean="0"/>
              <a:t> </a:t>
            </a:r>
            <a:r>
              <a:rPr lang="cs-CZ" dirty="0" err="1" smtClean="0"/>
              <a:t>movie´s</a:t>
            </a:r>
            <a:r>
              <a:rPr lang="cs-CZ" dirty="0" smtClean="0"/>
              <a:t> </a:t>
            </a:r>
            <a:r>
              <a:rPr lang="cs-CZ" dirty="0" err="1" smtClean="0"/>
              <a:t>director</a:t>
            </a:r>
            <a:r>
              <a:rPr lang="cs-CZ" dirty="0" smtClean="0"/>
              <a:t> </a:t>
            </a:r>
            <a:r>
              <a:rPr lang="en-GB" dirty="0" err="1" smtClean="0"/>
              <a:t>Majewski</a:t>
            </a:r>
            <a:r>
              <a:rPr lang="cs-CZ" dirty="0" smtClean="0"/>
              <a:t> </a:t>
            </a:r>
            <a:r>
              <a:rPr lang="cs-CZ" dirty="0" err="1" smtClean="0"/>
              <a:t>together</a:t>
            </a:r>
            <a:r>
              <a:rPr lang="cs-CZ" dirty="0" smtClean="0"/>
              <a:t>.</a:t>
            </a:r>
            <a:endParaRPr lang="cs-CZ" dirty="0"/>
          </a:p>
          <a:p>
            <a:r>
              <a:rPr lang="cs-CZ" dirty="0"/>
              <a:t>T</a:t>
            </a:r>
            <a:r>
              <a:rPr lang="en-GB" dirty="0" smtClean="0"/>
              <a:t>he </a:t>
            </a:r>
            <a:r>
              <a:rPr lang="en-GB" dirty="0"/>
              <a:t>early partnership was significantly enhanced by </a:t>
            </a:r>
            <a:r>
              <a:rPr lang="en-GB" dirty="0" err="1"/>
              <a:t>Hajný’s</a:t>
            </a:r>
            <a:r>
              <a:rPr lang="en-GB" dirty="0"/>
              <a:t> previous interest in Polish culture. He had been learning Polish in the Polish Cultural and Information Centre in Bratislava to be able to read Polish periodicals devoted to jazz and translate Polish novels and sketches for a student theatre. In effect, he was able to speak Polish and become a mediator between </a:t>
            </a:r>
            <a:r>
              <a:rPr lang="en-GB" dirty="0" err="1"/>
              <a:t>Różewicz’s</a:t>
            </a:r>
            <a:r>
              <a:rPr lang="en-GB" dirty="0"/>
              <a:t>, Zanussi’s and </a:t>
            </a:r>
            <a:r>
              <a:rPr lang="en-GB" dirty="0" err="1"/>
              <a:t>Zalewski’s</a:t>
            </a:r>
            <a:r>
              <a:rPr lang="en-GB" dirty="0"/>
              <a:t> group Tor, on one side, and </a:t>
            </a:r>
            <a:r>
              <a:rPr lang="en-GB" dirty="0" err="1"/>
              <a:t>Kalina’s</a:t>
            </a:r>
            <a:r>
              <a:rPr lang="en-GB" dirty="0"/>
              <a:t> dramaturgical group, on the other side</a:t>
            </a:r>
            <a:r>
              <a:rPr lang="en-GB" dirty="0" smtClean="0"/>
              <a:t>.</a:t>
            </a:r>
            <a:endParaRPr lang="cs-CZ" dirty="0" smtClean="0"/>
          </a:p>
          <a:p>
            <a:r>
              <a:rPr lang="en-GB" dirty="0"/>
              <a:t>the success of </a:t>
            </a:r>
            <a:r>
              <a:rPr lang="en-GB" i="1" dirty="0"/>
              <a:t>Hotel Pacific</a:t>
            </a:r>
            <a:r>
              <a:rPr lang="en-GB" dirty="0"/>
              <a:t> caused new opportunities, including scriptwriting </a:t>
            </a:r>
            <a:r>
              <a:rPr lang="en-GB" dirty="0" err="1"/>
              <a:t>Marczewski’s</a:t>
            </a:r>
            <a:r>
              <a:rPr lang="en-GB" dirty="0"/>
              <a:t> </a:t>
            </a:r>
            <a:r>
              <a:rPr lang="en-GB" i="1" dirty="0"/>
              <a:t>Nightmares</a:t>
            </a:r>
            <a:r>
              <a:rPr lang="en-GB" dirty="0"/>
              <a:t> and an invitation to give lectures at the film academy in </a:t>
            </a:r>
            <a:r>
              <a:rPr lang="en-GB" dirty="0" smtClean="0"/>
              <a:t>Lodz</a:t>
            </a:r>
            <a:endParaRPr lang="cs-CZ" dirty="0"/>
          </a:p>
        </p:txBody>
      </p:sp>
    </p:spTree>
    <p:extLst>
      <p:ext uri="{BB962C8B-B14F-4D97-AF65-F5344CB8AC3E}">
        <p14:creationId xmlns:p14="http://schemas.microsoft.com/office/powerpoint/2010/main" val="3194685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886465"/>
            <a:ext cx="9601200" cy="3980935"/>
          </a:xfrm>
        </p:spPr>
        <p:txBody>
          <a:bodyPr>
            <a:normAutofit fontScale="85000" lnSpcReduction="20000"/>
          </a:bodyPr>
          <a:lstStyle/>
          <a:p>
            <a:r>
              <a:rPr lang="en-GB" dirty="0"/>
              <a:t>The </a:t>
            </a:r>
            <a:r>
              <a:rPr lang="cs-CZ" dirty="0" err="1" smtClean="0"/>
              <a:t>literary</a:t>
            </a:r>
            <a:r>
              <a:rPr lang="cs-CZ" dirty="0" smtClean="0"/>
              <a:t> </a:t>
            </a:r>
            <a:r>
              <a:rPr lang="cs-CZ" dirty="0" err="1" smtClean="0"/>
              <a:t>director</a:t>
            </a:r>
            <a:r>
              <a:rPr lang="cs-CZ" dirty="0" smtClean="0"/>
              <a:t> </a:t>
            </a:r>
            <a:r>
              <a:rPr lang="en-GB" dirty="0" smtClean="0"/>
              <a:t>of </a:t>
            </a:r>
            <a:r>
              <a:rPr lang="en-GB" dirty="0"/>
              <a:t>the Tor group </a:t>
            </a:r>
            <a:r>
              <a:rPr lang="en-GB" dirty="0" err="1"/>
              <a:t>Witold</a:t>
            </a:r>
            <a:r>
              <a:rPr lang="en-GB" dirty="0"/>
              <a:t> </a:t>
            </a:r>
            <a:r>
              <a:rPr lang="en-GB" dirty="0" err="1"/>
              <a:t>Zalewski</a:t>
            </a:r>
            <a:r>
              <a:rPr lang="en-GB" dirty="0"/>
              <a:t> said words of compliments on </a:t>
            </a:r>
            <a:r>
              <a:rPr lang="en-GB" dirty="0" err="1"/>
              <a:t>Hajný’s</a:t>
            </a:r>
            <a:r>
              <a:rPr lang="en-GB" dirty="0"/>
              <a:t> script:</a:t>
            </a:r>
            <a:endParaRPr lang="cs-CZ" dirty="0"/>
          </a:p>
          <a:p>
            <a:r>
              <a:rPr lang="en-GB" dirty="0"/>
              <a:t>“… the script written by Pavel </a:t>
            </a:r>
            <a:r>
              <a:rPr lang="en-GB" dirty="0" err="1"/>
              <a:t>Hajný</a:t>
            </a:r>
            <a:r>
              <a:rPr lang="en-GB" dirty="0"/>
              <a:t> for our group was already the second one based on the </a:t>
            </a:r>
            <a:r>
              <a:rPr lang="en-GB" dirty="0" err="1"/>
              <a:t>Henryk</a:t>
            </a:r>
            <a:r>
              <a:rPr lang="en-GB" dirty="0"/>
              <a:t> </a:t>
            </a:r>
            <a:r>
              <a:rPr lang="en-GB" dirty="0" err="1"/>
              <a:t>Worcell’s</a:t>
            </a:r>
            <a:r>
              <a:rPr lang="en-GB" dirty="0"/>
              <a:t> novel. The first one was authored by a Polish writer and it needs to be admitted that it was not a good script. Consequently, we decided to ask Pavel </a:t>
            </a:r>
            <a:r>
              <a:rPr lang="en-GB" dirty="0" err="1"/>
              <a:t>Hajný</a:t>
            </a:r>
            <a:r>
              <a:rPr lang="en-GB" dirty="0"/>
              <a:t> for a new version. It seemed to us that to offer a classical, local Polish story to someone from outside could bring good results. And it turned out that the script has been written with a great empathy for our matters, keeps all of the most important issues of the story, and the adaptation respects the novel’s spirit, character, atmosphere, and, additionally, it expresses what is typical for Cracow and its surroundings. At the same time, it is well constructed and excellently written script both dramatically and dramaturgically, and keeps dramatic tension. It is extremely interesting segment of the co-production project and we should keep a memory of the experience and its results for the case of any other cooperation with Czech filmmakers</a:t>
            </a:r>
            <a:r>
              <a:rPr lang="en-GB" dirty="0" smtClean="0"/>
              <a:t>.”</a:t>
            </a:r>
            <a:endParaRPr lang="cs-CZ" dirty="0" smtClean="0"/>
          </a:p>
          <a:p>
            <a:r>
              <a:rPr lang="en-GB" dirty="0"/>
              <a:t>Although the movie was a nominal co-production, </a:t>
            </a:r>
            <a:r>
              <a:rPr lang="en-GB" dirty="0" err="1"/>
              <a:t>Hajný’s</a:t>
            </a:r>
            <a:r>
              <a:rPr lang="en-GB" dirty="0"/>
              <a:t> role was closer to the position of a “service man” than to an equal partner: he was invited to provide a substitute for a failed script by the Polish author </a:t>
            </a:r>
            <a:r>
              <a:rPr lang="en-GB" dirty="0" err="1"/>
              <a:t>Ireneusz</a:t>
            </a:r>
            <a:r>
              <a:rPr lang="en-GB" dirty="0"/>
              <a:t> </a:t>
            </a:r>
            <a:r>
              <a:rPr lang="en-GB" dirty="0" err="1"/>
              <a:t>Iredyński</a:t>
            </a:r>
            <a:r>
              <a:rPr lang="en-GB" dirty="0" smtClean="0"/>
              <a:t>.</a:t>
            </a:r>
            <a:endParaRPr lang="cs-CZ" dirty="0" smtClean="0"/>
          </a:p>
          <a:p>
            <a:r>
              <a:rPr lang="cs-CZ" dirty="0" err="1" smtClean="0"/>
              <a:t>Majewski</a:t>
            </a:r>
            <a:r>
              <a:rPr lang="cs-CZ" dirty="0" smtClean="0"/>
              <a:t> on </a:t>
            </a:r>
            <a:r>
              <a:rPr lang="cs-CZ" dirty="0" err="1" smtClean="0"/>
              <a:t>the</a:t>
            </a:r>
            <a:r>
              <a:rPr lang="cs-CZ" dirty="0" smtClean="0"/>
              <a:t> role </a:t>
            </a:r>
            <a:r>
              <a:rPr lang="cs-CZ" dirty="0" err="1" smtClean="0"/>
              <a:t>of</a:t>
            </a:r>
            <a:r>
              <a:rPr lang="cs-CZ" dirty="0" smtClean="0"/>
              <a:t> </a:t>
            </a:r>
            <a:r>
              <a:rPr lang="cs-CZ" dirty="0" err="1" smtClean="0"/>
              <a:t>dramaturges</a:t>
            </a:r>
            <a:r>
              <a:rPr lang="cs-CZ" dirty="0" smtClean="0"/>
              <a:t> in Czech </a:t>
            </a:r>
            <a:r>
              <a:rPr lang="cs-CZ" dirty="0" err="1" smtClean="0"/>
              <a:t>cinema</a:t>
            </a:r>
            <a:r>
              <a:rPr lang="cs-CZ" dirty="0" smtClean="0"/>
              <a:t> </a:t>
            </a:r>
            <a:r>
              <a:rPr lang="cs-CZ" dirty="0" err="1" smtClean="0"/>
              <a:t>at</a:t>
            </a:r>
            <a:r>
              <a:rPr lang="cs-CZ" dirty="0" smtClean="0"/>
              <a:t> a meeting </a:t>
            </a:r>
            <a:r>
              <a:rPr lang="cs-CZ" dirty="0" err="1" smtClean="0"/>
              <a:t>of</a:t>
            </a:r>
            <a:r>
              <a:rPr lang="cs-CZ" dirty="0" smtClean="0"/>
              <a:t> </a:t>
            </a:r>
            <a:r>
              <a:rPr lang="cs-CZ" dirty="0" err="1" smtClean="0"/>
              <a:t>Board</a:t>
            </a:r>
            <a:r>
              <a:rPr lang="cs-CZ" dirty="0" smtClean="0"/>
              <a:t> </a:t>
            </a:r>
            <a:r>
              <a:rPr lang="cs-CZ" dirty="0" err="1" smtClean="0"/>
              <a:t>of</a:t>
            </a:r>
            <a:r>
              <a:rPr lang="cs-CZ" dirty="0" smtClean="0"/>
              <a:t> film </a:t>
            </a:r>
            <a:r>
              <a:rPr lang="cs-CZ" dirty="0" err="1" smtClean="0"/>
              <a:t>units</a:t>
            </a:r>
            <a:r>
              <a:rPr lang="cs-CZ" dirty="0" smtClean="0"/>
              <a:t> </a:t>
            </a:r>
            <a:endParaRPr lang="cs-CZ" dirty="0"/>
          </a:p>
        </p:txBody>
      </p:sp>
    </p:spTree>
    <p:extLst>
      <p:ext uri="{BB962C8B-B14F-4D97-AF65-F5344CB8AC3E}">
        <p14:creationId xmlns:p14="http://schemas.microsoft.com/office/powerpoint/2010/main" val="38760726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The</a:t>
            </a:r>
            <a:r>
              <a:rPr lang="cs-CZ" dirty="0" smtClean="0"/>
              <a:t> </a:t>
            </a:r>
            <a:r>
              <a:rPr lang="cs-CZ" dirty="0" err="1" smtClean="0"/>
              <a:t>Deserters</a:t>
            </a:r>
            <a:r>
              <a:rPr lang="cs-CZ" dirty="0" smtClean="0"/>
              <a:t>, 1985</a:t>
            </a:r>
            <a:br>
              <a:rPr lang="cs-CZ" dirty="0" smtClean="0"/>
            </a:br>
            <a:r>
              <a:rPr lang="cs-CZ" sz="2200" dirty="0" smtClean="0"/>
              <a:t>U 32.00, 1:10:00</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a:t>T</a:t>
            </a:r>
            <a:r>
              <a:rPr lang="en-GB" dirty="0" smtClean="0"/>
              <a:t>he </a:t>
            </a:r>
            <a:r>
              <a:rPr lang="en-GB" dirty="0"/>
              <a:t>last </a:t>
            </a:r>
            <a:r>
              <a:rPr lang="en-GB" dirty="0" err="1"/>
              <a:t>Hajný’s</a:t>
            </a:r>
            <a:r>
              <a:rPr lang="en-GB" dirty="0"/>
              <a:t> cooperation with </a:t>
            </a:r>
            <a:r>
              <a:rPr lang="en-GB" dirty="0" err="1"/>
              <a:t>Majewski</a:t>
            </a:r>
            <a:r>
              <a:rPr lang="en-GB" dirty="0"/>
              <a:t>, Polish-Hungarian co-production </a:t>
            </a:r>
            <a:r>
              <a:rPr lang="en-GB" i="1" dirty="0"/>
              <a:t>The Deserters</a:t>
            </a:r>
            <a:r>
              <a:rPr lang="en-GB" dirty="0"/>
              <a:t>, was a success with both the critics and the audiences. </a:t>
            </a:r>
            <a:r>
              <a:rPr lang="en-GB" dirty="0" err="1"/>
              <a:t>Majewski</a:t>
            </a:r>
            <a:r>
              <a:rPr lang="en-GB" dirty="0"/>
              <a:t> invited </a:t>
            </a:r>
            <a:r>
              <a:rPr lang="en-GB" dirty="0" err="1"/>
              <a:t>Hajný</a:t>
            </a:r>
            <a:r>
              <a:rPr lang="en-GB" dirty="0"/>
              <a:t> for an adaptation of Kazimierz </a:t>
            </a:r>
            <a:r>
              <a:rPr lang="en-GB" dirty="0" err="1"/>
              <a:t>Sejda’s</a:t>
            </a:r>
            <a:r>
              <a:rPr lang="en-GB" dirty="0"/>
              <a:t> novel satirizing the Austro-Hungarian army during the First World War. The movie became a popular phenomenon in Poland, a fact which </a:t>
            </a:r>
            <a:r>
              <a:rPr lang="en-GB" dirty="0" err="1"/>
              <a:t>Majewski</a:t>
            </a:r>
            <a:r>
              <a:rPr lang="en-GB" dirty="0"/>
              <a:t> arguably attributed to alleged possibility of allegorical reading of the movie by young audiences as a satire on the Military Council of National Salvation (</a:t>
            </a:r>
            <a:r>
              <a:rPr lang="en-GB" dirty="0" err="1"/>
              <a:t>Wojskowa</a:t>
            </a:r>
            <a:r>
              <a:rPr lang="en-GB" dirty="0"/>
              <a:t> Rada </a:t>
            </a:r>
            <a:r>
              <a:rPr lang="en-GB" dirty="0" err="1"/>
              <a:t>Ocalenia</a:t>
            </a:r>
            <a:r>
              <a:rPr lang="en-GB" dirty="0"/>
              <a:t> </a:t>
            </a:r>
            <a:r>
              <a:rPr lang="en-GB" dirty="0" err="1"/>
              <a:t>Narodowego</a:t>
            </a:r>
            <a:r>
              <a:rPr lang="en-GB" dirty="0"/>
              <a:t>, WRON).</a:t>
            </a:r>
            <a:endParaRPr lang="cs-CZ" dirty="0"/>
          </a:p>
        </p:txBody>
      </p:sp>
    </p:spTree>
    <p:extLst>
      <p:ext uri="{BB962C8B-B14F-4D97-AF65-F5344CB8AC3E}">
        <p14:creationId xmlns:p14="http://schemas.microsoft.com/office/powerpoint/2010/main" val="2890512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2697" y="838199"/>
            <a:ext cx="7314514" cy="5485886"/>
          </a:xfrm>
        </p:spPr>
      </p:pic>
    </p:spTree>
    <p:extLst>
      <p:ext uri="{BB962C8B-B14F-4D97-AF65-F5344CB8AC3E}">
        <p14:creationId xmlns:p14="http://schemas.microsoft.com/office/powerpoint/2010/main" val="3031837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799"/>
            <a:ext cx="9601200" cy="1093573"/>
          </a:xfrm>
        </p:spPr>
        <p:txBody>
          <a:bodyPr>
            <a:normAutofit fontScale="90000"/>
          </a:bodyPr>
          <a:lstStyle/>
          <a:p>
            <a:r>
              <a:rPr lang="en-GB" dirty="0" err="1">
                <a:solidFill>
                  <a:schemeClr val="tx1"/>
                </a:solidFill>
              </a:rPr>
              <a:t>Wojciech</a:t>
            </a:r>
            <a:r>
              <a:rPr lang="en-GB" dirty="0">
                <a:solidFill>
                  <a:schemeClr val="tx1"/>
                </a:solidFill>
              </a:rPr>
              <a:t> </a:t>
            </a:r>
            <a:r>
              <a:rPr lang="en-GB" dirty="0" err="1" smtClean="0">
                <a:solidFill>
                  <a:schemeClr val="tx1"/>
                </a:solidFill>
              </a:rPr>
              <a:t>Marczewski</a:t>
            </a:r>
            <a:r>
              <a:rPr lang="cs-CZ" dirty="0" smtClean="0">
                <a:solidFill>
                  <a:schemeClr val="tx1"/>
                </a:solidFill>
              </a:rPr>
              <a:t/>
            </a:r>
            <a:br>
              <a:rPr lang="cs-CZ" dirty="0" smtClean="0">
                <a:solidFill>
                  <a:schemeClr val="tx1"/>
                </a:solidFill>
              </a:rPr>
            </a:br>
            <a:endParaRPr lang="cs-CZ" dirty="0">
              <a:solidFill>
                <a:schemeClr val="tx1"/>
              </a:solidFill>
            </a:endParaRPr>
          </a:p>
        </p:txBody>
      </p:sp>
      <p:sp>
        <p:nvSpPr>
          <p:cNvPr id="3" name="Zástupný symbol pro obsah 2"/>
          <p:cNvSpPr>
            <a:spLocks noGrp="1"/>
          </p:cNvSpPr>
          <p:nvPr>
            <p:ph idx="1"/>
          </p:nvPr>
        </p:nvSpPr>
        <p:spPr>
          <a:xfrm>
            <a:off x="1371600" y="1935892"/>
            <a:ext cx="9601200" cy="4186881"/>
          </a:xfrm>
        </p:spPr>
        <p:txBody>
          <a:bodyPr>
            <a:normAutofit/>
          </a:bodyPr>
          <a:lstStyle/>
          <a:p>
            <a:r>
              <a:rPr lang="en-GB" i="1" dirty="0" err="1" smtClean="0"/>
              <a:t>Zmory</a:t>
            </a:r>
            <a:r>
              <a:rPr lang="en-GB" i="1" dirty="0" smtClean="0"/>
              <a:t>/Nightmares</a:t>
            </a:r>
            <a:r>
              <a:rPr lang="en-GB" dirty="0" smtClean="0"/>
              <a:t> </a:t>
            </a:r>
            <a:r>
              <a:rPr lang="en-GB" dirty="0"/>
              <a:t>(</a:t>
            </a:r>
            <a:r>
              <a:rPr lang="en-GB" b="1" dirty="0">
                <a:solidFill>
                  <a:schemeClr val="tx1"/>
                </a:solidFill>
              </a:rPr>
              <a:t>Poland</a:t>
            </a:r>
            <a:r>
              <a:rPr lang="en-GB" dirty="0"/>
              <a:t>, 1978</a:t>
            </a:r>
            <a:r>
              <a:rPr lang="en-GB" dirty="0" smtClean="0"/>
              <a:t>)</a:t>
            </a:r>
            <a:endParaRPr lang="cs-CZ" dirty="0" smtClean="0"/>
          </a:p>
          <a:p>
            <a:r>
              <a:rPr lang="cs-CZ" dirty="0">
                <a:hlinkClick r:id="rId2"/>
              </a:rPr>
              <a:t>https://</a:t>
            </a:r>
            <a:r>
              <a:rPr lang="cs-CZ" dirty="0" smtClean="0">
                <a:hlinkClick r:id="rId2"/>
              </a:rPr>
              <a:t>www.youtube.com/watch?v=u-1OeLEH89U</a:t>
            </a:r>
            <a:endParaRPr lang="cs-CZ" dirty="0" smtClean="0"/>
          </a:p>
          <a:p>
            <a:r>
              <a:rPr lang="en-GB" dirty="0" err="1" smtClean="0"/>
              <a:t>Wojciech</a:t>
            </a:r>
            <a:r>
              <a:rPr lang="en-GB" dirty="0" smtClean="0"/>
              <a:t> </a:t>
            </a:r>
            <a:r>
              <a:rPr lang="en-GB" dirty="0" err="1"/>
              <a:t>Marczewski’s</a:t>
            </a:r>
            <a:r>
              <a:rPr lang="en-GB" dirty="0"/>
              <a:t> historical drama </a:t>
            </a:r>
            <a:r>
              <a:rPr lang="en-GB" i="1" dirty="0"/>
              <a:t>Nightmares </a:t>
            </a:r>
            <a:r>
              <a:rPr lang="en-GB" dirty="0"/>
              <a:t>(1978), an adaption of Emil </a:t>
            </a:r>
            <a:r>
              <a:rPr lang="en-GB" dirty="0" err="1"/>
              <a:t>Zegadłowicz’s</a:t>
            </a:r>
            <a:r>
              <a:rPr lang="en-GB" dirty="0"/>
              <a:t> novel from 1935. The script written by </a:t>
            </a:r>
            <a:r>
              <a:rPr lang="en-GB" dirty="0" err="1"/>
              <a:t>Marczewski</a:t>
            </a:r>
            <a:r>
              <a:rPr lang="en-GB" dirty="0"/>
              <a:t> himself was rated very weak in the group Tor.</a:t>
            </a:r>
            <a:endParaRPr lang="cs-CZ" dirty="0"/>
          </a:p>
          <a:p>
            <a:r>
              <a:rPr lang="en-GB" dirty="0" err="1"/>
              <a:t>Marczewski</a:t>
            </a:r>
            <a:r>
              <a:rPr lang="cs-CZ" dirty="0"/>
              <a:t>: </a:t>
            </a:r>
            <a:r>
              <a:rPr lang="en-GB" dirty="0"/>
              <a:t>“</a:t>
            </a:r>
            <a:r>
              <a:rPr lang="cs-CZ" dirty="0"/>
              <a:t>Hajný</a:t>
            </a:r>
            <a:r>
              <a:rPr lang="en-GB" dirty="0"/>
              <a:t> was a fantastic professional, capable of conveying meaning through the structure. He was an engineer who knew how to build a house. I added a façade, shiny windows and balconies.”</a:t>
            </a:r>
            <a:r>
              <a:rPr lang="cs-CZ" dirty="0"/>
              <a:t> (interview, 2016)</a:t>
            </a:r>
          </a:p>
          <a:p>
            <a:r>
              <a:rPr lang="cs-CZ" dirty="0"/>
              <a:t>Hajný: </a:t>
            </a:r>
            <a:r>
              <a:rPr lang="en-GB" dirty="0"/>
              <a:t>“Both the book and the author’s personality have been causing a controversy for many years. As a foreigner I had a distance to the case. When writing I was not accompanied by the burden that the Pole would experience”</a:t>
            </a:r>
            <a:r>
              <a:rPr lang="cs-CZ" dirty="0"/>
              <a:t> (interview, </a:t>
            </a:r>
            <a:r>
              <a:rPr lang="cs-CZ" dirty="0" err="1"/>
              <a:t>Ekran</a:t>
            </a:r>
            <a:r>
              <a:rPr lang="cs-CZ" dirty="0"/>
              <a:t>, 1983)</a:t>
            </a:r>
          </a:p>
          <a:p>
            <a:endParaRPr lang="cs-CZ" dirty="0"/>
          </a:p>
        </p:txBody>
      </p:sp>
    </p:spTree>
    <p:extLst>
      <p:ext uri="{BB962C8B-B14F-4D97-AF65-F5344CB8AC3E}">
        <p14:creationId xmlns:p14="http://schemas.microsoft.com/office/powerpoint/2010/main" val="614458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937054"/>
          </a:xfrm>
        </p:spPr>
        <p:txBody>
          <a:bodyPr/>
          <a:lstStyle/>
          <a:p>
            <a:r>
              <a:rPr lang="cs-CZ" dirty="0" smtClean="0">
                <a:solidFill>
                  <a:schemeClr val="tx1"/>
                </a:solidFill>
              </a:rPr>
              <a:t>Hajný as a </a:t>
            </a:r>
            <a:r>
              <a:rPr lang="cs-CZ" dirty="0" err="1" smtClean="0">
                <a:solidFill>
                  <a:schemeClr val="tx1"/>
                </a:solidFill>
              </a:rPr>
              <a:t>scriptwriter</a:t>
            </a:r>
            <a:endParaRPr lang="cs-CZ" dirty="0">
              <a:solidFill>
                <a:schemeClr val="tx1"/>
              </a:solidFill>
            </a:endParaRPr>
          </a:p>
        </p:txBody>
      </p:sp>
      <p:sp>
        <p:nvSpPr>
          <p:cNvPr id="3" name="Zástupný symbol pro obsah 2"/>
          <p:cNvSpPr>
            <a:spLocks noGrp="1"/>
          </p:cNvSpPr>
          <p:nvPr>
            <p:ph idx="1"/>
          </p:nvPr>
        </p:nvSpPr>
        <p:spPr/>
        <p:txBody>
          <a:bodyPr>
            <a:normAutofit/>
          </a:bodyPr>
          <a:lstStyle/>
          <a:p>
            <a:r>
              <a:rPr lang="en-GB" sz="2800" b="1" dirty="0" err="1">
                <a:solidFill>
                  <a:schemeClr val="tx1"/>
                </a:solidFill>
              </a:rPr>
              <a:t>Stanisław</a:t>
            </a:r>
            <a:r>
              <a:rPr lang="en-GB" sz="2800" b="1" dirty="0">
                <a:solidFill>
                  <a:schemeClr val="tx1"/>
                </a:solidFill>
              </a:rPr>
              <a:t> </a:t>
            </a:r>
            <a:r>
              <a:rPr lang="en-GB" sz="2800" b="1" dirty="0" err="1" smtClean="0">
                <a:solidFill>
                  <a:schemeClr val="tx1"/>
                </a:solidFill>
              </a:rPr>
              <a:t>Różewicz</a:t>
            </a:r>
            <a:r>
              <a:rPr lang="cs-CZ" sz="2800" b="1" dirty="0" smtClean="0">
                <a:solidFill>
                  <a:schemeClr val="tx1"/>
                </a:solidFill>
              </a:rPr>
              <a:t>:</a:t>
            </a:r>
            <a:endParaRPr lang="cs-CZ" sz="2800" b="1" dirty="0" smtClean="0">
              <a:hlinkClick r:id="rId2"/>
            </a:endParaRPr>
          </a:p>
          <a:p>
            <a:r>
              <a:rPr lang="cs-CZ" dirty="0" smtClean="0">
                <a:hlinkClick r:id="rId2"/>
              </a:rPr>
              <a:t>http</a:t>
            </a:r>
            <a:r>
              <a:rPr lang="cs-CZ" dirty="0">
                <a:hlinkClick r:id="rId2"/>
              </a:rPr>
              <a:t>://</a:t>
            </a:r>
            <a:r>
              <a:rPr lang="cs-CZ" dirty="0" smtClean="0">
                <a:hlinkClick r:id="rId2"/>
              </a:rPr>
              <a:t>www.filmpolski.pl/fp/index.php?osoba=112404</a:t>
            </a:r>
            <a:r>
              <a:rPr lang="cs-CZ" dirty="0" smtClean="0"/>
              <a:t>  </a:t>
            </a:r>
            <a:endParaRPr lang="cs-CZ" dirty="0"/>
          </a:p>
          <a:p>
            <a:r>
              <a:rPr lang="en-GB" dirty="0" err="1" smtClean="0"/>
              <a:t>Stanisław</a:t>
            </a:r>
            <a:r>
              <a:rPr lang="en-GB" dirty="0" smtClean="0"/>
              <a:t> </a:t>
            </a:r>
            <a:r>
              <a:rPr lang="en-GB" dirty="0" err="1"/>
              <a:t>Różewicz</a:t>
            </a:r>
            <a:r>
              <a:rPr lang="en-GB" dirty="0"/>
              <a:t> invited </a:t>
            </a:r>
            <a:r>
              <a:rPr lang="en-GB" dirty="0" err="1"/>
              <a:t>Hajný</a:t>
            </a:r>
            <a:r>
              <a:rPr lang="en-GB" dirty="0"/>
              <a:t> to adapt Boleslaw </a:t>
            </a:r>
            <a:r>
              <a:rPr lang="en-GB" dirty="0" err="1"/>
              <a:t>Prus</a:t>
            </a:r>
            <a:r>
              <a:rPr lang="en-GB" dirty="0"/>
              <a:t>’ first volume of a novel </a:t>
            </a:r>
            <a:r>
              <a:rPr lang="en-GB" i="1" dirty="0"/>
              <a:t>The New Woman</a:t>
            </a:r>
            <a:r>
              <a:rPr lang="en-GB" dirty="0"/>
              <a:t> into the movie entitled </a:t>
            </a:r>
            <a:r>
              <a:rPr lang="en-GB" i="1" dirty="0"/>
              <a:t>Mrs. Latter’s </a:t>
            </a:r>
            <a:r>
              <a:rPr lang="en-GB" i="1" dirty="0" smtClean="0"/>
              <a:t>Pension</a:t>
            </a:r>
            <a:r>
              <a:rPr lang="en-GB" dirty="0" smtClean="0"/>
              <a:t>.</a:t>
            </a:r>
            <a:r>
              <a:rPr lang="cs-CZ" dirty="0" smtClean="0"/>
              <a:t> </a:t>
            </a:r>
            <a:r>
              <a:rPr lang="en-GB" i="1" dirty="0" err="1" smtClean="0"/>
              <a:t>Penzionát</a:t>
            </a:r>
            <a:r>
              <a:rPr lang="en-GB" i="1" dirty="0" smtClean="0"/>
              <a:t> </a:t>
            </a:r>
            <a:r>
              <a:rPr lang="en-GB" i="1" dirty="0" err="1"/>
              <a:t>paní</a:t>
            </a:r>
            <a:r>
              <a:rPr lang="en-GB" i="1" dirty="0"/>
              <a:t> </a:t>
            </a:r>
            <a:r>
              <a:rPr lang="en-GB" i="1" dirty="0" err="1"/>
              <a:t>Latterové</a:t>
            </a:r>
            <a:r>
              <a:rPr lang="en-GB" i="1" dirty="0"/>
              <a:t>/</a:t>
            </a:r>
            <a:r>
              <a:rPr lang="en-GB" i="1" dirty="0" err="1"/>
              <a:t>Pensja</a:t>
            </a:r>
            <a:r>
              <a:rPr lang="en-GB" i="1" dirty="0"/>
              <a:t> </a:t>
            </a:r>
            <a:r>
              <a:rPr lang="en-GB" i="1" dirty="0" err="1"/>
              <a:t>pani</a:t>
            </a:r>
            <a:r>
              <a:rPr lang="en-GB" i="1" dirty="0"/>
              <a:t> Latter</a:t>
            </a:r>
            <a:r>
              <a:rPr lang="en-GB" dirty="0"/>
              <a:t>/</a:t>
            </a:r>
            <a:r>
              <a:rPr lang="en-GB" i="1" dirty="0"/>
              <a:t>Mrs. Latter’s Pension</a:t>
            </a:r>
            <a:r>
              <a:rPr lang="en-GB" dirty="0"/>
              <a:t> (</a:t>
            </a:r>
            <a:r>
              <a:rPr lang="en-GB" b="1" dirty="0">
                <a:solidFill>
                  <a:schemeClr val="tx1"/>
                </a:solidFill>
              </a:rPr>
              <a:t>Poland-Czechoslovakia</a:t>
            </a:r>
            <a:r>
              <a:rPr lang="en-GB" dirty="0">
                <a:solidFill>
                  <a:schemeClr val="tx1"/>
                </a:solidFill>
              </a:rPr>
              <a:t>, 1982</a:t>
            </a:r>
            <a:r>
              <a:rPr lang="en-GB" dirty="0" smtClean="0">
                <a:solidFill>
                  <a:schemeClr val="tx1"/>
                </a:solidFill>
              </a:rPr>
              <a:t>)</a:t>
            </a:r>
            <a:endParaRPr lang="cs-CZ" dirty="0" smtClean="0">
              <a:solidFill>
                <a:schemeClr val="tx1"/>
              </a:solidFill>
            </a:endParaRPr>
          </a:p>
          <a:p>
            <a:r>
              <a:rPr lang="en-GB" sz="2800" b="1" dirty="0" err="1"/>
              <a:t>Juliusz</a:t>
            </a:r>
            <a:r>
              <a:rPr lang="en-GB" sz="2800" b="1" dirty="0"/>
              <a:t> </a:t>
            </a:r>
            <a:r>
              <a:rPr lang="en-GB" sz="2800" b="1" dirty="0" err="1" smtClean="0"/>
              <a:t>Machulski</a:t>
            </a:r>
            <a:r>
              <a:rPr lang="cs-CZ" sz="2800" b="1" dirty="0" smtClean="0"/>
              <a:t>:</a:t>
            </a:r>
          </a:p>
          <a:p>
            <a:r>
              <a:rPr lang="cs-CZ" sz="1900" b="1" dirty="0">
                <a:hlinkClick r:id="rId3"/>
              </a:rPr>
              <a:t>http://</a:t>
            </a:r>
            <a:r>
              <a:rPr lang="cs-CZ" sz="1900" b="1" dirty="0" smtClean="0">
                <a:hlinkClick r:id="rId3"/>
              </a:rPr>
              <a:t>www.filmpolski.pl/fp/index.php?osoba=116244</a:t>
            </a:r>
            <a:r>
              <a:rPr lang="cs-CZ" sz="1900" b="1" dirty="0" smtClean="0"/>
              <a:t> </a:t>
            </a:r>
          </a:p>
          <a:p>
            <a:r>
              <a:rPr lang="en-GB" i="1" dirty="0" err="1"/>
              <a:t>Seksmisja</a:t>
            </a:r>
            <a:r>
              <a:rPr lang="en-GB" i="1" dirty="0"/>
              <a:t>/</a:t>
            </a:r>
            <a:r>
              <a:rPr lang="en-GB" i="1" dirty="0" err="1"/>
              <a:t>Sexmission</a:t>
            </a:r>
            <a:r>
              <a:rPr lang="cs-CZ" dirty="0"/>
              <a:t>, </a:t>
            </a:r>
            <a:r>
              <a:rPr lang="en-GB" dirty="0"/>
              <a:t>1983</a:t>
            </a:r>
            <a:endParaRPr lang="cs-CZ" dirty="0"/>
          </a:p>
          <a:p>
            <a:endParaRPr lang="cs-CZ" sz="2800" b="1" dirty="0"/>
          </a:p>
        </p:txBody>
      </p:sp>
    </p:spTree>
    <p:extLst>
      <p:ext uri="{BB962C8B-B14F-4D97-AF65-F5344CB8AC3E}">
        <p14:creationId xmlns:p14="http://schemas.microsoft.com/office/powerpoint/2010/main" val="504496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Hajný as a </a:t>
            </a:r>
            <a:r>
              <a:rPr lang="cs-CZ" dirty="0" err="1" smtClean="0"/>
              <a:t>dramaturge</a:t>
            </a:r>
            <a:endParaRPr lang="cs-CZ" dirty="0"/>
          </a:p>
        </p:txBody>
      </p:sp>
      <p:sp>
        <p:nvSpPr>
          <p:cNvPr id="3" name="Zástupný symbol pro obsah 2"/>
          <p:cNvSpPr>
            <a:spLocks noGrp="1"/>
          </p:cNvSpPr>
          <p:nvPr>
            <p:ph idx="1"/>
          </p:nvPr>
        </p:nvSpPr>
        <p:spPr/>
        <p:txBody>
          <a:bodyPr/>
          <a:lstStyle/>
          <a:p>
            <a:r>
              <a:rPr lang="en-GB" dirty="0" err="1"/>
              <a:t>Różewicz’s</a:t>
            </a:r>
            <a:r>
              <a:rPr lang="en-GB" dirty="0"/>
              <a:t> </a:t>
            </a:r>
            <a:r>
              <a:rPr lang="en-GB" i="1" dirty="0" err="1"/>
              <a:t>Podivný</a:t>
            </a:r>
            <a:r>
              <a:rPr lang="en-GB" i="1" dirty="0"/>
              <a:t> host/</a:t>
            </a:r>
            <a:r>
              <a:rPr lang="en-GB" i="1" dirty="0" err="1"/>
              <a:t>Nocny</a:t>
            </a:r>
            <a:r>
              <a:rPr lang="en-GB" i="1" dirty="0"/>
              <a:t> </a:t>
            </a:r>
            <a:r>
              <a:rPr lang="en-GB" i="1" dirty="0" err="1"/>
              <a:t>gość</a:t>
            </a:r>
            <a:r>
              <a:rPr lang="en-GB" i="1" dirty="0"/>
              <a:t>/The Night Time Guest</a:t>
            </a:r>
            <a:r>
              <a:rPr lang="en-GB" dirty="0"/>
              <a:t>, Poland–Czechoslovakia, 1989 </a:t>
            </a:r>
            <a:endParaRPr lang="cs-CZ" dirty="0" smtClean="0"/>
          </a:p>
          <a:p>
            <a:r>
              <a:rPr lang="en-GB" dirty="0" smtClean="0"/>
              <a:t>Stanislav </a:t>
            </a:r>
            <a:r>
              <a:rPr lang="en-GB" dirty="0" err="1"/>
              <a:t>Strnad’s</a:t>
            </a:r>
            <a:r>
              <a:rPr lang="en-GB" dirty="0"/>
              <a:t> </a:t>
            </a:r>
            <a:r>
              <a:rPr lang="en-GB" i="1" dirty="0" err="1"/>
              <a:t>Zátah</a:t>
            </a:r>
            <a:r>
              <a:rPr lang="en-GB" dirty="0"/>
              <a:t>/</a:t>
            </a:r>
            <a:r>
              <a:rPr lang="en-GB" i="1" dirty="0"/>
              <a:t>List </a:t>
            </a:r>
            <a:r>
              <a:rPr lang="en-GB" i="1" dirty="0" err="1"/>
              <a:t>gończy</a:t>
            </a:r>
            <a:r>
              <a:rPr lang="en-GB" i="1" dirty="0"/>
              <a:t>/Manhunt</a:t>
            </a:r>
            <a:r>
              <a:rPr lang="en-GB" dirty="0"/>
              <a:t>, Poland–Czechoslovakia, 1985</a:t>
            </a:r>
            <a:endParaRPr lang="cs-CZ" dirty="0"/>
          </a:p>
        </p:txBody>
      </p:sp>
    </p:spTree>
    <p:extLst>
      <p:ext uri="{BB962C8B-B14F-4D97-AF65-F5344CB8AC3E}">
        <p14:creationId xmlns:p14="http://schemas.microsoft.com/office/powerpoint/2010/main" val="2434322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Hajný as </a:t>
            </a:r>
            <a:r>
              <a:rPr lang="en-GB" dirty="0" smtClean="0"/>
              <a:t>a </a:t>
            </a:r>
            <a:r>
              <a:rPr lang="en-GB" dirty="0"/>
              <a:t>member of </a:t>
            </a:r>
            <a:r>
              <a:rPr lang="cs-CZ" dirty="0" smtClean="0"/>
              <a:t>a </a:t>
            </a:r>
            <a:r>
              <a:rPr lang="en-GB" dirty="0" smtClean="0"/>
              <a:t>dramaturgical-production </a:t>
            </a:r>
            <a:r>
              <a:rPr lang="en-GB" dirty="0"/>
              <a:t>group </a:t>
            </a:r>
            <a:endParaRPr lang="cs-CZ" dirty="0"/>
          </a:p>
        </p:txBody>
      </p:sp>
      <p:sp>
        <p:nvSpPr>
          <p:cNvPr id="3" name="Zástupný symbol pro obsah 2"/>
          <p:cNvSpPr>
            <a:spLocks noGrp="1"/>
          </p:cNvSpPr>
          <p:nvPr>
            <p:ph idx="1"/>
          </p:nvPr>
        </p:nvSpPr>
        <p:spPr/>
        <p:txBody>
          <a:bodyPr>
            <a:normAutofit lnSpcReduction="10000"/>
          </a:bodyPr>
          <a:lstStyle/>
          <a:p>
            <a:r>
              <a:rPr lang="en-GB" dirty="0" smtClean="0"/>
              <a:t>together </a:t>
            </a:r>
            <a:r>
              <a:rPr lang="en-GB" dirty="0"/>
              <a:t>with the Polish units </a:t>
            </a:r>
            <a:r>
              <a:rPr lang="en-GB" dirty="0" err="1" smtClean="0"/>
              <a:t>Kadr</a:t>
            </a:r>
            <a:r>
              <a:rPr lang="cs-CZ" dirty="0" smtClean="0"/>
              <a:t> </a:t>
            </a:r>
            <a:r>
              <a:rPr lang="en-GB" dirty="0" smtClean="0"/>
              <a:t>and </a:t>
            </a:r>
            <a:r>
              <a:rPr lang="en-GB" dirty="0" err="1"/>
              <a:t>Oko</a:t>
            </a:r>
            <a:r>
              <a:rPr lang="en-GB" dirty="0"/>
              <a:t>, </a:t>
            </a:r>
            <a:r>
              <a:rPr lang="cs-CZ" dirty="0" err="1" smtClean="0"/>
              <a:t>the</a:t>
            </a:r>
            <a:r>
              <a:rPr lang="cs-CZ" dirty="0" smtClean="0"/>
              <a:t> </a:t>
            </a:r>
            <a:r>
              <a:rPr lang="cs-CZ" dirty="0" err="1" smtClean="0"/>
              <a:t>group</a:t>
            </a:r>
            <a:r>
              <a:rPr lang="cs-CZ" dirty="0" smtClean="0"/>
              <a:t> </a:t>
            </a:r>
            <a:r>
              <a:rPr lang="en-GB" dirty="0" smtClean="0"/>
              <a:t>co-produced </a:t>
            </a:r>
            <a:r>
              <a:rPr lang="cs-CZ" dirty="0" err="1" smtClean="0"/>
              <a:t>two</a:t>
            </a:r>
            <a:r>
              <a:rPr lang="en-GB" dirty="0" smtClean="0"/>
              <a:t> </a:t>
            </a:r>
            <a:r>
              <a:rPr lang="en-GB" dirty="0"/>
              <a:t>movies based on scripts which had all been written by the Czech scriptwriter, dramaturg and writer </a:t>
            </a:r>
            <a:r>
              <a:rPr lang="en-GB" b="1" dirty="0" err="1"/>
              <a:t>Vladimír</a:t>
            </a:r>
            <a:r>
              <a:rPr lang="en-GB" b="1" dirty="0"/>
              <a:t> </a:t>
            </a:r>
            <a:r>
              <a:rPr lang="en-GB" b="1" dirty="0" err="1"/>
              <a:t>Körner</a:t>
            </a:r>
            <a:r>
              <a:rPr lang="en-GB" dirty="0"/>
              <a:t>: </a:t>
            </a:r>
            <a:endParaRPr lang="cs-CZ" dirty="0" smtClean="0"/>
          </a:p>
          <a:p>
            <a:r>
              <a:rPr lang="en-GB" i="1" dirty="0" err="1" smtClean="0"/>
              <a:t>Záník</a:t>
            </a:r>
            <a:r>
              <a:rPr lang="en-GB" i="1" dirty="0" smtClean="0"/>
              <a:t> </a:t>
            </a:r>
            <a:r>
              <a:rPr lang="en-GB" i="1" dirty="0" err="1"/>
              <a:t>samoty</a:t>
            </a:r>
            <a:r>
              <a:rPr lang="en-GB" i="1" dirty="0"/>
              <a:t> </a:t>
            </a:r>
            <a:r>
              <a:rPr lang="en-GB" i="1" dirty="0" err="1"/>
              <a:t>Berhof</a:t>
            </a:r>
            <a:r>
              <a:rPr lang="en-GB" i="1" dirty="0"/>
              <a:t>/</a:t>
            </a:r>
            <a:r>
              <a:rPr lang="en-GB" i="1" dirty="0" err="1"/>
              <a:t>Ślady</a:t>
            </a:r>
            <a:r>
              <a:rPr lang="en-GB" i="1" dirty="0"/>
              <a:t> </a:t>
            </a:r>
            <a:r>
              <a:rPr lang="en-GB" i="1" dirty="0" err="1"/>
              <a:t>wilczych</a:t>
            </a:r>
            <a:r>
              <a:rPr lang="en-GB" i="1" dirty="0"/>
              <a:t> </a:t>
            </a:r>
            <a:r>
              <a:rPr lang="en-GB" i="1" dirty="0" err="1"/>
              <a:t>zębów</a:t>
            </a:r>
            <a:r>
              <a:rPr lang="en-GB" i="1" dirty="0"/>
              <a:t>/End of the Lonely Farm </a:t>
            </a:r>
            <a:r>
              <a:rPr lang="en-GB" i="1" dirty="0" err="1"/>
              <a:t>Berhof</a:t>
            </a:r>
            <a:r>
              <a:rPr lang="en-GB" dirty="0"/>
              <a:t> (</a:t>
            </a:r>
            <a:r>
              <a:rPr lang="en-GB" dirty="0" err="1"/>
              <a:t>Jiří</a:t>
            </a:r>
            <a:r>
              <a:rPr lang="en-GB" dirty="0"/>
              <a:t> Svoboda, Poland–Czechoslovakia, 1982), </a:t>
            </a:r>
            <a:endParaRPr lang="cs-CZ" dirty="0" smtClean="0"/>
          </a:p>
          <a:p>
            <a:r>
              <a:rPr lang="en-GB" i="1" dirty="0" err="1" smtClean="0"/>
              <a:t>Kainovo</a:t>
            </a:r>
            <a:r>
              <a:rPr lang="en-GB" i="1" dirty="0" smtClean="0"/>
              <a:t> </a:t>
            </a:r>
            <a:r>
              <a:rPr lang="en-GB" i="1" dirty="0" err="1"/>
              <a:t>znamení</a:t>
            </a:r>
            <a:r>
              <a:rPr lang="en-GB" i="1" dirty="0"/>
              <a:t>/</a:t>
            </a:r>
            <a:r>
              <a:rPr lang="en-GB" i="1" dirty="0" err="1"/>
              <a:t>Czarny</a:t>
            </a:r>
            <a:r>
              <a:rPr lang="en-GB" i="1" dirty="0"/>
              <a:t> </a:t>
            </a:r>
            <a:r>
              <a:rPr lang="en-GB" i="1" dirty="0" err="1"/>
              <a:t>wąwóz</a:t>
            </a:r>
            <a:r>
              <a:rPr lang="en-GB" i="1" dirty="0"/>
              <a:t>/The Black Gorge</a:t>
            </a:r>
            <a:r>
              <a:rPr lang="en-GB" dirty="0"/>
              <a:t> (</a:t>
            </a:r>
            <a:r>
              <a:rPr lang="en-GB" dirty="0" err="1"/>
              <a:t>Janusz</a:t>
            </a:r>
            <a:r>
              <a:rPr lang="en-GB" dirty="0"/>
              <a:t> </a:t>
            </a:r>
            <a:r>
              <a:rPr lang="en-GB" dirty="0" err="1"/>
              <a:t>Majewski</a:t>
            </a:r>
            <a:r>
              <a:rPr lang="en-GB" dirty="0"/>
              <a:t>, Poland–Czechoslovakia, 1989</a:t>
            </a:r>
            <a:r>
              <a:rPr lang="en-GB" dirty="0" smtClean="0"/>
              <a:t>)</a:t>
            </a:r>
            <a:endParaRPr lang="cs-CZ" dirty="0" smtClean="0"/>
          </a:p>
          <a:p>
            <a:endParaRPr lang="cs-CZ" dirty="0"/>
          </a:p>
          <a:p>
            <a:r>
              <a:rPr lang="en-GB" dirty="0"/>
              <a:t>between 1975 and 1989, </a:t>
            </a:r>
            <a:r>
              <a:rPr lang="en-GB" dirty="0" err="1"/>
              <a:t>Hajný</a:t>
            </a:r>
            <a:r>
              <a:rPr lang="en-GB" dirty="0"/>
              <a:t> was personally involved in, or indirectly participated on, eleven projects that were either Polish movies or Czechoslovak–Polish co-productions</a:t>
            </a:r>
            <a:endParaRPr lang="cs-CZ" dirty="0"/>
          </a:p>
        </p:txBody>
      </p:sp>
    </p:spTree>
    <p:extLst>
      <p:ext uri="{BB962C8B-B14F-4D97-AF65-F5344CB8AC3E}">
        <p14:creationId xmlns:p14="http://schemas.microsoft.com/office/powerpoint/2010/main" val="11262569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r>
              <a:rPr lang="en-GB" dirty="0"/>
              <a:t>questions: </a:t>
            </a:r>
            <a:endParaRPr lang="cs-CZ" dirty="0" smtClean="0"/>
          </a:p>
          <a:p>
            <a:r>
              <a:rPr lang="en-GB" dirty="0" smtClean="0"/>
              <a:t>what </a:t>
            </a:r>
            <a:r>
              <a:rPr lang="en-GB" dirty="0"/>
              <a:t>individual capacities and creative potential did </a:t>
            </a:r>
            <a:r>
              <a:rPr lang="en-GB" dirty="0" err="1"/>
              <a:t>Hajný</a:t>
            </a:r>
            <a:r>
              <a:rPr lang="en-GB" dirty="0"/>
              <a:t> </a:t>
            </a:r>
            <a:r>
              <a:rPr lang="en-GB" dirty="0" smtClean="0"/>
              <a:t>possess</a:t>
            </a:r>
            <a:r>
              <a:rPr lang="cs-CZ" dirty="0" err="1" smtClean="0"/>
              <a:t>ed</a:t>
            </a:r>
            <a:r>
              <a:rPr lang="en-GB" dirty="0" smtClean="0"/>
              <a:t> </a:t>
            </a:r>
            <a:r>
              <a:rPr lang="en-GB" dirty="0"/>
              <a:t>to drive such interest from the Polish side? </a:t>
            </a:r>
            <a:endParaRPr lang="cs-CZ" dirty="0" smtClean="0"/>
          </a:p>
          <a:p>
            <a:r>
              <a:rPr lang="en-GB" dirty="0" smtClean="0"/>
              <a:t>What </a:t>
            </a:r>
            <a:r>
              <a:rPr lang="en-GB" dirty="0"/>
              <a:t>were the basic compatibilities and differences that made the cooperation both possible and desirable for all those involved: scriptwriters, directors, film studios, and creative and dramaturgical-production groups? </a:t>
            </a:r>
            <a:endParaRPr lang="cs-CZ" dirty="0" smtClean="0"/>
          </a:p>
          <a:p>
            <a:r>
              <a:rPr lang="en-GB" dirty="0" smtClean="0"/>
              <a:t>How </a:t>
            </a:r>
            <a:r>
              <a:rPr lang="en-GB" dirty="0"/>
              <a:t>did the transfer between the two cultural and industrial milieus work, and what lubricated the intensity and comparative effectiveness it achieved over fifteen years? </a:t>
            </a:r>
            <a:endParaRPr lang="cs-CZ" dirty="0" smtClean="0"/>
          </a:p>
          <a:p>
            <a:r>
              <a:rPr lang="en-GB" dirty="0"/>
              <a:t>what capacity of agency </a:t>
            </a:r>
            <a:r>
              <a:rPr lang="en-GB" dirty="0" smtClean="0"/>
              <a:t>–</a:t>
            </a:r>
            <a:r>
              <a:rPr lang="cs-CZ" dirty="0" smtClean="0"/>
              <a:t> </a:t>
            </a:r>
            <a:r>
              <a:rPr lang="en-GB" dirty="0" smtClean="0"/>
              <a:t>what </a:t>
            </a:r>
            <a:r>
              <a:rPr lang="en-GB" dirty="0"/>
              <a:t>knowledge of schemas of scriptwriting and dramaturgy, what ability to apply them, </a:t>
            </a:r>
            <a:r>
              <a:rPr lang="en-GB" dirty="0" smtClean="0"/>
              <a:t>and</a:t>
            </a:r>
            <a:r>
              <a:rPr lang="cs-CZ" dirty="0" smtClean="0"/>
              <a:t> </a:t>
            </a:r>
            <a:r>
              <a:rPr lang="en-GB" dirty="0" smtClean="0"/>
              <a:t>what </a:t>
            </a:r>
            <a:r>
              <a:rPr lang="en-GB" dirty="0"/>
              <a:t>capacity to transpose the schemas to new context </a:t>
            </a:r>
            <a:r>
              <a:rPr lang="en-GB" dirty="0" err="1"/>
              <a:t>Hajný</a:t>
            </a:r>
            <a:r>
              <a:rPr lang="en-GB" dirty="0"/>
              <a:t> reached in both of the systems of production he mediated between?</a:t>
            </a:r>
            <a:endParaRPr lang="cs-CZ" dirty="0"/>
          </a:p>
        </p:txBody>
      </p:sp>
    </p:spTree>
    <p:extLst>
      <p:ext uri="{BB962C8B-B14F-4D97-AF65-F5344CB8AC3E}">
        <p14:creationId xmlns:p14="http://schemas.microsoft.com/office/powerpoint/2010/main" val="2320303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en-GB" dirty="0"/>
              <a:t>Asking what degree of control </a:t>
            </a:r>
            <a:r>
              <a:rPr lang="en-GB" dirty="0" err="1"/>
              <a:t>Hajný</a:t>
            </a:r>
            <a:r>
              <a:rPr lang="en-GB" dirty="0"/>
              <a:t> had over the relations he was entering into as a creative partner in two production systems allows us to analyse his position in the Czech and the Polish film production milieus. </a:t>
            </a:r>
            <a:endParaRPr lang="cs-CZ" dirty="0" smtClean="0"/>
          </a:p>
          <a:p>
            <a:r>
              <a:rPr lang="en-GB" dirty="0" smtClean="0"/>
              <a:t>we </a:t>
            </a:r>
            <a:r>
              <a:rPr lang="cs-CZ" dirty="0" err="1" smtClean="0"/>
              <a:t>can</a:t>
            </a:r>
            <a:r>
              <a:rPr lang="en-GB" dirty="0" smtClean="0"/>
              <a:t> </a:t>
            </a:r>
            <a:r>
              <a:rPr lang="en-GB" dirty="0"/>
              <a:t>compare the power of a human resource, by which we mean here </a:t>
            </a:r>
            <a:r>
              <a:rPr lang="en-GB" dirty="0" err="1"/>
              <a:t>Hajný’s</a:t>
            </a:r>
            <a:r>
              <a:rPr lang="en-GB" dirty="0"/>
              <a:t> scriptwriting skills and his knowledge of dramaturgical practice, in two similar, but still different and specific systems. We </a:t>
            </a:r>
            <a:r>
              <a:rPr lang="cs-CZ" dirty="0" err="1" smtClean="0"/>
              <a:t>can</a:t>
            </a:r>
            <a:r>
              <a:rPr lang="en-GB" dirty="0" smtClean="0"/>
              <a:t> </a:t>
            </a:r>
            <a:r>
              <a:rPr lang="en-GB" dirty="0"/>
              <a:t>also analyse the two social systems of the Czech and Polish film industries through the similarities and differences in how they interacted with </a:t>
            </a:r>
            <a:r>
              <a:rPr lang="en-GB" dirty="0" err="1"/>
              <a:t>Hajný’s</a:t>
            </a:r>
            <a:r>
              <a:rPr lang="en-GB" dirty="0"/>
              <a:t> resource. </a:t>
            </a:r>
            <a:endParaRPr lang="cs-CZ" dirty="0" smtClean="0"/>
          </a:p>
          <a:p>
            <a:r>
              <a:rPr lang="en-GB" dirty="0" smtClean="0"/>
              <a:t>In </a:t>
            </a:r>
            <a:r>
              <a:rPr lang="en-GB" dirty="0"/>
              <a:t>his effectiveness and professionalism as a scriptwriter, and in his position as a traveller shuttling from one milieu to the other, </a:t>
            </a:r>
            <a:r>
              <a:rPr lang="en-GB" dirty="0" err="1"/>
              <a:t>Hajný</a:t>
            </a:r>
            <a:r>
              <a:rPr lang="en-GB" dirty="0"/>
              <a:t> can be viewed as an agent crossing between two production systems and, in effect, helping us to identify the systems’ specificities.</a:t>
            </a:r>
            <a:endParaRPr lang="cs-CZ" dirty="0"/>
          </a:p>
        </p:txBody>
      </p:sp>
    </p:spTree>
    <p:extLst>
      <p:ext uri="{BB962C8B-B14F-4D97-AF65-F5344CB8AC3E}">
        <p14:creationId xmlns:p14="http://schemas.microsoft.com/office/powerpoint/2010/main" val="159876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637211"/>
            <a:ext cx="9601200" cy="4230189"/>
          </a:xfrm>
        </p:spPr>
        <p:txBody>
          <a:bodyPr>
            <a:normAutofit fontScale="92500" lnSpcReduction="20000"/>
          </a:bodyPr>
          <a:lstStyle/>
          <a:p>
            <a:r>
              <a:rPr lang="en-GB" dirty="0"/>
              <a:t>“The making of a product – particularly when it is a film – can sometimes fascinate us as much as the product itself.” </a:t>
            </a:r>
            <a:endParaRPr lang="cs-CZ" dirty="0"/>
          </a:p>
          <a:p>
            <a:r>
              <a:rPr lang="en-GB" dirty="0"/>
              <a:t>Janet </a:t>
            </a:r>
            <a:r>
              <a:rPr lang="en-GB" dirty="0" err="1"/>
              <a:t>Staiger</a:t>
            </a:r>
            <a:r>
              <a:rPr lang="en-GB" dirty="0"/>
              <a:t>, The Classical Hollywood Cinema </a:t>
            </a:r>
            <a:endParaRPr lang="cs-CZ" dirty="0"/>
          </a:p>
          <a:p>
            <a:r>
              <a:rPr lang="en-GB" dirty="0"/>
              <a:t>“… an aspect that remains under-examined is the concrete industrial and policy mechanisms that underpin the practice of co-production. … it is all too easy to stand outside the production and policy apparatus and critique the outcomes of processes we don´t fully understand. We may analyse on-screen factors like casting, locations and story-lines, and consider them in the light of policy reports, critical reviews and box office performance and then draw conclusions. Such analyses are valid but somewhat incomplete, because it is only when we move closer, when we seek to understand how these “texts” were generated by the practitioners and by the policy instruments, that we are really in a position </a:t>
            </a:r>
            <a:r>
              <a:rPr lang="en-GB" b="1" dirty="0"/>
              <a:t>to understand whether what is seen on screen is a creative choice, the natural outworking of some transnational aesthetic, or rather an inevitable outcome of a particular set of circumstances and constraints.</a:t>
            </a:r>
            <a:r>
              <a:rPr lang="en-GB" dirty="0"/>
              <a:t>” </a:t>
            </a:r>
            <a:endParaRPr lang="cs-CZ" dirty="0" smtClean="0"/>
          </a:p>
          <a:p>
            <a:r>
              <a:rPr lang="en-GB" dirty="0"/>
              <a:t>Hammett-</a:t>
            </a:r>
            <a:r>
              <a:rPr lang="en-GB" dirty="0" err="1"/>
              <a:t>Jamart</a:t>
            </a:r>
            <a:r>
              <a:rPr lang="en-GB" dirty="0"/>
              <a:t>, Julia, </a:t>
            </a:r>
            <a:r>
              <a:rPr lang="en-GB" dirty="0" err="1"/>
              <a:t>Petar</a:t>
            </a:r>
            <a:r>
              <a:rPr lang="en-GB" dirty="0"/>
              <a:t> </a:t>
            </a:r>
            <a:r>
              <a:rPr lang="en-GB" dirty="0" err="1"/>
              <a:t>Mitric</a:t>
            </a:r>
            <a:r>
              <a:rPr lang="en-GB" dirty="0"/>
              <a:t>, a Eva </a:t>
            </a:r>
            <a:r>
              <a:rPr lang="en-GB" dirty="0" err="1"/>
              <a:t>Novrup</a:t>
            </a:r>
            <a:r>
              <a:rPr lang="en-GB" dirty="0"/>
              <a:t> </a:t>
            </a:r>
            <a:r>
              <a:rPr lang="en-GB" dirty="0" err="1"/>
              <a:t>Redvall</a:t>
            </a:r>
            <a:r>
              <a:rPr lang="en-GB" dirty="0"/>
              <a:t>. </a:t>
            </a:r>
            <a:r>
              <a:rPr lang="en-GB" i="1" dirty="0"/>
              <a:t>European Film and Television Co-Production: Policy and Practice</a:t>
            </a:r>
            <a:r>
              <a:rPr lang="en-GB" dirty="0"/>
              <a:t>. Springer, 2019</a:t>
            </a:r>
            <a:endParaRPr lang="cs-CZ" dirty="0"/>
          </a:p>
          <a:p>
            <a:endParaRPr lang="cs-CZ" dirty="0"/>
          </a:p>
        </p:txBody>
      </p:sp>
    </p:spTree>
    <p:extLst>
      <p:ext uri="{BB962C8B-B14F-4D97-AF65-F5344CB8AC3E}">
        <p14:creationId xmlns:p14="http://schemas.microsoft.com/office/powerpoint/2010/main" val="19214443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GB" dirty="0" err="1" smtClean="0"/>
              <a:t>Hajný</a:t>
            </a:r>
            <a:r>
              <a:rPr lang="en-GB" dirty="0" smtClean="0"/>
              <a:t> </a:t>
            </a:r>
            <a:r>
              <a:rPr lang="en-GB" dirty="0"/>
              <a:t>as an agent transposing schemas of scriptwriting and dramaturgy from one context to </a:t>
            </a:r>
            <a:r>
              <a:rPr lang="en-GB" dirty="0" smtClean="0"/>
              <a:t>another</a:t>
            </a:r>
            <a:r>
              <a:rPr lang="cs-CZ" dirty="0" smtClean="0"/>
              <a:t>; </a:t>
            </a:r>
            <a:r>
              <a:rPr lang="cs-CZ" dirty="0" err="1" smtClean="0"/>
              <a:t>we</a:t>
            </a:r>
            <a:r>
              <a:rPr lang="cs-CZ" dirty="0" smtClean="0"/>
              <a:t> </a:t>
            </a:r>
            <a:r>
              <a:rPr lang="cs-CZ" dirty="0" err="1" smtClean="0"/>
              <a:t>can</a:t>
            </a:r>
            <a:r>
              <a:rPr lang="cs-CZ" dirty="0" smtClean="0"/>
              <a:t> </a:t>
            </a:r>
            <a:r>
              <a:rPr lang="en-GB" dirty="0" smtClean="0"/>
              <a:t>analyse </a:t>
            </a:r>
            <a:r>
              <a:rPr lang="en-GB" dirty="0"/>
              <a:t>the way the ‘</a:t>
            </a:r>
            <a:r>
              <a:rPr lang="en-GB" dirty="0" smtClean="0"/>
              <a:t>contexts’ </a:t>
            </a:r>
            <a:r>
              <a:rPr lang="en-GB" dirty="0"/>
              <a:t>adopt, assimilate, or shape the schemas. </a:t>
            </a:r>
            <a:endParaRPr lang="cs-CZ" dirty="0" smtClean="0"/>
          </a:p>
          <a:p>
            <a:r>
              <a:rPr lang="en-GB" dirty="0" smtClean="0"/>
              <a:t>To </a:t>
            </a:r>
            <a:r>
              <a:rPr lang="en-GB" dirty="0"/>
              <a:t>say that schemas are transposable means, according to Sewell, that schemas: </a:t>
            </a:r>
            <a:endParaRPr lang="cs-CZ" dirty="0"/>
          </a:p>
          <a:p>
            <a:r>
              <a:rPr lang="en-GB" dirty="0"/>
              <a:t> </a:t>
            </a:r>
            <a:r>
              <a:rPr lang="cs-CZ" dirty="0" smtClean="0"/>
              <a:t>“</a:t>
            </a:r>
            <a:r>
              <a:rPr lang="en-GB" dirty="0" smtClean="0"/>
              <a:t>can </a:t>
            </a:r>
            <a:r>
              <a:rPr lang="en-GB" dirty="0"/>
              <a:t>be applied to a wide and not fully predictable range of cases outside the context in which they are initially learned. This fits with what we usually mean by knowledge of a rule or of some other learned procedure. […] Knowledge of a rule or a schema means, by definition, the ability to transpose or extend it – that is, to apply it </a:t>
            </a:r>
            <a:r>
              <a:rPr lang="en-GB" dirty="0" smtClean="0"/>
              <a:t>creatively</a:t>
            </a:r>
            <a:r>
              <a:rPr lang="cs-CZ" dirty="0" smtClean="0"/>
              <a:t>.“</a:t>
            </a:r>
          </a:p>
          <a:p>
            <a:r>
              <a:rPr lang="en-GB" dirty="0"/>
              <a:t>how did </a:t>
            </a:r>
            <a:r>
              <a:rPr lang="en-GB" dirty="0" err="1"/>
              <a:t>Hajný</a:t>
            </a:r>
            <a:r>
              <a:rPr lang="en-GB" dirty="0"/>
              <a:t> transpose his knowledge to the Polish production culture? did the transfer of the schemas demand of </a:t>
            </a:r>
            <a:r>
              <a:rPr lang="en-GB" dirty="0" err="1"/>
              <a:t>Hajný</a:t>
            </a:r>
            <a:r>
              <a:rPr lang="en-GB" dirty="0"/>
              <a:t> that he adapts to the new system in a manner that was creative, or rather routine? Answering these questions helps us to understand the structural characteristics of (and differences between) the </a:t>
            </a:r>
            <a:r>
              <a:rPr lang="en-GB" dirty="0" smtClean="0"/>
              <a:t>Czech </a:t>
            </a:r>
            <a:r>
              <a:rPr lang="en-GB" dirty="0"/>
              <a:t>and Polish film production cultures in the 1970s and </a:t>
            </a:r>
            <a:r>
              <a:rPr lang="en-GB" dirty="0" smtClean="0"/>
              <a:t>1980s</a:t>
            </a:r>
            <a:r>
              <a:rPr lang="cs-CZ" dirty="0" smtClean="0"/>
              <a:t>.</a:t>
            </a:r>
            <a:endParaRPr lang="cs-CZ" dirty="0"/>
          </a:p>
          <a:p>
            <a:endParaRPr lang="cs-CZ" dirty="0"/>
          </a:p>
        </p:txBody>
      </p:sp>
    </p:spTree>
    <p:extLst>
      <p:ext uri="{BB962C8B-B14F-4D97-AF65-F5344CB8AC3E}">
        <p14:creationId xmlns:p14="http://schemas.microsoft.com/office/powerpoint/2010/main" val="1600120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smtClean="0"/>
              <a:t>Polish</a:t>
            </a:r>
            <a:r>
              <a:rPr lang="cs-CZ" sz="3600" b="1" dirty="0" smtClean="0"/>
              <a:t> </a:t>
            </a:r>
            <a:r>
              <a:rPr lang="cs-CZ" sz="3600" b="1" dirty="0" err="1" smtClean="0"/>
              <a:t>CPs</a:t>
            </a:r>
            <a:r>
              <a:rPr lang="cs-CZ" sz="3600" b="1" dirty="0" smtClean="0"/>
              <a:t> and </a:t>
            </a:r>
            <a:r>
              <a:rPr lang="cs-CZ" sz="3600" b="1" dirty="0" err="1" smtClean="0"/>
              <a:t>the</a:t>
            </a:r>
            <a:r>
              <a:rPr lang="cs-CZ" sz="3600" b="1" dirty="0" smtClean="0"/>
              <a:t> </a:t>
            </a:r>
            <a:r>
              <a:rPr lang="en-GB" sz="3600" b="1" dirty="0" smtClean="0"/>
              <a:t>tradition </a:t>
            </a:r>
            <a:r>
              <a:rPr lang="en-GB" sz="3600" b="1" dirty="0"/>
              <a:t>of Czech­–Polish</a:t>
            </a:r>
            <a:r>
              <a:rPr lang="en-GB" sz="3600" b="1" i="1" dirty="0"/>
              <a:t> </a:t>
            </a:r>
            <a:r>
              <a:rPr lang="en-GB" sz="3600" b="1" dirty="0"/>
              <a:t>cinematic</a:t>
            </a:r>
            <a:r>
              <a:rPr lang="en-GB" sz="3600" b="1" i="1" dirty="0"/>
              <a:t> </a:t>
            </a:r>
            <a:r>
              <a:rPr lang="en-GB" sz="3600" b="1" dirty="0"/>
              <a:t>partnership</a:t>
            </a:r>
            <a:r>
              <a:rPr lang="en-IE" sz="3600" b="1" dirty="0"/>
              <a:t> </a:t>
            </a:r>
            <a:r>
              <a:rPr lang="cs-CZ" dirty="0"/>
              <a:t> </a:t>
            </a:r>
            <a:r>
              <a:rPr lang="en-IE" dirty="0"/>
              <a:t> </a:t>
            </a:r>
            <a:endParaRPr lang="cs-CZ" dirty="0"/>
          </a:p>
        </p:txBody>
      </p:sp>
      <p:sp>
        <p:nvSpPr>
          <p:cNvPr id="3" name="Zástupný symbol pro obsah 2"/>
          <p:cNvSpPr>
            <a:spLocks noGrp="1"/>
          </p:cNvSpPr>
          <p:nvPr>
            <p:ph idx="1"/>
          </p:nvPr>
        </p:nvSpPr>
        <p:spPr>
          <a:xfrm>
            <a:off x="1371600" y="2285999"/>
            <a:ext cx="9601200" cy="4045527"/>
          </a:xfrm>
        </p:spPr>
        <p:txBody>
          <a:bodyPr>
            <a:normAutofit lnSpcReduction="10000"/>
          </a:bodyPr>
          <a:lstStyle/>
          <a:p>
            <a:r>
              <a:rPr lang="en-GB" dirty="0"/>
              <a:t>The post-war nationalised </a:t>
            </a:r>
            <a:r>
              <a:rPr lang="en-GB" dirty="0" err="1"/>
              <a:t>Barrandov</a:t>
            </a:r>
            <a:r>
              <a:rPr lang="en-GB" dirty="0"/>
              <a:t> boosted its strong reputation in Poland starting in the late 1940s, when the Polish director </a:t>
            </a:r>
            <a:r>
              <a:rPr lang="en-GB" dirty="0" err="1"/>
              <a:t>Aleksander</a:t>
            </a:r>
            <a:r>
              <a:rPr lang="en-GB" dirty="0"/>
              <a:t> Ford worked there on the movie </a:t>
            </a:r>
            <a:r>
              <a:rPr lang="en-GB" i="1" dirty="0" err="1"/>
              <a:t>Ulica</a:t>
            </a:r>
            <a:r>
              <a:rPr lang="en-GB" i="1" dirty="0"/>
              <a:t> </a:t>
            </a:r>
            <a:r>
              <a:rPr lang="en-GB" i="1" dirty="0" err="1"/>
              <a:t>Graniczna</a:t>
            </a:r>
            <a:r>
              <a:rPr lang="en-GB" i="1" dirty="0"/>
              <a:t>/Border Street</a:t>
            </a:r>
            <a:r>
              <a:rPr lang="en-GB" dirty="0"/>
              <a:t> (Poland, 1948</a:t>
            </a:r>
            <a:r>
              <a:rPr lang="en-GB" dirty="0" smtClean="0"/>
              <a:t>)</a:t>
            </a:r>
            <a:r>
              <a:rPr lang="cs-CZ" dirty="0" smtClean="0"/>
              <a:t> (Jiřina Lukešová)</a:t>
            </a:r>
          </a:p>
          <a:p>
            <a:r>
              <a:rPr lang="en-GB" dirty="0" smtClean="0"/>
              <a:t>Feature </a:t>
            </a:r>
            <a:r>
              <a:rPr lang="en-GB" dirty="0"/>
              <a:t>Production Company (</a:t>
            </a:r>
            <a:r>
              <a:rPr lang="en-GB" b="1" dirty="0" err="1"/>
              <a:t>Wytwórnia</a:t>
            </a:r>
            <a:r>
              <a:rPr lang="en-GB" b="1" dirty="0"/>
              <a:t> </a:t>
            </a:r>
            <a:r>
              <a:rPr lang="en-GB" b="1" dirty="0" err="1"/>
              <a:t>Filmów</a:t>
            </a:r>
            <a:r>
              <a:rPr lang="en-GB" b="1" dirty="0"/>
              <a:t> </a:t>
            </a:r>
            <a:r>
              <a:rPr lang="en-GB" b="1" dirty="0" err="1"/>
              <a:t>Fabularnych</a:t>
            </a:r>
            <a:r>
              <a:rPr lang="en-GB" dirty="0"/>
              <a:t>) </a:t>
            </a:r>
            <a:r>
              <a:rPr lang="en-GB" dirty="0" smtClean="0"/>
              <a:t>in </a:t>
            </a:r>
            <a:r>
              <a:rPr lang="en-GB" dirty="0" err="1"/>
              <a:t>Łódź</a:t>
            </a:r>
            <a:r>
              <a:rPr lang="en-GB" dirty="0"/>
              <a:t> was already established in </a:t>
            </a:r>
            <a:r>
              <a:rPr lang="en-GB" dirty="0" smtClean="0"/>
              <a:t>1945</a:t>
            </a:r>
            <a:r>
              <a:rPr lang="cs-CZ" dirty="0" smtClean="0"/>
              <a:t> – but </a:t>
            </a:r>
            <a:r>
              <a:rPr lang="en-GB" dirty="0" smtClean="0"/>
              <a:t>only </a:t>
            </a:r>
            <a:r>
              <a:rPr lang="en-GB" dirty="0"/>
              <a:t>one sound stage could not meet the needs of the national </a:t>
            </a:r>
            <a:r>
              <a:rPr lang="en-GB" dirty="0" smtClean="0"/>
              <a:t>cinema, </a:t>
            </a:r>
            <a:r>
              <a:rPr lang="en-GB" dirty="0"/>
              <a:t>and Ford continued using </a:t>
            </a:r>
            <a:r>
              <a:rPr lang="en-GB" dirty="0" err="1"/>
              <a:t>Barrandov’s</a:t>
            </a:r>
            <a:r>
              <a:rPr lang="en-GB" dirty="0"/>
              <a:t> facilities while shooting </a:t>
            </a:r>
            <a:r>
              <a:rPr lang="en-GB" i="1" dirty="0" err="1"/>
              <a:t>Młodość</a:t>
            </a:r>
            <a:r>
              <a:rPr lang="en-GB" i="1" dirty="0"/>
              <a:t> </a:t>
            </a:r>
            <a:r>
              <a:rPr lang="en-GB" i="1" dirty="0" err="1"/>
              <a:t>Chopina</a:t>
            </a:r>
            <a:r>
              <a:rPr lang="en-GB" i="1" dirty="0"/>
              <a:t>/Youth of Chopin</a:t>
            </a:r>
            <a:r>
              <a:rPr lang="en-GB" dirty="0"/>
              <a:t> (Poland, 1952) and </a:t>
            </a:r>
            <a:r>
              <a:rPr lang="en-GB" i="1" dirty="0" err="1"/>
              <a:t>Piątka</a:t>
            </a:r>
            <a:r>
              <a:rPr lang="en-GB" i="1" dirty="0"/>
              <a:t> z </a:t>
            </a:r>
            <a:r>
              <a:rPr lang="en-GB" i="1" dirty="0" err="1"/>
              <a:t>ulicy</a:t>
            </a:r>
            <a:r>
              <a:rPr lang="en-GB" i="1" dirty="0"/>
              <a:t> </a:t>
            </a:r>
            <a:r>
              <a:rPr lang="en-GB" i="1" dirty="0" err="1"/>
              <a:t>Barskiej</a:t>
            </a:r>
            <a:r>
              <a:rPr lang="en-GB" i="1" dirty="0"/>
              <a:t>/Five Boys from </a:t>
            </a:r>
            <a:r>
              <a:rPr lang="en-GB" i="1" dirty="0" err="1"/>
              <a:t>Barska</a:t>
            </a:r>
            <a:r>
              <a:rPr lang="en-GB" i="1" dirty="0"/>
              <a:t> Street</a:t>
            </a:r>
            <a:r>
              <a:rPr lang="en-GB" dirty="0"/>
              <a:t> (Poland, 1954</a:t>
            </a:r>
            <a:r>
              <a:rPr lang="en-GB" dirty="0" smtClean="0"/>
              <a:t>).</a:t>
            </a:r>
            <a:r>
              <a:rPr lang="en-GB" dirty="0"/>
              <a:t> </a:t>
            </a:r>
            <a:r>
              <a:rPr lang="cs-CZ" dirty="0" smtClean="0"/>
              <a:t>In </a:t>
            </a:r>
            <a:r>
              <a:rPr lang="cs-CZ" dirty="0" err="1" smtClean="0"/>
              <a:t>the</a:t>
            </a:r>
            <a:r>
              <a:rPr lang="cs-CZ" dirty="0" smtClean="0"/>
              <a:t> case </a:t>
            </a:r>
            <a:r>
              <a:rPr lang="cs-CZ" dirty="0" err="1" smtClean="0"/>
              <a:t>of</a:t>
            </a:r>
            <a:r>
              <a:rPr lang="cs-CZ" dirty="0" smtClean="0"/>
              <a:t> </a:t>
            </a:r>
            <a:r>
              <a:rPr lang="en-GB" dirty="0" smtClean="0"/>
              <a:t>these </a:t>
            </a:r>
            <a:r>
              <a:rPr lang="en-GB" dirty="0"/>
              <a:t>three movies, the set design was made by Czechs, and the experienced Czech cinematographer Jaroslav </a:t>
            </a:r>
            <a:r>
              <a:rPr lang="en-GB" dirty="0" err="1"/>
              <a:t>Tuzar</a:t>
            </a:r>
            <a:r>
              <a:rPr lang="en-GB" dirty="0"/>
              <a:t> was hired to shoot them. </a:t>
            </a:r>
            <a:endParaRPr lang="cs-CZ" dirty="0" smtClean="0"/>
          </a:p>
          <a:p>
            <a:r>
              <a:rPr lang="cs-CZ" dirty="0"/>
              <a:t>-------</a:t>
            </a:r>
          </a:p>
          <a:p>
            <a:r>
              <a:rPr lang="en-GB" dirty="0" err="1"/>
              <a:t>Zajiček</a:t>
            </a:r>
            <a:r>
              <a:rPr lang="en-GB" dirty="0"/>
              <a:t>, Edward. 2009. </a:t>
            </a:r>
            <a:r>
              <a:rPr lang="en-GB" i="1" dirty="0"/>
              <a:t>Poza </a:t>
            </a:r>
            <a:r>
              <a:rPr lang="en-GB" i="1" dirty="0" err="1"/>
              <a:t>ekranem</a:t>
            </a:r>
            <a:r>
              <a:rPr lang="en-GB" i="1" dirty="0"/>
              <a:t>. </a:t>
            </a:r>
            <a:r>
              <a:rPr lang="en-GB" i="1" dirty="0" err="1"/>
              <a:t>Polska</a:t>
            </a:r>
            <a:r>
              <a:rPr lang="en-GB" i="1" dirty="0"/>
              <a:t> </a:t>
            </a:r>
            <a:r>
              <a:rPr lang="en-GB" i="1" dirty="0" err="1"/>
              <a:t>kinematografia</a:t>
            </a:r>
            <a:r>
              <a:rPr lang="en-GB" i="1" dirty="0"/>
              <a:t> w </a:t>
            </a:r>
            <a:r>
              <a:rPr lang="en-GB" i="1" dirty="0" err="1"/>
              <a:t>latach</a:t>
            </a:r>
            <a:r>
              <a:rPr lang="en-GB" i="1" dirty="0"/>
              <a:t> 1896–2005</a:t>
            </a:r>
            <a:r>
              <a:rPr lang="en-GB" dirty="0"/>
              <a:t>. Warsaw: </a:t>
            </a:r>
            <a:r>
              <a:rPr lang="en-GB" dirty="0" err="1"/>
              <a:t>Stowarzyszenie</a:t>
            </a:r>
            <a:r>
              <a:rPr lang="en-GB" dirty="0"/>
              <a:t> </a:t>
            </a:r>
            <a:r>
              <a:rPr lang="en-GB" dirty="0" err="1"/>
              <a:t>Filmowców</a:t>
            </a:r>
            <a:r>
              <a:rPr lang="en-GB" dirty="0"/>
              <a:t> </a:t>
            </a:r>
            <a:r>
              <a:rPr lang="en-GB" dirty="0" err="1"/>
              <a:t>Polskich</a:t>
            </a:r>
            <a:endParaRPr lang="cs-CZ" dirty="0"/>
          </a:p>
          <a:p>
            <a:endParaRPr lang="cs-CZ" dirty="0"/>
          </a:p>
        </p:txBody>
      </p:sp>
    </p:spTree>
    <p:extLst>
      <p:ext uri="{BB962C8B-B14F-4D97-AF65-F5344CB8AC3E}">
        <p14:creationId xmlns:p14="http://schemas.microsoft.com/office/powerpoint/2010/main" val="25301668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dirty="0"/>
              <a:t>formal cooperation between </a:t>
            </a:r>
            <a:r>
              <a:rPr lang="en-GB" dirty="0" smtClean="0"/>
              <a:t>“</a:t>
            </a:r>
            <a:r>
              <a:rPr lang="en-GB" dirty="0"/>
              <a:t>Film </a:t>
            </a:r>
            <a:r>
              <a:rPr lang="en-GB" dirty="0" err="1"/>
              <a:t>Polski</a:t>
            </a:r>
            <a:r>
              <a:rPr lang="en-GB" dirty="0"/>
              <a:t>” company and “</a:t>
            </a:r>
            <a:r>
              <a:rPr lang="en-GB" dirty="0" err="1"/>
              <a:t>Československý</a:t>
            </a:r>
            <a:r>
              <a:rPr lang="en-GB" dirty="0"/>
              <a:t> Film” </a:t>
            </a:r>
            <a:r>
              <a:rPr lang="en-GB" dirty="0" smtClean="0"/>
              <a:t>was authorised</a:t>
            </a:r>
            <a:r>
              <a:rPr lang="cs-CZ" dirty="0" smtClean="0"/>
              <a:t> in</a:t>
            </a:r>
            <a:r>
              <a:rPr lang="en-GB" baseline="30000" dirty="0" smtClean="0"/>
              <a:t> </a:t>
            </a:r>
            <a:r>
              <a:rPr lang="en-GB" dirty="0"/>
              <a:t>November </a:t>
            </a:r>
            <a:r>
              <a:rPr lang="en-GB" dirty="0" smtClean="0"/>
              <a:t>1947. </a:t>
            </a:r>
            <a:r>
              <a:rPr lang="en-GB" dirty="0"/>
              <a:t>Plans for a co-production movie on cross-border smuggling entitled </a:t>
            </a:r>
            <a:r>
              <a:rPr lang="en-GB" i="1" dirty="0" err="1"/>
              <a:t>Czarci</a:t>
            </a:r>
            <a:r>
              <a:rPr lang="en-GB" i="1" dirty="0"/>
              <a:t> </a:t>
            </a:r>
            <a:r>
              <a:rPr lang="en-GB" i="1" dirty="0" err="1"/>
              <a:t>żleb</a:t>
            </a:r>
            <a:r>
              <a:rPr lang="en-GB" i="1" dirty="0"/>
              <a:t>/Devil’s Ravine</a:t>
            </a:r>
            <a:r>
              <a:rPr lang="en-GB" dirty="0"/>
              <a:t> (Tadeusz </a:t>
            </a:r>
            <a:r>
              <a:rPr lang="en-GB" dirty="0" err="1"/>
              <a:t>Kański</a:t>
            </a:r>
            <a:r>
              <a:rPr lang="en-GB" dirty="0"/>
              <a:t>, Poland, 1947) were soon developed, and the film was eventually produced as Polish in </a:t>
            </a:r>
            <a:r>
              <a:rPr lang="en-GB" dirty="0" smtClean="0"/>
              <a:t>1949. </a:t>
            </a:r>
            <a:r>
              <a:rPr lang="en-GB" dirty="0"/>
              <a:t>In 1947, Tadeusz </a:t>
            </a:r>
            <a:r>
              <a:rPr lang="en-GB" dirty="0" err="1"/>
              <a:t>Kański</a:t>
            </a:r>
            <a:r>
              <a:rPr lang="en-GB" dirty="0"/>
              <a:t>, the director of </a:t>
            </a:r>
            <a:r>
              <a:rPr lang="en-GB" i="1" dirty="0"/>
              <a:t>Devil’s Ravine</a:t>
            </a:r>
            <a:r>
              <a:rPr lang="en-GB" dirty="0"/>
              <a:t>, worked on the post-Holocaust drama </a:t>
            </a:r>
            <a:r>
              <a:rPr lang="en-GB" i="1" dirty="0" err="1"/>
              <a:t>Powrót</a:t>
            </a:r>
            <a:r>
              <a:rPr lang="en-GB" i="1" dirty="0"/>
              <a:t>/Comeback</a:t>
            </a:r>
            <a:r>
              <a:rPr lang="en-GB" dirty="0"/>
              <a:t> (a.k.a. </a:t>
            </a:r>
            <a:r>
              <a:rPr lang="en-GB" i="1" dirty="0" err="1"/>
              <a:t>Ślepy</a:t>
            </a:r>
            <a:r>
              <a:rPr lang="en-GB" i="1" dirty="0"/>
              <a:t> tor</a:t>
            </a:r>
            <a:r>
              <a:rPr lang="en-GB" dirty="0"/>
              <a:t>; the film</a:t>
            </a:r>
            <a:r>
              <a:rPr lang="en-GB" i="1" dirty="0"/>
              <a:t> </a:t>
            </a:r>
            <a:r>
              <a:rPr lang="en-GB" dirty="0"/>
              <a:t>was banned and only premiered in 1991), which was finally assigned to </a:t>
            </a:r>
            <a:r>
              <a:rPr lang="en-GB" dirty="0" err="1"/>
              <a:t>Bořivoj</a:t>
            </a:r>
            <a:r>
              <a:rPr lang="en-GB" dirty="0"/>
              <a:t> </a:t>
            </a:r>
            <a:r>
              <a:rPr lang="en-GB" dirty="0" err="1"/>
              <a:t>Zeman</a:t>
            </a:r>
            <a:r>
              <a:rPr lang="en-GB" dirty="0"/>
              <a:t> due to alleged financial </a:t>
            </a:r>
            <a:r>
              <a:rPr lang="en-GB" dirty="0" smtClean="0"/>
              <a:t>embezzlement</a:t>
            </a:r>
            <a:r>
              <a:rPr lang="cs-CZ" dirty="0" smtClean="0"/>
              <a:t>. </a:t>
            </a:r>
          </a:p>
        </p:txBody>
      </p:sp>
    </p:spTree>
    <p:extLst>
      <p:ext uri="{BB962C8B-B14F-4D97-AF65-F5344CB8AC3E}">
        <p14:creationId xmlns:p14="http://schemas.microsoft.com/office/powerpoint/2010/main" val="29842942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GB" sz="3200" dirty="0"/>
              <a:t>Jaroslav Mach’s </a:t>
            </a:r>
            <a:r>
              <a:rPr lang="en-GB" sz="3200" b="1" i="1" dirty="0" err="1"/>
              <a:t>Zadzwońcie</a:t>
            </a:r>
            <a:r>
              <a:rPr lang="en-GB" sz="3200" b="1" i="1" dirty="0"/>
              <a:t> do </a:t>
            </a:r>
            <a:r>
              <a:rPr lang="en-GB" sz="3200" b="1" i="1" dirty="0" err="1"/>
              <a:t>mojej</a:t>
            </a:r>
            <a:r>
              <a:rPr lang="en-GB" sz="3200" b="1" i="1" dirty="0"/>
              <a:t> </a:t>
            </a:r>
            <a:r>
              <a:rPr lang="en-GB" sz="3200" b="1" i="1" dirty="0" err="1"/>
              <a:t>żony</a:t>
            </a:r>
            <a:r>
              <a:rPr lang="en-GB" sz="3200" b="1" dirty="0"/>
              <a:t>/</a:t>
            </a:r>
            <a:r>
              <a:rPr lang="en-GB" sz="3200" b="1" i="1" dirty="0"/>
              <a:t>Co </a:t>
            </a:r>
            <a:r>
              <a:rPr lang="en-GB" sz="3200" b="1" i="1" dirty="0" err="1"/>
              <a:t>řekne</a:t>
            </a:r>
            <a:r>
              <a:rPr lang="en-GB" sz="3200" b="1" i="1" dirty="0"/>
              <a:t> </a:t>
            </a:r>
            <a:r>
              <a:rPr lang="en-GB" sz="3200" b="1" i="1" dirty="0" err="1" smtClean="0"/>
              <a:t>žena</a:t>
            </a:r>
            <a:r>
              <a:rPr lang="en-GB" sz="3200" b="1" dirty="0" smtClean="0"/>
              <a:t>/</a:t>
            </a:r>
            <a:r>
              <a:rPr lang="en-GB" sz="3200" b="1" i="1" dirty="0" smtClean="0"/>
              <a:t>What </a:t>
            </a:r>
            <a:r>
              <a:rPr lang="en-GB" sz="3200" b="1" i="1" dirty="0"/>
              <a:t>Will My Wife Say to This?</a:t>
            </a:r>
            <a:r>
              <a:rPr lang="en-GB" sz="3200" b="1" dirty="0"/>
              <a:t> (1958)</a:t>
            </a:r>
            <a:r>
              <a:rPr lang="en-GB" sz="3200" dirty="0"/>
              <a:t> </a:t>
            </a:r>
            <a:r>
              <a:rPr lang="cs-CZ" sz="3200" dirty="0" smtClean="0"/>
              <a:t/>
            </a:r>
            <a:br>
              <a:rPr lang="cs-CZ" sz="3200" dirty="0" smtClean="0"/>
            </a:br>
            <a:endParaRPr lang="cs-CZ" sz="3200" dirty="0"/>
          </a:p>
        </p:txBody>
      </p:sp>
      <p:sp>
        <p:nvSpPr>
          <p:cNvPr id="3" name="Zástupný symbol pro obsah 2"/>
          <p:cNvSpPr>
            <a:spLocks noGrp="1"/>
          </p:cNvSpPr>
          <p:nvPr>
            <p:ph idx="1"/>
          </p:nvPr>
        </p:nvSpPr>
        <p:spPr>
          <a:xfrm>
            <a:off x="1371600" y="2563091"/>
            <a:ext cx="9601200" cy="3581400"/>
          </a:xfrm>
        </p:spPr>
        <p:txBody>
          <a:bodyPr>
            <a:normAutofit/>
          </a:bodyPr>
          <a:lstStyle/>
          <a:p>
            <a:r>
              <a:rPr lang="en-GB" dirty="0"/>
              <a:t>starting in 1948, training of film professionals was provided by newly established Film School in </a:t>
            </a:r>
            <a:r>
              <a:rPr lang="en-GB" dirty="0" err="1"/>
              <a:t>Łódź</a:t>
            </a:r>
            <a:r>
              <a:rPr lang="en-GB" dirty="0"/>
              <a:t> and the expanded film halls of the Feature Film Studio located in the same city made it possible to produce films without the need to use the services of the Prague </a:t>
            </a:r>
            <a:r>
              <a:rPr lang="en-GB" dirty="0" err="1"/>
              <a:t>Barrandov</a:t>
            </a:r>
            <a:r>
              <a:rPr lang="en-GB" dirty="0"/>
              <a:t> Studio. Improved infrastructure, rising production, international recognition, and, in effect, a self-assurance of Polish filmmakers and cinema functionaries, it was the milieu of the first post-war Czechoslovak-Polish co-production, Jaroslav Mach’s </a:t>
            </a:r>
            <a:r>
              <a:rPr lang="en-GB" i="1" dirty="0" err="1"/>
              <a:t>Zadzwońcie</a:t>
            </a:r>
            <a:r>
              <a:rPr lang="en-GB" i="1" dirty="0"/>
              <a:t> do </a:t>
            </a:r>
            <a:r>
              <a:rPr lang="en-GB" i="1" dirty="0" err="1"/>
              <a:t>mojej</a:t>
            </a:r>
            <a:r>
              <a:rPr lang="en-GB" i="1" dirty="0"/>
              <a:t> </a:t>
            </a:r>
            <a:r>
              <a:rPr lang="en-GB" i="1" dirty="0" err="1"/>
              <a:t>żony</a:t>
            </a:r>
            <a:r>
              <a:rPr lang="en-GB" dirty="0"/>
              <a:t>/</a:t>
            </a:r>
            <a:r>
              <a:rPr lang="en-GB" i="1" dirty="0"/>
              <a:t>Co </a:t>
            </a:r>
            <a:r>
              <a:rPr lang="en-GB" i="1" dirty="0" err="1"/>
              <a:t>řekne</a:t>
            </a:r>
            <a:r>
              <a:rPr lang="en-GB" i="1" dirty="0"/>
              <a:t> </a:t>
            </a:r>
            <a:r>
              <a:rPr lang="en-GB" i="1" dirty="0" err="1"/>
              <a:t>žena</a:t>
            </a:r>
            <a:r>
              <a:rPr lang="en-GB" dirty="0"/>
              <a:t>/</a:t>
            </a:r>
            <a:r>
              <a:rPr lang="en-GB" i="1" dirty="0"/>
              <a:t>What Will My Wife Say to This?</a:t>
            </a:r>
            <a:r>
              <a:rPr lang="en-GB" dirty="0"/>
              <a:t> (1958) which elicited negative opinions expressed during the session of Polish Script Evaluation Committee</a:t>
            </a:r>
            <a:r>
              <a:rPr lang="en-GB" dirty="0" smtClean="0"/>
              <a:t>.</a:t>
            </a:r>
            <a:endParaRPr lang="cs-CZ" dirty="0" smtClean="0"/>
          </a:p>
          <a:p>
            <a:pPr marL="0" indent="0">
              <a:buNone/>
            </a:pPr>
            <a:endParaRPr lang="cs-CZ" dirty="0" smtClean="0">
              <a:solidFill>
                <a:srgbClr val="FF0000"/>
              </a:solidFill>
            </a:endParaRPr>
          </a:p>
        </p:txBody>
      </p:sp>
    </p:spTree>
    <p:extLst>
      <p:ext uri="{BB962C8B-B14F-4D97-AF65-F5344CB8AC3E}">
        <p14:creationId xmlns:p14="http://schemas.microsoft.com/office/powerpoint/2010/main" val="4160868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dirty="0" err="1"/>
              <a:t>Bitva</a:t>
            </a:r>
            <a:r>
              <a:rPr lang="en-GB" i="1" dirty="0"/>
              <a:t> o </a:t>
            </a:r>
            <a:r>
              <a:rPr lang="en-GB" i="1" dirty="0" err="1"/>
              <a:t>Hedviku</a:t>
            </a:r>
            <a:r>
              <a:rPr lang="en-GB" i="1" dirty="0"/>
              <a:t>/Battle for </a:t>
            </a:r>
            <a:r>
              <a:rPr lang="en-GB" i="1" dirty="0" err="1"/>
              <a:t>Hedvika</a:t>
            </a:r>
            <a:endParaRPr lang="cs-CZ" dirty="0"/>
          </a:p>
        </p:txBody>
      </p:sp>
      <p:sp>
        <p:nvSpPr>
          <p:cNvPr id="3" name="Zástupný symbol pro obsah 2"/>
          <p:cNvSpPr>
            <a:spLocks noGrp="1"/>
          </p:cNvSpPr>
          <p:nvPr>
            <p:ph idx="1"/>
          </p:nvPr>
        </p:nvSpPr>
        <p:spPr/>
        <p:txBody>
          <a:bodyPr>
            <a:normAutofit lnSpcReduction="10000"/>
          </a:bodyPr>
          <a:lstStyle/>
          <a:p>
            <a:r>
              <a:rPr lang="en-GB" dirty="0"/>
              <a:t>The formerly intensive Polish–Czechoslovak film relations were deteriorating further during the 1960s and reached rock bottom in the period 1968–1969 (as a result of the invasion of Warsaw Pact troops to Czechoslovakia, in which the Polish army took part). Nevertheless, from 1971 onwards there was a noticeable improvement in relations. When the Polish director Julian </a:t>
            </a:r>
            <a:r>
              <a:rPr lang="en-GB" dirty="0" err="1"/>
              <a:t>Dziedzina</a:t>
            </a:r>
            <a:r>
              <a:rPr lang="en-GB" dirty="0"/>
              <a:t> directed a </a:t>
            </a:r>
            <a:r>
              <a:rPr lang="en-GB" dirty="0" smtClean="0"/>
              <a:t>Czech</a:t>
            </a:r>
            <a:r>
              <a:rPr lang="cs-CZ" dirty="0" err="1" smtClean="0"/>
              <a:t>oslovak</a:t>
            </a:r>
            <a:r>
              <a:rPr lang="en-GB" dirty="0" smtClean="0"/>
              <a:t> </a:t>
            </a:r>
            <a:r>
              <a:rPr lang="en-GB" dirty="0"/>
              <a:t>movie in 1972 </a:t>
            </a:r>
            <a:r>
              <a:rPr lang="en-GB" dirty="0" smtClean="0"/>
              <a:t>(</a:t>
            </a:r>
            <a:r>
              <a:rPr lang="en-GB" i="1" dirty="0" err="1" smtClean="0"/>
              <a:t>Bitva</a:t>
            </a:r>
            <a:r>
              <a:rPr lang="en-GB" i="1" dirty="0" smtClean="0"/>
              <a:t> o </a:t>
            </a:r>
            <a:r>
              <a:rPr lang="en-GB" i="1" dirty="0" err="1" smtClean="0"/>
              <a:t>Hedviku</a:t>
            </a:r>
            <a:r>
              <a:rPr lang="en-GB" i="1" dirty="0" smtClean="0"/>
              <a:t>/Battle for </a:t>
            </a:r>
            <a:r>
              <a:rPr lang="en-GB" i="1" dirty="0" err="1" smtClean="0"/>
              <a:t>Hedvika</a:t>
            </a:r>
            <a:r>
              <a:rPr lang="en-GB" dirty="0" smtClean="0"/>
              <a:t>) </a:t>
            </a:r>
            <a:r>
              <a:rPr lang="en-GB" dirty="0"/>
              <a:t>he highly prised </a:t>
            </a:r>
            <a:r>
              <a:rPr lang="en-GB" dirty="0" err="1"/>
              <a:t>Barrandov</a:t>
            </a:r>
            <a:r>
              <a:rPr lang="en-GB" dirty="0"/>
              <a:t> for the quality of services after his return to Poland </a:t>
            </a:r>
            <a:endParaRPr lang="cs-CZ" dirty="0" smtClean="0"/>
          </a:p>
          <a:p>
            <a:r>
              <a:rPr lang="en-GB" dirty="0"/>
              <a:t>At the same time, cooperation was made harder to implement by the conservatism of Czech cultural policy-makers, who were afraid of the "</a:t>
            </a:r>
            <a:r>
              <a:rPr lang="en-GB" dirty="0" err="1"/>
              <a:t>subversiveness</a:t>
            </a:r>
            <a:r>
              <a:rPr lang="en-GB" dirty="0"/>
              <a:t>" of Polish </a:t>
            </a:r>
            <a:r>
              <a:rPr lang="en-GB" dirty="0" smtClean="0"/>
              <a:t>cinema</a:t>
            </a:r>
            <a:r>
              <a:rPr lang="en-GB" i="1" dirty="0" smtClean="0"/>
              <a:t>. </a:t>
            </a:r>
            <a:r>
              <a:rPr lang="en-GB" dirty="0"/>
              <a:t>These concerns, which were present among Czechoslovak cultural functionaries until the late 1980s, became evident in not purchasing Polish films critical of the socialist regime, as well as in diminishing international recognition of Polish cinema by the Czechoslovak press</a:t>
            </a:r>
            <a:endParaRPr lang="cs-CZ" dirty="0"/>
          </a:p>
        </p:txBody>
      </p:sp>
    </p:spTree>
    <p:extLst>
      <p:ext uri="{BB962C8B-B14F-4D97-AF65-F5344CB8AC3E}">
        <p14:creationId xmlns:p14="http://schemas.microsoft.com/office/powerpoint/2010/main" val="2068339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637309"/>
            <a:ext cx="9601200" cy="5230091"/>
          </a:xfrm>
        </p:spPr>
        <p:txBody>
          <a:bodyPr>
            <a:normAutofit/>
          </a:bodyPr>
          <a:lstStyle/>
          <a:p>
            <a:r>
              <a:rPr lang="en-GB" dirty="0"/>
              <a:t>Paradoxically, it was </a:t>
            </a:r>
            <a:r>
              <a:rPr lang="en-GB" dirty="0" err="1"/>
              <a:t>Barrandov’s</a:t>
            </a:r>
            <a:r>
              <a:rPr lang="en-GB" dirty="0"/>
              <a:t> weakened creative potential, which was also significantly endangered by structural changes coming from the top management during the so-called ‘normalisation’ at </a:t>
            </a:r>
            <a:r>
              <a:rPr lang="en-GB" dirty="0" err="1"/>
              <a:t>Barrandov</a:t>
            </a:r>
            <a:r>
              <a:rPr lang="en-GB" dirty="0"/>
              <a:t>, that </a:t>
            </a:r>
            <a:r>
              <a:rPr lang="en-GB" dirty="0" err="1"/>
              <a:t>envigorated</a:t>
            </a:r>
            <a:r>
              <a:rPr lang="en-GB" dirty="0"/>
              <a:t> cooperation with Polish filmmakers. While the conservatism of the normalisation process caused the dissolution of the officially titled “Creative Groups” that had substantially shaped the Czechoslovak “film miracle” of the 1960s, the Polish film units were analogically changed into dramaturgical units for the period of 1968–1972, and the thematic control of film production was </a:t>
            </a:r>
            <a:r>
              <a:rPr lang="en-GB" dirty="0" smtClean="0"/>
              <a:t>intensified</a:t>
            </a:r>
            <a:endParaRPr lang="cs-CZ" dirty="0" smtClean="0"/>
          </a:p>
          <a:p>
            <a:r>
              <a:rPr lang="en-GB" dirty="0" err="1" smtClean="0"/>
              <a:t>Barrandov</a:t>
            </a:r>
            <a:r>
              <a:rPr lang="en-GB" dirty="0" smtClean="0"/>
              <a:t> </a:t>
            </a:r>
            <a:r>
              <a:rPr lang="en-GB" dirty="0"/>
              <a:t>and </a:t>
            </a:r>
            <a:r>
              <a:rPr lang="en-GB" dirty="0" err="1"/>
              <a:t>Zespoły</a:t>
            </a:r>
            <a:r>
              <a:rPr lang="en-GB" dirty="0"/>
              <a:t> </a:t>
            </a:r>
            <a:r>
              <a:rPr lang="en-GB" dirty="0" err="1"/>
              <a:t>Filmowe</a:t>
            </a:r>
            <a:r>
              <a:rPr lang="en-GB" dirty="0"/>
              <a:t> worked on nine co-productions from 1975 (when </a:t>
            </a:r>
            <a:r>
              <a:rPr lang="en-GB" i="1" dirty="0"/>
              <a:t>Hotel Pacific</a:t>
            </a:r>
            <a:r>
              <a:rPr lang="en-GB" dirty="0"/>
              <a:t> was made) to the fall of the </a:t>
            </a:r>
            <a:r>
              <a:rPr lang="cs-CZ" dirty="0" err="1" smtClean="0"/>
              <a:t>state-socialist</a:t>
            </a:r>
            <a:r>
              <a:rPr lang="en-GB" dirty="0" smtClean="0"/>
              <a:t> </a:t>
            </a:r>
            <a:r>
              <a:rPr lang="en-GB" dirty="0"/>
              <a:t>regimes – a number that made it one of the most prolific international partnerships of that time for both </a:t>
            </a:r>
            <a:r>
              <a:rPr lang="en-GB" dirty="0" smtClean="0"/>
              <a:t>countries</a:t>
            </a:r>
            <a:endParaRPr lang="cs-CZ" dirty="0" smtClean="0"/>
          </a:p>
        </p:txBody>
      </p:sp>
    </p:spTree>
    <p:extLst>
      <p:ext uri="{BB962C8B-B14F-4D97-AF65-F5344CB8AC3E}">
        <p14:creationId xmlns:p14="http://schemas.microsoft.com/office/powerpoint/2010/main" val="4180392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err="1"/>
              <a:t>One</a:t>
            </a:r>
            <a:r>
              <a:rPr lang="cs-CZ" dirty="0"/>
              <a:t> line </a:t>
            </a:r>
            <a:r>
              <a:rPr lang="cs-CZ" dirty="0" err="1"/>
              <a:t>of</a:t>
            </a:r>
            <a:r>
              <a:rPr lang="cs-CZ" dirty="0"/>
              <a:t> </a:t>
            </a:r>
            <a:r>
              <a:rPr lang="cs-CZ" dirty="0" err="1"/>
              <a:t>cooperation</a:t>
            </a:r>
            <a:r>
              <a:rPr lang="cs-CZ" dirty="0"/>
              <a:t> </a:t>
            </a:r>
            <a:r>
              <a:rPr lang="cs-CZ" dirty="0" err="1"/>
              <a:t>was</a:t>
            </a:r>
            <a:r>
              <a:rPr lang="cs-CZ" dirty="0"/>
              <a:t> </a:t>
            </a:r>
            <a:r>
              <a:rPr lang="en-GB" dirty="0"/>
              <a:t>fostered by </a:t>
            </a:r>
            <a:r>
              <a:rPr lang="en-GB" dirty="0" err="1"/>
              <a:t>Barrandov’s</a:t>
            </a:r>
            <a:r>
              <a:rPr lang="en-GB" dirty="0"/>
              <a:t> dramaturgical group for children films which co-produced with Poland: </a:t>
            </a:r>
            <a:endParaRPr lang="cs-CZ" dirty="0" smtClean="0"/>
          </a:p>
          <a:p>
            <a:pPr marL="0" indent="0">
              <a:buNone/>
            </a:pPr>
            <a:r>
              <a:rPr lang="en-GB" i="1" dirty="0" smtClean="0"/>
              <a:t>Cuckoo </a:t>
            </a:r>
            <a:r>
              <a:rPr lang="en-GB" i="1" dirty="0"/>
              <a:t>in a Dark Forest</a:t>
            </a:r>
            <a:r>
              <a:rPr lang="en-GB" dirty="0"/>
              <a:t> in 1984; </a:t>
            </a:r>
            <a:endParaRPr lang="cs-CZ" dirty="0" smtClean="0"/>
          </a:p>
          <a:p>
            <a:pPr marL="0" indent="0">
              <a:buNone/>
            </a:pPr>
            <a:r>
              <a:rPr lang="en-GB" i="1" dirty="0" err="1" smtClean="0"/>
              <a:t>Pražské</a:t>
            </a:r>
            <a:r>
              <a:rPr lang="en-GB" i="1" dirty="0" smtClean="0"/>
              <a:t> </a:t>
            </a:r>
            <a:r>
              <a:rPr lang="en-GB" i="1" dirty="0" err="1"/>
              <a:t>tajemství</a:t>
            </a:r>
            <a:r>
              <a:rPr lang="en-GB" i="1" dirty="0"/>
              <a:t>/Pan </a:t>
            </a:r>
            <a:r>
              <a:rPr lang="en-GB" i="1" dirty="0" err="1"/>
              <a:t>Samochodzik</a:t>
            </a:r>
            <a:r>
              <a:rPr lang="en-GB" i="1" dirty="0"/>
              <a:t> </a:t>
            </a:r>
            <a:r>
              <a:rPr lang="en-GB" i="1" dirty="0" err="1"/>
              <a:t>i</a:t>
            </a:r>
            <a:r>
              <a:rPr lang="en-GB" i="1" dirty="0"/>
              <a:t> </a:t>
            </a:r>
            <a:r>
              <a:rPr lang="en-GB" i="1" dirty="0" err="1"/>
              <a:t>praskie</a:t>
            </a:r>
            <a:r>
              <a:rPr lang="en-GB" i="1" dirty="0"/>
              <a:t> </a:t>
            </a:r>
            <a:r>
              <a:rPr lang="en-GB" i="1" dirty="0" err="1"/>
              <a:t>tajemnice</a:t>
            </a:r>
            <a:r>
              <a:rPr lang="en-GB" dirty="0"/>
              <a:t>/</a:t>
            </a:r>
            <a:r>
              <a:rPr lang="en-GB" i="1" dirty="0"/>
              <a:t>Mr. </a:t>
            </a:r>
            <a:r>
              <a:rPr lang="en-GB" i="1" dirty="0" err="1"/>
              <a:t>Samochodzik</a:t>
            </a:r>
            <a:r>
              <a:rPr lang="en-GB" i="1" dirty="0"/>
              <a:t> and the Secrets of Prague</a:t>
            </a:r>
            <a:r>
              <a:rPr lang="en-GB" dirty="0"/>
              <a:t> (Kazimierz </a:t>
            </a:r>
            <a:r>
              <a:rPr lang="en-GB" dirty="0" err="1"/>
              <a:t>Tarnas</a:t>
            </a:r>
            <a:r>
              <a:rPr lang="en-GB" dirty="0"/>
              <a:t>, Poland–Czechoslovakia) in 1988; </a:t>
            </a:r>
            <a:endParaRPr lang="cs-CZ" dirty="0" smtClean="0"/>
          </a:p>
          <a:p>
            <a:pPr marL="0" indent="0">
              <a:buNone/>
            </a:pPr>
            <a:r>
              <a:rPr lang="en-GB" i="1" dirty="0" err="1" smtClean="0"/>
              <a:t>Jestřábí</a:t>
            </a:r>
            <a:r>
              <a:rPr lang="en-GB" i="1" dirty="0" smtClean="0"/>
              <a:t> </a:t>
            </a:r>
            <a:r>
              <a:rPr lang="en-GB" i="1" dirty="0" err="1"/>
              <a:t>moudrost</a:t>
            </a:r>
            <a:r>
              <a:rPr lang="en-GB" i="1" dirty="0"/>
              <a:t>/</a:t>
            </a:r>
            <a:r>
              <a:rPr lang="en-GB" i="1" dirty="0" err="1"/>
              <a:t>Jastrzębia</a:t>
            </a:r>
            <a:r>
              <a:rPr lang="en-GB" i="1" dirty="0"/>
              <a:t> </a:t>
            </a:r>
            <a:r>
              <a:rPr lang="en-GB" i="1" dirty="0" err="1"/>
              <a:t>mądrość</a:t>
            </a:r>
            <a:r>
              <a:rPr lang="en-GB" i="1" dirty="0"/>
              <a:t>/The Wisdom of the Hawk</a:t>
            </a:r>
            <a:r>
              <a:rPr lang="en-GB" dirty="0"/>
              <a:t> (</a:t>
            </a:r>
            <a:r>
              <a:rPr lang="en-GB" dirty="0" err="1"/>
              <a:t>Vladimír</a:t>
            </a:r>
            <a:r>
              <a:rPr lang="en-GB" dirty="0"/>
              <a:t> </a:t>
            </a:r>
            <a:r>
              <a:rPr lang="en-GB" dirty="0" err="1"/>
              <a:t>Drha</a:t>
            </a:r>
            <a:r>
              <a:rPr lang="en-GB" dirty="0"/>
              <a:t>, Poland–Czechoslovakia) in 1989. </a:t>
            </a:r>
            <a:endParaRPr lang="cs-CZ" dirty="0" smtClean="0"/>
          </a:p>
          <a:p>
            <a:r>
              <a:rPr lang="en-GB" dirty="0" smtClean="0"/>
              <a:t>The </a:t>
            </a:r>
            <a:r>
              <a:rPr lang="en-GB" dirty="0"/>
              <a:t>second and more prolific strand of Czechoslovak–Polish projects centred around Pavel </a:t>
            </a:r>
            <a:r>
              <a:rPr lang="en-GB" dirty="0" err="1"/>
              <a:t>Hajný</a:t>
            </a:r>
            <a:r>
              <a:rPr lang="en-GB" dirty="0"/>
              <a:t> and the </a:t>
            </a:r>
            <a:r>
              <a:rPr lang="en-GB" b="1" dirty="0" smtClean="0"/>
              <a:t>dramaturgical</a:t>
            </a:r>
            <a:r>
              <a:rPr lang="cs-CZ" b="1" dirty="0" smtClean="0"/>
              <a:t>-</a:t>
            </a:r>
            <a:r>
              <a:rPr lang="en-GB" b="1" dirty="0" smtClean="0"/>
              <a:t>production </a:t>
            </a:r>
            <a:r>
              <a:rPr lang="en-GB" b="1" dirty="0"/>
              <a:t>group </a:t>
            </a:r>
            <a:r>
              <a:rPr lang="en-GB" dirty="0"/>
              <a:t>known as “2</a:t>
            </a:r>
            <a:r>
              <a:rPr lang="en-GB" dirty="0" smtClean="0"/>
              <a:t>.”</a:t>
            </a:r>
            <a:r>
              <a:rPr lang="cs-CZ" dirty="0" smtClean="0"/>
              <a:t> (1982)</a:t>
            </a:r>
            <a:r>
              <a:rPr lang="en-GB" dirty="0" smtClean="0"/>
              <a:t> </a:t>
            </a:r>
            <a:r>
              <a:rPr lang="en-GB" dirty="0"/>
              <a:t>that he was a member of.</a:t>
            </a:r>
            <a:endParaRPr lang="cs-CZ" dirty="0"/>
          </a:p>
          <a:p>
            <a:endParaRPr lang="cs-CZ" dirty="0"/>
          </a:p>
        </p:txBody>
      </p:sp>
    </p:spTree>
    <p:extLst>
      <p:ext uri="{BB962C8B-B14F-4D97-AF65-F5344CB8AC3E}">
        <p14:creationId xmlns:p14="http://schemas.microsoft.com/office/powerpoint/2010/main" val="27713775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3200" i="1" dirty="0"/>
              <a:t>Escape from the “Liberty” </a:t>
            </a:r>
            <a:r>
              <a:rPr lang="en-GB" sz="3200" i="1" dirty="0" smtClean="0"/>
              <a:t>Cinema</a:t>
            </a:r>
            <a:r>
              <a:rPr lang="en-GB" sz="3200" dirty="0" smtClean="0"/>
              <a:t>/</a:t>
            </a:r>
            <a:r>
              <a:rPr lang="en-GB" sz="3200" i="1" dirty="0" err="1" smtClean="0"/>
              <a:t>Ucieczka</a:t>
            </a:r>
            <a:r>
              <a:rPr lang="en-GB" sz="3200" i="1" dirty="0" smtClean="0"/>
              <a:t> z kina “</a:t>
            </a:r>
            <a:r>
              <a:rPr lang="en-GB" sz="3200" i="1" dirty="0" err="1" smtClean="0"/>
              <a:t>Wolność</a:t>
            </a:r>
            <a:r>
              <a:rPr lang="en-GB" sz="3200" i="1" dirty="0" smtClean="0"/>
              <a:t>”</a:t>
            </a:r>
            <a:r>
              <a:rPr lang="en-GB" sz="3200" dirty="0" smtClean="0"/>
              <a:t> (</a:t>
            </a:r>
            <a:r>
              <a:rPr lang="en-GB" sz="3200" dirty="0" err="1"/>
              <a:t>Wojciech</a:t>
            </a:r>
            <a:r>
              <a:rPr lang="en-GB" sz="3200" dirty="0"/>
              <a:t> </a:t>
            </a:r>
            <a:r>
              <a:rPr lang="en-GB" sz="3200" dirty="0" err="1" smtClean="0"/>
              <a:t>Marczewski</a:t>
            </a:r>
            <a:r>
              <a:rPr lang="cs-CZ" sz="3200" dirty="0" smtClean="0"/>
              <a:t>, </a:t>
            </a:r>
            <a:r>
              <a:rPr lang="en-GB" sz="3200" dirty="0" smtClean="0"/>
              <a:t>1990</a:t>
            </a:r>
            <a:r>
              <a:rPr lang="en-GB" sz="3200" dirty="0"/>
              <a:t>)</a:t>
            </a:r>
            <a:endParaRPr lang="cs-CZ" sz="3200" dirty="0"/>
          </a:p>
        </p:txBody>
      </p:sp>
      <p:sp>
        <p:nvSpPr>
          <p:cNvPr id="3" name="Zástupný symbol pro obsah 2"/>
          <p:cNvSpPr>
            <a:spLocks noGrp="1"/>
          </p:cNvSpPr>
          <p:nvPr>
            <p:ph idx="1"/>
          </p:nvPr>
        </p:nvSpPr>
        <p:spPr/>
        <p:txBody>
          <a:bodyPr>
            <a:normAutofit fontScale="85000" lnSpcReduction="20000"/>
          </a:bodyPr>
          <a:lstStyle/>
          <a:p>
            <a:r>
              <a:rPr lang="en-GB" dirty="0"/>
              <a:t>Although </a:t>
            </a:r>
            <a:r>
              <a:rPr lang="en-GB" dirty="0" err="1"/>
              <a:t>Hajný’s</a:t>
            </a:r>
            <a:r>
              <a:rPr lang="en-GB" dirty="0"/>
              <a:t> adjustments of the script </a:t>
            </a:r>
            <a:r>
              <a:rPr lang="cs-CZ" dirty="0" err="1" smtClean="0"/>
              <a:t>of</a:t>
            </a:r>
            <a:r>
              <a:rPr lang="cs-CZ" dirty="0" smtClean="0"/>
              <a:t> </a:t>
            </a:r>
            <a:r>
              <a:rPr lang="en-GB" i="1" dirty="0" err="1" smtClean="0"/>
              <a:t>Ucieczka</a:t>
            </a:r>
            <a:r>
              <a:rPr lang="en-GB" i="1" dirty="0" smtClean="0"/>
              <a:t> </a:t>
            </a:r>
            <a:r>
              <a:rPr lang="en-GB" i="1" dirty="0"/>
              <a:t>z kina “</a:t>
            </a:r>
            <a:r>
              <a:rPr lang="en-GB" i="1" dirty="0" err="1"/>
              <a:t>Wolność</a:t>
            </a:r>
            <a:r>
              <a:rPr lang="en-GB" i="1" dirty="0"/>
              <a:t>” </a:t>
            </a:r>
            <a:r>
              <a:rPr lang="en-GB" dirty="0" smtClean="0"/>
              <a:t>were </a:t>
            </a:r>
            <a:r>
              <a:rPr lang="en-GB" dirty="0"/>
              <a:t>never delivered from </a:t>
            </a:r>
            <a:r>
              <a:rPr lang="en-GB" dirty="0" err="1"/>
              <a:t>Barrandov</a:t>
            </a:r>
            <a:r>
              <a:rPr lang="en-GB" dirty="0"/>
              <a:t> to </a:t>
            </a:r>
            <a:r>
              <a:rPr lang="en-GB" dirty="0" err="1"/>
              <a:t>Wojciech</a:t>
            </a:r>
            <a:r>
              <a:rPr lang="en-GB" dirty="0"/>
              <a:t> </a:t>
            </a:r>
            <a:r>
              <a:rPr lang="en-GB" dirty="0" err="1"/>
              <a:t>Marczewski</a:t>
            </a:r>
            <a:r>
              <a:rPr lang="en-GB" dirty="0" smtClean="0"/>
              <a:t>, </a:t>
            </a:r>
            <a:r>
              <a:rPr lang="en-GB" dirty="0"/>
              <a:t>the reasons of the interference in communication are significant: the studio </a:t>
            </a:r>
            <a:r>
              <a:rPr lang="en-GB" dirty="0" err="1"/>
              <a:t>Barrandov’s</a:t>
            </a:r>
            <a:r>
              <a:rPr lang="en-GB" dirty="0"/>
              <a:t> heads viewed the project as a suspicious one. </a:t>
            </a:r>
            <a:endParaRPr lang="cs-CZ" dirty="0" smtClean="0"/>
          </a:p>
          <a:p>
            <a:r>
              <a:rPr lang="en-GB" dirty="0" smtClean="0"/>
              <a:t>It </a:t>
            </a:r>
            <a:r>
              <a:rPr lang="en-GB" dirty="0"/>
              <a:t>was not for the first time when more conservative and prudent attitude of the Czech studio’s management interrupted a project </a:t>
            </a:r>
            <a:r>
              <a:rPr lang="en-GB" dirty="0" err="1"/>
              <a:t>Hajný</a:t>
            </a:r>
            <a:r>
              <a:rPr lang="en-GB" dirty="0"/>
              <a:t> had worked on: </a:t>
            </a:r>
            <a:r>
              <a:rPr lang="en-GB" dirty="0" err="1"/>
              <a:t>Juliusz</a:t>
            </a:r>
            <a:r>
              <a:rPr lang="en-GB" dirty="0"/>
              <a:t> </a:t>
            </a:r>
            <a:r>
              <a:rPr lang="en-GB" dirty="0" err="1"/>
              <a:t>Machulski’s</a:t>
            </a:r>
            <a:r>
              <a:rPr lang="en-GB" dirty="0"/>
              <a:t> popular movie from 1983, </a:t>
            </a:r>
            <a:r>
              <a:rPr lang="en-GB" i="1" dirty="0" err="1"/>
              <a:t>Sexmission</a:t>
            </a:r>
            <a:r>
              <a:rPr lang="en-GB" dirty="0"/>
              <a:t>, whose script was co-written by </a:t>
            </a:r>
            <a:r>
              <a:rPr lang="en-GB" dirty="0" err="1"/>
              <a:t>Hajný</a:t>
            </a:r>
            <a:r>
              <a:rPr lang="en-GB" dirty="0"/>
              <a:t>, was originally intended as a co-production but, just before signing the contract, </a:t>
            </a:r>
            <a:r>
              <a:rPr lang="en-GB" dirty="0" err="1"/>
              <a:t>Barrandov</a:t>
            </a:r>
            <a:r>
              <a:rPr lang="en-GB" dirty="0"/>
              <a:t> got a signal from the communist party functionaries not to enter the project (the alleged reason was that the near future as presented in the movie did not look like a communist one, with the implication that communism would not be the regime of the future society</a:t>
            </a:r>
            <a:r>
              <a:rPr lang="en-GB" dirty="0" smtClean="0"/>
              <a:t>).</a:t>
            </a:r>
            <a:endParaRPr lang="cs-CZ" dirty="0" smtClean="0"/>
          </a:p>
          <a:p>
            <a:r>
              <a:rPr lang="cs-CZ" dirty="0">
                <a:hlinkClick r:id="rId2"/>
              </a:rPr>
              <a:t>https://</a:t>
            </a:r>
            <a:r>
              <a:rPr lang="cs-CZ" dirty="0" smtClean="0">
                <a:hlinkClick r:id="rId2"/>
              </a:rPr>
              <a:t>www.youtube.com/watch?v=KJRysGo6Zx4</a:t>
            </a:r>
            <a:r>
              <a:rPr lang="cs-CZ" dirty="0" smtClean="0"/>
              <a:t> </a:t>
            </a:r>
          </a:p>
          <a:p>
            <a:r>
              <a:rPr lang="cs-CZ" dirty="0" smtClean="0"/>
              <a:t>----------------------------------</a:t>
            </a:r>
          </a:p>
          <a:p>
            <a:r>
              <a:rPr lang="en-GB" sz="1700" i="1" dirty="0"/>
              <a:t>Anna </a:t>
            </a:r>
            <a:r>
              <a:rPr lang="en-GB" sz="1700" i="1" dirty="0" err="1"/>
              <a:t>Misiak</a:t>
            </a:r>
            <a:r>
              <a:rPr lang="en-GB" sz="1700" i="1" dirty="0"/>
              <a:t>, 'The Polish Film Industry under Communist Control. Conceptions and Misconceptions of Censorship', </a:t>
            </a:r>
            <a:r>
              <a:rPr lang="en-GB" sz="1700" i="1" dirty="0" err="1"/>
              <a:t>Iluminace</a:t>
            </a:r>
            <a:r>
              <a:rPr lang="en-GB" sz="1700" i="1" dirty="0"/>
              <a:t>, vol. 24, no. 4, (2012), pp. 61-83</a:t>
            </a:r>
            <a:endParaRPr lang="cs-CZ" sz="1700" i="1" dirty="0" smtClean="0"/>
          </a:p>
          <a:p>
            <a:endParaRPr lang="cs-CZ" dirty="0"/>
          </a:p>
        </p:txBody>
      </p:sp>
    </p:spTree>
    <p:extLst>
      <p:ext uri="{BB962C8B-B14F-4D97-AF65-F5344CB8AC3E}">
        <p14:creationId xmlns:p14="http://schemas.microsoft.com/office/powerpoint/2010/main" val="3137763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622854"/>
            <a:ext cx="9601200" cy="4244546"/>
          </a:xfrm>
        </p:spPr>
        <p:txBody>
          <a:bodyPr>
            <a:normAutofit fontScale="85000" lnSpcReduction="20000"/>
          </a:bodyPr>
          <a:lstStyle/>
          <a:p>
            <a:r>
              <a:rPr lang="en-GB" dirty="0"/>
              <a:t>The capacity of the collective agencies – the groups – to activate resources and schemas for reaching their goals was decisively empowered by the capacity (and ambitions) of the individual agents of the groups heads, </a:t>
            </a:r>
            <a:r>
              <a:rPr lang="en-GB" b="1" dirty="0"/>
              <a:t>Krzysztof Zanussi and Josef </a:t>
            </a:r>
            <a:r>
              <a:rPr lang="en-GB" b="1" dirty="0" err="1"/>
              <a:t>Císař</a:t>
            </a:r>
            <a:r>
              <a:rPr lang="en-GB" dirty="0" smtClean="0"/>
              <a:t>.</a:t>
            </a:r>
            <a:endParaRPr lang="cs-CZ" dirty="0" smtClean="0"/>
          </a:p>
          <a:p>
            <a:r>
              <a:rPr lang="en-GB" dirty="0" smtClean="0"/>
              <a:t>Zanussi’s </a:t>
            </a:r>
            <a:r>
              <a:rPr lang="en-GB" dirty="0"/>
              <a:t>success as an efficient manager skilfully administrating the </a:t>
            </a:r>
            <a:r>
              <a:rPr lang="en-GB" dirty="0" smtClean="0"/>
              <a:t>production </a:t>
            </a:r>
            <a:r>
              <a:rPr lang="en-GB" dirty="0"/>
              <a:t>strengthened his position both abroad and in Poland. </a:t>
            </a:r>
            <a:r>
              <a:rPr lang="cs-CZ" dirty="0" smtClean="0"/>
              <a:t>S</a:t>
            </a:r>
            <a:r>
              <a:rPr lang="en-GB" dirty="0" err="1" smtClean="0"/>
              <a:t>ince</a:t>
            </a:r>
            <a:r>
              <a:rPr lang="en-GB" dirty="0" smtClean="0"/>
              <a:t> </a:t>
            </a:r>
            <a:r>
              <a:rPr lang="en-GB" dirty="0"/>
              <a:t>1980 he became the artistic director of the group and then the director of the Tor Film Studio. Ever since, Tor has sought out foreign partners successfully and participated in international co-productions, including those made with </a:t>
            </a:r>
            <a:r>
              <a:rPr lang="en-GB" dirty="0" err="1"/>
              <a:t>Barrandov</a:t>
            </a:r>
            <a:r>
              <a:rPr lang="en-GB" dirty="0" smtClean="0"/>
              <a:t>.</a:t>
            </a:r>
            <a:endParaRPr lang="cs-CZ" dirty="0" smtClean="0"/>
          </a:p>
          <a:p>
            <a:r>
              <a:rPr lang="en-GB" dirty="0"/>
              <a:t>The </a:t>
            </a:r>
            <a:r>
              <a:rPr lang="cs-CZ" dirty="0" smtClean="0"/>
              <a:t>2. </a:t>
            </a:r>
            <a:r>
              <a:rPr lang="en-GB" dirty="0" smtClean="0"/>
              <a:t>dramaturgical-production </a:t>
            </a:r>
            <a:r>
              <a:rPr lang="en-GB" dirty="0"/>
              <a:t>group was led by Josef </a:t>
            </a:r>
            <a:r>
              <a:rPr lang="en-GB" dirty="0" err="1"/>
              <a:t>Císař</a:t>
            </a:r>
            <a:r>
              <a:rPr lang="en-GB" dirty="0"/>
              <a:t>, an “experienced producer</a:t>
            </a:r>
            <a:r>
              <a:rPr lang="en-GB" dirty="0" smtClean="0"/>
              <a:t>”</a:t>
            </a:r>
            <a:r>
              <a:rPr lang="cs-CZ" dirty="0" smtClean="0"/>
              <a:t>. </a:t>
            </a:r>
            <a:r>
              <a:rPr lang="en-GB" dirty="0"/>
              <a:t>who was an employee at </a:t>
            </a:r>
            <a:r>
              <a:rPr lang="en-GB" dirty="0" err="1"/>
              <a:t>Barrandov</a:t>
            </a:r>
            <a:r>
              <a:rPr lang="en-GB" dirty="0"/>
              <a:t> since 1957 and who reached the position of the group’s head after a reorganization of the </a:t>
            </a:r>
            <a:r>
              <a:rPr lang="en-GB" dirty="0" err="1"/>
              <a:t>Barrandov’s</a:t>
            </a:r>
            <a:r>
              <a:rPr lang="en-GB" dirty="0"/>
              <a:t> groups in 1982. </a:t>
            </a:r>
            <a:r>
              <a:rPr lang="en-GB" dirty="0" err="1"/>
              <a:t>Císař</a:t>
            </a:r>
            <a:r>
              <a:rPr lang="en-GB" dirty="0"/>
              <a:t> had a stable position not only professionally, as an experienced practitioner, but also ideologically, as a producer of the TV series </a:t>
            </a:r>
            <a:r>
              <a:rPr lang="en-GB" i="1" dirty="0"/>
              <a:t>30 </a:t>
            </a:r>
            <a:r>
              <a:rPr lang="en-GB" i="1" dirty="0" err="1"/>
              <a:t>případů</a:t>
            </a:r>
            <a:r>
              <a:rPr lang="en-GB" i="1" dirty="0"/>
              <a:t> </a:t>
            </a:r>
            <a:r>
              <a:rPr lang="en-GB" i="1" dirty="0" err="1"/>
              <a:t>majora</a:t>
            </a:r>
            <a:r>
              <a:rPr lang="en-GB" i="1" dirty="0"/>
              <a:t> </a:t>
            </a:r>
            <a:r>
              <a:rPr lang="en-GB" i="1" dirty="0" err="1"/>
              <a:t>Zemana</a:t>
            </a:r>
            <a:r>
              <a:rPr lang="en-GB" i="1" dirty="0"/>
              <a:t>/30 Cases of Major </a:t>
            </a:r>
            <a:r>
              <a:rPr lang="en-GB" i="1" dirty="0" err="1" smtClean="0"/>
              <a:t>Zeman</a:t>
            </a:r>
            <a:r>
              <a:rPr lang="cs-CZ" i="1" dirty="0" smtClean="0"/>
              <a:t>. </a:t>
            </a:r>
          </a:p>
          <a:p>
            <a:r>
              <a:rPr lang="en-GB" dirty="0"/>
              <a:t>Besides the Czechoslovak-Polish co-productions </a:t>
            </a:r>
            <a:r>
              <a:rPr lang="en-GB" i="1" dirty="0"/>
              <a:t>Manhunt </a:t>
            </a:r>
            <a:r>
              <a:rPr lang="en-GB" dirty="0"/>
              <a:t>and</a:t>
            </a:r>
            <a:r>
              <a:rPr lang="en-GB" i="1" dirty="0"/>
              <a:t> End of the Lonely Farm </a:t>
            </a:r>
            <a:r>
              <a:rPr lang="en-GB" i="1" dirty="0" err="1"/>
              <a:t>Berhof</a:t>
            </a:r>
            <a:r>
              <a:rPr lang="en-GB" dirty="0"/>
              <a:t>, which fitted in the group’s thematic profile, </a:t>
            </a:r>
            <a:r>
              <a:rPr lang="en-GB" dirty="0" err="1"/>
              <a:t>Císař’s</a:t>
            </a:r>
            <a:r>
              <a:rPr lang="en-GB" dirty="0"/>
              <a:t> ambitions focused on international co-productions materialized into another Czechoslovak-Polish co-production</a:t>
            </a:r>
            <a:r>
              <a:rPr lang="en-GB" i="1" dirty="0"/>
              <a:t> The Night Time Guest</a:t>
            </a:r>
            <a:r>
              <a:rPr lang="en-GB" dirty="0"/>
              <a:t>, besides other five international co-productions made with USSR, Bulgaria, India, Finland, and Cambodia.</a:t>
            </a:r>
            <a:endParaRPr lang="cs-CZ" dirty="0"/>
          </a:p>
        </p:txBody>
      </p:sp>
    </p:spTree>
    <p:extLst>
      <p:ext uri="{BB962C8B-B14F-4D97-AF65-F5344CB8AC3E}">
        <p14:creationId xmlns:p14="http://schemas.microsoft.com/office/powerpoint/2010/main" val="14458667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301578"/>
            <a:ext cx="9601200" cy="4565822"/>
          </a:xfrm>
        </p:spPr>
        <p:txBody>
          <a:bodyPr>
            <a:normAutofit/>
          </a:bodyPr>
          <a:lstStyle/>
          <a:p>
            <a:r>
              <a:rPr lang="en-GB" dirty="0"/>
              <a:t>Pavel </a:t>
            </a:r>
            <a:r>
              <a:rPr lang="en-GB" dirty="0" err="1"/>
              <a:t>Hajný</a:t>
            </a:r>
            <a:r>
              <a:rPr lang="en-GB" dirty="0"/>
              <a:t> used his resources and knowledge of schemas rather for his function of a mediator between the two social systems. His individual capital, grounded in personal contacts and cross-cultural adaptability and represented by his knowledge of Polish language and Polish culture, was integrated into strategical goals of the dramaturgical groups and their heads. Still, he proved to be very efficient mediator who, first, effectively lubricated the negotiations and harmonization of the partners’ mutual goals, and, second, provided the Polish creative milieu with a demanded capacity of a professional scriptwriter. </a:t>
            </a:r>
            <a:endParaRPr lang="cs-CZ" dirty="0" smtClean="0"/>
          </a:p>
          <a:p>
            <a:r>
              <a:rPr lang="en-GB" dirty="0"/>
              <a:t>Apart from </a:t>
            </a:r>
            <a:r>
              <a:rPr lang="en-GB" dirty="0" err="1"/>
              <a:t>Hajný’s</a:t>
            </a:r>
            <a:r>
              <a:rPr lang="en-GB" dirty="0"/>
              <a:t> role of a mediator, he was demanded by Polish directors for his willingness to impart creative competencies to somebody else’s project</a:t>
            </a:r>
            <a:r>
              <a:rPr lang="en-GB" dirty="0" smtClean="0"/>
              <a:t>,</a:t>
            </a:r>
            <a:r>
              <a:rPr lang="cs-CZ" dirty="0" smtClean="0"/>
              <a:t> </a:t>
            </a:r>
            <a:r>
              <a:rPr lang="en-GB" dirty="0" smtClean="0"/>
              <a:t>as </a:t>
            </a:r>
            <a:r>
              <a:rPr lang="en-GB" dirty="0"/>
              <a:t>it happened in the case of his first co-operation with Poles on </a:t>
            </a:r>
            <a:r>
              <a:rPr lang="en-GB" i="1" dirty="0"/>
              <a:t>Hotel </a:t>
            </a:r>
            <a:r>
              <a:rPr lang="en-GB" i="1" dirty="0" smtClean="0"/>
              <a:t>Pacific</a:t>
            </a:r>
            <a:r>
              <a:rPr lang="cs-CZ" i="1" dirty="0" smtClean="0"/>
              <a:t>, </a:t>
            </a:r>
            <a:r>
              <a:rPr lang="cs-CZ" dirty="0" err="1" smtClean="0"/>
              <a:t>or</a:t>
            </a:r>
            <a:r>
              <a:rPr lang="cs-CZ" dirty="0" smtClean="0"/>
              <a:t> on </a:t>
            </a:r>
            <a:r>
              <a:rPr lang="cs-CZ" i="1" dirty="0" err="1" smtClean="0"/>
              <a:t>Nightmares</a:t>
            </a:r>
            <a:r>
              <a:rPr lang="en-GB" dirty="0" smtClean="0"/>
              <a:t>. </a:t>
            </a:r>
            <a:endParaRPr lang="cs-CZ" dirty="0"/>
          </a:p>
          <a:p>
            <a:endParaRPr lang="cs-CZ" dirty="0"/>
          </a:p>
        </p:txBody>
      </p:sp>
    </p:spTree>
    <p:extLst>
      <p:ext uri="{BB962C8B-B14F-4D97-AF65-F5344CB8AC3E}">
        <p14:creationId xmlns:p14="http://schemas.microsoft.com/office/powerpoint/2010/main" val="274029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5400" b="1" dirty="0" smtClean="0"/>
              <a:t>1</a:t>
            </a:r>
            <a:endParaRPr lang="cs-CZ" sz="5400"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36074112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Scriptwriting</a:t>
            </a:r>
            <a:r>
              <a:rPr lang="cs-CZ" dirty="0" smtClean="0"/>
              <a:t> „</a:t>
            </a:r>
            <a:r>
              <a:rPr lang="cs-CZ" dirty="0" err="1" smtClean="0"/>
              <a:t>crisis</a:t>
            </a:r>
            <a:r>
              <a:rPr lang="cs-CZ" dirty="0" smtClean="0"/>
              <a:t>“</a:t>
            </a:r>
            <a:endParaRPr lang="cs-CZ" dirty="0"/>
          </a:p>
        </p:txBody>
      </p:sp>
      <p:sp>
        <p:nvSpPr>
          <p:cNvPr id="3" name="Zástupný symbol pro obsah 2"/>
          <p:cNvSpPr>
            <a:spLocks noGrp="1"/>
          </p:cNvSpPr>
          <p:nvPr>
            <p:ph idx="1"/>
          </p:nvPr>
        </p:nvSpPr>
        <p:spPr/>
        <p:txBody>
          <a:bodyPr>
            <a:normAutofit fontScale="92500" lnSpcReduction="10000"/>
          </a:bodyPr>
          <a:lstStyle/>
          <a:p>
            <a:r>
              <a:rPr lang="en-GB" dirty="0"/>
              <a:t>Throughout </a:t>
            </a:r>
            <a:r>
              <a:rPr lang="en-GB" dirty="0" err="1"/>
              <a:t>Hajný’s</a:t>
            </a:r>
            <a:r>
              <a:rPr lang="en-GB" dirty="0"/>
              <a:t> most productive decades of the 1970s and 1980s, film professionals in both countries shared an intensified feeling of a “scriptwriting crisis</a:t>
            </a:r>
            <a:r>
              <a:rPr lang="en-GB" dirty="0" smtClean="0"/>
              <a:t>”.</a:t>
            </a:r>
            <a:endParaRPr lang="cs-CZ" dirty="0" smtClean="0"/>
          </a:p>
          <a:p>
            <a:r>
              <a:rPr lang="en-GB" dirty="0"/>
              <a:t>of the 418 indigenous </a:t>
            </a:r>
            <a:r>
              <a:rPr lang="en-GB" dirty="0" smtClean="0"/>
              <a:t>movies</a:t>
            </a:r>
            <a:r>
              <a:rPr lang="cs-CZ" dirty="0" smtClean="0"/>
              <a:t> </a:t>
            </a:r>
            <a:r>
              <a:rPr lang="en-GB" dirty="0"/>
              <a:t>made </a:t>
            </a:r>
            <a:r>
              <a:rPr lang="en-GB" dirty="0" smtClean="0"/>
              <a:t>in the Czech studios during </a:t>
            </a:r>
            <a:r>
              <a:rPr lang="en-GB" dirty="0"/>
              <a:t>the relevant 15 </a:t>
            </a:r>
            <a:r>
              <a:rPr lang="en-GB" dirty="0" smtClean="0"/>
              <a:t>years</a:t>
            </a:r>
            <a:r>
              <a:rPr lang="cs-CZ" dirty="0" smtClean="0"/>
              <a:t> (1975-1989)</a:t>
            </a:r>
            <a:r>
              <a:rPr lang="en-GB" dirty="0" smtClean="0"/>
              <a:t>, </a:t>
            </a:r>
            <a:r>
              <a:rPr lang="en-GB" dirty="0"/>
              <a:t>almost a third (128) were based on literary sources</a:t>
            </a:r>
            <a:r>
              <a:rPr lang="en-GB" dirty="0" smtClean="0"/>
              <a:t>.</a:t>
            </a:r>
            <a:r>
              <a:rPr lang="cs-CZ" dirty="0" smtClean="0"/>
              <a:t> </a:t>
            </a:r>
            <a:r>
              <a:rPr lang="en-GB" dirty="0"/>
              <a:t>in Poland, </a:t>
            </a:r>
            <a:r>
              <a:rPr lang="en-GB" dirty="0" smtClean="0"/>
              <a:t>adaptations amount</a:t>
            </a:r>
            <a:r>
              <a:rPr lang="cs-CZ" dirty="0" err="1" smtClean="0"/>
              <a:t>ed</a:t>
            </a:r>
            <a:r>
              <a:rPr lang="en-GB" dirty="0" smtClean="0"/>
              <a:t> </a:t>
            </a:r>
            <a:r>
              <a:rPr lang="en-GB" dirty="0"/>
              <a:t>to 178 of 405 Polish movies produced in the same period. Nevertheless, in contrast to the situation in the Czech studios, the </a:t>
            </a:r>
            <a:r>
              <a:rPr lang="en-GB" dirty="0" err="1"/>
              <a:t>auteurist</a:t>
            </a:r>
            <a:r>
              <a:rPr lang="en-GB" dirty="0"/>
              <a:t> approach to scriptwriting and directing was flourishing in Poland, with </a:t>
            </a:r>
            <a:r>
              <a:rPr lang="en-GB" dirty="0" err="1"/>
              <a:t>Wojciech</a:t>
            </a:r>
            <a:r>
              <a:rPr lang="en-GB" dirty="0"/>
              <a:t> </a:t>
            </a:r>
            <a:r>
              <a:rPr lang="en-GB" dirty="0" err="1"/>
              <a:t>Marczewski</a:t>
            </a:r>
            <a:r>
              <a:rPr lang="en-GB" dirty="0"/>
              <a:t>, </a:t>
            </a:r>
            <a:r>
              <a:rPr lang="en-GB" dirty="0" err="1"/>
              <a:t>Agnieszka</a:t>
            </a:r>
            <a:r>
              <a:rPr lang="en-GB" dirty="0"/>
              <a:t> Holland, </a:t>
            </a:r>
            <a:r>
              <a:rPr lang="en-GB" dirty="0" err="1"/>
              <a:t>Janusz</a:t>
            </a:r>
            <a:r>
              <a:rPr lang="en-GB" dirty="0"/>
              <a:t> </a:t>
            </a:r>
            <a:r>
              <a:rPr lang="en-GB" dirty="0" err="1"/>
              <a:t>Kijowski</a:t>
            </a:r>
            <a:r>
              <a:rPr lang="en-GB" dirty="0"/>
              <a:t>, Krzysztof </a:t>
            </a:r>
            <a:r>
              <a:rPr lang="en-GB" dirty="0" err="1"/>
              <a:t>Kieślowski</a:t>
            </a:r>
            <a:r>
              <a:rPr lang="en-GB" dirty="0"/>
              <a:t> and Feliks Falk all penning </a:t>
            </a:r>
            <a:r>
              <a:rPr lang="en-GB" dirty="0" smtClean="0"/>
              <a:t>scripts</a:t>
            </a:r>
            <a:r>
              <a:rPr lang="cs-CZ" dirty="0" smtClean="0"/>
              <a:t>.</a:t>
            </a:r>
          </a:p>
          <a:p>
            <a:r>
              <a:rPr lang="en-GB" dirty="0"/>
              <a:t>With almost exactly the same productivity from both Czech and Polish studios in the period 1975–1989, the difference in the number of “</a:t>
            </a:r>
            <a:r>
              <a:rPr lang="en-GB" dirty="0" err="1"/>
              <a:t>auteurist</a:t>
            </a:r>
            <a:r>
              <a:rPr lang="en-GB" dirty="0"/>
              <a:t>” projects, in which the director was the only scriptwriter of the movie, is very significant: 100 in Poland, in contrast to just 60 in the Czech studios.</a:t>
            </a:r>
            <a:endParaRPr lang="cs-CZ" dirty="0"/>
          </a:p>
        </p:txBody>
      </p:sp>
    </p:spTree>
    <p:extLst>
      <p:ext uri="{BB962C8B-B14F-4D97-AF65-F5344CB8AC3E}">
        <p14:creationId xmlns:p14="http://schemas.microsoft.com/office/powerpoint/2010/main" val="4219545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Hajný </a:t>
            </a:r>
            <a:r>
              <a:rPr lang="cs-CZ" dirty="0" err="1" smtClean="0"/>
              <a:t>specialized</a:t>
            </a:r>
            <a:r>
              <a:rPr lang="cs-CZ" dirty="0" smtClean="0"/>
              <a:t> in </a:t>
            </a:r>
            <a:r>
              <a:rPr lang="cs-CZ" dirty="0" err="1" smtClean="0"/>
              <a:t>two</a:t>
            </a:r>
            <a:r>
              <a:rPr lang="cs-CZ" dirty="0" smtClean="0"/>
              <a:t> </a:t>
            </a:r>
            <a:r>
              <a:rPr lang="cs-CZ" dirty="0" err="1" smtClean="0"/>
              <a:t>strands</a:t>
            </a:r>
            <a:r>
              <a:rPr lang="cs-CZ" dirty="0" smtClean="0"/>
              <a:t> </a:t>
            </a:r>
            <a:r>
              <a:rPr lang="cs-CZ" dirty="0" err="1" smtClean="0"/>
              <a:t>of</a:t>
            </a:r>
            <a:r>
              <a:rPr lang="cs-CZ" dirty="0" smtClean="0"/>
              <a:t> </a:t>
            </a:r>
            <a:r>
              <a:rPr lang="cs-CZ" dirty="0" err="1" smtClean="0"/>
              <a:t>cinema</a:t>
            </a:r>
            <a:r>
              <a:rPr lang="cs-CZ" dirty="0" smtClean="0"/>
              <a:t>: </a:t>
            </a:r>
          </a:p>
          <a:p>
            <a:r>
              <a:rPr lang="cs-CZ" dirty="0" smtClean="0"/>
              <a:t>t</a:t>
            </a:r>
            <a:r>
              <a:rPr lang="en-GB" dirty="0" smtClean="0"/>
              <a:t>he </a:t>
            </a:r>
            <a:r>
              <a:rPr lang="en-GB" dirty="0"/>
              <a:t>first was genre movies, whereas the second was formed by rather </a:t>
            </a:r>
            <a:r>
              <a:rPr lang="en-GB" dirty="0" err="1"/>
              <a:t>auteurist</a:t>
            </a:r>
            <a:r>
              <a:rPr lang="en-GB" dirty="0"/>
              <a:t> projects (all of which were period movies, mostly located in the historical Central-Eastern region of Galicia). </a:t>
            </a:r>
            <a:endParaRPr lang="cs-CZ" dirty="0" smtClean="0"/>
          </a:p>
          <a:p>
            <a:r>
              <a:rPr lang="en-GB" dirty="0" smtClean="0"/>
              <a:t>As </a:t>
            </a:r>
            <a:r>
              <a:rPr lang="en-GB" dirty="0"/>
              <a:t>for these two specific areas of production, the situation at </a:t>
            </a:r>
            <a:r>
              <a:rPr lang="en-GB" dirty="0" err="1"/>
              <a:t>Barrandov</a:t>
            </a:r>
            <a:r>
              <a:rPr lang="en-GB" dirty="0"/>
              <a:t> was significantly better, in comparison to Poland: the scriptwriters </a:t>
            </a:r>
            <a:r>
              <a:rPr lang="en-GB" dirty="0" err="1"/>
              <a:t>Zdeněk</a:t>
            </a:r>
            <a:r>
              <a:rPr lang="en-GB" dirty="0"/>
              <a:t> </a:t>
            </a:r>
            <a:r>
              <a:rPr lang="en-GB" dirty="0" err="1"/>
              <a:t>Svěrák</a:t>
            </a:r>
            <a:r>
              <a:rPr lang="en-GB" dirty="0"/>
              <a:t>, </a:t>
            </a:r>
            <a:r>
              <a:rPr lang="en-GB" dirty="0" err="1"/>
              <a:t>Ladislav</a:t>
            </a:r>
            <a:r>
              <a:rPr lang="en-GB" dirty="0"/>
              <a:t> </a:t>
            </a:r>
            <a:r>
              <a:rPr lang="en-GB" dirty="0" err="1"/>
              <a:t>Smoljak</a:t>
            </a:r>
            <a:r>
              <a:rPr lang="en-GB" dirty="0"/>
              <a:t>, </a:t>
            </a:r>
            <a:r>
              <a:rPr lang="en-GB" dirty="0" err="1"/>
              <a:t>Miloš</a:t>
            </a:r>
            <a:r>
              <a:rPr lang="en-GB" dirty="0"/>
              <a:t> </a:t>
            </a:r>
            <a:r>
              <a:rPr lang="en-GB" dirty="0" err="1"/>
              <a:t>Macourek</a:t>
            </a:r>
            <a:r>
              <a:rPr lang="en-GB" dirty="0"/>
              <a:t> or </a:t>
            </a:r>
            <a:r>
              <a:rPr lang="en-GB" dirty="0" err="1"/>
              <a:t>Jiří</a:t>
            </a:r>
            <a:r>
              <a:rPr lang="en-GB" dirty="0"/>
              <a:t> </a:t>
            </a:r>
            <a:r>
              <a:rPr lang="en-GB" dirty="0" err="1"/>
              <a:t>Brdečka</a:t>
            </a:r>
            <a:r>
              <a:rPr lang="en-GB" dirty="0"/>
              <a:t> catered to the needs of the comedy genre, and Jan </a:t>
            </a:r>
            <a:r>
              <a:rPr lang="en-GB" dirty="0" err="1"/>
              <a:t>Křižan</a:t>
            </a:r>
            <a:r>
              <a:rPr lang="en-GB" dirty="0"/>
              <a:t>, </a:t>
            </a:r>
            <a:r>
              <a:rPr lang="en-GB" dirty="0" err="1"/>
              <a:t>Zdeněk</a:t>
            </a:r>
            <a:r>
              <a:rPr lang="en-GB" dirty="0"/>
              <a:t> Mahler and </a:t>
            </a:r>
            <a:r>
              <a:rPr lang="en-GB" dirty="0" err="1"/>
              <a:t>Vladimír</a:t>
            </a:r>
            <a:r>
              <a:rPr lang="en-GB" dirty="0"/>
              <a:t> </a:t>
            </a:r>
            <a:r>
              <a:rPr lang="en-GB" dirty="0" err="1"/>
              <a:t>Körner</a:t>
            </a:r>
            <a:r>
              <a:rPr lang="en-GB" dirty="0"/>
              <a:t> to the needs of historical movies. </a:t>
            </a:r>
            <a:endParaRPr lang="cs-CZ" dirty="0" smtClean="0"/>
          </a:p>
          <a:p>
            <a:r>
              <a:rPr lang="en-GB" dirty="0" smtClean="0"/>
              <a:t>This </a:t>
            </a:r>
            <a:r>
              <a:rPr lang="en-GB" dirty="0"/>
              <a:t>was one of the most probable reasons that, as far as indigenous Czechoslovak production is concerned, Pavel </a:t>
            </a:r>
            <a:r>
              <a:rPr lang="en-GB" dirty="0" err="1"/>
              <a:t>Hajný</a:t>
            </a:r>
            <a:r>
              <a:rPr lang="en-GB" dirty="0"/>
              <a:t> wrote scripts for contemporary drama and crime movies and not for the periodical adaptations he was reputed for </a:t>
            </a:r>
            <a:r>
              <a:rPr lang="en-GB"/>
              <a:t>in </a:t>
            </a:r>
            <a:r>
              <a:rPr lang="en-GB" smtClean="0"/>
              <a:t>Poland.</a:t>
            </a:r>
            <a:endParaRPr lang="cs-CZ" dirty="0" smtClean="0"/>
          </a:p>
          <a:p>
            <a:r>
              <a:rPr lang="en-GB" dirty="0"/>
              <a:t>In Poland, </a:t>
            </a:r>
            <a:r>
              <a:rPr lang="en-GB" dirty="0" err="1"/>
              <a:t>Hajný</a:t>
            </a:r>
            <a:r>
              <a:rPr lang="en-GB" dirty="0"/>
              <a:t> was perceived as a talent transferable into the milieu where people able (or willing) to work as professional scriptwriters were absent.</a:t>
            </a:r>
            <a:endParaRPr lang="cs-CZ" dirty="0"/>
          </a:p>
        </p:txBody>
      </p:sp>
    </p:spTree>
    <p:extLst>
      <p:ext uri="{BB962C8B-B14F-4D97-AF65-F5344CB8AC3E}">
        <p14:creationId xmlns:p14="http://schemas.microsoft.com/office/powerpoint/2010/main" val="9148609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371600" y="1441622"/>
            <a:ext cx="9601200" cy="4942702"/>
          </a:xfrm>
        </p:spPr>
        <p:txBody>
          <a:bodyPr>
            <a:normAutofit fontScale="70000" lnSpcReduction="20000"/>
          </a:bodyPr>
          <a:lstStyle/>
          <a:p>
            <a:r>
              <a:rPr lang="en-GB" dirty="0"/>
              <a:t>The effectiveness of Pavel </a:t>
            </a:r>
            <a:r>
              <a:rPr lang="en-GB" dirty="0" err="1"/>
              <a:t>Hajný</a:t>
            </a:r>
            <a:r>
              <a:rPr lang="en-GB" dirty="0"/>
              <a:t> as an agent travelling successfully between the Czechoslovak and the Polish film industries resulted from two essential factors: </a:t>
            </a:r>
            <a:endParaRPr lang="cs-CZ" dirty="0" smtClean="0"/>
          </a:p>
          <a:p>
            <a:pPr marL="0" indent="0">
              <a:buNone/>
            </a:pPr>
            <a:r>
              <a:rPr lang="cs-CZ" dirty="0" smtClean="0"/>
              <a:t>1. </a:t>
            </a:r>
            <a:r>
              <a:rPr lang="en-GB" dirty="0" smtClean="0"/>
              <a:t>the </a:t>
            </a:r>
            <a:r>
              <a:rPr lang="en-GB" dirty="0"/>
              <a:t>compatibility of his knowledge of a scriptwriter and dramaturg with the demands of the Polish </a:t>
            </a:r>
            <a:r>
              <a:rPr lang="en-GB" dirty="0" smtClean="0"/>
              <a:t>units</a:t>
            </a:r>
            <a:endParaRPr lang="cs-CZ" dirty="0" smtClean="0"/>
          </a:p>
          <a:p>
            <a:pPr marL="0" indent="0">
              <a:buNone/>
            </a:pPr>
            <a:r>
              <a:rPr lang="cs-CZ" dirty="0" smtClean="0"/>
              <a:t>2. </a:t>
            </a:r>
            <a:r>
              <a:rPr lang="en-GB" dirty="0" smtClean="0"/>
              <a:t>flexible </a:t>
            </a:r>
            <a:r>
              <a:rPr lang="en-GB" dirty="0"/>
              <a:t>adaptation of his skills to the schemas he was confronted with in the Polish production culture. </a:t>
            </a:r>
            <a:endParaRPr lang="cs-CZ" dirty="0" smtClean="0"/>
          </a:p>
          <a:p>
            <a:pPr marL="0" indent="0">
              <a:buNone/>
            </a:pPr>
            <a:endParaRPr lang="cs-CZ" dirty="0"/>
          </a:p>
          <a:p>
            <a:pPr marL="0" indent="0">
              <a:buNone/>
            </a:pPr>
            <a:r>
              <a:rPr lang="en-GB" dirty="0" smtClean="0"/>
              <a:t>The </a:t>
            </a:r>
            <a:r>
              <a:rPr lang="en-GB" dirty="0"/>
              <a:t>first and most general knowledge he was endowed with was the language – his command of Polish enabled him to become a mediator between the Czech and Polish film units and to adopt the position of a key person for negotiations over co-productions. </a:t>
            </a:r>
            <a:endParaRPr lang="cs-CZ" dirty="0" smtClean="0"/>
          </a:p>
          <a:p>
            <a:pPr marL="0" indent="0">
              <a:buNone/>
            </a:pPr>
            <a:r>
              <a:rPr lang="en-GB" dirty="0" smtClean="0"/>
              <a:t>More </a:t>
            </a:r>
            <a:r>
              <a:rPr lang="en-GB" dirty="0"/>
              <a:t>specifically, it was </a:t>
            </a:r>
            <a:r>
              <a:rPr lang="en-GB" dirty="0" err="1"/>
              <a:t>Hajný’s</a:t>
            </a:r>
            <a:r>
              <a:rPr lang="en-GB" dirty="0"/>
              <a:t> capacity as an experienced scriptwriter, his “professionalism” appreciated by </a:t>
            </a:r>
            <a:r>
              <a:rPr lang="en-GB" dirty="0" err="1"/>
              <a:t>Marczewski</a:t>
            </a:r>
            <a:r>
              <a:rPr lang="en-GB" dirty="0"/>
              <a:t> since the script for </a:t>
            </a:r>
            <a:r>
              <a:rPr lang="en-GB" i="1" dirty="0"/>
              <a:t>Hotel Pacific</a:t>
            </a:r>
            <a:r>
              <a:rPr lang="en-GB" dirty="0"/>
              <a:t>, and his approach to scriptwriting as a craftsman rather than an auteur, that made it easier for the Polish system to adopt the norms </a:t>
            </a:r>
            <a:r>
              <a:rPr lang="en-GB" dirty="0" err="1"/>
              <a:t>Hajný</a:t>
            </a:r>
            <a:r>
              <a:rPr lang="en-GB" dirty="0"/>
              <a:t> transferred to Polish projects. </a:t>
            </a:r>
            <a:endParaRPr lang="cs-CZ" dirty="0" smtClean="0"/>
          </a:p>
          <a:p>
            <a:pPr marL="0" indent="0">
              <a:buNone/>
            </a:pPr>
            <a:r>
              <a:rPr lang="en-GB" dirty="0" err="1" smtClean="0"/>
              <a:t>Hajný’s</a:t>
            </a:r>
            <a:r>
              <a:rPr lang="en-GB" dirty="0" smtClean="0"/>
              <a:t> </a:t>
            </a:r>
            <a:r>
              <a:rPr lang="en-GB" dirty="0"/>
              <a:t>restrained application of his knowledge in the Polish film production culture increased the effectiveness of the transfers as this attitude helped </a:t>
            </a:r>
            <a:r>
              <a:rPr lang="en-GB" dirty="0" err="1"/>
              <a:t>Hajný</a:t>
            </a:r>
            <a:r>
              <a:rPr lang="en-GB" dirty="0"/>
              <a:t> to avoid clashes with other agents (directors, dramaturges, heads of film units) who were long-time, “endemic” components of the system. </a:t>
            </a:r>
            <a:endParaRPr lang="cs-CZ" dirty="0" smtClean="0"/>
          </a:p>
          <a:p>
            <a:pPr marL="0" indent="0">
              <a:buNone/>
            </a:pPr>
            <a:r>
              <a:rPr lang="en-GB" dirty="0" smtClean="0"/>
              <a:t>While </a:t>
            </a:r>
            <a:r>
              <a:rPr lang="en-GB" dirty="0" err="1"/>
              <a:t>Barrandov</a:t>
            </a:r>
            <a:r>
              <a:rPr lang="en-GB" dirty="0"/>
              <a:t> studios provided </a:t>
            </a:r>
            <a:r>
              <a:rPr lang="en-GB" dirty="0" err="1"/>
              <a:t>Hajný</a:t>
            </a:r>
            <a:r>
              <a:rPr lang="en-GB" dirty="0"/>
              <a:t> with limited opportunities for the implementation of his primary capacity of scriptwriting in the area of historical genre and comedies, the Polish directors and dramaturges embraced his knowledge, which was made all the more easily transposable by the fact that </a:t>
            </a:r>
            <a:r>
              <a:rPr lang="en-GB" dirty="0" err="1"/>
              <a:t>Hajný</a:t>
            </a:r>
            <a:r>
              <a:rPr lang="en-GB" dirty="0"/>
              <a:t> had fewer goals that could potentially clash with the goals of the powerful agents already influencing the system he was entering. </a:t>
            </a:r>
            <a:endParaRPr lang="cs-CZ" dirty="0" smtClean="0"/>
          </a:p>
          <a:p>
            <a:pPr marL="0" indent="0">
              <a:buNone/>
            </a:pPr>
            <a:r>
              <a:rPr lang="en-GB" dirty="0" smtClean="0"/>
              <a:t>It </a:t>
            </a:r>
            <a:r>
              <a:rPr lang="en-GB" dirty="0"/>
              <a:t>was his “professional” attitude focused on fluent transfer of compatible norms rather than on changing the schemas that helped him to establish the position of a sought-after craftsman.</a:t>
            </a:r>
            <a:endParaRPr lang="cs-CZ" dirty="0"/>
          </a:p>
        </p:txBody>
      </p:sp>
    </p:spTree>
    <p:extLst>
      <p:ext uri="{BB962C8B-B14F-4D97-AF65-F5344CB8AC3E}">
        <p14:creationId xmlns:p14="http://schemas.microsoft.com/office/powerpoint/2010/main" val="21253695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600" dirty="0" smtClean="0"/>
              <a:t>6</a:t>
            </a:r>
            <a:endParaRPr lang="cs-CZ" sz="6600"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049774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GB" dirty="0"/>
              <a:t>“</a:t>
            </a:r>
            <a:r>
              <a:rPr lang="en-US" dirty="0"/>
              <a:t>[</a:t>
            </a:r>
            <a:r>
              <a:rPr lang="cs-CZ" dirty="0"/>
              <a:t>Transfer </a:t>
            </a:r>
            <a:r>
              <a:rPr lang="cs-CZ" dirty="0" err="1"/>
              <a:t>studies</a:t>
            </a:r>
            <a:r>
              <a:rPr lang="cs-CZ" dirty="0"/>
              <a:t> </a:t>
            </a:r>
            <a:r>
              <a:rPr lang="cs-CZ" dirty="0" err="1"/>
              <a:t>should</a:t>
            </a:r>
            <a:r>
              <a:rPr lang="cs-CZ" dirty="0"/>
              <a:t> </a:t>
            </a:r>
            <a:r>
              <a:rPr lang="cs-CZ" dirty="0" err="1"/>
              <a:t>be</a:t>
            </a:r>
            <a:r>
              <a:rPr lang="en-US" dirty="0"/>
              <a:t>]</a:t>
            </a:r>
            <a:r>
              <a:rPr lang="cs-CZ" dirty="0"/>
              <a:t> </a:t>
            </a:r>
            <a:r>
              <a:rPr lang="en-GB" dirty="0"/>
              <a:t>connected to identifiable actors and institutions. It should be possible to study intentions, interests, and functions related to the transfers. Social historians are also interested in the effects of such transfers, and they want to explain where and why a specific transfer occurred and for what reasons it assumed the form that it did.”</a:t>
            </a:r>
            <a:endParaRPr lang="cs-CZ" dirty="0"/>
          </a:p>
          <a:p>
            <a:r>
              <a:rPr lang="cs-CZ" sz="1600" dirty="0"/>
              <a:t>(</a:t>
            </a:r>
            <a:r>
              <a:rPr lang="cs-CZ" sz="1600" dirty="0" err="1"/>
              <a:t>Jürgen</a:t>
            </a:r>
            <a:r>
              <a:rPr lang="cs-CZ" sz="1600" dirty="0"/>
              <a:t> </a:t>
            </a:r>
            <a:r>
              <a:rPr lang="cs-CZ" sz="1600" dirty="0" err="1"/>
              <a:t>Osterhammel</a:t>
            </a:r>
            <a:r>
              <a:rPr lang="cs-CZ" sz="1600" dirty="0"/>
              <a:t>: A „</a:t>
            </a:r>
            <a:r>
              <a:rPr lang="cs-CZ" sz="1600" dirty="0" err="1"/>
              <a:t>Transnational</a:t>
            </a:r>
            <a:r>
              <a:rPr lang="cs-CZ" sz="1600" dirty="0"/>
              <a:t>“ </a:t>
            </a:r>
            <a:r>
              <a:rPr lang="cs-CZ" sz="1600" dirty="0" err="1"/>
              <a:t>History</a:t>
            </a:r>
            <a:r>
              <a:rPr lang="cs-CZ" sz="1600" dirty="0"/>
              <a:t> </a:t>
            </a:r>
            <a:r>
              <a:rPr lang="cs-CZ" sz="1600" dirty="0" err="1"/>
              <a:t>of</a:t>
            </a:r>
            <a:r>
              <a:rPr lang="cs-CZ" sz="1600" dirty="0"/>
              <a:t> Society. </a:t>
            </a:r>
            <a:r>
              <a:rPr lang="cs-CZ" sz="1600" dirty="0" err="1"/>
              <a:t>Continuity</a:t>
            </a:r>
            <a:r>
              <a:rPr lang="cs-CZ" sz="1600" dirty="0"/>
              <a:t> </a:t>
            </a:r>
            <a:r>
              <a:rPr lang="cs-CZ" sz="1600" dirty="0" err="1"/>
              <a:t>or</a:t>
            </a:r>
            <a:r>
              <a:rPr lang="cs-CZ" sz="1600" dirty="0"/>
              <a:t> New </a:t>
            </a:r>
            <a:r>
              <a:rPr lang="cs-CZ" sz="1600" dirty="0" err="1"/>
              <a:t>Departure</a:t>
            </a:r>
            <a:r>
              <a:rPr lang="cs-CZ" sz="1600" dirty="0"/>
              <a:t>? In: Haupt, Heinz-Gerhard – </a:t>
            </a:r>
            <a:r>
              <a:rPr lang="cs-CZ" sz="1600" dirty="0" err="1"/>
              <a:t>Kocka</a:t>
            </a:r>
            <a:r>
              <a:rPr lang="cs-CZ" sz="1600" dirty="0"/>
              <a:t>, </a:t>
            </a:r>
            <a:r>
              <a:rPr lang="cs-CZ" sz="1600" dirty="0" err="1"/>
              <a:t>Jürgen</a:t>
            </a:r>
            <a:r>
              <a:rPr lang="cs-CZ" sz="1600" dirty="0"/>
              <a:t> (</a:t>
            </a:r>
            <a:r>
              <a:rPr lang="cs-CZ" sz="1600" dirty="0" err="1"/>
              <a:t>eds</a:t>
            </a:r>
            <a:r>
              <a:rPr lang="cs-CZ" sz="1600" dirty="0"/>
              <a:t>.): </a:t>
            </a:r>
            <a:r>
              <a:rPr lang="cs-CZ" sz="1600" i="1" dirty="0" err="1"/>
              <a:t>Comparative</a:t>
            </a:r>
            <a:r>
              <a:rPr lang="cs-CZ" sz="1600" i="1" dirty="0"/>
              <a:t> and </a:t>
            </a:r>
            <a:r>
              <a:rPr lang="cs-CZ" sz="1600" i="1" dirty="0" err="1"/>
              <a:t>Transnational</a:t>
            </a:r>
            <a:r>
              <a:rPr lang="cs-CZ" sz="1600" i="1" dirty="0"/>
              <a:t> </a:t>
            </a:r>
            <a:r>
              <a:rPr lang="cs-CZ" sz="1600" i="1" dirty="0" err="1"/>
              <a:t>History</a:t>
            </a:r>
            <a:r>
              <a:rPr lang="cs-CZ" sz="1600" i="1" dirty="0"/>
              <a:t>. </a:t>
            </a:r>
            <a:r>
              <a:rPr lang="cs-CZ" sz="1600" i="1" dirty="0" err="1"/>
              <a:t>Central</a:t>
            </a:r>
            <a:r>
              <a:rPr lang="cs-CZ" sz="1600" i="1" dirty="0"/>
              <a:t> </a:t>
            </a:r>
            <a:r>
              <a:rPr lang="cs-CZ" sz="1600" i="1" dirty="0" err="1"/>
              <a:t>European</a:t>
            </a:r>
            <a:r>
              <a:rPr lang="cs-CZ" sz="1600" i="1" dirty="0"/>
              <a:t> </a:t>
            </a:r>
            <a:r>
              <a:rPr lang="cs-CZ" sz="1600" i="1" dirty="0" err="1"/>
              <a:t>Approaches</a:t>
            </a:r>
            <a:r>
              <a:rPr lang="cs-CZ" sz="1600" i="1" dirty="0"/>
              <a:t> and New </a:t>
            </a:r>
            <a:r>
              <a:rPr lang="cs-CZ" sz="1600" i="1" dirty="0" err="1"/>
              <a:t>Perspectives</a:t>
            </a:r>
            <a:r>
              <a:rPr lang="cs-CZ" sz="1600" dirty="0"/>
              <a:t>. New York – Oxford: </a:t>
            </a:r>
            <a:r>
              <a:rPr lang="cs-CZ" sz="1600" dirty="0" err="1"/>
              <a:t>Berghahn</a:t>
            </a:r>
            <a:r>
              <a:rPr lang="cs-CZ" sz="1600" dirty="0"/>
              <a:t> </a:t>
            </a:r>
            <a:r>
              <a:rPr lang="cs-CZ" sz="1600" dirty="0" err="1"/>
              <a:t>Books</a:t>
            </a:r>
            <a:r>
              <a:rPr lang="cs-CZ" sz="1600" dirty="0"/>
              <a:t>, 2009)</a:t>
            </a:r>
          </a:p>
          <a:p>
            <a:endParaRPr lang="cs-CZ" dirty="0"/>
          </a:p>
        </p:txBody>
      </p:sp>
    </p:spTree>
    <p:extLst>
      <p:ext uri="{BB962C8B-B14F-4D97-AF65-F5344CB8AC3E}">
        <p14:creationId xmlns:p14="http://schemas.microsoft.com/office/powerpoint/2010/main" val="25112831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en-GB" sz="3100" i="1" dirty="0"/>
              <a:t>The Figure Skater and Fidelity </a:t>
            </a:r>
            <a:r>
              <a:rPr lang="en-GB" sz="3100" dirty="0"/>
              <a:t>- </a:t>
            </a:r>
            <a:r>
              <a:rPr lang="en-GB" sz="3100" i="1" dirty="0" err="1"/>
              <a:t>Eine</a:t>
            </a:r>
            <a:r>
              <a:rPr lang="en-GB" sz="3100" i="1" dirty="0"/>
              <a:t> </a:t>
            </a:r>
            <a:r>
              <a:rPr lang="en-GB" sz="3100" i="1" dirty="0" err="1"/>
              <a:t>schreckliche</a:t>
            </a:r>
            <a:r>
              <a:rPr lang="en-GB" sz="3100" i="1" dirty="0"/>
              <a:t> </a:t>
            </a:r>
            <a:r>
              <a:rPr lang="en-GB" sz="3100" i="1" dirty="0">
                <a:solidFill>
                  <a:schemeClr val="tx1"/>
                </a:solidFill>
              </a:rPr>
              <a:t>Frau</a:t>
            </a:r>
            <a:r>
              <a:rPr lang="en-GB" sz="3100" dirty="0">
                <a:solidFill>
                  <a:schemeClr val="tx1"/>
                </a:solidFill>
              </a:rPr>
              <a:t>/</a:t>
            </a:r>
            <a:r>
              <a:rPr lang="en-GB" sz="3100" i="1" dirty="0" err="1">
                <a:solidFill>
                  <a:schemeClr val="tx1"/>
                </a:solidFill>
              </a:rPr>
              <a:t>Strašná</a:t>
            </a:r>
            <a:r>
              <a:rPr lang="en-GB" sz="3100" i="1" dirty="0">
                <a:solidFill>
                  <a:schemeClr val="tx1"/>
                </a:solidFill>
              </a:rPr>
              <a:t> </a:t>
            </a:r>
            <a:r>
              <a:rPr lang="en-GB" sz="3100" i="1" dirty="0" err="1">
                <a:solidFill>
                  <a:schemeClr val="tx1"/>
                </a:solidFill>
              </a:rPr>
              <a:t>žena</a:t>
            </a:r>
            <a:r>
              <a:rPr lang="en-GB" sz="3100" dirty="0"/>
              <a:t>, 1965</a:t>
            </a:r>
            <a:r>
              <a:rPr lang="cs-CZ" sz="3100" dirty="0"/>
              <a:t>, </a:t>
            </a:r>
            <a:r>
              <a:rPr lang="en-GB" sz="3100" dirty="0"/>
              <a:t>dir. </a:t>
            </a:r>
            <a:r>
              <a:rPr lang="en-GB" sz="3100" dirty="0" err="1"/>
              <a:t>Jindřich</a:t>
            </a:r>
            <a:r>
              <a:rPr lang="en-GB" sz="3100" dirty="0"/>
              <a:t> </a:t>
            </a:r>
            <a:r>
              <a:rPr lang="en-GB" sz="3100" dirty="0" err="1"/>
              <a:t>Polák</a:t>
            </a:r>
            <a:r>
              <a:rPr lang="cs-CZ" dirty="0"/>
              <a:t/>
            </a:r>
            <a:br>
              <a:rPr lang="cs-CZ" dirty="0"/>
            </a:br>
            <a:endParaRPr lang="cs-CZ" dirty="0"/>
          </a:p>
        </p:txBody>
      </p:sp>
      <p:pic>
        <p:nvPicPr>
          <p:cNvPr id="4" name="Picture 3" descr="C:\old\PŘETAŽENE SLOŽKY\GRANTY a KONFERENCE\Humboldt\DEFA_KONFERENCE_PROPOSAL\Eine_schreckliche_Frau.jpg"/>
          <p:cNvPicPr>
            <a:picLocks noGrp="1" noChangeAspect="1" noChangeArrowheads="1"/>
          </p:cNvPicPr>
          <p:nvPr>
            <p:ph sz="half" idx="2"/>
          </p:nvPr>
        </p:nvPicPr>
        <p:blipFill>
          <a:blip r:embed="rId2" cstate="print"/>
          <a:stretch>
            <a:fillRect/>
          </a:stretch>
        </p:blipFill>
        <p:spPr bwMode="auto">
          <a:xfrm>
            <a:off x="9127889" y="3047910"/>
            <a:ext cx="2550539" cy="3519146"/>
          </a:xfrm>
          <a:prstGeom prst="rect">
            <a:avLst/>
          </a:prstGeom>
          <a:noFill/>
        </p:spPr>
      </p:pic>
      <p:sp>
        <p:nvSpPr>
          <p:cNvPr id="8" name="Zástupný symbol pro text 7"/>
          <p:cNvSpPr>
            <a:spLocks noGrp="1"/>
          </p:cNvSpPr>
          <p:nvPr>
            <p:ph type="body" sz="quarter" idx="3"/>
          </p:nvPr>
        </p:nvSpPr>
        <p:spPr/>
        <p:txBody>
          <a:bodyPr/>
          <a:lstStyle/>
          <a:p>
            <a:endParaRPr lang="cs-CZ"/>
          </a:p>
        </p:txBody>
      </p:sp>
      <p:sp>
        <p:nvSpPr>
          <p:cNvPr id="9" name="Zástupný symbol pro obsah 8"/>
          <p:cNvSpPr>
            <a:spLocks noGrp="1"/>
          </p:cNvSpPr>
          <p:nvPr>
            <p:ph sz="quarter" idx="4"/>
          </p:nvPr>
        </p:nvSpPr>
        <p:spPr>
          <a:xfrm>
            <a:off x="1211142" y="2035834"/>
            <a:ext cx="4443984" cy="4531221"/>
          </a:xfrm>
        </p:spPr>
        <p:txBody>
          <a:bodyPr>
            <a:normAutofit fontScale="70000" lnSpcReduction="20000"/>
          </a:bodyPr>
          <a:lstStyle/>
          <a:p>
            <a:r>
              <a:rPr lang="cs-CZ" dirty="0" smtClean="0"/>
              <a:t>f</a:t>
            </a:r>
            <a:r>
              <a:rPr lang="en-GB" dirty="0" err="1" smtClean="0"/>
              <a:t>inancial</a:t>
            </a:r>
            <a:r>
              <a:rPr lang="en-GB" dirty="0" smtClean="0"/>
              <a:t> </a:t>
            </a:r>
            <a:r>
              <a:rPr lang="en-GB" dirty="0"/>
              <a:t>limit (4,2 mil. CZK) to the “creative group” Karel </a:t>
            </a:r>
            <a:r>
              <a:rPr lang="en-GB" dirty="0" err="1"/>
              <a:t>Feix</a:t>
            </a:r>
            <a:r>
              <a:rPr lang="en-GB" dirty="0"/>
              <a:t> – </a:t>
            </a:r>
            <a:r>
              <a:rPr lang="en-GB" dirty="0" err="1"/>
              <a:t>Miloš</a:t>
            </a:r>
            <a:r>
              <a:rPr lang="en-GB" dirty="0"/>
              <a:t> </a:t>
            </a:r>
            <a:r>
              <a:rPr lang="en-GB" dirty="0" err="1" smtClean="0"/>
              <a:t>Brož</a:t>
            </a:r>
            <a:endParaRPr lang="cs-CZ" dirty="0" smtClean="0"/>
          </a:p>
          <a:p>
            <a:r>
              <a:rPr lang="en-GB" dirty="0"/>
              <a:t>the German “artistic group” (</a:t>
            </a:r>
            <a:r>
              <a:rPr lang="en-GB" i="1" dirty="0" err="1"/>
              <a:t>Künstlerische</a:t>
            </a:r>
            <a:r>
              <a:rPr lang="en-GB" i="1" dirty="0"/>
              <a:t> </a:t>
            </a:r>
            <a:r>
              <a:rPr lang="en-GB" i="1" dirty="0" err="1"/>
              <a:t>Arbeitsgruppe</a:t>
            </a:r>
            <a:r>
              <a:rPr lang="en-GB" i="1" dirty="0"/>
              <a:t> </a:t>
            </a:r>
            <a:r>
              <a:rPr lang="en-GB" dirty="0"/>
              <a:t>- KAG) </a:t>
            </a:r>
            <a:r>
              <a:rPr lang="en-GB" dirty="0" err="1"/>
              <a:t>Roter</a:t>
            </a:r>
            <a:r>
              <a:rPr lang="en-GB" dirty="0"/>
              <a:t> </a:t>
            </a:r>
            <a:r>
              <a:rPr lang="en-GB" dirty="0" err="1" smtClean="0"/>
              <a:t>Kreis</a:t>
            </a:r>
            <a:r>
              <a:rPr lang="cs-CZ" dirty="0"/>
              <a:t> </a:t>
            </a:r>
            <a:r>
              <a:rPr lang="cs-CZ" dirty="0" smtClean="0"/>
              <a:t>(KAG – 1959-66; </a:t>
            </a:r>
            <a:r>
              <a:rPr lang="cs-CZ" dirty="0" err="1" smtClean="0"/>
              <a:t>Dramaturgengruppen</a:t>
            </a:r>
            <a:r>
              <a:rPr lang="cs-CZ" dirty="0" smtClean="0"/>
              <a:t> – 1966-1990)</a:t>
            </a:r>
          </a:p>
          <a:p>
            <a:r>
              <a:rPr lang="en-GB" dirty="0"/>
              <a:t>intended for export, but of the capitalist countries only Italy bought the movie from the Czechoslovak export company </a:t>
            </a:r>
            <a:r>
              <a:rPr lang="en-GB" dirty="0" err="1"/>
              <a:t>Filmexport</a:t>
            </a:r>
            <a:r>
              <a:rPr lang="en-GB" dirty="0"/>
              <a:t>, and the attendance in the Czech cinemas reached 664 000 viewers till </a:t>
            </a:r>
            <a:r>
              <a:rPr lang="en-GB" dirty="0" smtClean="0"/>
              <a:t>1970</a:t>
            </a:r>
            <a:endParaRPr lang="cs-CZ" dirty="0" smtClean="0"/>
          </a:p>
          <a:p>
            <a:r>
              <a:rPr lang="en-GB" dirty="0"/>
              <a:t>The director of </a:t>
            </a:r>
            <a:r>
              <a:rPr lang="en-GB" dirty="0" err="1"/>
              <a:t>Barrandov</a:t>
            </a:r>
            <a:r>
              <a:rPr lang="en-GB" dirty="0"/>
              <a:t> Studio </a:t>
            </a:r>
            <a:r>
              <a:rPr lang="en-GB" dirty="0" err="1"/>
              <a:t>Vlastimil</a:t>
            </a:r>
            <a:r>
              <a:rPr lang="en-GB" dirty="0"/>
              <a:t> </a:t>
            </a:r>
            <a:r>
              <a:rPr lang="en-GB" dirty="0" err="1" smtClean="0"/>
              <a:t>Harnach</a:t>
            </a:r>
            <a:r>
              <a:rPr lang="cs-CZ" dirty="0"/>
              <a:t> </a:t>
            </a:r>
            <a:r>
              <a:rPr lang="cs-CZ" dirty="0" err="1" smtClean="0"/>
              <a:t>demanded</a:t>
            </a:r>
            <a:r>
              <a:rPr lang="cs-CZ" dirty="0" smtClean="0"/>
              <a:t> </a:t>
            </a:r>
            <a:r>
              <a:rPr lang="en-GB" dirty="0" smtClean="0"/>
              <a:t>that </a:t>
            </a:r>
            <a:r>
              <a:rPr lang="en-GB" dirty="0"/>
              <a:t>DEFA has to ensure colour material as well as widescreen cameras</a:t>
            </a:r>
            <a:r>
              <a:rPr lang="en-GB" dirty="0" smtClean="0"/>
              <a:t>.</a:t>
            </a:r>
            <a:endParaRPr lang="cs-CZ" dirty="0" smtClean="0"/>
          </a:p>
          <a:p>
            <a:r>
              <a:rPr lang="en-GB" dirty="0"/>
              <a:t>1964 was the credit balance to </a:t>
            </a:r>
            <a:r>
              <a:rPr lang="en-GB" dirty="0" err="1"/>
              <a:t>Barrandov</a:t>
            </a:r>
            <a:r>
              <a:rPr lang="en-US" dirty="0"/>
              <a:t>’s benefit </a:t>
            </a:r>
            <a:r>
              <a:rPr lang="en-GB" dirty="0" smtClean="0"/>
              <a:t>223.000</a:t>
            </a:r>
            <a:r>
              <a:rPr lang="en-GB" dirty="0"/>
              <a:t>,- </a:t>
            </a:r>
            <a:r>
              <a:rPr lang="en-GB" dirty="0" smtClean="0"/>
              <a:t>DM</a:t>
            </a:r>
            <a:endParaRPr lang="cs-CZ" dirty="0" smtClean="0"/>
          </a:p>
          <a:p>
            <a:r>
              <a:rPr lang="en-GB" dirty="0"/>
              <a:t>dramaturge Dieter Wolf</a:t>
            </a:r>
            <a:endParaRPr lang="cs-CZ" dirty="0"/>
          </a:p>
          <a:p>
            <a:r>
              <a:rPr lang="en-GB" dirty="0"/>
              <a:t>the Czech studio approached DEFA rather as a profitable negotiator with a West German producer, than as a viable </a:t>
            </a:r>
            <a:r>
              <a:rPr lang="en-GB" dirty="0" smtClean="0"/>
              <a:t>partner</a:t>
            </a:r>
            <a:endParaRPr lang="cs-CZ" dirty="0" smtClean="0"/>
          </a:p>
          <a:p>
            <a:r>
              <a:rPr lang="cs-CZ" dirty="0" smtClean="0"/>
              <a:t>Olga </a:t>
            </a:r>
            <a:r>
              <a:rPr lang="cs-CZ" dirty="0" err="1" smtClean="0"/>
              <a:t>Divínová</a:t>
            </a:r>
            <a:r>
              <a:rPr lang="cs-CZ" dirty="0" smtClean="0"/>
              <a:t>, Karol </a:t>
            </a:r>
            <a:r>
              <a:rPr lang="cs-CZ" dirty="0" err="1" smtClean="0"/>
              <a:t>Divín</a:t>
            </a:r>
            <a:endParaRPr lang="cs-CZ" dirty="0" smtClean="0"/>
          </a:p>
          <a:p>
            <a:endParaRPr lang="cs-CZ" dirty="0"/>
          </a:p>
          <a:p>
            <a:endParaRPr lang="cs-CZ" dirty="0"/>
          </a:p>
          <a:p>
            <a:endParaRPr lang="cs-CZ" dirty="0"/>
          </a:p>
          <a:p>
            <a:endParaRPr lang="cs-CZ" dirty="0"/>
          </a:p>
          <a:p>
            <a:endParaRPr lang="cs-CZ" dirty="0"/>
          </a:p>
        </p:txBody>
      </p:sp>
      <p:pic>
        <p:nvPicPr>
          <p:cNvPr id="11" name="Picture 2" descr="C:\old\PŘETAŽENE SLOŽKY\GRANTY a KONFERENCE\Humboldt\DEFA_KONFERENCE_PROPOSAL\strasna_zenai-oww.jpg"/>
          <p:cNvPicPr>
            <a:picLocks noChangeAspect="1" noChangeArrowheads="1"/>
          </p:cNvPicPr>
          <p:nvPr/>
        </p:nvPicPr>
        <p:blipFill>
          <a:blip r:embed="rId3" cstate="print"/>
          <a:srcRect/>
          <a:stretch>
            <a:fillRect/>
          </a:stretch>
        </p:blipFill>
        <p:spPr bwMode="auto">
          <a:xfrm>
            <a:off x="6158345" y="2985655"/>
            <a:ext cx="2599073" cy="3581400"/>
          </a:xfrm>
          <a:prstGeom prst="rect">
            <a:avLst/>
          </a:prstGeom>
          <a:noFill/>
        </p:spPr>
      </p:pic>
    </p:spTree>
    <p:extLst>
      <p:ext uri="{BB962C8B-B14F-4D97-AF65-F5344CB8AC3E}">
        <p14:creationId xmlns:p14="http://schemas.microsoft.com/office/powerpoint/2010/main" val="5586148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371600" y="685800"/>
            <a:ext cx="9601200" cy="961845"/>
          </a:xfrm>
        </p:spPr>
        <p:txBody>
          <a:bodyPr/>
          <a:lstStyle/>
          <a:p>
            <a:pPr algn="ctr"/>
            <a:r>
              <a:rPr lang="cs-CZ" dirty="0" err="1" smtClean="0"/>
              <a:t>Musicals</a:t>
            </a:r>
            <a:endParaRPr lang="cs-CZ" dirty="0"/>
          </a:p>
        </p:txBody>
      </p:sp>
      <p:sp>
        <p:nvSpPr>
          <p:cNvPr id="8" name="Zástupný symbol pro obsah 7"/>
          <p:cNvSpPr>
            <a:spLocks noGrp="1"/>
          </p:cNvSpPr>
          <p:nvPr>
            <p:ph idx="1"/>
          </p:nvPr>
        </p:nvSpPr>
        <p:spPr/>
        <p:txBody>
          <a:bodyPr>
            <a:normAutofit fontScale="92500" lnSpcReduction="20000"/>
          </a:bodyPr>
          <a:lstStyle/>
          <a:p>
            <a:r>
              <a:rPr lang="en-GB" dirty="0"/>
              <a:t>an entertainment genre which had a long and successful tradition in </a:t>
            </a:r>
            <a:r>
              <a:rPr lang="en-GB" dirty="0" smtClean="0"/>
              <a:t>Germany</a:t>
            </a:r>
            <a:endParaRPr lang="cs-CZ" dirty="0" smtClean="0"/>
          </a:p>
          <a:p>
            <a:r>
              <a:rPr lang="en-GB" dirty="0"/>
              <a:t>DEFA experimented with variations of music films since 1958: </a:t>
            </a:r>
            <a:r>
              <a:rPr lang="en-GB" i="1" dirty="0"/>
              <a:t>Der </a:t>
            </a:r>
            <a:r>
              <a:rPr lang="en-GB" i="1" dirty="0" err="1"/>
              <a:t>junge</a:t>
            </a:r>
            <a:r>
              <a:rPr lang="en-GB" i="1" dirty="0"/>
              <a:t> </a:t>
            </a:r>
            <a:r>
              <a:rPr lang="en-GB" i="1" dirty="0" err="1"/>
              <a:t>Engländer</a:t>
            </a:r>
            <a:r>
              <a:rPr lang="en-GB" dirty="0"/>
              <a:t> (Gottfried </a:t>
            </a:r>
            <a:r>
              <a:rPr lang="en-GB" dirty="0" err="1"/>
              <a:t>Kolditz</a:t>
            </a:r>
            <a:r>
              <a:rPr lang="en-GB" dirty="0"/>
              <a:t>, 1958), </a:t>
            </a:r>
            <a:r>
              <a:rPr lang="en-GB" i="1" dirty="0" err="1"/>
              <a:t>Meine</a:t>
            </a:r>
            <a:r>
              <a:rPr lang="en-GB" i="1" dirty="0"/>
              <a:t> Frau </a:t>
            </a:r>
            <a:r>
              <a:rPr lang="en-GB" i="1" dirty="0" err="1"/>
              <a:t>macht</a:t>
            </a:r>
            <a:r>
              <a:rPr lang="en-GB" i="1" dirty="0"/>
              <a:t> </a:t>
            </a:r>
            <a:r>
              <a:rPr lang="en-GB" i="1" dirty="0" err="1"/>
              <a:t>Musik</a:t>
            </a:r>
            <a:r>
              <a:rPr lang="en-GB" dirty="0"/>
              <a:t> (Hans Heinrich, 1958), </a:t>
            </a:r>
            <a:r>
              <a:rPr lang="en-GB" i="1" dirty="0"/>
              <a:t>Der Ton </a:t>
            </a:r>
            <a:r>
              <a:rPr lang="en-GB" i="1" dirty="0" err="1"/>
              <a:t>macht</a:t>
            </a:r>
            <a:r>
              <a:rPr lang="en-GB" i="1" dirty="0"/>
              <a:t> die </a:t>
            </a:r>
            <a:r>
              <a:rPr lang="en-GB" i="1" dirty="0" err="1"/>
              <a:t>Musik</a:t>
            </a:r>
            <a:r>
              <a:rPr lang="en-GB" dirty="0"/>
              <a:t> (Wolfgang E. Struck, 1958</a:t>
            </a:r>
            <a:r>
              <a:rPr lang="en-GB" dirty="0" smtClean="0"/>
              <a:t>)</a:t>
            </a:r>
            <a:endParaRPr lang="cs-CZ" dirty="0" smtClean="0"/>
          </a:p>
          <a:p>
            <a:r>
              <a:rPr lang="en-GB" dirty="0"/>
              <a:t>the German tradition of </a:t>
            </a:r>
            <a:r>
              <a:rPr lang="en-GB" dirty="0" err="1"/>
              <a:t>Musikfilm</a:t>
            </a:r>
            <a:r>
              <a:rPr lang="en-GB" dirty="0"/>
              <a:t> was not denied and DEFA characterized </a:t>
            </a:r>
            <a:r>
              <a:rPr lang="en-GB" i="1" dirty="0" err="1"/>
              <a:t>Reise</a:t>
            </a:r>
            <a:r>
              <a:rPr lang="en-GB" i="1" dirty="0"/>
              <a:t> ins </a:t>
            </a:r>
            <a:r>
              <a:rPr lang="en-GB" i="1" dirty="0" err="1"/>
              <a:t>Ehebett</a:t>
            </a:r>
            <a:r>
              <a:rPr lang="en-GB" dirty="0"/>
              <a:t> </a:t>
            </a:r>
            <a:r>
              <a:rPr lang="en-GB" dirty="0" smtClean="0"/>
              <a:t>(</a:t>
            </a:r>
            <a:r>
              <a:rPr lang="cs-CZ" dirty="0" smtClean="0"/>
              <a:t>Cesta do manželské postele; </a:t>
            </a:r>
            <a:r>
              <a:rPr lang="en-GB" dirty="0" smtClean="0"/>
              <a:t>Joachim </a:t>
            </a:r>
            <a:r>
              <a:rPr lang="en-GB" dirty="0" err="1"/>
              <a:t>Hasler</a:t>
            </a:r>
            <a:r>
              <a:rPr lang="en-GB" dirty="0"/>
              <a:t>, 1966) as a „</a:t>
            </a:r>
            <a:r>
              <a:rPr lang="en-GB" dirty="0" err="1"/>
              <a:t>heiterer</a:t>
            </a:r>
            <a:r>
              <a:rPr lang="en-GB" dirty="0"/>
              <a:t> </a:t>
            </a:r>
            <a:r>
              <a:rPr lang="en-GB" dirty="0" err="1"/>
              <a:t>Musikfilm</a:t>
            </a:r>
            <a:r>
              <a:rPr lang="en-GB" dirty="0"/>
              <a:t>“ which is harmoniously using the features of </a:t>
            </a:r>
            <a:r>
              <a:rPr lang="en-GB" dirty="0" err="1" smtClean="0"/>
              <a:t>Musikfilm</a:t>
            </a:r>
            <a:r>
              <a:rPr lang="cs-CZ" dirty="0" smtClean="0"/>
              <a:t>  </a:t>
            </a:r>
            <a:r>
              <a:rPr lang="cs-CZ" dirty="0" smtClean="0">
                <a:hlinkClick r:id="rId2"/>
              </a:rPr>
              <a:t>https</a:t>
            </a:r>
            <a:r>
              <a:rPr lang="cs-CZ" dirty="0">
                <a:hlinkClick r:id="rId2"/>
              </a:rPr>
              <a:t>://</a:t>
            </a:r>
            <a:r>
              <a:rPr lang="cs-CZ" dirty="0" smtClean="0">
                <a:hlinkClick r:id="rId2"/>
              </a:rPr>
              <a:t>www.youtube.com/watch?v=0aez3IKd1Ko</a:t>
            </a:r>
            <a:r>
              <a:rPr lang="cs-CZ" dirty="0" smtClean="0"/>
              <a:t> </a:t>
            </a:r>
          </a:p>
          <a:p>
            <a:r>
              <a:rPr lang="cs-CZ" dirty="0" smtClean="0"/>
              <a:t>t</a:t>
            </a:r>
            <a:r>
              <a:rPr lang="en-GB" dirty="0" smtClean="0"/>
              <a:t>he </a:t>
            </a:r>
            <a:r>
              <a:rPr lang="en-GB" dirty="0"/>
              <a:t>project </a:t>
            </a:r>
            <a:r>
              <a:rPr lang="cs-CZ" dirty="0" err="1" smtClean="0"/>
              <a:t>of</a:t>
            </a:r>
            <a:r>
              <a:rPr lang="cs-CZ" dirty="0" smtClean="0"/>
              <a:t> </a:t>
            </a:r>
            <a:r>
              <a:rPr lang="cs-CZ" i="1" dirty="0" err="1" smtClean="0"/>
              <a:t>Eine</a:t>
            </a:r>
            <a:r>
              <a:rPr lang="cs-CZ" i="1" dirty="0" smtClean="0"/>
              <a:t> </a:t>
            </a:r>
            <a:r>
              <a:rPr lang="cs-CZ" i="1" dirty="0" err="1" smtClean="0"/>
              <a:t>schreckliche</a:t>
            </a:r>
            <a:r>
              <a:rPr lang="cs-CZ" i="1" dirty="0" smtClean="0"/>
              <a:t> </a:t>
            </a:r>
            <a:r>
              <a:rPr lang="cs-CZ" i="1" dirty="0" err="1" smtClean="0"/>
              <a:t>Frau</a:t>
            </a:r>
            <a:r>
              <a:rPr lang="cs-CZ" i="1" dirty="0" smtClean="0"/>
              <a:t> </a:t>
            </a:r>
            <a:r>
              <a:rPr lang="en-GB" dirty="0" smtClean="0"/>
              <a:t>represents </a:t>
            </a:r>
            <a:r>
              <a:rPr lang="en-GB" dirty="0"/>
              <a:t>a significant strategy used by DEFA to cope with a lack of creative persons which would be or experienced in genre movies production, or at least willing to deal with entertainment production during rather liberal period briefly before the infamous attack of the Socialist Unity Party functionaries against the cultural sphere during the 11</a:t>
            </a:r>
            <a:r>
              <a:rPr lang="en-GB" baseline="30000" dirty="0"/>
              <a:t>th</a:t>
            </a:r>
            <a:r>
              <a:rPr lang="en-GB" dirty="0"/>
              <a:t> Plenum of the Central Committee of the SED (</a:t>
            </a:r>
            <a:r>
              <a:rPr lang="en-GB" i="1" dirty="0" err="1"/>
              <a:t>Kahlschlag</a:t>
            </a:r>
            <a:r>
              <a:rPr lang="en-GB" dirty="0"/>
              <a:t>).</a:t>
            </a:r>
            <a:endParaRPr lang="cs-CZ" dirty="0"/>
          </a:p>
        </p:txBody>
      </p:sp>
    </p:spTree>
    <p:extLst>
      <p:ext uri="{BB962C8B-B14F-4D97-AF65-F5344CB8AC3E}">
        <p14:creationId xmlns:p14="http://schemas.microsoft.com/office/powerpoint/2010/main" val="35628857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DEFA co-</a:t>
            </a:r>
            <a:r>
              <a:rPr lang="cs-CZ" dirty="0" err="1" smtClean="0"/>
              <a:t>productions</a:t>
            </a:r>
            <a:r>
              <a:rPr lang="cs-CZ" dirty="0" smtClean="0"/>
              <a:t> </a:t>
            </a:r>
            <a:r>
              <a:rPr lang="cs-CZ" dirty="0" err="1" smtClean="0"/>
              <a:t>of</a:t>
            </a:r>
            <a:r>
              <a:rPr lang="cs-CZ" dirty="0" smtClean="0"/>
              <a:t> </a:t>
            </a:r>
            <a:r>
              <a:rPr lang="cs-CZ" dirty="0" err="1" smtClean="0"/>
              <a:t>the</a:t>
            </a:r>
            <a:r>
              <a:rPr lang="cs-CZ" dirty="0" smtClean="0"/>
              <a:t> 1960s</a:t>
            </a:r>
            <a:endParaRPr lang="cs-CZ" dirty="0"/>
          </a:p>
        </p:txBody>
      </p:sp>
      <p:sp>
        <p:nvSpPr>
          <p:cNvPr id="3" name="Zástupný symbol pro obsah 2"/>
          <p:cNvSpPr>
            <a:spLocks noGrp="1"/>
          </p:cNvSpPr>
          <p:nvPr>
            <p:ph idx="1"/>
          </p:nvPr>
        </p:nvSpPr>
        <p:spPr/>
        <p:txBody>
          <a:bodyPr/>
          <a:lstStyle/>
          <a:p>
            <a:r>
              <a:rPr lang="en-GB" dirty="0"/>
              <a:t>In 1965, DEFA participated in four international co-productions. One of them was </a:t>
            </a:r>
            <a:r>
              <a:rPr lang="en-GB" i="1" dirty="0" err="1">
                <a:solidFill>
                  <a:schemeClr val="tx1"/>
                </a:solidFill>
              </a:rPr>
              <a:t>Hamida</a:t>
            </a:r>
            <a:r>
              <a:rPr lang="en-GB" dirty="0"/>
              <a:t>, a movie which was co-produced with </a:t>
            </a:r>
            <a:r>
              <a:rPr lang="en-GB" dirty="0" smtClean="0"/>
              <a:t>Tunisia</a:t>
            </a:r>
            <a:endParaRPr lang="cs-CZ" dirty="0" smtClean="0"/>
          </a:p>
          <a:p>
            <a:r>
              <a:rPr lang="en-GB" dirty="0"/>
              <a:t>the other three DEFA co-productions of the year 1965 were entertainment movies with rather strong genre identity: music comedy </a:t>
            </a:r>
            <a:r>
              <a:rPr lang="en-GB" i="1" dirty="0"/>
              <a:t>Die </a:t>
            </a:r>
            <a:r>
              <a:rPr lang="en-GB" i="1" dirty="0" err="1"/>
              <a:t>antike</a:t>
            </a:r>
            <a:r>
              <a:rPr lang="en-GB" i="1" dirty="0"/>
              <a:t> </a:t>
            </a:r>
            <a:r>
              <a:rPr lang="en-GB" i="1" dirty="0" err="1"/>
              <a:t>Münze</a:t>
            </a:r>
            <a:r>
              <a:rPr lang="en-GB" i="1" dirty="0"/>
              <a:t>/</a:t>
            </a:r>
            <a:r>
              <a:rPr lang="en-GB" i="1" dirty="0" err="1"/>
              <a:t>Starinata</a:t>
            </a:r>
            <a:r>
              <a:rPr lang="en-GB" i="1" dirty="0"/>
              <a:t> Moneta</a:t>
            </a:r>
            <a:r>
              <a:rPr lang="en-GB" dirty="0"/>
              <a:t> in co-production with Bulgaria, crime movie </a:t>
            </a:r>
            <a:r>
              <a:rPr lang="en-GB" i="1" dirty="0" err="1"/>
              <a:t>Mörder</a:t>
            </a:r>
            <a:r>
              <a:rPr lang="en-GB" i="1" dirty="0"/>
              <a:t> auf </a:t>
            </a:r>
            <a:r>
              <a:rPr lang="en-GB" i="1" dirty="0" err="1"/>
              <a:t>Urlaub</a:t>
            </a:r>
            <a:r>
              <a:rPr lang="en-GB" i="1" dirty="0"/>
              <a:t>/</a:t>
            </a:r>
            <a:r>
              <a:rPr lang="en-GB" i="1" dirty="0" err="1"/>
              <a:t>Ubica</a:t>
            </a:r>
            <a:r>
              <a:rPr lang="en-GB" i="1" dirty="0"/>
              <a:t> </a:t>
            </a:r>
            <a:r>
              <a:rPr lang="en-GB" i="1" dirty="0" err="1"/>
              <a:t>na</a:t>
            </a:r>
            <a:r>
              <a:rPr lang="en-GB" i="1" dirty="0"/>
              <a:t> </a:t>
            </a:r>
            <a:r>
              <a:rPr lang="en-GB" i="1" dirty="0" err="1"/>
              <a:t>odsustvu</a:t>
            </a:r>
            <a:r>
              <a:rPr lang="en-GB" i="1" dirty="0"/>
              <a:t> </a:t>
            </a:r>
            <a:r>
              <a:rPr lang="en-GB" dirty="0"/>
              <a:t>with Yugoslavia and the </a:t>
            </a:r>
            <a:r>
              <a:rPr lang="en-GB" dirty="0" smtClean="0"/>
              <a:t>revue</a:t>
            </a:r>
            <a:r>
              <a:rPr lang="cs-CZ" dirty="0" smtClean="0"/>
              <a:t> </a:t>
            </a:r>
            <a:r>
              <a:rPr lang="en-GB" i="1" dirty="0" err="1"/>
              <a:t>Eine</a:t>
            </a:r>
            <a:r>
              <a:rPr lang="en-GB" i="1" dirty="0"/>
              <a:t> </a:t>
            </a:r>
            <a:r>
              <a:rPr lang="en-GB" i="1" dirty="0" err="1"/>
              <a:t>schreckliche</a:t>
            </a:r>
            <a:r>
              <a:rPr lang="en-GB" i="1" dirty="0"/>
              <a:t> Frau </a:t>
            </a:r>
            <a:r>
              <a:rPr lang="en-GB" dirty="0"/>
              <a:t>with Czechoslovakia</a:t>
            </a:r>
            <a:endParaRPr lang="cs-CZ" dirty="0" smtClean="0"/>
          </a:p>
          <a:p>
            <a:endParaRPr lang="cs-CZ" dirty="0"/>
          </a:p>
        </p:txBody>
      </p:sp>
    </p:spTree>
    <p:extLst>
      <p:ext uri="{BB962C8B-B14F-4D97-AF65-F5344CB8AC3E}">
        <p14:creationId xmlns:p14="http://schemas.microsoft.com/office/powerpoint/2010/main" val="2640002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685800"/>
            <a:ext cx="9601200" cy="644236"/>
          </a:xfrm>
        </p:spPr>
        <p:txBody>
          <a:bodyPr>
            <a:normAutofit fontScale="90000"/>
          </a:bodyPr>
          <a:lstStyle/>
          <a:p>
            <a:endParaRPr lang="cs-CZ" dirty="0"/>
          </a:p>
        </p:txBody>
      </p:sp>
      <p:sp>
        <p:nvSpPr>
          <p:cNvPr id="3" name="Zástupný symbol pro obsah 2"/>
          <p:cNvSpPr>
            <a:spLocks noGrp="1"/>
          </p:cNvSpPr>
          <p:nvPr>
            <p:ph idx="1"/>
          </p:nvPr>
        </p:nvSpPr>
        <p:spPr>
          <a:xfrm>
            <a:off x="1371600" y="2285999"/>
            <a:ext cx="9601200" cy="3934691"/>
          </a:xfrm>
        </p:spPr>
        <p:txBody>
          <a:bodyPr>
            <a:normAutofit fontScale="70000" lnSpcReduction="20000"/>
          </a:bodyPr>
          <a:lstStyle/>
          <a:p>
            <a:r>
              <a:rPr lang="cs-CZ" dirty="0" smtClean="0"/>
              <a:t>Barrandov: t</a:t>
            </a:r>
            <a:r>
              <a:rPr lang="en-GB" dirty="0" smtClean="0"/>
              <a:t>he </a:t>
            </a:r>
            <a:r>
              <a:rPr lang="en-GB" dirty="0"/>
              <a:t>general director of the Czechoslovak state film </a:t>
            </a:r>
            <a:r>
              <a:rPr lang="en-GB" dirty="0" err="1"/>
              <a:t>Alois</a:t>
            </a:r>
            <a:r>
              <a:rPr lang="en-GB" dirty="0"/>
              <a:t> </a:t>
            </a:r>
            <a:r>
              <a:rPr lang="en-GB" dirty="0" err="1"/>
              <a:t>Poledňák</a:t>
            </a:r>
            <a:r>
              <a:rPr lang="en-GB" dirty="0"/>
              <a:t> complained of a crisis in the adventure movie genre, allegedly caused by “an ambition of authors, directors and creative groups to do ‘great art</a:t>
            </a:r>
            <a:r>
              <a:rPr lang="en-GB" dirty="0" smtClean="0"/>
              <a:t>‘“</a:t>
            </a:r>
            <a:endParaRPr lang="cs-CZ" dirty="0" smtClean="0"/>
          </a:p>
          <a:p>
            <a:r>
              <a:rPr lang="en-GB" dirty="0"/>
              <a:t>In the case of DEFA, the goal to increase the number of „</a:t>
            </a:r>
            <a:r>
              <a:rPr lang="en-GB" dirty="0" err="1"/>
              <a:t>heiteren</a:t>
            </a:r>
            <a:r>
              <a:rPr lang="en-GB" dirty="0"/>
              <a:t> </a:t>
            </a:r>
            <a:r>
              <a:rPr lang="en-GB" dirty="0" err="1"/>
              <a:t>Filmen</a:t>
            </a:r>
            <a:r>
              <a:rPr lang="en-GB" dirty="0"/>
              <a:t>“ and, namely, “</a:t>
            </a:r>
            <a:r>
              <a:rPr lang="en-GB" dirty="0" err="1"/>
              <a:t>Singspielen</a:t>
            </a:r>
            <a:r>
              <a:rPr lang="en-GB" dirty="0"/>
              <a:t>“ was prescribed already in </a:t>
            </a:r>
            <a:r>
              <a:rPr lang="en-GB" dirty="0" smtClean="0"/>
              <a:t>1959</a:t>
            </a:r>
            <a:r>
              <a:rPr lang="cs-CZ" dirty="0" smtClean="0"/>
              <a:t>. </a:t>
            </a:r>
            <a:r>
              <a:rPr lang="cs-CZ" dirty="0" err="1" smtClean="0"/>
              <a:t>Fi</a:t>
            </a:r>
            <a:r>
              <a:rPr lang="en-GB" dirty="0" err="1" smtClean="0"/>
              <a:t>ve</a:t>
            </a:r>
            <a:r>
              <a:rPr lang="en-GB" dirty="0" smtClean="0"/>
              <a:t> </a:t>
            </a:r>
            <a:r>
              <a:rPr lang="en-GB" dirty="0"/>
              <a:t>years later the DEFA’s leaders branded the directors reluctance to shoot genre movies as </a:t>
            </a:r>
            <a:r>
              <a:rPr lang="cs-CZ" i="1" dirty="0" err="1"/>
              <a:t>intellektuelle</a:t>
            </a:r>
            <a:r>
              <a:rPr lang="cs-CZ" i="1" dirty="0"/>
              <a:t> </a:t>
            </a:r>
            <a:r>
              <a:rPr lang="cs-CZ" i="1" dirty="0" err="1" smtClean="0"/>
              <a:t>Geschmäcklerein</a:t>
            </a:r>
            <a:endParaRPr lang="cs-CZ" i="1" dirty="0" smtClean="0"/>
          </a:p>
          <a:p>
            <a:r>
              <a:rPr lang="en-GB" dirty="0"/>
              <a:t>The East German </a:t>
            </a:r>
            <a:r>
              <a:rPr lang="cs-CZ" dirty="0" err="1" smtClean="0"/>
              <a:t>distribution</a:t>
            </a:r>
            <a:r>
              <a:rPr lang="cs-CZ" dirty="0" smtClean="0"/>
              <a:t> </a:t>
            </a:r>
            <a:r>
              <a:rPr lang="en-GB" dirty="0" smtClean="0"/>
              <a:t>company </a:t>
            </a:r>
            <a:r>
              <a:rPr lang="en-GB" i="1" dirty="0" err="1"/>
              <a:t>Progressfilm</a:t>
            </a:r>
            <a:r>
              <a:rPr lang="en-GB" dirty="0"/>
              <a:t> demanded a reediting of </a:t>
            </a:r>
            <a:r>
              <a:rPr lang="en-GB" i="1" dirty="0" err="1"/>
              <a:t>Eine</a:t>
            </a:r>
            <a:r>
              <a:rPr lang="en-GB" i="1" dirty="0"/>
              <a:t> </a:t>
            </a:r>
            <a:r>
              <a:rPr lang="en-GB" i="1" dirty="0" err="1"/>
              <a:t>schreckliche</a:t>
            </a:r>
            <a:r>
              <a:rPr lang="en-GB" i="1" dirty="0"/>
              <a:t> Frau</a:t>
            </a:r>
            <a:r>
              <a:rPr lang="en-GB" dirty="0"/>
              <a:t> which would make the movie appropriate for screening at </a:t>
            </a:r>
            <a:r>
              <a:rPr lang="en-GB" i="1" dirty="0" err="1"/>
              <a:t>Sommerfilmtage</a:t>
            </a:r>
            <a:r>
              <a:rPr lang="en-GB" dirty="0"/>
              <a:t>. The head of the creative group </a:t>
            </a:r>
            <a:r>
              <a:rPr lang="en-GB" dirty="0" err="1"/>
              <a:t>Roter</a:t>
            </a:r>
            <a:r>
              <a:rPr lang="en-GB" dirty="0"/>
              <a:t> </a:t>
            </a:r>
            <a:r>
              <a:rPr lang="en-GB" dirty="0" err="1"/>
              <a:t>Kreis</a:t>
            </a:r>
            <a:r>
              <a:rPr lang="en-GB" dirty="0"/>
              <a:t> Günter Karl proposed changes to the Czech partner which restructured the </a:t>
            </a:r>
            <a:r>
              <a:rPr lang="en-GB" dirty="0" err="1"/>
              <a:t>syuzhet</a:t>
            </a:r>
            <a:r>
              <a:rPr lang="en-GB" dirty="0"/>
              <a:t> and clearly distinguished between hero’s fantasies and reality. </a:t>
            </a:r>
            <a:r>
              <a:rPr lang="en-GB" dirty="0" err="1"/>
              <a:t>Barrandov</a:t>
            </a:r>
            <a:r>
              <a:rPr lang="en-GB" dirty="0"/>
              <a:t> approved the changes, but accompanied them by critical remarks: “The proposal is probably dictated by an effort to approximate the movie to the German logic which seems to be pretty clumsy. The movie would lose a lot to us with all these changes – the surprise would be lost, as well as the opening passage too heavy-handed, and all the dancing and singing scenes would be accumulated at the end of the movie</a:t>
            </a:r>
            <a:r>
              <a:rPr lang="en-GB" dirty="0" smtClean="0"/>
              <a:t>.”</a:t>
            </a:r>
            <a:endParaRPr lang="cs-CZ" dirty="0" smtClean="0"/>
          </a:p>
          <a:p>
            <a:r>
              <a:rPr lang="cs-CZ" dirty="0" err="1" smtClean="0"/>
              <a:t>Signíficance</a:t>
            </a:r>
            <a:r>
              <a:rPr lang="cs-CZ" dirty="0" smtClean="0"/>
              <a:t> </a:t>
            </a:r>
            <a:r>
              <a:rPr lang="cs-CZ" dirty="0" err="1" smtClean="0"/>
              <a:t>of</a:t>
            </a:r>
            <a:r>
              <a:rPr lang="cs-CZ" dirty="0" smtClean="0"/>
              <a:t> </a:t>
            </a:r>
            <a:r>
              <a:rPr lang="cs-CZ" dirty="0" err="1" smtClean="0"/>
              <a:t>the</a:t>
            </a:r>
            <a:r>
              <a:rPr lang="cs-CZ" dirty="0" smtClean="0"/>
              <a:t> </a:t>
            </a:r>
            <a:r>
              <a:rPr lang="cs-CZ" dirty="0" err="1" smtClean="0"/>
              <a:t>project</a:t>
            </a:r>
            <a:r>
              <a:rPr lang="cs-CZ" dirty="0" smtClean="0"/>
              <a:t>: </a:t>
            </a:r>
            <a:r>
              <a:rPr lang="en-GB" dirty="0" smtClean="0"/>
              <a:t>when </a:t>
            </a:r>
            <a:r>
              <a:rPr lang="en-GB" dirty="0"/>
              <a:t>we put the demands, plans and strategies of DEFA into a wider perspective and ask the question how the studio coped with the situation of the year 1965 and with the changes after </a:t>
            </a:r>
            <a:r>
              <a:rPr lang="en-GB" i="1" dirty="0" err="1"/>
              <a:t>Kahlschlag</a:t>
            </a:r>
            <a:r>
              <a:rPr lang="en-GB" dirty="0"/>
              <a:t>, we can locate the movie in the spot where the most successful production cycles of the late 1960s and the 1970s intersected: both musicals and </a:t>
            </a:r>
            <a:r>
              <a:rPr lang="en-GB" i="1" dirty="0" err="1"/>
              <a:t>Indianerfilme</a:t>
            </a:r>
            <a:r>
              <a:rPr lang="en-GB" dirty="0"/>
              <a:t> were launched with a help of creative powers from </a:t>
            </a:r>
            <a:r>
              <a:rPr lang="en-GB" dirty="0" err="1" smtClean="0"/>
              <a:t>Barrandov</a:t>
            </a:r>
            <a:endParaRPr lang="cs-CZ" dirty="0" smtClean="0"/>
          </a:p>
          <a:p>
            <a:r>
              <a:rPr lang="en-GB" dirty="0"/>
              <a:t>n 1965 </a:t>
            </a:r>
            <a:r>
              <a:rPr lang="en-GB" dirty="0" err="1"/>
              <a:t>Barrandov’s</a:t>
            </a:r>
            <a:r>
              <a:rPr lang="en-GB" dirty="0"/>
              <a:t> personnel was already quite experienced with the production of genre movies with a strong potential to be embraced by the audiences. Consequently, DEFA attempted to use the creative potential of </a:t>
            </a:r>
            <a:r>
              <a:rPr lang="en-GB" dirty="0" err="1"/>
              <a:t>Barrandov’s</a:t>
            </a:r>
            <a:r>
              <a:rPr lang="en-GB" dirty="0"/>
              <a:t> practitioners, despite the hitches such practice inevitably brought along, including specific habits absorbed by the filmmakers in a different professional milieu.</a:t>
            </a:r>
            <a:endParaRPr lang="cs-CZ" dirty="0"/>
          </a:p>
        </p:txBody>
      </p:sp>
    </p:spTree>
    <p:extLst>
      <p:ext uri="{BB962C8B-B14F-4D97-AF65-F5344CB8AC3E}">
        <p14:creationId xmlns:p14="http://schemas.microsoft.com/office/powerpoint/2010/main" val="27412156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695" y="1428750"/>
            <a:ext cx="6713287" cy="4900700"/>
          </a:xfrm>
        </p:spPr>
      </p:pic>
    </p:spTree>
    <p:extLst>
      <p:ext uri="{BB962C8B-B14F-4D97-AF65-F5344CB8AC3E}">
        <p14:creationId xmlns:p14="http://schemas.microsoft.com/office/powerpoint/2010/main" val="2646577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Oříznutí</Template>
  <TotalTime>18724</TotalTime>
  <Words>18951</Words>
  <Application>Microsoft Office PowerPoint</Application>
  <PresentationFormat>Širokoúhlá obrazovka</PresentationFormat>
  <Paragraphs>874</Paragraphs>
  <Slides>147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147</vt:i4>
      </vt:variant>
    </vt:vector>
  </HeadingPairs>
  <TitlesOfParts>
    <vt:vector size="153" baseType="lpstr">
      <vt:lpstr>Arial</vt:lpstr>
      <vt:lpstr>Calibri</vt:lpstr>
      <vt:lpstr>Calibri Light</vt:lpstr>
      <vt:lpstr>Franklin Gothic Book</vt:lpstr>
      <vt:lpstr>Times New Roman</vt:lpstr>
      <vt:lpstr>Crop</vt:lpstr>
      <vt:lpstr>Dějiny evropských filmových koprodukcí </vt:lpstr>
      <vt:lpstr>Prezentace aplikace PowerPoint</vt:lpstr>
      <vt:lpstr>Podmínky ukončení</vt:lpstr>
      <vt:lpstr>Téma I:</vt:lpstr>
      <vt:lpstr>Téma II:</vt:lpstr>
      <vt:lpstr>Téma III:</vt:lpstr>
      <vt:lpstr>Téma IV:</vt:lpstr>
      <vt:lpstr>Prezentace aplikace PowerPoint</vt:lpstr>
      <vt:lpstr>1</vt:lpstr>
      <vt:lpstr>Inter/national co-productions  Definitions, parameters, functions of an international cooperation</vt:lpstr>
      <vt:lpstr>Státní fond kinematografie</vt:lpstr>
      <vt:lpstr>Prezentace aplikace PowerPoint</vt:lpstr>
      <vt:lpstr>France – currently has 57 intergovernmental agreements, Italy 39.   - over the 2007-2016 period, France: 566 co-productions, followed by Spain – 460, Germany – 411 The most frequent co-productions between 2010-2015: France-Belgium – 207; followed by GB/US, IT/FR, FR/Germany -     European Audiovisual Observatory has identified more than 270 public film funds across Europe (8% supranational funds, 25% national, 67% subnational)</vt:lpstr>
      <vt:lpstr>Prezentace aplikace PowerPoint</vt:lpstr>
      <vt:lpstr>Production specificities</vt:lpstr>
      <vt:lpstr>Prezentace aplikace PowerPoint</vt:lpstr>
      <vt:lpstr>Prezentace aplikace PowerPoint</vt:lpstr>
      <vt:lpstr>State-Socialist Mode of Production</vt:lpstr>
      <vt:lpstr>Prezentace aplikace PowerPoint</vt:lpstr>
      <vt:lpstr>Prezentace aplikace PowerPoint</vt:lpstr>
      <vt:lpstr>Film Europe</vt:lpstr>
      <vt:lpstr>2</vt:lpstr>
      <vt:lpstr>National, Transnational, Supranational?</vt:lpstr>
      <vt:lpstr>Prezentace aplikace PowerPoint</vt:lpstr>
      <vt:lpstr>CPs in the 1930s and geopolitical alliances</vt:lpstr>
      <vt:lpstr>MLV</vt:lpstr>
      <vt:lpstr>Postwar CP agreements</vt:lpstr>
      <vt:lpstr>1950s and 1960s: booming CPs</vt:lpstr>
      <vt:lpstr>Popular cinema coproduced </vt:lpstr>
      <vt:lpstr>Anglo-German B Movies</vt:lpstr>
      <vt:lpstr>Edgar Wallace Series </vt:lpstr>
      <vt:lpstr>Karl May Westerns </vt:lpstr>
      <vt:lpstr>3</vt:lpstr>
      <vt:lpstr>CPs in the Soviet Bloc: from „offensive isolationism“ to socialist internationalism</vt:lpstr>
      <vt:lpstr>The Co-prodictions that were not there: a pre-history of CPs inside the Soviet Bloc</vt:lpstr>
      <vt:lpstr>The Soviet Cinema – a sketch of the management</vt:lpstr>
      <vt:lpstr>Cultural agreements (kulturní dohody), Co-production treaties </vt:lpstr>
      <vt:lpstr>Prezentace aplikace PowerPoint</vt:lpstr>
      <vt:lpstr>NDR</vt:lpstr>
      <vt:lpstr>Prezentace aplikace PowerPoint</vt:lpstr>
      <vt:lpstr>Prezentace aplikace PowerPoint</vt:lpstr>
      <vt:lpstr>Prezentace aplikace PowerPoint</vt:lpstr>
      <vt:lpstr>Prezentace aplikace PowerPoint</vt:lpstr>
      <vt:lpstr>The First Soviet-Bloc Co-Productions and Their Motivations </vt:lpstr>
      <vt:lpstr>Czechoslovakia/USSR </vt:lpstr>
      <vt:lpstr>CZ/USSR CPs from the perspective of Perestroika</vt:lpstr>
      <vt:lpstr>Share of investments – according to the plan, USSR/CZ</vt:lpstr>
      <vt:lpstr>Inetranationalism, or control? Conferences – an another history</vt:lpstr>
      <vt:lpstr>Prezentace aplikace PowerPoint</vt:lpstr>
      <vt:lpstr>Internationalism, or Paternalism? „May Stars“ and „Interrupted Song“</vt:lpstr>
      <vt:lpstr>Prezentace aplikace PowerPoint</vt:lpstr>
      <vt:lpstr>4</vt:lpstr>
      <vt:lpstr>USSR/West</vt:lpstr>
      <vt:lpstr>Prezentace aplikace PowerPoint</vt:lpstr>
      <vt:lpstr>Červený stan (dir. Mikhail Kalatozov, 1969)  U: 1:57:00 </vt:lpstr>
      <vt:lpstr>Czechoslovak-West European CPs in the 1950s</vt:lpstr>
      <vt:lpstr>Prezentace aplikace PowerPoint</vt:lpstr>
      <vt:lpstr>Czechoslovak-West European CPs in the 1960s</vt:lpstr>
      <vt:lpstr>Prezentace aplikace PowerPoint</vt:lpstr>
      <vt:lpstr>GDR/West</vt:lpstr>
      <vt:lpstr>Prezentace aplikace PowerPoint</vt:lpstr>
      <vt:lpstr>GDR/France</vt:lpstr>
      <vt:lpstr>Romania/France</vt:lpstr>
      <vt:lpstr>Poland/West</vt:lpstr>
      <vt:lpstr>5</vt:lpstr>
      <vt:lpstr>Czechoslovak–Polish film cooperation and the Czech scriptwriter and dramaturge Pavel Hajný as a historical agent</vt:lpstr>
      <vt:lpstr>Agency and structure</vt:lpstr>
      <vt:lpstr>Pavel Hajný</vt:lpstr>
      <vt:lpstr>Janusz Majewski</vt:lpstr>
      <vt:lpstr>Hotel Pacific, 1975 U 30:00</vt:lpstr>
      <vt:lpstr>Prezentace aplikace PowerPoint</vt:lpstr>
      <vt:lpstr>The Deserters, 1985 U 32.00, 1:10:00 </vt:lpstr>
      <vt:lpstr>Prezentace aplikace PowerPoint</vt:lpstr>
      <vt:lpstr>Wojciech Marczewski </vt:lpstr>
      <vt:lpstr>Hajný as a scriptwriter</vt:lpstr>
      <vt:lpstr>Hajný as a dramaturge</vt:lpstr>
      <vt:lpstr>Hajný as a member of a dramaturgical-production group </vt:lpstr>
      <vt:lpstr>Prezentace aplikace PowerPoint</vt:lpstr>
      <vt:lpstr>Prezentace aplikace PowerPoint</vt:lpstr>
      <vt:lpstr>Prezentace aplikace PowerPoint</vt:lpstr>
      <vt:lpstr>Polish CPs and the tradition of Czech­–Polish cinematic partnership   </vt:lpstr>
      <vt:lpstr>Prezentace aplikace PowerPoint</vt:lpstr>
      <vt:lpstr>Jaroslav Mach’s Zadzwońcie do mojej żony/Co řekne žena/What Will My Wife Say to This? (1958)  </vt:lpstr>
      <vt:lpstr>Bitva o Hedviku/Battle for Hedvika</vt:lpstr>
      <vt:lpstr>Prezentace aplikace PowerPoint</vt:lpstr>
      <vt:lpstr>Prezentace aplikace PowerPoint</vt:lpstr>
      <vt:lpstr>Escape from the “Liberty” Cinema/Ucieczka z kina “Wolność” (Wojciech Marczewski, 1990)</vt:lpstr>
      <vt:lpstr>Prezentace aplikace PowerPoint</vt:lpstr>
      <vt:lpstr>Prezentace aplikace PowerPoint</vt:lpstr>
      <vt:lpstr>Scriptwriting „crisis“</vt:lpstr>
      <vt:lpstr>Prezentace aplikace PowerPoint</vt:lpstr>
      <vt:lpstr>Prezentace aplikace PowerPoint</vt:lpstr>
      <vt:lpstr>6</vt:lpstr>
      <vt:lpstr>Prezentace aplikace PowerPoint</vt:lpstr>
      <vt:lpstr>The Figure Skater and Fidelity - Eine schreckliche Frau/Strašná žena, 1965, dir. Jindřich Polák </vt:lpstr>
      <vt:lpstr>Musicals</vt:lpstr>
      <vt:lpstr>DEFA co-productions of the 1960s</vt:lpstr>
      <vt:lpstr>Prezentace aplikace PowerPoint</vt:lpstr>
      <vt:lpstr>Prezentace aplikace PowerPoint</vt:lpstr>
      <vt:lpstr>Prezentace aplikace PowerPoint</vt:lpstr>
      <vt:lpstr>commercial travellers</vt:lpstr>
      <vt:lpstr>Synové Velké medvědice</vt:lpstr>
      <vt:lpstr>Musicals</vt:lpstr>
      <vt:lpstr>Prezentace aplikace PowerPoint</vt:lpstr>
      <vt:lpstr>Prezentace aplikace PowerPoint</vt:lpstr>
      <vt:lpstr>Prezentace aplikace PowerPoint</vt:lpstr>
      <vt:lpstr>Prezentace aplikace PowerPoint</vt:lpstr>
      <vt:lpstr>Pre-1965 DEFA/Barrandov co-productions</vt:lpstr>
      <vt:lpstr>Post-1965 DEFA/Barrandov CPs</vt:lpstr>
      <vt:lpstr>Prezentace aplikace PowerPoint</vt:lpstr>
      <vt:lpstr>Prezentace aplikace PowerPoint</vt:lpstr>
      <vt:lpstr>7.</vt:lpstr>
      <vt:lpstr>Adventure with Blasius - Abenteuer mit Blasius/Dobrodružství s Blasiem, 1974, dir. Egon Schlegel U</vt:lpstr>
      <vt:lpstr>Prezentace aplikace PowerPoint</vt:lpstr>
      <vt:lpstr>Prezentace aplikace PowerPoint</vt:lpstr>
      <vt:lpstr>Institutional environments</vt:lpstr>
      <vt:lpstr>Societal culture</vt:lpstr>
      <vt:lpstr>Prezentace aplikace PowerPoint</vt:lpstr>
      <vt:lpstr>Prezentace aplikace PowerPoint</vt:lpstr>
      <vt:lpstr>Prezentace aplikace PowerPoint</vt:lpstr>
      <vt:lpstr>Politics</vt:lpstr>
      <vt:lpstr>Professionalization</vt:lpstr>
      <vt:lpstr>Networks</vt:lpstr>
      <vt:lpstr>Prezentace aplikace PowerPoint</vt:lpstr>
      <vt:lpstr>Drei Haselnüsse für Aschenbrödel/Tři oříšky pro Popelku/Three Nuts for Cinderella (Václav Vorlíček; GDR/CZ, 1973)</vt:lpstr>
      <vt:lpstr>Prezentace aplikace PowerPoint</vt:lpstr>
      <vt:lpstr>Ostrov stříbrných volavek</vt:lpstr>
      <vt:lpstr>Prezentace aplikace PowerPoint</vt:lpstr>
      <vt:lpstr>Schneeweißchen und Rosenrot (Siegfried Hartmann, DEFA; GDR, 1978)</vt:lpstr>
      <vt:lpstr>Prezentace aplikace PowerPoint</vt:lpstr>
      <vt:lpstr>Ota &amp; Gert. Partnership with the other Germany </vt:lpstr>
      <vt:lpstr>Prezentace aplikace PowerPoint</vt:lpstr>
      <vt:lpstr>Prezentace aplikace PowerPoint</vt:lpstr>
      <vt:lpstr>Prezentace aplikace PowerPoint</vt:lpstr>
      <vt:lpstr>Prezentace aplikace PowerPoint</vt:lpstr>
      <vt:lpstr>Prezentace aplikace PowerPoint</vt:lpstr>
      <vt:lpstr> Karlovarští poníci (1971) /Carlsbad Ponies </vt:lpstr>
      <vt:lpstr>Prezentace aplikace PowerPoint</vt:lpstr>
      <vt:lpstr>     </vt:lpstr>
      <vt:lpstr>Lucy, a menace of the street </vt:lpstr>
      <vt:lpstr>Arabela</vt:lpstr>
      <vt:lpstr>Visitors</vt:lpstr>
      <vt:lpstr>The flying Čestmír</vt:lpstr>
      <vt:lpstr>Prezentace aplikace PowerPoint</vt:lpstr>
      <vt:lpstr>The Octopuses from the Second Floor</vt:lpstr>
      <vt:lpstr>Hamster in a Nightshirt </vt:lpstr>
      <vt:lpstr>Prezentace aplikace PowerPoint</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Skopal</dc:creator>
  <cp:lastModifiedBy>Pavel Skopal</cp:lastModifiedBy>
  <cp:revision>379</cp:revision>
  <dcterms:created xsi:type="dcterms:W3CDTF">2019-01-26T17:15:48Z</dcterms:created>
  <dcterms:modified xsi:type="dcterms:W3CDTF">2019-05-04T06:36:05Z</dcterms:modified>
</cp:coreProperties>
</file>