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57" r:id="rId17"/>
    <p:sldId id="272" r:id="rId18"/>
    <p:sldId id="285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65"/>
  </p:normalViewPr>
  <p:slideViewPr>
    <p:cSldViewPr snapToGrid="0" snapToObjects="1">
      <p:cViewPr varScale="1">
        <p:scale>
          <a:sx n="90" d="100"/>
          <a:sy n="90" d="100"/>
        </p:scale>
        <p:origin x="232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CD5E83-2BA2-41B8-A9EB-595AB526B4D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3D53A07-C35F-445E-AA93-358B769DE3F4}">
      <dgm:prSet/>
      <dgm:spPr/>
      <dgm:t>
        <a:bodyPr/>
        <a:lstStyle/>
        <a:p>
          <a:r>
            <a:rPr lang="cs-CZ"/>
            <a:t>Subtilní erotismus </a:t>
          </a:r>
          <a:endParaRPr lang="en-US"/>
        </a:p>
      </dgm:t>
    </dgm:pt>
    <dgm:pt modelId="{5AF15AB0-7E0F-45F0-935A-E2D184EBEF38}" type="parTrans" cxnId="{AF4184BC-55F6-410B-B711-DDD56E4D4FF7}">
      <dgm:prSet/>
      <dgm:spPr/>
      <dgm:t>
        <a:bodyPr/>
        <a:lstStyle/>
        <a:p>
          <a:endParaRPr lang="en-US"/>
        </a:p>
      </dgm:t>
    </dgm:pt>
    <dgm:pt modelId="{19CE631E-E179-4785-AE38-14A74D886459}" type="sibTrans" cxnId="{AF4184BC-55F6-410B-B711-DDD56E4D4FF7}">
      <dgm:prSet/>
      <dgm:spPr/>
      <dgm:t>
        <a:bodyPr/>
        <a:lstStyle/>
        <a:p>
          <a:endParaRPr lang="en-US"/>
        </a:p>
      </dgm:t>
    </dgm:pt>
    <dgm:pt modelId="{B797CCC7-06A7-4E6F-BE42-5DDF23C5CD38}">
      <dgm:prSet/>
      <dgm:spPr/>
      <dgm:t>
        <a:bodyPr/>
        <a:lstStyle/>
        <a:p>
          <a:r>
            <a:rPr lang="cs-CZ"/>
            <a:t>Krása spojená s diskursem hloubky &gt;&gt; přichází zevnitř, není jen na povrchu</a:t>
          </a:r>
          <a:endParaRPr lang="en-US"/>
        </a:p>
      </dgm:t>
    </dgm:pt>
    <dgm:pt modelId="{5BA1E011-45E9-4636-8B9D-F9DF8588C548}" type="parTrans" cxnId="{C08BABB8-81E2-4867-909C-96A59C9FF0A3}">
      <dgm:prSet/>
      <dgm:spPr/>
      <dgm:t>
        <a:bodyPr/>
        <a:lstStyle/>
        <a:p>
          <a:endParaRPr lang="en-US"/>
        </a:p>
      </dgm:t>
    </dgm:pt>
    <dgm:pt modelId="{571387B8-DC8A-4C27-8126-B5E05126C868}" type="sibTrans" cxnId="{C08BABB8-81E2-4867-909C-96A59C9FF0A3}">
      <dgm:prSet/>
      <dgm:spPr/>
      <dgm:t>
        <a:bodyPr/>
        <a:lstStyle/>
        <a:p>
          <a:endParaRPr lang="en-US"/>
        </a:p>
      </dgm:t>
    </dgm:pt>
    <dgm:pt modelId="{49393BC5-EB74-43DE-B85F-110C147F5A0C}">
      <dgm:prSet/>
      <dgm:spPr/>
      <dgm:t>
        <a:bodyPr/>
        <a:lstStyle/>
        <a:p>
          <a:r>
            <a:rPr lang="cs-CZ"/>
            <a:t>Androgynní</a:t>
          </a:r>
          <a:endParaRPr lang="en-US"/>
        </a:p>
      </dgm:t>
    </dgm:pt>
    <dgm:pt modelId="{B0C3F585-43E3-42EA-9896-5BE8F805E578}" type="parTrans" cxnId="{FCA5BFBA-6D2C-4BDC-947F-DEDA462F2EC6}">
      <dgm:prSet/>
      <dgm:spPr/>
      <dgm:t>
        <a:bodyPr/>
        <a:lstStyle/>
        <a:p>
          <a:endParaRPr lang="en-US"/>
        </a:p>
      </dgm:t>
    </dgm:pt>
    <dgm:pt modelId="{B7A42A26-82E7-47E8-8DC8-FDC2A7D187D4}" type="sibTrans" cxnId="{FCA5BFBA-6D2C-4BDC-947F-DEDA462F2EC6}">
      <dgm:prSet/>
      <dgm:spPr/>
      <dgm:t>
        <a:bodyPr/>
        <a:lstStyle/>
        <a:p>
          <a:endParaRPr lang="en-US"/>
        </a:p>
      </dgm:t>
    </dgm:pt>
    <dgm:pt modelId="{905883D9-F4B8-4705-8348-2C8C340146F0}">
      <dgm:prSet/>
      <dgm:spPr/>
      <dgm:t>
        <a:bodyPr/>
        <a:lstStyle/>
        <a:p>
          <a:r>
            <a:rPr lang="cs-CZ"/>
            <a:t>Namísto celkových záběrů na tělo preference detailů na tvář</a:t>
          </a:r>
          <a:endParaRPr lang="en-US"/>
        </a:p>
      </dgm:t>
    </dgm:pt>
    <dgm:pt modelId="{EE192839-AE6C-4111-A02F-63EA8D40A0DC}" type="parTrans" cxnId="{D2835815-20E6-47B7-924D-B84D6C4AA49F}">
      <dgm:prSet/>
      <dgm:spPr/>
      <dgm:t>
        <a:bodyPr/>
        <a:lstStyle/>
        <a:p>
          <a:endParaRPr lang="en-US"/>
        </a:p>
      </dgm:t>
    </dgm:pt>
    <dgm:pt modelId="{1B497C4A-7851-492F-894F-285D57ADD610}" type="sibTrans" cxnId="{D2835815-20E6-47B7-924D-B84D6C4AA49F}">
      <dgm:prSet/>
      <dgm:spPr/>
      <dgm:t>
        <a:bodyPr/>
        <a:lstStyle/>
        <a:p>
          <a:endParaRPr lang="en-US"/>
        </a:p>
      </dgm:t>
    </dgm:pt>
    <dgm:pt modelId="{B72E8BB5-146A-4345-B4A6-DC79CE21915F}">
      <dgm:prSet/>
      <dgm:spPr/>
      <dgm:t>
        <a:bodyPr/>
        <a:lstStyle/>
        <a:p>
          <a:r>
            <a:rPr lang="cs-CZ"/>
            <a:t>Pohybují se ve veřejném prostoru bohémské elity (jako jejich partneři)</a:t>
          </a:r>
          <a:endParaRPr lang="en-US"/>
        </a:p>
      </dgm:t>
    </dgm:pt>
    <dgm:pt modelId="{181DC249-7350-4310-8B57-43B9683E1431}" type="parTrans" cxnId="{CAE36B12-4F81-4116-B35E-8176B25868CA}">
      <dgm:prSet/>
      <dgm:spPr/>
      <dgm:t>
        <a:bodyPr/>
        <a:lstStyle/>
        <a:p>
          <a:endParaRPr lang="en-US"/>
        </a:p>
      </dgm:t>
    </dgm:pt>
    <dgm:pt modelId="{01915C9E-9E71-4D62-91ED-62B35FD641FB}" type="sibTrans" cxnId="{CAE36B12-4F81-4116-B35E-8176B25868CA}">
      <dgm:prSet/>
      <dgm:spPr/>
      <dgm:t>
        <a:bodyPr/>
        <a:lstStyle/>
        <a:p>
          <a:endParaRPr lang="en-US"/>
        </a:p>
      </dgm:t>
    </dgm:pt>
    <dgm:pt modelId="{7B5AA7FF-F2C3-41CF-8E77-ADACCDAE8024}">
      <dgm:prSet/>
      <dgm:spPr/>
      <dgm:t>
        <a:bodyPr/>
        <a:lstStyle/>
        <a:p>
          <a:r>
            <a:rPr lang="cs-CZ"/>
            <a:t>Žena spojená s emocemi, nikoliv s raciem a myšlenkami</a:t>
          </a:r>
          <a:endParaRPr lang="en-US"/>
        </a:p>
      </dgm:t>
    </dgm:pt>
    <dgm:pt modelId="{D40EEF3C-5125-445C-B23C-FF6A3F8B89D0}" type="parTrans" cxnId="{15D074AA-D072-449C-9C72-B54113567BF8}">
      <dgm:prSet/>
      <dgm:spPr/>
      <dgm:t>
        <a:bodyPr/>
        <a:lstStyle/>
        <a:p>
          <a:endParaRPr lang="en-US"/>
        </a:p>
      </dgm:t>
    </dgm:pt>
    <dgm:pt modelId="{2D15B83C-C295-4E8F-9E45-50DC908ADFC9}" type="sibTrans" cxnId="{15D074AA-D072-449C-9C72-B54113567BF8}">
      <dgm:prSet/>
      <dgm:spPr/>
      <dgm:t>
        <a:bodyPr/>
        <a:lstStyle/>
        <a:p>
          <a:endParaRPr lang="en-US"/>
        </a:p>
      </dgm:t>
    </dgm:pt>
    <dgm:pt modelId="{AAF23A3E-ABC0-4B4C-A387-B1EC90D1E245}" type="pres">
      <dgm:prSet presAssocID="{A5CD5E83-2BA2-41B8-A9EB-595AB526B4D4}" presName="linear" presStyleCnt="0">
        <dgm:presLayoutVars>
          <dgm:animLvl val="lvl"/>
          <dgm:resizeHandles val="exact"/>
        </dgm:presLayoutVars>
      </dgm:prSet>
      <dgm:spPr/>
    </dgm:pt>
    <dgm:pt modelId="{23C36B23-7DB9-8E4C-8F3B-CACAA166AE0D}" type="pres">
      <dgm:prSet presAssocID="{B3D53A07-C35F-445E-AA93-358B769DE3F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D23E1A4-E8A7-F94F-BD20-5EFE6C41383C}" type="pres">
      <dgm:prSet presAssocID="{B3D53A07-C35F-445E-AA93-358B769DE3F4}" presName="childText" presStyleLbl="revTx" presStyleIdx="0" presStyleCnt="1">
        <dgm:presLayoutVars>
          <dgm:bulletEnabled val="1"/>
        </dgm:presLayoutVars>
      </dgm:prSet>
      <dgm:spPr/>
    </dgm:pt>
    <dgm:pt modelId="{58EFB2A7-34FC-BF4B-A623-BACA90C18EC5}" type="pres">
      <dgm:prSet presAssocID="{B72E8BB5-146A-4345-B4A6-DC79CE21915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1ED4CB0-3475-404D-AEAA-04FAF31E18F9}" type="pres">
      <dgm:prSet presAssocID="{01915C9E-9E71-4D62-91ED-62B35FD641FB}" presName="spacer" presStyleCnt="0"/>
      <dgm:spPr/>
    </dgm:pt>
    <dgm:pt modelId="{446EE267-8301-4548-A8C3-FF3B43CD690A}" type="pres">
      <dgm:prSet presAssocID="{7B5AA7FF-F2C3-41CF-8E77-ADACCDAE802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77D5303-E2DE-CA4B-AE0E-59BF60D0ED4E}" type="presOf" srcId="{905883D9-F4B8-4705-8348-2C8C340146F0}" destId="{9D23E1A4-E8A7-F94F-BD20-5EFE6C41383C}" srcOrd="0" destOrd="2" presId="urn:microsoft.com/office/officeart/2005/8/layout/vList2"/>
    <dgm:cxn modelId="{CAE36B12-4F81-4116-B35E-8176B25868CA}" srcId="{A5CD5E83-2BA2-41B8-A9EB-595AB526B4D4}" destId="{B72E8BB5-146A-4345-B4A6-DC79CE21915F}" srcOrd="1" destOrd="0" parTransId="{181DC249-7350-4310-8B57-43B9683E1431}" sibTransId="{01915C9E-9E71-4D62-91ED-62B35FD641FB}"/>
    <dgm:cxn modelId="{B2A67714-4604-5A45-8013-7AE4A66E78C8}" type="presOf" srcId="{A5CD5E83-2BA2-41B8-A9EB-595AB526B4D4}" destId="{AAF23A3E-ABC0-4B4C-A387-B1EC90D1E245}" srcOrd="0" destOrd="0" presId="urn:microsoft.com/office/officeart/2005/8/layout/vList2"/>
    <dgm:cxn modelId="{D2835815-20E6-47B7-924D-B84D6C4AA49F}" srcId="{B3D53A07-C35F-445E-AA93-358B769DE3F4}" destId="{905883D9-F4B8-4705-8348-2C8C340146F0}" srcOrd="2" destOrd="0" parTransId="{EE192839-AE6C-4111-A02F-63EA8D40A0DC}" sibTransId="{1B497C4A-7851-492F-894F-285D57ADD610}"/>
    <dgm:cxn modelId="{1207362B-5C01-5043-BA46-5D31FBFAC22D}" type="presOf" srcId="{B72E8BB5-146A-4345-B4A6-DC79CE21915F}" destId="{58EFB2A7-34FC-BF4B-A623-BACA90C18EC5}" srcOrd="0" destOrd="0" presId="urn:microsoft.com/office/officeart/2005/8/layout/vList2"/>
    <dgm:cxn modelId="{FFD60B4F-AD80-1E46-A981-93F71D03DE35}" type="presOf" srcId="{B3D53A07-C35F-445E-AA93-358B769DE3F4}" destId="{23C36B23-7DB9-8E4C-8F3B-CACAA166AE0D}" srcOrd="0" destOrd="0" presId="urn:microsoft.com/office/officeart/2005/8/layout/vList2"/>
    <dgm:cxn modelId="{2C0F1CA1-1967-A240-9C7B-89A9FC26ADDD}" type="presOf" srcId="{B797CCC7-06A7-4E6F-BE42-5DDF23C5CD38}" destId="{9D23E1A4-E8A7-F94F-BD20-5EFE6C41383C}" srcOrd="0" destOrd="0" presId="urn:microsoft.com/office/officeart/2005/8/layout/vList2"/>
    <dgm:cxn modelId="{15D074AA-D072-449C-9C72-B54113567BF8}" srcId="{A5CD5E83-2BA2-41B8-A9EB-595AB526B4D4}" destId="{7B5AA7FF-F2C3-41CF-8E77-ADACCDAE8024}" srcOrd="2" destOrd="0" parTransId="{D40EEF3C-5125-445C-B23C-FF6A3F8B89D0}" sibTransId="{2D15B83C-C295-4E8F-9E45-50DC908ADFC9}"/>
    <dgm:cxn modelId="{8D7BE7AA-8A9A-9E4E-88C6-3D5E03297203}" type="presOf" srcId="{7B5AA7FF-F2C3-41CF-8E77-ADACCDAE8024}" destId="{446EE267-8301-4548-A8C3-FF3B43CD690A}" srcOrd="0" destOrd="0" presId="urn:microsoft.com/office/officeart/2005/8/layout/vList2"/>
    <dgm:cxn modelId="{C08BABB8-81E2-4867-909C-96A59C9FF0A3}" srcId="{B3D53A07-C35F-445E-AA93-358B769DE3F4}" destId="{B797CCC7-06A7-4E6F-BE42-5DDF23C5CD38}" srcOrd="0" destOrd="0" parTransId="{5BA1E011-45E9-4636-8B9D-F9DF8588C548}" sibTransId="{571387B8-DC8A-4C27-8126-B5E05126C868}"/>
    <dgm:cxn modelId="{FCA5BFBA-6D2C-4BDC-947F-DEDA462F2EC6}" srcId="{B3D53A07-C35F-445E-AA93-358B769DE3F4}" destId="{49393BC5-EB74-43DE-B85F-110C147F5A0C}" srcOrd="1" destOrd="0" parTransId="{B0C3F585-43E3-42EA-9896-5BE8F805E578}" sibTransId="{B7A42A26-82E7-47E8-8DC8-FDC2A7D187D4}"/>
    <dgm:cxn modelId="{AF4184BC-55F6-410B-B711-DDD56E4D4FF7}" srcId="{A5CD5E83-2BA2-41B8-A9EB-595AB526B4D4}" destId="{B3D53A07-C35F-445E-AA93-358B769DE3F4}" srcOrd="0" destOrd="0" parTransId="{5AF15AB0-7E0F-45F0-935A-E2D184EBEF38}" sibTransId="{19CE631E-E179-4785-AE38-14A74D886459}"/>
    <dgm:cxn modelId="{DDBCB5EF-78DB-E24E-A5A1-63D78064FA6D}" type="presOf" srcId="{49393BC5-EB74-43DE-B85F-110C147F5A0C}" destId="{9D23E1A4-E8A7-F94F-BD20-5EFE6C41383C}" srcOrd="0" destOrd="1" presId="urn:microsoft.com/office/officeart/2005/8/layout/vList2"/>
    <dgm:cxn modelId="{DD5450C5-3908-BD4A-A3BF-1B0444C1E09A}" type="presParOf" srcId="{AAF23A3E-ABC0-4B4C-A387-B1EC90D1E245}" destId="{23C36B23-7DB9-8E4C-8F3B-CACAA166AE0D}" srcOrd="0" destOrd="0" presId="urn:microsoft.com/office/officeart/2005/8/layout/vList2"/>
    <dgm:cxn modelId="{F058185D-4D4C-E246-9A1B-2C84C6C0355E}" type="presParOf" srcId="{AAF23A3E-ABC0-4B4C-A387-B1EC90D1E245}" destId="{9D23E1A4-E8A7-F94F-BD20-5EFE6C41383C}" srcOrd="1" destOrd="0" presId="urn:microsoft.com/office/officeart/2005/8/layout/vList2"/>
    <dgm:cxn modelId="{41E32A3E-A8E3-4943-9D8D-ABA12262490D}" type="presParOf" srcId="{AAF23A3E-ABC0-4B4C-A387-B1EC90D1E245}" destId="{58EFB2A7-34FC-BF4B-A623-BACA90C18EC5}" srcOrd="2" destOrd="0" presId="urn:microsoft.com/office/officeart/2005/8/layout/vList2"/>
    <dgm:cxn modelId="{702B2C0F-A6F5-AE44-A25E-1276EA7ED302}" type="presParOf" srcId="{AAF23A3E-ABC0-4B4C-A387-B1EC90D1E245}" destId="{61ED4CB0-3475-404D-AEAA-04FAF31E18F9}" srcOrd="3" destOrd="0" presId="urn:microsoft.com/office/officeart/2005/8/layout/vList2"/>
    <dgm:cxn modelId="{D3011282-EA82-F04E-B079-052C0A4048D2}" type="presParOf" srcId="{AAF23A3E-ABC0-4B4C-A387-B1EC90D1E245}" destId="{446EE267-8301-4548-A8C3-FF3B43CD690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BFF465-98BE-4404-A0E5-D65790181828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FEB57DA-7FC3-4AF6-A189-B3341B38B3DC}">
      <dgm:prSet/>
      <dgm:spPr/>
      <dgm:t>
        <a:bodyPr/>
        <a:lstStyle/>
        <a:p>
          <a:r>
            <a:rPr lang="cs-CZ"/>
            <a:t>Nárůst počtu filmařek &gt;&gt; od 3% roku 1969 k 9% v roce 1979 + koncem 70.let založen festival ženského filmu ve Sceaux, dnes v Créteil  </a:t>
          </a:r>
          <a:endParaRPr lang="en-US"/>
        </a:p>
      </dgm:t>
    </dgm:pt>
    <dgm:pt modelId="{49DE51AE-EE4C-40AD-B667-0D748C371C8C}" type="parTrans" cxnId="{E7D4C95D-E25D-4FDD-83A7-E2C8B21F406F}">
      <dgm:prSet/>
      <dgm:spPr/>
      <dgm:t>
        <a:bodyPr/>
        <a:lstStyle/>
        <a:p>
          <a:endParaRPr lang="en-US"/>
        </a:p>
      </dgm:t>
    </dgm:pt>
    <dgm:pt modelId="{22E41A2A-32EB-4FA3-8016-44897B4E92EA}" type="sibTrans" cxnId="{E7D4C95D-E25D-4FDD-83A7-E2C8B21F406F}">
      <dgm:prSet/>
      <dgm:spPr/>
      <dgm:t>
        <a:bodyPr/>
        <a:lstStyle/>
        <a:p>
          <a:endParaRPr lang="en-US"/>
        </a:p>
      </dgm:t>
    </dgm:pt>
    <dgm:pt modelId="{DDDF14B6-08EA-4CDB-B32C-E9E342C1B28C}">
      <dgm:prSet/>
      <dgm:spPr/>
      <dgm:t>
        <a:bodyPr/>
        <a:lstStyle/>
        <a:p>
          <a:r>
            <a:rPr lang="cs-CZ"/>
            <a:t>Agnes Varda, Coline Serreau, Diane Kurys, Nadine Trintignant, Nelly Kaplan</a:t>
          </a:r>
          <a:endParaRPr lang="en-US"/>
        </a:p>
      </dgm:t>
    </dgm:pt>
    <dgm:pt modelId="{FB20A286-4640-49BF-AE58-6CCF7AADED87}" type="parTrans" cxnId="{BFDD5664-1050-4690-9EAB-67DEBCB496B7}">
      <dgm:prSet/>
      <dgm:spPr/>
      <dgm:t>
        <a:bodyPr/>
        <a:lstStyle/>
        <a:p>
          <a:endParaRPr lang="en-US"/>
        </a:p>
      </dgm:t>
    </dgm:pt>
    <dgm:pt modelId="{593EA9F1-2BEE-4941-B7DE-B5F991F46EBB}" type="sibTrans" cxnId="{BFDD5664-1050-4690-9EAB-67DEBCB496B7}">
      <dgm:prSet/>
      <dgm:spPr/>
      <dgm:t>
        <a:bodyPr/>
        <a:lstStyle/>
        <a:p>
          <a:endParaRPr lang="en-US"/>
        </a:p>
      </dgm:t>
    </dgm:pt>
    <dgm:pt modelId="{774721D4-622B-4094-AD74-1A51F65B48EA}">
      <dgm:prSet/>
      <dgm:spPr/>
      <dgm:t>
        <a:bodyPr/>
        <a:lstStyle/>
        <a:p>
          <a:r>
            <a:rPr lang="cs-CZ"/>
            <a:t>Ženy si zakládají vlastní uskupení, protože ani v militantních levicových kolektivech necítí své problémy náležitě reflektované</a:t>
          </a:r>
          <a:endParaRPr lang="en-US"/>
        </a:p>
      </dgm:t>
    </dgm:pt>
    <dgm:pt modelId="{66D905DA-EFF1-4EC9-9170-4A696DEC4F3C}" type="parTrans" cxnId="{A56AFEC9-68FE-4A54-94D3-913A738D05D3}">
      <dgm:prSet/>
      <dgm:spPr/>
      <dgm:t>
        <a:bodyPr/>
        <a:lstStyle/>
        <a:p>
          <a:endParaRPr lang="en-US"/>
        </a:p>
      </dgm:t>
    </dgm:pt>
    <dgm:pt modelId="{6C77E3DA-2C8E-41B9-B64D-2C5816D7B0E1}" type="sibTrans" cxnId="{A56AFEC9-68FE-4A54-94D3-913A738D05D3}">
      <dgm:prSet/>
      <dgm:spPr/>
      <dgm:t>
        <a:bodyPr/>
        <a:lstStyle/>
        <a:p>
          <a:endParaRPr lang="en-US"/>
        </a:p>
      </dgm:t>
    </dgm:pt>
    <dgm:pt modelId="{87344102-8A66-45B4-BF2D-9DE0F573BF81}">
      <dgm:prSet/>
      <dgm:spPr/>
      <dgm:t>
        <a:bodyPr/>
        <a:lstStyle/>
        <a:p>
          <a:r>
            <a:rPr lang="cs-CZ"/>
            <a:t>Video jako „panenské médium“ &gt;&gt; nemělo zažité správné postupy, nevyučovalo se na školách a muži si ho nestihli přivlastnit </a:t>
          </a:r>
          <a:endParaRPr lang="en-US"/>
        </a:p>
      </dgm:t>
    </dgm:pt>
    <dgm:pt modelId="{A2B55D56-F760-415F-A7A4-FA4507AE08A4}" type="parTrans" cxnId="{89C95938-C812-495F-826A-A3195755080F}">
      <dgm:prSet/>
      <dgm:spPr/>
      <dgm:t>
        <a:bodyPr/>
        <a:lstStyle/>
        <a:p>
          <a:endParaRPr lang="en-US"/>
        </a:p>
      </dgm:t>
    </dgm:pt>
    <dgm:pt modelId="{25C5EFFF-A399-491F-A81A-EFF2D542ED5E}" type="sibTrans" cxnId="{89C95938-C812-495F-826A-A3195755080F}">
      <dgm:prSet/>
      <dgm:spPr/>
      <dgm:t>
        <a:bodyPr/>
        <a:lstStyle/>
        <a:p>
          <a:endParaRPr lang="en-US"/>
        </a:p>
      </dgm:t>
    </dgm:pt>
    <dgm:pt modelId="{E21F782B-AB13-43C9-A150-105B636F9BCF}">
      <dgm:prSet/>
      <dgm:spPr/>
      <dgm:t>
        <a:bodyPr/>
        <a:lstStyle/>
        <a:p>
          <a:r>
            <a:rPr lang="cs-CZ"/>
            <a:t>Ve Francii nejvýraznější uskupení Caroline Roussopoulosové spolu s Delphine Seyrigovou</a:t>
          </a:r>
          <a:endParaRPr lang="en-US"/>
        </a:p>
      </dgm:t>
    </dgm:pt>
    <dgm:pt modelId="{CD5B014F-1B05-46D4-83A0-DD78DBB47B9A}" type="parTrans" cxnId="{EC08CBAB-C72B-470E-9071-624E98476015}">
      <dgm:prSet/>
      <dgm:spPr/>
      <dgm:t>
        <a:bodyPr/>
        <a:lstStyle/>
        <a:p>
          <a:endParaRPr lang="en-US"/>
        </a:p>
      </dgm:t>
    </dgm:pt>
    <dgm:pt modelId="{C76B51CD-DE2B-4190-B0A6-6B03F0ED7FBB}" type="sibTrans" cxnId="{EC08CBAB-C72B-470E-9071-624E98476015}">
      <dgm:prSet/>
      <dgm:spPr/>
      <dgm:t>
        <a:bodyPr/>
        <a:lstStyle/>
        <a:p>
          <a:endParaRPr lang="en-US"/>
        </a:p>
      </dgm:t>
    </dgm:pt>
    <dgm:pt modelId="{89F58596-7C5C-4243-9671-CC78F0403D70}" type="pres">
      <dgm:prSet presAssocID="{DDBFF465-98BE-4404-A0E5-D65790181828}" presName="linear" presStyleCnt="0">
        <dgm:presLayoutVars>
          <dgm:animLvl val="lvl"/>
          <dgm:resizeHandles val="exact"/>
        </dgm:presLayoutVars>
      </dgm:prSet>
      <dgm:spPr/>
    </dgm:pt>
    <dgm:pt modelId="{FB66B0F0-D5F9-1249-9AA8-6B8858B1CA4B}" type="pres">
      <dgm:prSet presAssocID="{2FEB57DA-7FC3-4AF6-A189-B3341B38B3D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F2C8B22-FB89-E345-847E-7B6BC5F64E76}" type="pres">
      <dgm:prSet presAssocID="{22E41A2A-32EB-4FA3-8016-44897B4E92EA}" presName="spacer" presStyleCnt="0"/>
      <dgm:spPr/>
    </dgm:pt>
    <dgm:pt modelId="{775ADA97-6438-A944-95CA-00920FD564CA}" type="pres">
      <dgm:prSet presAssocID="{DDDF14B6-08EA-4CDB-B32C-E9E342C1B28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1C251F9-E8A4-CB4E-B498-A4D67029AAAF}" type="pres">
      <dgm:prSet presAssocID="{593EA9F1-2BEE-4941-B7DE-B5F991F46EBB}" presName="spacer" presStyleCnt="0"/>
      <dgm:spPr/>
    </dgm:pt>
    <dgm:pt modelId="{2555056F-3AD3-F54A-848B-D5D781199E30}" type="pres">
      <dgm:prSet presAssocID="{774721D4-622B-4094-AD74-1A51F65B48E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D7C7E4B-D44A-D449-84DD-E6338008A555}" type="pres">
      <dgm:prSet presAssocID="{6C77E3DA-2C8E-41B9-B64D-2C5816D7B0E1}" presName="spacer" presStyleCnt="0"/>
      <dgm:spPr/>
    </dgm:pt>
    <dgm:pt modelId="{EC644159-49FE-A246-87F7-46B817BCBD05}" type="pres">
      <dgm:prSet presAssocID="{87344102-8A66-45B4-BF2D-9DE0F573BF8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00F1B6B0-E6D5-B746-9D7C-3A4DB37F5C12}" type="pres">
      <dgm:prSet presAssocID="{25C5EFFF-A399-491F-A81A-EFF2D542ED5E}" presName="spacer" presStyleCnt="0"/>
      <dgm:spPr/>
    </dgm:pt>
    <dgm:pt modelId="{345C45DD-8648-1140-AB36-DF6F5BFF83B0}" type="pres">
      <dgm:prSet presAssocID="{E21F782B-AB13-43C9-A150-105B636F9BCF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05271321-E924-2E43-B650-F6339A811684}" type="presOf" srcId="{774721D4-622B-4094-AD74-1A51F65B48EA}" destId="{2555056F-3AD3-F54A-848B-D5D781199E30}" srcOrd="0" destOrd="0" presId="urn:microsoft.com/office/officeart/2005/8/layout/vList2"/>
    <dgm:cxn modelId="{89C95938-C812-495F-826A-A3195755080F}" srcId="{DDBFF465-98BE-4404-A0E5-D65790181828}" destId="{87344102-8A66-45B4-BF2D-9DE0F573BF81}" srcOrd="3" destOrd="0" parTransId="{A2B55D56-F760-415F-A7A4-FA4507AE08A4}" sibTransId="{25C5EFFF-A399-491F-A81A-EFF2D542ED5E}"/>
    <dgm:cxn modelId="{D4FDB44D-284B-754E-81B7-5A8C8723100C}" type="presOf" srcId="{DDBFF465-98BE-4404-A0E5-D65790181828}" destId="{89F58596-7C5C-4243-9671-CC78F0403D70}" srcOrd="0" destOrd="0" presId="urn:microsoft.com/office/officeart/2005/8/layout/vList2"/>
    <dgm:cxn modelId="{E7D4C95D-E25D-4FDD-83A7-E2C8B21F406F}" srcId="{DDBFF465-98BE-4404-A0E5-D65790181828}" destId="{2FEB57DA-7FC3-4AF6-A189-B3341B38B3DC}" srcOrd="0" destOrd="0" parTransId="{49DE51AE-EE4C-40AD-B667-0D748C371C8C}" sibTransId="{22E41A2A-32EB-4FA3-8016-44897B4E92EA}"/>
    <dgm:cxn modelId="{BFDD5664-1050-4690-9EAB-67DEBCB496B7}" srcId="{DDBFF465-98BE-4404-A0E5-D65790181828}" destId="{DDDF14B6-08EA-4CDB-B32C-E9E342C1B28C}" srcOrd="1" destOrd="0" parTransId="{FB20A286-4640-49BF-AE58-6CCF7AADED87}" sibTransId="{593EA9F1-2BEE-4941-B7DE-B5F991F46EBB}"/>
    <dgm:cxn modelId="{4B92666F-3B47-D740-9E41-085DCEF9C3C9}" type="presOf" srcId="{E21F782B-AB13-43C9-A150-105B636F9BCF}" destId="{345C45DD-8648-1140-AB36-DF6F5BFF83B0}" srcOrd="0" destOrd="0" presId="urn:microsoft.com/office/officeart/2005/8/layout/vList2"/>
    <dgm:cxn modelId="{76242574-B174-1E43-837C-A47151346C17}" type="presOf" srcId="{2FEB57DA-7FC3-4AF6-A189-B3341B38B3DC}" destId="{FB66B0F0-D5F9-1249-9AA8-6B8858B1CA4B}" srcOrd="0" destOrd="0" presId="urn:microsoft.com/office/officeart/2005/8/layout/vList2"/>
    <dgm:cxn modelId="{552A907A-788C-5744-9853-109C9F90C491}" type="presOf" srcId="{87344102-8A66-45B4-BF2D-9DE0F573BF81}" destId="{EC644159-49FE-A246-87F7-46B817BCBD05}" srcOrd="0" destOrd="0" presId="urn:microsoft.com/office/officeart/2005/8/layout/vList2"/>
    <dgm:cxn modelId="{EC08CBAB-C72B-470E-9071-624E98476015}" srcId="{DDBFF465-98BE-4404-A0E5-D65790181828}" destId="{E21F782B-AB13-43C9-A150-105B636F9BCF}" srcOrd="4" destOrd="0" parTransId="{CD5B014F-1B05-46D4-83A0-DD78DBB47B9A}" sibTransId="{C76B51CD-DE2B-4190-B0A6-6B03F0ED7FBB}"/>
    <dgm:cxn modelId="{A56AFEC9-68FE-4A54-94D3-913A738D05D3}" srcId="{DDBFF465-98BE-4404-A0E5-D65790181828}" destId="{774721D4-622B-4094-AD74-1A51F65B48EA}" srcOrd="2" destOrd="0" parTransId="{66D905DA-EFF1-4EC9-9170-4A696DEC4F3C}" sibTransId="{6C77E3DA-2C8E-41B9-B64D-2C5816D7B0E1}"/>
    <dgm:cxn modelId="{8EC2E6CA-5B01-A94E-BB7D-374D59B8428D}" type="presOf" srcId="{DDDF14B6-08EA-4CDB-B32C-E9E342C1B28C}" destId="{775ADA97-6438-A944-95CA-00920FD564CA}" srcOrd="0" destOrd="0" presId="urn:microsoft.com/office/officeart/2005/8/layout/vList2"/>
    <dgm:cxn modelId="{293ED819-DA1F-DF47-BF03-4C8B3BB60DEF}" type="presParOf" srcId="{89F58596-7C5C-4243-9671-CC78F0403D70}" destId="{FB66B0F0-D5F9-1249-9AA8-6B8858B1CA4B}" srcOrd="0" destOrd="0" presId="urn:microsoft.com/office/officeart/2005/8/layout/vList2"/>
    <dgm:cxn modelId="{BC45445C-7344-734A-92B6-7C9BE6A23EB2}" type="presParOf" srcId="{89F58596-7C5C-4243-9671-CC78F0403D70}" destId="{3F2C8B22-FB89-E345-847E-7B6BC5F64E76}" srcOrd="1" destOrd="0" presId="urn:microsoft.com/office/officeart/2005/8/layout/vList2"/>
    <dgm:cxn modelId="{33F27CF3-1298-E444-80D1-5B59AD8612EC}" type="presParOf" srcId="{89F58596-7C5C-4243-9671-CC78F0403D70}" destId="{775ADA97-6438-A944-95CA-00920FD564CA}" srcOrd="2" destOrd="0" presId="urn:microsoft.com/office/officeart/2005/8/layout/vList2"/>
    <dgm:cxn modelId="{3F3310C1-2ED6-6247-B28B-3C9350112387}" type="presParOf" srcId="{89F58596-7C5C-4243-9671-CC78F0403D70}" destId="{A1C251F9-E8A4-CB4E-B498-A4D67029AAAF}" srcOrd="3" destOrd="0" presId="urn:microsoft.com/office/officeart/2005/8/layout/vList2"/>
    <dgm:cxn modelId="{88432F10-B931-2748-939C-FF060ED81020}" type="presParOf" srcId="{89F58596-7C5C-4243-9671-CC78F0403D70}" destId="{2555056F-3AD3-F54A-848B-D5D781199E30}" srcOrd="4" destOrd="0" presId="urn:microsoft.com/office/officeart/2005/8/layout/vList2"/>
    <dgm:cxn modelId="{2185D79F-32F5-9545-9C7F-1F65709E9EC7}" type="presParOf" srcId="{89F58596-7C5C-4243-9671-CC78F0403D70}" destId="{ED7C7E4B-D44A-D449-84DD-E6338008A555}" srcOrd="5" destOrd="0" presId="urn:microsoft.com/office/officeart/2005/8/layout/vList2"/>
    <dgm:cxn modelId="{AD641140-BCB3-2F40-B1EE-DF8681BCC9B6}" type="presParOf" srcId="{89F58596-7C5C-4243-9671-CC78F0403D70}" destId="{EC644159-49FE-A246-87F7-46B817BCBD05}" srcOrd="6" destOrd="0" presId="urn:microsoft.com/office/officeart/2005/8/layout/vList2"/>
    <dgm:cxn modelId="{46376074-05BA-DB48-BC73-0461D7065DD7}" type="presParOf" srcId="{89F58596-7C5C-4243-9671-CC78F0403D70}" destId="{00F1B6B0-E6D5-B746-9D7C-3A4DB37F5C12}" srcOrd="7" destOrd="0" presId="urn:microsoft.com/office/officeart/2005/8/layout/vList2"/>
    <dgm:cxn modelId="{3FCD6300-A612-E24E-93E0-ECC7AD53BFB1}" type="presParOf" srcId="{89F58596-7C5C-4243-9671-CC78F0403D70}" destId="{345C45DD-8648-1140-AB36-DF6F5BFF83B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EC641A8-4C57-4D4B-B376-F130B0B84D0E}" type="doc">
      <dgm:prSet loTypeId="urn:microsoft.com/office/officeart/2005/8/layout/vList2" loCatId="list" qsTypeId="urn:microsoft.com/office/officeart/2005/8/quickstyle/simple1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6E6794FC-0433-45A8-BBB7-A3E4CE2AD067}">
      <dgm:prSet/>
      <dgm:spPr/>
      <dgm:t>
        <a:bodyPr/>
        <a:lstStyle/>
        <a:p>
          <a:r>
            <a:rPr lang="cs-CZ"/>
            <a:t>1) Lettrismus – film nejen jako středobod filmového představení, ale jen jeden z jeho komponentů &gt;&gt; projekce non-filmů (nesourodé zvuky, poškrábané obrazy) a diváci sami si skládají vlastní film a nacházejí k jednotlivým výjevům odpovídající významy</a:t>
          </a:r>
          <a:endParaRPr lang="en-US"/>
        </a:p>
      </dgm:t>
    </dgm:pt>
    <dgm:pt modelId="{212234FC-4A22-402A-AD7D-3A530AFD8321}" type="parTrans" cxnId="{571A7391-5BE4-4634-A1DB-208080639924}">
      <dgm:prSet/>
      <dgm:spPr/>
      <dgm:t>
        <a:bodyPr/>
        <a:lstStyle/>
        <a:p>
          <a:endParaRPr lang="en-US"/>
        </a:p>
      </dgm:t>
    </dgm:pt>
    <dgm:pt modelId="{238772E6-9880-47D0-8A09-8DFC379B3858}" type="sibTrans" cxnId="{571A7391-5BE4-4634-A1DB-208080639924}">
      <dgm:prSet/>
      <dgm:spPr/>
      <dgm:t>
        <a:bodyPr/>
        <a:lstStyle/>
        <a:p>
          <a:endParaRPr lang="en-US"/>
        </a:p>
      </dgm:t>
    </dgm:pt>
    <dgm:pt modelId="{242A3FB1-9858-4B14-892E-ADFEAC146A0C}">
      <dgm:prSet/>
      <dgm:spPr/>
      <dgm:t>
        <a:bodyPr/>
        <a:lstStyle/>
        <a:p>
          <a:r>
            <a:rPr lang="cs-CZ"/>
            <a:t>2) divák podle André Bazina –ideální divák je konstantní „amatér“, který každý film vidí X roste význam filmu jako umění, z kinematografie se stává věc elitistická, expertní</a:t>
          </a:r>
          <a:endParaRPr lang="en-US"/>
        </a:p>
      </dgm:t>
    </dgm:pt>
    <dgm:pt modelId="{A8D15E18-9A0C-4EEE-BFF8-BDBE96BBFD7E}" type="parTrans" cxnId="{626F3767-660F-4B5E-AA91-D26F8AABE859}">
      <dgm:prSet/>
      <dgm:spPr/>
      <dgm:t>
        <a:bodyPr/>
        <a:lstStyle/>
        <a:p>
          <a:endParaRPr lang="en-US"/>
        </a:p>
      </dgm:t>
    </dgm:pt>
    <dgm:pt modelId="{46198FFE-3BF0-4D95-8C16-7CF37C7EBD52}" type="sibTrans" cxnId="{626F3767-660F-4B5E-AA91-D26F8AABE859}">
      <dgm:prSet/>
      <dgm:spPr/>
      <dgm:t>
        <a:bodyPr/>
        <a:lstStyle/>
        <a:p>
          <a:endParaRPr lang="en-US"/>
        </a:p>
      </dgm:t>
    </dgm:pt>
    <dgm:pt modelId="{BC7871B7-A110-437D-B711-E0D76BC7ADE9}">
      <dgm:prSet/>
      <dgm:spPr/>
      <dgm:t>
        <a:bodyPr/>
        <a:lstStyle/>
        <a:p>
          <a:r>
            <a:rPr lang="cs-CZ"/>
            <a:t>3) diváctví jako iluze &gt;&gt; koncepce vycházející z dějin výtvarného umění a psychoanalýzy (Jean-Pierre Oudart, Jean-Louis Baudry) </a:t>
          </a:r>
          <a:endParaRPr lang="en-US"/>
        </a:p>
      </dgm:t>
    </dgm:pt>
    <dgm:pt modelId="{BC194924-D2BB-49FA-ACD0-0C3992B176DD}" type="parTrans" cxnId="{1EA25356-89FC-43A3-8B91-650DE29B2B25}">
      <dgm:prSet/>
      <dgm:spPr/>
      <dgm:t>
        <a:bodyPr/>
        <a:lstStyle/>
        <a:p>
          <a:endParaRPr lang="en-US"/>
        </a:p>
      </dgm:t>
    </dgm:pt>
    <dgm:pt modelId="{FD18CD72-8885-4828-8091-20CB15B1233C}" type="sibTrans" cxnId="{1EA25356-89FC-43A3-8B91-650DE29B2B25}">
      <dgm:prSet/>
      <dgm:spPr/>
      <dgm:t>
        <a:bodyPr/>
        <a:lstStyle/>
        <a:p>
          <a:endParaRPr lang="en-US"/>
        </a:p>
      </dgm:t>
    </dgm:pt>
    <dgm:pt modelId="{87FB87B0-5B76-2942-86B0-BF14A9A5BF24}" type="pres">
      <dgm:prSet presAssocID="{4EC641A8-4C57-4D4B-B376-F130B0B84D0E}" presName="linear" presStyleCnt="0">
        <dgm:presLayoutVars>
          <dgm:animLvl val="lvl"/>
          <dgm:resizeHandles val="exact"/>
        </dgm:presLayoutVars>
      </dgm:prSet>
      <dgm:spPr/>
    </dgm:pt>
    <dgm:pt modelId="{07D76A05-482D-0E44-A2A9-FA40EDEC261A}" type="pres">
      <dgm:prSet presAssocID="{6E6794FC-0433-45A8-BBB7-A3E4CE2AD06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9ABBBCB-A42F-6A49-BB1A-D65B67B93617}" type="pres">
      <dgm:prSet presAssocID="{238772E6-9880-47D0-8A09-8DFC379B3858}" presName="spacer" presStyleCnt="0"/>
      <dgm:spPr/>
    </dgm:pt>
    <dgm:pt modelId="{5BC2DAF4-EE59-5B4B-97B6-01BC63C2C05C}" type="pres">
      <dgm:prSet presAssocID="{242A3FB1-9858-4B14-892E-ADFEAC146A0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978B9F1-0675-EE4E-867C-1E5BED1AA175}" type="pres">
      <dgm:prSet presAssocID="{46198FFE-3BF0-4D95-8C16-7CF37C7EBD52}" presName="spacer" presStyleCnt="0"/>
      <dgm:spPr/>
    </dgm:pt>
    <dgm:pt modelId="{9F030DC9-4A57-C345-88D1-8D2612F3FBE5}" type="pres">
      <dgm:prSet presAssocID="{BC7871B7-A110-437D-B711-E0D76BC7ADE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AC9A331-255E-1F4A-B09F-A424B13C3697}" type="presOf" srcId="{242A3FB1-9858-4B14-892E-ADFEAC146A0C}" destId="{5BC2DAF4-EE59-5B4B-97B6-01BC63C2C05C}" srcOrd="0" destOrd="0" presId="urn:microsoft.com/office/officeart/2005/8/layout/vList2"/>
    <dgm:cxn modelId="{DBD3AC4E-93F9-8148-BF19-A08C6472B169}" type="presOf" srcId="{6E6794FC-0433-45A8-BBB7-A3E4CE2AD067}" destId="{07D76A05-482D-0E44-A2A9-FA40EDEC261A}" srcOrd="0" destOrd="0" presId="urn:microsoft.com/office/officeart/2005/8/layout/vList2"/>
    <dgm:cxn modelId="{1EA25356-89FC-43A3-8B91-650DE29B2B25}" srcId="{4EC641A8-4C57-4D4B-B376-F130B0B84D0E}" destId="{BC7871B7-A110-437D-B711-E0D76BC7ADE9}" srcOrd="2" destOrd="0" parTransId="{BC194924-D2BB-49FA-ACD0-0C3992B176DD}" sibTransId="{FD18CD72-8885-4828-8091-20CB15B1233C}"/>
    <dgm:cxn modelId="{626F3767-660F-4B5E-AA91-D26F8AABE859}" srcId="{4EC641A8-4C57-4D4B-B376-F130B0B84D0E}" destId="{242A3FB1-9858-4B14-892E-ADFEAC146A0C}" srcOrd="1" destOrd="0" parTransId="{A8D15E18-9A0C-4EEE-BFF8-BDBE96BBFD7E}" sibTransId="{46198FFE-3BF0-4D95-8C16-7CF37C7EBD52}"/>
    <dgm:cxn modelId="{F13BCB8D-6C9B-BC48-B9DD-AEEB0D445FAC}" type="presOf" srcId="{BC7871B7-A110-437D-B711-E0D76BC7ADE9}" destId="{9F030DC9-4A57-C345-88D1-8D2612F3FBE5}" srcOrd="0" destOrd="0" presId="urn:microsoft.com/office/officeart/2005/8/layout/vList2"/>
    <dgm:cxn modelId="{571A7391-5BE4-4634-A1DB-208080639924}" srcId="{4EC641A8-4C57-4D4B-B376-F130B0B84D0E}" destId="{6E6794FC-0433-45A8-BBB7-A3E4CE2AD067}" srcOrd="0" destOrd="0" parTransId="{212234FC-4A22-402A-AD7D-3A530AFD8321}" sibTransId="{238772E6-9880-47D0-8A09-8DFC379B3858}"/>
    <dgm:cxn modelId="{BFCF69E3-7E38-D048-B4CE-EBDB9049A04D}" type="presOf" srcId="{4EC641A8-4C57-4D4B-B376-F130B0B84D0E}" destId="{87FB87B0-5B76-2942-86B0-BF14A9A5BF24}" srcOrd="0" destOrd="0" presId="urn:microsoft.com/office/officeart/2005/8/layout/vList2"/>
    <dgm:cxn modelId="{E0D55EC0-137B-C04F-9C59-C5B47F10C7C9}" type="presParOf" srcId="{87FB87B0-5B76-2942-86B0-BF14A9A5BF24}" destId="{07D76A05-482D-0E44-A2A9-FA40EDEC261A}" srcOrd="0" destOrd="0" presId="urn:microsoft.com/office/officeart/2005/8/layout/vList2"/>
    <dgm:cxn modelId="{496C6216-685F-7649-9ECE-FF33721346A9}" type="presParOf" srcId="{87FB87B0-5B76-2942-86B0-BF14A9A5BF24}" destId="{49ABBBCB-A42F-6A49-BB1A-D65B67B93617}" srcOrd="1" destOrd="0" presId="urn:microsoft.com/office/officeart/2005/8/layout/vList2"/>
    <dgm:cxn modelId="{732FCFEC-0B39-CF43-AE8C-A79171D17C8A}" type="presParOf" srcId="{87FB87B0-5B76-2942-86B0-BF14A9A5BF24}" destId="{5BC2DAF4-EE59-5B4B-97B6-01BC63C2C05C}" srcOrd="2" destOrd="0" presId="urn:microsoft.com/office/officeart/2005/8/layout/vList2"/>
    <dgm:cxn modelId="{8F7F525A-C897-7742-94C1-506FDEE62F17}" type="presParOf" srcId="{87FB87B0-5B76-2942-86B0-BF14A9A5BF24}" destId="{6978B9F1-0675-EE4E-867C-1E5BED1AA175}" srcOrd="3" destOrd="0" presId="urn:microsoft.com/office/officeart/2005/8/layout/vList2"/>
    <dgm:cxn modelId="{02A3265D-C643-344C-A056-DCF0B82C683C}" type="presParOf" srcId="{87FB87B0-5B76-2942-86B0-BF14A9A5BF24}" destId="{9F030DC9-4A57-C345-88D1-8D2612F3FBE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C36B23-7DB9-8E4C-8F3B-CACAA166AE0D}">
      <dsp:nvSpPr>
        <dsp:cNvPr id="0" name=""/>
        <dsp:cNvSpPr/>
      </dsp:nvSpPr>
      <dsp:spPr>
        <a:xfrm>
          <a:off x="0" y="47425"/>
          <a:ext cx="10261599" cy="631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/>
            <a:t>Subtilní erotismus </a:t>
          </a:r>
          <a:endParaRPr lang="en-US" sz="2700" kern="1200"/>
        </a:p>
      </dsp:txBody>
      <dsp:txXfrm>
        <a:off x="30842" y="78267"/>
        <a:ext cx="10199915" cy="570116"/>
      </dsp:txXfrm>
    </dsp:sp>
    <dsp:sp modelId="{9D23E1A4-E8A7-F94F-BD20-5EFE6C41383C}">
      <dsp:nvSpPr>
        <dsp:cNvPr id="0" name=""/>
        <dsp:cNvSpPr/>
      </dsp:nvSpPr>
      <dsp:spPr>
        <a:xfrm>
          <a:off x="0" y="679225"/>
          <a:ext cx="10261599" cy="1033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5806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100" kern="1200"/>
            <a:t>Krása spojená s diskursem hloubky &gt;&gt; přichází zevnitř, není jen na povrchu</a:t>
          </a:r>
          <a:endParaRPr lang="en-US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100" kern="1200"/>
            <a:t>Androgynní</a:t>
          </a:r>
          <a:endParaRPr lang="en-US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100" kern="1200"/>
            <a:t>Namísto celkových záběrů na tělo preference detailů na tvář</a:t>
          </a:r>
          <a:endParaRPr lang="en-US" sz="2100" kern="1200"/>
        </a:p>
      </dsp:txBody>
      <dsp:txXfrm>
        <a:off x="0" y="679225"/>
        <a:ext cx="10261599" cy="1033964"/>
      </dsp:txXfrm>
    </dsp:sp>
    <dsp:sp modelId="{58EFB2A7-34FC-BF4B-A623-BACA90C18EC5}">
      <dsp:nvSpPr>
        <dsp:cNvPr id="0" name=""/>
        <dsp:cNvSpPr/>
      </dsp:nvSpPr>
      <dsp:spPr>
        <a:xfrm>
          <a:off x="0" y="1713190"/>
          <a:ext cx="10261599" cy="631800"/>
        </a:xfrm>
        <a:prstGeom prst="roundRect">
          <a:avLst/>
        </a:prstGeom>
        <a:solidFill>
          <a:schemeClr val="accent5">
            <a:hueOff val="-119936"/>
            <a:satOff val="-4449"/>
            <a:lumOff val="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/>
            <a:t>Pohybují se ve veřejném prostoru bohémské elity (jako jejich partneři)</a:t>
          </a:r>
          <a:endParaRPr lang="en-US" sz="2700" kern="1200"/>
        </a:p>
      </dsp:txBody>
      <dsp:txXfrm>
        <a:off x="30842" y="1744032"/>
        <a:ext cx="10199915" cy="570116"/>
      </dsp:txXfrm>
    </dsp:sp>
    <dsp:sp modelId="{446EE267-8301-4548-A8C3-FF3B43CD690A}">
      <dsp:nvSpPr>
        <dsp:cNvPr id="0" name=""/>
        <dsp:cNvSpPr/>
      </dsp:nvSpPr>
      <dsp:spPr>
        <a:xfrm>
          <a:off x="0" y="2422750"/>
          <a:ext cx="10261599" cy="631800"/>
        </a:xfrm>
        <a:prstGeom prst="roundRect">
          <a:avLst/>
        </a:prstGeom>
        <a:solidFill>
          <a:schemeClr val="accent5">
            <a:hueOff val="-239873"/>
            <a:satOff val="-8897"/>
            <a:lumOff val="141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/>
            <a:t>Žena spojená s emocemi, nikoliv s raciem a myšlenkami</a:t>
          </a:r>
          <a:endParaRPr lang="en-US" sz="2700" kern="1200"/>
        </a:p>
      </dsp:txBody>
      <dsp:txXfrm>
        <a:off x="30842" y="2453592"/>
        <a:ext cx="10199915" cy="5701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66B0F0-D5F9-1249-9AA8-6B8858B1CA4B}">
      <dsp:nvSpPr>
        <dsp:cNvPr id="0" name=""/>
        <dsp:cNvSpPr/>
      </dsp:nvSpPr>
      <dsp:spPr>
        <a:xfrm>
          <a:off x="0" y="128254"/>
          <a:ext cx="5607050" cy="89505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Nárůst počtu filmařek &gt;&gt; od 3% roku 1969 k 9% v roce 1979 + koncem 70.let založen festival ženského filmu ve Sceaux, dnes v Créteil  </a:t>
          </a:r>
          <a:endParaRPr lang="en-US" sz="1700" kern="1200"/>
        </a:p>
      </dsp:txBody>
      <dsp:txXfrm>
        <a:off x="43693" y="171947"/>
        <a:ext cx="5519664" cy="807664"/>
      </dsp:txXfrm>
    </dsp:sp>
    <dsp:sp modelId="{775ADA97-6438-A944-95CA-00920FD564CA}">
      <dsp:nvSpPr>
        <dsp:cNvPr id="0" name=""/>
        <dsp:cNvSpPr/>
      </dsp:nvSpPr>
      <dsp:spPr>
        <a:xfrm>
          <a:off x="0" y="1072265"/>
          <a:ext cx="5607050" cy="895050"/>
        </a:xfrm>
        <a:prstGeom prst="roundRect">
          <a:avLst/>
        </a:prstGeom>
        <a:gradFill rotWithShape="0">
          <a:gsLst>
            <a:gs pos="0">
              <a:schemeClr val="accent2">
                <a:hueOff val="-2587972"/>
                <a:satOff val="11465"/>
                <a:lumOff val="-4216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2587972"/>
                <a:satOff val="11465"/>
                <a:lumOff val="-4216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2587972"/>
                <a:satOff val="11465"/>
                <a:lumOff val="-4216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Agnes Varda, Coline Serreau, Diane Kurys, Nadine Trintignant, Nelly Kaplan</a:t>
          </a:r>
          <a:endParaRPr lang="en-US" sz="1700" kern="1200"/>
        </a:p>
      </dsp:txBody>
      <dsp:txXfrm>
        <a:off x="43693" y="1115958"/>
        <a:ext cx="5519664" cy="807664"/>
      </dsp:txXfrm>
    </dsp:sp>
    <dsp:sp modelId="{2555056F-3AD3-F54A-848B-D5D781199E30}">
      <dsp:nvSpPr>
        <dsp:cNvPr id="0" name=""/>
        <dsp:cNvSpPr/>
      </dsp:nvSpPr>
      <dsp:spPr>
        <a:xfrm>
          <a:off x="0" y="2016275"/>
          <a:ext cx="5607050" cy="895050"/>
        </a:xfrm>
        <a:prstGeom prst="roundRect">
          <a:avLst/>
        </a:prstGeom>
        <a:gradFill rotWithShape="0">
          <a:gsLst>
            <a:gs pos="0">
              <a:schemeClr val="accent2">
                <a:hueOff val="-5175944"/>
                <a:satOff val="22930"/>
                <a:lumOff val="-8432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5175944"/>
                <a:satOff val="22930"/>
                <a:lumOff val="-8432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5175944"/>
                <a:satOff val="22930"/>
                <a:lumOff val="-8432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Ženy si zakládají vlastní uskupení, protože ani v militantních levicových kolektivech necítí své problémy náležitě reflektované</a:t>
          </a:r>
          <a:endParaRPr lang="en-US" sz="1700" kern="1200"/>
        </a:p>
      </dsp:txBody>
      <dsp:txXfrm>
        <a:off x="43693" y="2059968"/>
        <a:ext cx="5519664" cy="807664"/>
      </dsp:txXfrm>
    </dsp:sp>
    <dsp:sp modelId="{EC644159-49FE-A246-87F7-46B817BCBD05}">
      <dsp:nvSpPr>
        <dsp:cNvPr id="0" name=""/>
        <dsp:cNvSpPr/>
      </dsp:nvSpPr>
      <dsp:spPr>
        <a:xfrm>
          <a:off x="0" y="2960285"/>
          <a:ext cx="5607050" cy="895050"/>
        </a:xfrm>
        <a:prstGeom prst="roundRect">
          <a:avLst/>
        </a:prstGeom>
        <a:gradFill rotWithShape="0">
          <a:gsLst>
            <a:gs pos="0">
              <a:schemeClr val="accent2">
                <a:hueOff val="-7763915"/>
                <a:satOff val="34394"/>
                <a:lumOff val="-12648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7763915"/>
                <a:satOff val="34394"/>
                <a:lumOff val="-12648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7763915"/>
                <a:satOff val="34394"/>
                <a:lumOff val="-12648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Video jako „panenské médium“ &gt;&gt; nemělo zažité správné postupy, nevyučovalo se na školách a muži si ho nestihli přivlastnit </a:t>
          </a:r>
          <a:endParaRPr lang="en-US" sz="1700" kern="1200"/>
        </a:p>
      </dsp:txBody>
      <dsp:txXfrm>
        <a:off x="43693" y="3003978"/>
        <a:ext cx="5519664" cy="807664"/>
      </dsp:txXfrm>
    </dsp:sp>
    <dsp:sp modelId="{345C45DD-8648-1140-AB36-DF6F5BFF83B0}">
      <dsp:nvSpPr>
        <dsp:cNvPr id="0" name=""/>
        <dsp:cNvSpPr/>
      </dsp:nvSpPr>
      <dsp:spPr>
        <a:xfrm>
          <a:off x="0" y="3904295"/>
          <a:ext cx="5607050" cy="895050"/>
        </a:xfrm>
        <a:prstGeom prst="roundRect">
          <a:avLst/>
        </a:prstGeom>
        <a:gradFill rotWithShape="0">
          <a:gsLst>
            <a:gs pos="0">
              <a:schemeClr val="accent2">
                <a:hueOff val="-10351888"/>
                <a:satOff val="45859"/>
                <a:lumOff val="-16864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10351888"/>
                <a:satOff val="45859"/>
                <a:lumOff val="-16864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10351888"/>
                <a:satOff val="45859"/>
                <a:lumOff val="-16864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Ve Francii nejvýraznější uskupení Caroline Roussopoulosové spolu s Delphine Seyrigovou</a:t>
          </a:r>
          <a:endParaRPr lang="en-US" sz="1700" kern="1200"/>
        </a:p>
      </dsp:txBody>
      <dsp:txXfrm>
        <a:off x="43693" y="3947988"/>
        <a:ext cx="5519664" cy="8076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D76A05-482D-0E44-A2A9-FA40EDEC261A}">
      <dsp:nvSpPr>
        <dsp:cNvPr id="0" name=""/>
        <dsp:cNvSpPr/>
      </dsp:nvSpPr>
      <dsp:spPr>
        <a:xfrm>
          <a:off x="0" y="77597"/>
          <a:ext cx="10261599" cy="9476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1) Lettrismus – film nejen jako středobod filmového představení, ale jen jeden z jeho komponentů &gt;&gt; projekce non-filmů (nesourodé zvuky, poškrábané obrazy) a diváci sami si skládají vlastní film a nacházejí k jednotlivým výjevům odpovídající významy</a:t>
          </a:r>
          <a:endParaRPr lang="en-US" sz="1800" kern="1200"/>
        </a:p>
      </dsp:txBody>
      <dsp:txXfrm>
        <a:off x="46263" y="123860"/>
        <a:ext cx="10169073" cy="855173"/>
      </dsp:txXfrm>
    </dsp:sp>
    <dsp:sp modelId="{5BC2DAF4-EE59-5B4B-97B6-01BC63C2C05C}">
      <dsp:nvSpPr>
        <dsp:cNvPr id="0" name=""/>
        <dsp:cNvSpPr/>
      </dsp:nvSpPr>
      <dsp:spPr>
        <a:xfrm>
          <a:off x="0" y="1077137"/>
          <a:ext cx="10261599" cy="9476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2) divák podle André Bazina –ideální divák je konstantní „amatér“, který každý film vidí X roste význam filmu jako umění, z kinematografie se stává věc elitistická, expertní</a:t>
          </a:r>
          <a:endParaRPr lang="en-US" sz="1800" kern="1200"/>
        </a:p>
      </dsp:txBody>
      <dsp:txXfrm>
        <a:off x="46263" y="1123400"/>
        <a:ext cx="10169073" cy="855173"/>
      </dsp:txXfrm>
    </dsp:sp>
    <dsp:sp modelId="{9F030DC9-4A57-C345-88D1-8D2612F3FBE5}">
      <dsp:nvSpPr>
        <dsp:cNvPr id="0" name=""/>
        <dsp:cNvSpPr/>
      </dsp:nvSpPr>
      <dsp:spPr>
        <a:xfrm>
          <a:off x="0" y="2076677"/>
          <a:ext cx="10261599" cy="9476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3) diváctví jako iluze &gt;&gt; koncepce vycházející z dějin výtvarného umění a psychoanalýzy (Jean-Pierre Oudart, Jean-Louis Baudry) </a:t>
          </a:r>
          <a:endParaRPr lang="en-US" sz="1800" kern="1200"/>
        </a:p>
      </dsp:txBody>
      <dsp:txXfrm>
        <a:off x="46263" y="2122940"/>
        <a:ext cx="10169073" cy="8551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4/13/19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4/13/19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4/13/19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4/13/19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4/13/19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4/13/19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4/13/19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4/13/19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4/13/19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4/13/19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4/13/19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4/13/19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7000"/>
                <a:shade val="100000"/>
                <a:satMod val="185000"/>
                <a:lumMod val="120000"/>
              </a:schemeClr>
            </a:gs>
            <a:gs pos="100000">
              <a:schemeClr val="bg1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1C9F4F8-1CA1-4169-A513-5E15F4D91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6D969ED-DD3B-A844-B069-CFD769326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chemeClr val="accent1"/>
          </a:solidFill>
          <a:ln w="190500" cmpd="thinThick">
            <a:solidFill>
              <a:schemeClr val="accent1"/>
            </a:solidFill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kern="1200" cap="all" spc="2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Francouzská</a:t>
            </a:r>
            <a:r>
              <a:rPr lang="en-US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cap="all" spc="2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kinematografie</a:t>
            </a:r>
            <a:r>
              <a:rPr lang="en-US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od </a:t>
            </a:r>
            <a:r>
              <a:rPr lang="en-US" kern="1200" cap="all" spc="2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roku</a:t>
            </a:r>
            <a:r>
              <a:rPr lang="en-US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1959 do </a:t>
            </a:r>
            <a:r>
              <a:rPr lang="en-US" kern="1200" cap="all" spc="2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současnosti</a:t>
            </a:r>
            <a:endParaRPr lang="en-US" kern="1200" cap="all" spc="20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D758CEA-48DF-5C46-ACCF-4DE4C9872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5194" y="4352544"/>
            <a:ext cx="6801612" cy="123989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cs-CZ" b="1" dirty="0"/>
              <a:t>FAVk076</a:t>
            </a:r>
            <a:r>
              <a:rPr lang="cs-CZ" dirty="0"/>
              <a:t>		</a:t>
            </a:r>
            <a:r>
              <a:rPr lang="cs-CZ" b="1" dirty="0"/>
              <a:t>13. 4. 2019</a:t>
            </a:r>
          </a:p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r>
              <a:rPr lang="cs-CZ" dirty="0"/>
              <a:t>     Mgr. Šárka </a:t>
            </a:r>
            <a:r>
              <a:rPr lang="cs-CZ" dirty="0" err="1"/>
              <a:t>Gmiterková</a:t>
            </a:r>
            <a:r>
              <a:rPr lang="cs-CZ" dirty="0"/>
              <a:t>, </a:t>
            </a:r>
            <a:r>
              <a:rPr lang="cs-CZ" dirty="0" err="1"/>
              <a:t>Ph</a:t>
            </a:r>
            <a:r>
              <a:rPr lang="cs-CZ" dirty="0"/>
              <a:t>. D. </a:t>
            </a:r>
          </a:p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endParaRPr lang="cs-CZ" dirty="0"/>
          </a:p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982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210C484-007B-E946-9EFE-89E4E47C0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386744"/>
            <a:ext cx="4486656" cy="1645920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200" dirty="0"/>
              <a:t>Jean </a:t>
            </a:r>
            <a:r>
              <a:rPr lang="en-US" sz="2200" dirty="0" err="1"/>
              <a:t>paul</a:t>
            </a:r>
            <a:r>
              <a:rPr lang="en-US" sz="2200" dirty="0"/>
              <a:t> </a:t>
            </a:r>
            <a:r>
              <a:rPr lang="en-US" sz="2200" dirty="0" err="1"/>
              <a:t>belmondo</a:t>
            </a:r>
            <a:r>
              <a:rPr lang="en-US" sz="2200" dirty="0"/>
              <a:t> a </a:t>
            </a:r>
            <a:r>
              <a:rPr lang="en-US" sz="2200" dirty="0" err="1"/>
              <a:t>alain</a:t>
            </a:r>
            <a:r>
              <a:rPr lang="en-US" sz="2200" dirty="0"/>
              <a:t> </a:t>
            </a:r>
            <a:r>
              <a:rPr lang="en-US" sz="2200" dirty="0" err="1"/>
              <a:t>delon</a:t>
            </a:r>
            <a:br>
              <a:rPr lang="en-US" sz="2200" dirty="0"/>
            </a:br>
            <a:br>
              <a:rPr lang="en-US" sz="2200" dirty="0"/>
            </a:br>
            <a:r>
              <a:rPr lang="en-US" sz="1800" dirty="0"/>
              <a:t>“</a:t>
            </a:r>
            <a:r>
              <a:rPr lang="en-US" sz="1800" dirty="0" err="1"/>
              <a:t>Jeden</a:t>
            </a:r>
            <a:r>
              <a:rPr lang="en-US" sz="1800" dirty="0"/>
              <a:t> se </a:t>
            </a:r>
            <a:r>
              <a:rPr lang="en-US" sz="1800" dirty="0" err="1"/>
              <a:t>směje</a:t>
            </a:r>
            <a:r>
              <a:rPr lang="en-US" sz="1800" dirty="0"/>
              <a:t> a </a:t>
            </a:r>
            <a:r>
              <a:rPr lang="en-US" sz="1800" dirty="0" err="1"/>
              <a:t>druhý</a:t>
            </a:r>
            <a:r>
              <a:rPr lang="en-US" sz="1800" dirty="0"/>
              <a:t> ne”</a:t>
            </a:r>
          </a:p>
        </p:txBody>
      </p:sp>
      <p:pic>
        <p:nvPicPr>
          <p:cNvPr id="6" name="Obrázek 5" descr="Obsah obrázku osoba, zeď, interiér, muž&#10;&#10;Popis byl vytvořen automaticky">
            <a:extLst>
              <a:ext uri="{FF2B5EF4-FFF2-40B4-BE49-F238E27FC236}">
                <a16:creationId xmlns:a16="http://schemas.microsoft.com/office/drawing/2014/main" id="{96C4E847-1A89-6044-9EA0-25607356AD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84" b="14618"/>
          <a:stretch/>
        </p:blipFill>
        <p:spPr>
          <a:xfrm>
            <a:off x="6096000" y="10"/>
            <a:ext cx="6095999" cy="3433472"/>
          </a:xfrm>
          <a:prstGeom prst="rect">
            <a:avLst/>
          </a:prstGeom>
        </p:spPr>
      </p:pic>
      <p:pic>
        <p:nvPicPr>
          <p:cNvPr id="8" name="Obrázek 7" descr="Obsah obrázku osoba, muž, vázanka, interiér&#10;&#10;Popis byl vytvořen automaticky">
            <a:extLst>
              <a:ext uri="{FF2B5EF4-FFF2-40B4-BE49-F238E27FC236}">
                <a16:creationId xmlns:a16="http://schemas.microsoft.com/office/drawing/2014/main" id="{C3D5FAAC-8F1D-4D4E-B008-62246E267E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195" r="-1" b="21645"/>
          <a:stretch/>
        </p:blipFill>
        <p:spPr>
          <a:xfrm>
            <a:off x="6099887" y="3433483"/>
            <a:ext cx="6092113" cy="342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5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148662B-9608-7845-AF79-E5049D287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cs-CZ" dirty="0" err="1"/>
              <a:t>Belmondo</a:t>
            </a:r>
            <a:r>
              <a:rPr lang="cs-CZ" dirty="0"/>
              <a:t> a </a:t>
            </a:r>
            <a:r>
              <a:rPr lang="cs-CZ" dirty="0" err="1"/>
              <a:t>delon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AC03EF0-98AD-EE42-87D2-BA1740A15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>
            <a:normAutofit/>
          </a:bodyPr>
          <a:lstStyle/>
          <a:p>
            <a:r>
              <a:rPr lang="cs-CZ" sz="1700">
                <a:solidFill>
                  <a:srgbClr val="404040"/>
                </a:solidFill>
              </a:rPr>
              <a:t>Společně se objevili ve filmech </a:t>
            </a:r>
            <a:r>
              <a:rPr lang="cs-CZ" sz="1700" i="1">
                <a:solidFill>
                  <a:srgbClr val="404040"/>
                </a:solidFill>
              </a:rPr>
              <a:t>Buď hezká a mlč </a:t>
            </a:r>
            <a:r>
              <a:rPr lang="cs-CZ" sz="1700">
                <a:solidFill>
                  <a:srgbClr val="404040"/>
                </a:solidFill>
              </a:rPr>
              <a:t>(1958), </a:t>
            </a:r>
            <a:r>
              <a:rPr lang="cs-CZ" sz="1700" i="1">
                <a:solidFill>
                  <a:srgbClr val="404040"/>
                </a:solidFill>
              </a:rPr>
              <a:t>Borsalino</a:t>
            </a:r>
            <a:r>
              <a:rPr lang="cs-CZ" sz="1700">
                <a:solidFill>
                  <a:srgbClr val="404040"/>
                </a:solidFill>
              </a:rPr>
              <a:t> (1970) a </a:t>
            </a:r>
            <a:r>
              <a:rPr lang="cs-CZ" sz="1700" i="1">
                <a:solidFill>
                  <a:srgbClr val="404040"/>
                </a:solidFill>
              </a:rPr>
              <a:t>Poloviční šance </a:t>
            </a:r>
            <a:r>
              <a:rPr lang="cs-CZ" sz="1700">
                <a:solidFill>
                  <a:srgbClr val="404040"/>
                </a:solidFill>
              </a:rPr>
              <a:t>(1998)</a:t>
            </a:r>
          </a:p>
          <a:p>
            <a:r>
              <a:rPr lang="cs-CZ" sz="1700">
                <a:solidFill>
                  <a:srgbClr val="404040"/>
                </a:solidFill>
              </a:rPr>
              <a:t>Nejvýraznější poválečné francouzské hvězdy &gt;&gt; paralelní, ale odlišné verze maskulinity</a:t>
            </a:r>
          </a:p>
          <a:p>
            <a:r>
              <a:rPr lang="cs-CZ" sz="1700">
                <a:solidFill>
                  <a:srgbClr val="404040"/>
                </a:solidFill>
              </a:rPr>
              <a:t>Ve druhé polovině 60.let mají oba drsnější image v souladu s preferovanými žánry policejních filmů, kriminálek a dobrodružných komedií (X Jean-Pierre Léaud i Louis de Funés)</a:t>
            </a:r>
          </a:p>
          <a:p>
            <a:r>
              <a:rPr lang="cs-CZ" sz="1700">
                <a:solidFill>
                  <a:srgbClr val="404040"/>
                </a:solidFill>
              </a:rPr>
              <a:t>Od 90.let jejich filmové kariéry upadají, nadále působí na divadle, v televizi a oba podnikají (Belmondo s vínem, Delon má vlastní značku parfémů)</a:t>
            </a:r>
          </a:p>
          <a:p>
            <a:r>
              <a:rPr lang="cs-CZ" sz="1700">
                <a:solidFill>
                  <a:srgbClr val="404040"/>
                </a:solidFill>
              </a:rPr>
              <a:t>Zůstávají důležitou součástí francouzské kultury (pravidelné reprízy a připomínání starších filmů)</a:t>
            </a:r>
          </a:p>
          <a:p>
            <a:endParaRPr lang="cs-CZ" sz="170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345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9DF1C50-AF51-C34B-A42D-1A79FB957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78776"/>
            <a:ext cx="4486656" cy="1174991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400"/>
              <a:t>Jean paul belmondo</a:t>
            </a:r>
            <a:br>
              <a:rPr lang="en-US" sz="2400"/>
            </a:br>
            <a:r>
              <a:rPr lang="en-US" sz="2400"/>
              <a:t>(1933)</a:t>
            </a:r>
            <a:endParaRPr lang="en-US" sz="2400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A101248F-FFB3-A144-9156-6CDA463A9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4672" y="2640692"/>
            <a:ext cx="4486656" cy="3255252"/>
          </a:xfrm>
        </p:spPr>
        <p:txBody>
          <a:bodyPr vert="horz" lIns="91440" tIns="45720" rIns="91440" bIns="45720" rtlCol="0">
            <a:no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- Z </a:t>
            </a:r>
            <a:r>
              <a:rPr lang="en-US" sz="1800" dirty="0" err="1">
                <a:solidFill>
                  <a:schemeClr val="tx1"/>
                </a:solidFill>
              </a:rPr>
              <a:t>umělecké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rodiny</a:t>
            </a:r>
            <a:endParaRPr lang="en-US" sz="1800" dirty="0">
              <a:solidFill>
                <a:schemeClr val="tx1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- 1952–1956 studium na konzervatoři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- V </a:t>
            </a:r>
            <a:r>
              <a:rPr lang="en-US" sz="1800" dirty="0" err="1">
                <a:solidFill>
                  <a:schemeClr val="tx1"/>
                </a:solidFill>
              </a:rPr>
              <a:t>první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polovině</a:t>
            </a:r>
            <a:r>
              <a:rPr lang="en-US" sz="1800" dirty="0">
                <a:solidFill>
                  <a:schemeClr val="tx1"/>
                </a:solidFill>
              </a:rPr>
              <a:t> 60. let </a:t>
            </a:r>
            <a:r>
              <a:rPr lang="en-US" sz="1800" dirty="0" err="1">
                <a:solidFill>
                  <a:schemeClr val="tx1"/>
                </a:solidFill>
              </a:rPr>
              <a:t>pravidelná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spolupráce</a:t>
            </a:r>
            <a:r>
              <a:rPr lang="en-US" sz="1800" dirty="0">
                <a:solidFill>
                  <a:schemeClr val="tx1"/>
                </a:solidFill>
              </a:rPr>
              <a:t> s </a:t>
            </a:r>
            <a:r>
              <a:rPr lang="en-US" sz="1800" dirty="0" err="1">
                <a:solidFill>
                  <a:schemeClr val="tx1"/>
                </a:solidFill>
              </a:rPr>
              <a:t>Godardem</a:t>
            </a:r>
            <a:r>
              <a:rPr lang="en-US" sz="1800" dirty="0">
                <a:solidFill>
                  <a:schemeClr val="tx1"/>
                </a:solidFill>
              </a:rPr>
              <a:t> (</a:t>
            </a:r>
            <a:r>
              <a:rPr lang="en-US" sz="1800" i="1" dirty="0">
                <a:solidFill>
                  <a:schemeClr val="tx1"/>
                </a:solidFill>
              </a:rPr>
              <a:t>U </a:t>
            </a:r>
            <a:r>
              <a:rPr lang="en-US" sz="1800" i="1" dirty="0" err="1">
                <a:solidFill>
                  <a:schemeClr val="tx1"/>
                </a:solidFill>
              </a:rPr>
              <a:t>konce</a:t>
            </a:r>
            <a:r>
              <a:rPr lang="en-US" sz="1800" i="1" dirty="0">
                <a:solidFill>
                  <a:schemeClr val="tx1"/>
                </a:solidFill>
              </a:rPr>
              <a:t> s </a:t>
            </a:r>
            <a:r>
              <a:rPr lang="en-US" sz="1800" i="1" dirty="0" err="1">
                <a:solidFill>
                  <a:schemeClr val="tx1"/>
                </a:solidFill>
              </a:rPr>
              <a:t>dechem</a:t>
            </a:r>
            <a:r>
              <a:rPr lang="en-US" sz="1800" i="1" dirty="0">
                <a:solidFill>
                  <a:schemeClr val="tx1"/>
                </a:solidFill>
              </a:rPr>
              <a:t>, </a:t>
            </a:r>
            <a:r>
              <a:rPr lang="en-US" sz="1800" i="1" dirty="0" err="1">
                <a:solidFill>
                  <a:schemeClr val="tx1"/>
                </a:solidFill>
              </a:rPr>
              <a:t>Žena</a:t>
            </a:r>
            <a:r>
              <a:rPr lang="en-US" sz="1800" i="1" dirty="0">
                <a:solidFill>
                  <a:schemeClr val="tx1"/>
                </a:solidFill>
              </a:rPr>
              <a:t> </a:t>
            </a:r>
            <a:r>
              <a:rPr lang="en-US" sz="1800" i="1" dirty="0" err="1">
                <a:solidFill>
                  <a:schemeClr val="tx1"/>
                </a:solidFill>
              </a:rPr>
              <a:t>je</a:t>
            </a:r>
            <a:r>
              <a:rPr lang="en-US" sz="1800" i="1" dirty="0">
                <a:solidFill>
                  <a:schemeClr val="tx1"/>
                </a:solidFill>
              </a:rPr>
              <a:t> </a:t>
            </a:r>
            <a:r>
              <a:rPr lang="en-US" sz="1800" i="1" dirty="0" err="1">
                <a:solidFill>
                  <a:schemeClr val="tx1"/>
                </a:solidFill>
              </a:rPr>
              <a:t>žena</a:t>
            </a:r>
            <a:r>
              <a:rPr lang="en-US" sz="1800" i="1" dirty="0">
                <a:solidFill>
                  <a:schemeClr val="tx1"/>
                </a:solidFill>
              </a:rPr>
              <a:t>, </a:t>
            </a:r>
            <a:r>
              <a:rPr lang="en-US" sz="1800" i="1" dirty="0" err="1">
                <a:solidFill>
                  <a:schemeClr val="tx1"/>
                </a:solidFill>
              </a:rPr>
              <a:t>Bláznivý</a:t>
            </a:r>
            <a:r>
              <a:rPr lang="en-US" sz="1800" i="1" dirty="0">
                <a:solidFill>
                  <a:schemeClr val="tx1"/>
                </a:solidFill>
              </a:rPr>
              <a:t> </a:t>
            </a:r>
            <a:r>
              <a:rPr lang="en-US" sz="1800" i="1" dirty="0" err="1">
                <a:solidFill>
                  <a:schemeClr val="tx1"/>
                </a:solidFill>
              </a:rPr>
              <a:t>Petříček</a:t>
            </a:r>
            <a:r>
              <a:rPr lang="en-US" sz="1800" dirty="0">
                <a:solidFill>
                  <a:schemeClr val="tx1"/>
                </a:solidFill>
              </a:rPr>
              <a:t>) a </a:t>
            </a:r>
            <a:r>
              <a:rPr lang="en-US" sz="1800" dirty="0" err="1">
                <a:solidFill>
                  <a:schemeClr val="tx1"/>
                </a:solidFill>
              </a:rPr>
              <a:t>Melvillem</a:t>
            </a:r>
            <a:r>
              <a:rPr lang="en-US" sz="1800" dirty="0">
                <a:solidFill>
                  <a:schemeClr val="tx1"/>
                </a:solidFill>
              </a:rPr>
              <a:t> (</a:t>
            </a:r>
            <a:r>
              <a:rPr lang="cs-CZ" sz="1800" i="1" dirty="0">
                <a:solidFill>
                  <a:schemeClr val="tx1"/>
                </a:solidFill>
              </a:rPr>
              <a:t>Práskač, Kněz </a:t>
            </a:r>
            <a:r>
              <a:rPr lang="cs-CZ" sz="1800" i="1" dirty="0" err="1">
                <a:solidFill>
                  <a:schemeClr val="tx1"/>
                </a:solidFill>
              </a:rPr>
              <a:t>Léon</a:t>
            </a:r>
            <a:r>
              <a:rPr lang="cs-CZ" sz="1800" i="1" dirty="0">
                <a:solidFill>
                  <a:schemeClr val="tx1"/>
                </a:solidFill>
              </a:rPr>
              <a:t> </a:t>
            </a:r>
            <a:r>
              <a:rPr lang="cs-CZ" sz="1800" i="1" dirty="0" err="1">
                <a:solidFill>
                  <a:schemeClr val="tx1"/>
                </a:solidFill>
              </a:rPr>
              <a:t>Morin</a:t>
            </a:r>
            <a:r>
              <a:rPr lang="cs-CZ" sz="1800" dirty="0">
                <a:solidFill>
                  <a:schemeClr val="tx1"/>
                </a:solidFill>
              </a:rPr>
              <a:t>)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- Záhy naskočil do mainstreamových filmů, spojený s žánrem akční komedie (</a:t>
            </a:r>
            <a:r>
              <a:rPr lang="cs-CZ" sz="1800" i="1" dirty="0">
                <a:solidFill>
                  <a:schemeClr val="tx1"/>
                </a:solidFill>
              </a:rPr>
              <a:t>Muž z Ria, Muž z Hongkongu, Zvíře</a:t>
            </a:r>
            <a:r>
              <a:rPr lang="cs-CZ" sz="1800" dirty="0">
                <a:solidFill>
                  <a:schemeClr val="tx1"/>
                </a:solidFill>
              </a:rPr>
              <a:t>), taky historické komedie (</a:t>
            </a:r>
            <a:r>
              <a:rPr lang="cs-CZ" sz="1800" i="1" dirty="0" err="1">
                <a:solidFill>
                  <a:schemeClr val="tx1"/>
                </a:solidFill>
              </a:rPr>
              <a:t>Cartouche</a:t>
            </a:r>
            <a:r>
              <a:rPr lang="cs-CZ" sz="1800" dirty="0">
                <a:solidFill>
                  <a:schemeClr val="tx1"/>
                </a:solidFill>
              </a:rPr>
              <a:t>) i kriminálky (</a:t>
            </a:r>
            <a:r>
              <a:rPr lang="cs-CZ" sz="1800" i="1" dirty="0">
                <a:solidFill>
                  <a:schemeClr val="tx1"/>
                </a:solidFill>
              </a:rPr>
              <a:t>Profesionál</a:t>
            </a:r>
            <a:r>
              <a:rPr lang="cs-CZ" sz="1800" dirty="0">
                <a:solidFill>
                  <a:schemeClr val="tx1"/>
                </a:solidFill>
              </a:rPr>
              <a:t>)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cs-CZ" sz="1800" dirty="0">
              <a:solidFill>
                <a:schemeClr val="tx1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 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2" name="Zástupný symbol obrázku 11" descr="Obsah obrázku osoba, muž, zeď, interiér&#10;&#10;Popis byl vytvořen automaticky">
            <a:extLst>
              <a:ext uri="{FF2B5EF4-FFF2-40B4-BE49-F238E27FC236}">
                <a16:creationId xmlns:a16="http://schemas.microsoft.com/office/drawing/2014/main" id="{52DC1F77-41EB-3A43-A44C-CA9D34C018F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6632" r="166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14852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A4FCA9E-4637-BC41-BFA5-C6ABF9FDF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prstGeom prst="ellipse">
            <a:avLst/>
          </a:prstGeo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cs-CZ" dirty="0"/>
              <a:t>Jean-</a:t>
            </a:r>
            <a:r>
              <a:rPr lang="cs-CZ" dirty="0" err="1"/>
              <a:t>paul</a:t>
            </a:r>
            <a:r>
              <a:rPr lang="cs-CZ" dirty="0"/>
              <a:t> </a:t>
            </a:r>
            <a:r>
              <a:rPr lang="cs-CZ" dirty="0" err="1"/>
              <a:t>belmondo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528103-9181-AA48-AEE9-F663B98F0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>
                <a:solidFill>
                  <a:srgbClr val="404040"/>
                </a:solidFill>
              </a:rPr>
              <a:t>zábavný a sexy silák, ale zároveň i comicsová nadsázka </a:t>
            </a:r>
          </a:p>
          <a:p>
            <a:pPr>
              <a:lnSpc>
                <a:spcPct val="90000"/>
              </a:lnSpc>
            </a:pPr>
            <a:r>
              <a:rPr lang="cs-CZ">
                <a:solidFill>
                  <a:srgbClr val="404040"/>
                </a:solidFill>
              </a:rPr>
              <a:t>drsňáctví jako nevážná hra &gt;&gt; tradiční macho i jeho podrývání</a:t>
            </a:r>
          </a:p>
          <a:p>
            <a:pPr>
              <a:lnSpc>
                <a:spcPct val="90000"/>
              </a:lnSpc>
            </a:pPr>
            <a:r>
              <a:rPr lang="cs-CZ">
                <a:solidFill>
                  <a:srgbClr val="404040"/>
                </a:solidFill>
              </a:rPr>
              <a:t>Jedinečná pozice &gt;&gt; od 60.let na jeho hvězdný status ukazují jak samotné názvy filmů, které se odvíjejí kolem jeho role (</a:t>
            </a:r>
            <a:r>
              <a:rPr lang="cs-CZ" i="1">
                <a:solidFill>
                  <a:srgbClr val="404040"/>
                </a:solidFill>
              </a:rPr>
              <a:t>Velký šéf, Zvíře, Následník</a:t>
            </a:r>
            <a:r>
              <a:rPr lang="cs-CZ">
                <a:solidFill>
                  <a:srgbClr val="404040"/>
                </a:solidFill>
              </a:rPr>
              <a:t>), tak dvojrole (</a:t>
            </a:r>
            <a:r>
              <a:rPr lang="cs-CZ" i="1">
                <a:solidFill>
                  <a:srgbClr val="404040"/>
                </a:solidFill>
              </a:rPr>
              <a:t>Zvíře</a:t>
            </a:r>
            <a:r>
              <a:rPr lang="cs-CZ">
                <a:solidFill>
                  <a:srgbClr val="404040"/>
                </a:solidFill>
              </a:rPr>
              <a:t> – gay a macho svůdník) </a:t>
            </a:r>
          </a:p>
          <a:p>
            <a:pPr>
              <a:lnSpc>
                <a:spcPct val="90000"/>
              </a:lnSpc>
            </a:pPr>
            <a:r>
              <a:rPr lang="cs-CZ">
                <a:solidFill>
                  <a:srgbClr val="404040"/>
                </a:solidFill>
              </a:rPr>
              <a:t>V porovnání s Delonem ten ošklivější – „il brutto“, „gueule“ X v počátku kariéry rámovaný jako francouzský milovník</a:t>
            </a:r>
          </a:p>
          <a:p>
            <a:pPr>
              <a:lnSpc>
                <a:spcPct val="90000"/>
              </a:lnSpc>
            </a:pPr>
            <a:r>
              <a:rPr lang="cs-CZ">
                <a:solidFill>
                  <a:srgbClr val="404040"/>
                </a:solidFill>
              </a:rPr>
              <a:t>Hlavní fyzickou atrakcí je tělo – dynamické, pohyblivé, akční (řadu kaskadérských kousků si dělal sám)</a:t>
            </a:r>
          </a:p>
        </p:txBody>
      </p:sp>
    </p:spTree>
    <p:extLst>
      <p:ext uri="{BB962C8B-B14F-4D97-AF65-F5344CB8AC3E}">
        <p14:creationId xmlns:p14="http://schemas.microsoft.com/office/powerpoint/2010/main" val="2941210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656228C-1DA3-2C4D-913A-F2CFA80E0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672" y="978776"/>
            <a:ext cx="4486656" cy="1174991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400" dirty="0"/>
              <a:t>Alain </a:t>
            </a:r>
            <a:r>
              <a:rPr lang="en-US" sz="2400" dirty="0" err="1"/>
              <a:t>delon</a:t>
            </a:r>
            <a:r>
              <a:rPr lang="en-US" sz="2400" dirty="0"/>
              <a:t> (1935)</a:t>
            </a:r>
          </a:p>
        </p:txBody>
      </p:sp>
      <p:pic>
        <p:nvPicPr>
          <p:cNvPr id="8" name="Zástupný symbol obrázku 7" descr="Obsah obrázku osoba, muž, interiér, hledání&#10;&#10;Popis byl vytvořen automaticky">
            <a:extLst>
              <a:ext uri="{FF2B5EF4-FFF2-40B4-BE49-F238E27FC236}">
                <a16:creationId xmlns:a16="http://schemas.microsoft.com/office/drawing/2014/main" id="{74B90888-9107-7344-9CC9-6EAC4C37FD8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84" r="1" b="1"/>
          <a:stretch/>
        </p:blipFill>
        <p:spPr>
          <a:xfrm>
            <a:off x="20" y="10"/>
            <a:ext cx="6086621" cy="6857990"/>
          </a:xfrm>
          <a:prstGeom prst="rect">
            <a:avLst/>
          </a:prstGeom>
        </p:spPr>
      </p:pic>
      <p:sp>
        <p:nvSpPr>
          <p:cNvPr id="6" name="Zástupný text 5">
            <a:extLst>
              <a:ext uri="{FF2B5EF4-FFF2-40B4-BE49-F238E27FC236}">
                <a16:creationId xmlns:a16="http://schemas.microsoft.com/office/drawing/2014/main" id="{8ED3FBE6-4E4B-5D44-8D18-839710692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00672" y="2640692"/>
            <a:ext cx="4486656" cy="325525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Nepochází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z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uměleckého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prostředí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ani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nestudoval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herectví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Zpočátku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se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pohyboval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mezi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Francií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Itálií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i="1" dirty="0"/>
              <a:t>Rocco a </a:t>
            </a:r>
            <a:r>
              <a:rPr lang="en-US" i="1" dirty="0" err="1"/>
              <a:t>jeho</a:t>
            </a:r>
            <a:r>
              <a:rPr lang="en-US" i="1" dirty="0"/>
              <a:t> </a:t>
            </a:r>
            <a:r>
              <a:rPr lang="en-US" i="1" dirty="0" err="1"/>
              <a:t>bratři</a:t>
            </a:r>
            <a:r>
              <a:rPr lang="en-US" i="1" dirty="0"/>
              <a:t> </a:t>
            </a:r>
            <a:r>
              <a:rPr lang="en-US" dirty="0"/>
              <a:t>(1960, r. </a:t>
            </a:r>
            <a:r>
              <a:rPr lang="en-US" dirty="0" err="1"/>
              <a:t>Luchino</a:t>
            </a:r>
            <a:r>
              <a:rPr lang="en-US" dirty="0"/>
              <a:t> Visconti)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Gep</a:t>
            </a:r>
            <a:r>
              <a:rPr lang="en-US" i="1" dirty="0" err="1"/>
              <a:t>ard</a:t>
            </a:r>
            <a:r>
              <a:rPr lang="en-US" i="1" dirty="0"/>
              <a:t> </a:t>
            </a:r>
            <a:r>
              <a:rPr lang="en-US" dirty="0"/>
              <a:t>(1963, r. </a:t>
            </a:r>
            <a:r>
              <a:rPr lang="en-US" dirty="0" err="1"/>
              <a:t>Luchino</a:t>
            </a:r>
            <a:r>
              <a:rPr lang="en-US" dirty="0"/>
              <a:t> Visconti)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Zatmění</a:t>
            </a:r>
            <a:r>
              <a:rPr lang="en-US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(1962, r. Michelangelo Antonioni)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Rozvíjí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obraz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tvrdého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gangstera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ale bez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komediálních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rysů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&gt;&gt;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melancholický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enigmatický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Definovaný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svým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nesmírně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atraktivním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fyzickým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zevnějškem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52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CC8C1B-5EEB-B24A-A029-EB361A30B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0" y="978776"/>
            <a:ext cx="3044953" cy="1174991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000" dirty="0"/>
              <a:t>Alain </a:t>
            </a:r>
            <a:r>
              <a:rPr lang="en-US" sz="2000" dirty="0" err="1"/>
              <a:t>delon</a:t>
            </a:r>
            <a:endParaRPr lang="en-US" sz="2000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428B74A-605D-AD45-8E1A-98CCB0130D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4670" y="2640692"/>
            <a:ext cx="3044952" cy="325525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”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rozporuplně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krásný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” &gt;&gt;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cynická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krutost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chladnokrevnost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postav</a:t>
            </a: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Velmi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narcistní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obraz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odrazy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v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zrcadlech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 a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náchylný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k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objektifikaci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objekt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pro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pohled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Minimalistický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herecký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projev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&gt;&gt;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tlumený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pohyb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gesta</a:t>
            </a: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Zástupný symbol obrázku 5" descr="Obsah obrázku osoba, muž, interiér, budova&#10;&#10;Popis byl vytvořen automaticky">
            <a:extLst>
              <a:ext uri="{FF2B5EF4-FFF2-40B4-BE49-F238E27FC236}">
                <a16:creationId xmlns:a16="http://schemas.microsoft.com/office/drawing/2014/main" id="{F5766F8C-98FF-F84B-A171-A8214F014F9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3239" r="-1" b="13738"/>
          <a:stretch/>
        </p:blipFill>
        <p:spPr>
          <a:xfrm>
            <a:off x="4654296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428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2145B4B-2292-134E-9483-7048A0FDD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cs-CZ" dirty="0"/>
              <a:t>Konec nové vlny a její odkaz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E61744E-8B1E-3248-98B6-DE73F8AEC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700">
                <a:solidFill>
                  <a:srgbClr val="404040"/>
                </a:solidFill>
              </a:rPr>
              <a:t>Retrospektiva nové vlny v Cahiers du cinema (1962)</a:t>
            </a:r>
          </a:p>
          <a:p>
            <a:pPr>
              <a:lnSpc>
                <a:spcPct val="90000"/>
              </a:lnSpc>
            </a:pPr>
            <a:r>
              <a:rPr lang="cs-CZ" sz="1700" i="1">
                <a:solidFill>
                  <a:srgbClr val="404040"/>
                </a:solidFill>
              </a:rPr>
              <a:t>Pohrdání </a:t>
            </a:r>
            <a:r>
              <a:rPr lang="cs-CZ" sz="1700">
                <a:solidFill>
                  <a:srgbClr val="404040"/>
                </a:solidFill>
              </a:rPr>
              <a:t>(r. Jean-Luc Godard, 1963), </a:t>
            </a:r>
            <a:r>
              <a:rPr lang="cs-CZ" sz="1700" i="1">
                <a:solidFill>
                  <a:srgbClr val="404040"/>
                </a:solidFill>
              </a:rPr>
              <a:t>Week-End </a:t>
            </a:r>
            <a:r>
              <a:rPr lang="cs-CZ" sz="1700">
                <a:solidFill>
                  <a:srgbClr val="404040"/>
                </a:solidFill>
              </a:rPr>
              <a:t>(r. Jean-Luc Godard, 1967) </a:t>
            </a:r>
          </a:p>
          <a:p>
            <a:pPr>
              <a:lnSpc>
                <a:spcPct val="90000"/>
              </a:lnSpc>
            </a:pPr>
            <a:r>
              <a:rPr lang="cs-CZ" sz="1700">
                <a:solidFill>
                  <a:srgbClr val="404040"/>
                </a:solidFill>
              </a:rPr>
              <a:t>Polovina 60.let</a:t>
            </a:r>
          </a:p>
          <a:p>
            <a:pPr>
              <a:lnSpc>
                <a:spcPct val="90000"/>
              </a:lnSpc>
            </a:pPr>
            <a:r>
              <a:rPr lang="cs-CZ" sz="1700">
                <a:solidFill>
                  <a:srgbClr val="404040"/>
                </a:solidFill>
              </a:rPr>
              <a:t>Politické události v květnu 1968</a:t>
            </a:r>
          </a:p>
          <a:p>
            <a:pPr lvl="1">
              <a:lnSpc>
                <a:spcPct val="90000"/>
              </a:lnSpc>
            </a:pPr>
            <a:r>
              <a:rPr lang="cs-CZ" sz="1700">
                <a:solidFill>
                  <a:srgbClr val="404040"/>
                </a:solidFill>
              </a:rPr>
              <a:t>Zahraniční historici preferují pozdější data</a:t>
            </a:r>
          </a:p>
          <a:p>
            <a:pPr>
              <a:lnSpc>
                <a:spcPct val="90000"/>
              </a:lnSpc>
            </a:pPr>
            <a:r>
              <a:rPr lang="cs-CZ" sz="1700">
                <a:solidFill>
                  <a:srgbClr val="404040"/>
                </a:solidFill>
              </a:rPr>
              <a:t>Odkaz průmyslový (malé štáby, malé společnosti), estetický (autentické lokace, preference auterů, filmy bez hvězd), kritický (nová vlna jako vrchol, který nebyl nikdy překonán)</a:t>
            </a:r>
          </a:p>
          <a:p>
            <a:pPr>
              <a:lnSpc>
                <a:spcPct val="90000"/>
              </a:lnSpc>
            </a:pPr>
            <a:r>
              <a:rPr lang="cs-CZ" sz="1700">
                <a:solidFill>
                  <a:srgbClr val="404040"/>
                </a:solidFill>
              </a:rPr>
              <a:t>Recyklace v módě (reklamy, módní styly), heritage filmy s tématem nové vlny (</a:t>
            </a:r>
            <a:r>
              <a:rPr lang="cs-CZ" sz="1700" i="1">
                <a:solidFill>
                  <a:srgbClr val="404040"/>
                </a:solidFill>
              </a:rPr>
              <a:t>Irma Vep, Snílci</a:t>
            </a:r>
            <a:r>
              <a:rPr lang="cs-CZ" sz="1700">
                <a:solidFill>
                  <a:srgbClr val="40404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37930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D945E18-765C-BD4A-B4E6-D09BA9577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08804"/>
            <a:ext cx="3698803" cy="1440394"/>
          </a:xfrm>
          <a:noFill/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cs-CZ" sz="2400">
                <a:solidFill>
                  <a:schemeClr val="tx1"/>
                </a:solidFill>
              </a:rPr>
              <a:t>Události roku 1968</a:t>
            </a: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FB403EBD-907E-4D59-98D4-A72CD1063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238D1AA-E0D1-A144-B57E-30BD6BB73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anchor="ctr">
            <a:normAutofit/>
          </a:bodyPr>
          <a:lstStyle/>
          <a:p>
            <a:r>
              <a:rPr lang="cs-CZ">
                <a:solidFill>
                  <a:schemeClr val="bg1"/>
                </a:solidFill>
              </a:rPr>
              <a:t>Únor 1968 – ministr kultury André Malraux odvolává z pozice ředitele Cinemathéque Henri Langloise  &gt;&gt; vzniká „Výbor na obranu cinematéky</a:t>
            </a:r>
          </a:p>
          <a:p>
            <a:pPr lvl="1"/>
            <a:r>
              <a:rPr lang="cs-CZ">
                <a:solidFill>
                  <a:schemeClr val="bg1"/>
                </a:solidFill>
              </a:rPr>
              <a:t>Po sérii protestů rozhodnutí v dubnu odvoláno</a:t>
            </a:r>
          </a:p>
          <a:p>
            <a:r>
              <a:rPr lang="cs-CZ">
                <a:solidFill>
                  <a:schemeClr val="bg1"/>
                </a:solidFill>
              </a:rPr>
              <a:t>Stávky v květnu 1968 &gt;&gt; 1) proti válce ve Vietnamu 2) proti monolitickým mediálním strukturám 3) proti vzdělávacímu systému</a:t>
            </a:r>
          </a:p>
          <a:p>
            <a:r>
              <a:rPr lang="cs-CZ">
                <a:solidFill>
                  <a:schemeClr val="bg1"/>
                </a:solidFill>
              </a:rPr>
              <a:t>Filmaři využívají neformální sítě vytvořené na obranu Langloise a vytvářejí uskupení nazvané „Etats Generaux du Cinéma“ (asi 1500 členů) &gt;&gt; volání po systémové změně kinematografie</a:t>
            </a:r>
          </a:p>
          <a:p>
            <a:endParaRPr lang="cs-CZ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7271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7894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365A50D-BA79-D84D-BB3D-10873E3D2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344" y="1586484"/>
            <a:ext cx="3685032" cy="36850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cs-CZ" sz="3000">
                <a:solidFill>
                  <a:srgbClr val="FFFFFF"/>
                </a:solidFill>
              </a:rPr>
              <a:t>Po roce 1945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5436DB-4E8B-43A5-AE55-1C527B62E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18743" y="797433"/>
            <a:ext cx="5934456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3335" y="960120"/>
            <a:ext cx="5605272" cy="4937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240C105-45A7-144A-A505-377B0C558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9551" y="1444752"/>
            <a:ext cx="4652840" cy="3968496"/>
          </a:xfrm>
        </p:spPr>
        <p:txBody>
          <a:bodyPr anchor="ctr">
            <a:normAutofit lnSpcReduction="10000"/>
          </a:bodyPr>
          <a:lstStyle/>
          <a:p>
            <a:pPr lvl="1"/>
            <a:r>
              <a:rPr lang="cs-CZ" sz="1700">
                <a:solidFill>
                  <a:srgbClr val="404040"/>
                </a:solidFill>
              </a:rPr>
              <a:t>Změna životního stylu (modernizace, nárůst spotřební kultury, generační posun)</a:t>
            </a:r>
          </a:p>
          <a:p>
            <a:pPr lvl="1"/>
            <a:r>
              <a:rPr lang="cs-CZ" sz="1700">
                <a:solidFill>
                  <a:srgbClr val="404040"/>
                </a:solidFill>
              </a:rPr>
              <a:t>Pro film klíčová otázka zachycení každodenní reality (mění se funkce filmu) – nejen ve smyslu záznamu doby, ale i kritické zkoumání povahy obrazu</a:t>
            </a:r>
          </a:p>
          <a:p>
            <a:r>
              <a:rPr lang="cs-CZ" sz="1700">
                <a:solidFill>
                  <a:srgbClr val="404040"/>
                </a:solidFill>
              </a:rPr>
              <a:t>=&gt; květen 1968 a následný vývoj nikoliv jako počátek revoluční změny, ale vyústění dlouhodobých trendů &gt;&gt; tříštění svědectví o dané době na změť různých hlasů a výpovědí</a:t>
            </a:r>
          </a:p>
          <a:p>
            <a:r>
              <a:rPr lang="cs-CZ" sz="1700">
                <a:solidFill>
                  <a:srgbClr val="404040"/>
                </a:solidFill>
              </a:rPr>
              <a:t>Odpovídá posunům na rovině uvádění filmů (nestandardní uvádění) i proměně natáčení filmů (namísto politických filmů se samotné filmy točí politicky – kolektivy, amatérské filmy…) </a:t>
            </a:r>
          </a:p>
          <a:p>
            <a:endParaRPr lang="cs-CZ" sz="170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6905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C9343C-0A2D-1340-82D8-26D901A3E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08804"/>
            <a:ext cx="3698803" cy="1440394"/>
          </a:xfrm>
          <a:noFill/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cs-CZ" sz="2400">
                <a:solidFill>
                  <a:schemeClr val="tx1"/>
                </a:solidFill>
              </a:rPr>
              <a:t>Kinematografie 60. a 70. let 1)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403EBD-907E-4D59-98D4-A72CD1063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437F41-0DDE-8143-8096-158AB3CC0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>
                <a:solidFill>
                  <a:schemeClr val="bg1"/>
                </a:solidFill>
              </a:rPr>
              <a:t>1) druhá generace filmařů spojená s Cahiers du Cinema:</a:t>
            </a:r>
          </a:p>
          <a:p>
            <a:pPr lvl="1">
              <a:lnSpc>
                <a:spcPct val="90000"/>
              </a:lnSpc>
            </a:pPr>
            <a:r>
              <a:rPr lang="cs-CZ">
                <a:solidFill>
                  <a:schemeClr val="bg1"/>
                </a:solidFill>
              </a:rPr>
              <a:t> Jean Eustache (</a:t>
            </a:r>
            <a:r>
              <a:rPr lang="cs-CZ" i="1">
                <a:solidFill>
                  <a:schemeClr val="bg1"/>
                </a:solidFill>
              </a:rPr>
              <a:t>Le père Noël a les yeux bleus</a:t>
            </a:r>
            <a:r>
              <a:rPr lang="cs-CZ">
                <a:solidFill>
                  <a:schemeClr val="bg1"/>
                </a:solidFill>
              </a:rPr>
              <a:t>, 1967; autor klíčového díla </a:t>
            </a:r>
            <a:r>
              <a:rPr lang="cs-CZ" i="1">
                <a:solidFill>
                  <a:schemeClr val="bg1"/>
                </a:solidFill>
              </a:rPr>
              <a:t>Maminka a děvka </a:t>
            </a:r>
            <a:r>
              <a:rPr lang="cs-CZ">
                <a:solidFill>
                  <a:schemeClr val="bg1"/>
                </a:solidFill>
              </a:rPr>
              <a:t>(1973) – Serge Daney: testament generace května 68</a:t>
            </a:r>
          </a:p>
          <a:p>
            <a:pPr lvl="1">
              <a:lnSpc>
                <a:spcPct val="90000"/>
              </a:lnSpc>
            </a:pPr>
            <a:r>
              <a:rPr lang="cs-CZ">
                <a:solidFill>
                  <a:schemeClr val="bg1"/>
                </a:solidFill>
              </a:rPr>
              <a:t>Luc Moullet (</a:t>
            </a:r>
            <a:r>
              <a:rPr lang="cs-CZ" i="1">
                <a:solidFill>
                  <a:schemeClr val="bg1"/>
                </a:solidFill>
              </a:rPr>
              <a:t>Brigitte et Brigitte</a:t>
            </a:r>
            <a:r>
              <a:rPr lang="cs-CZ">
                <a:solidFill>
                  <a:schemeClr val="bg1"/>
                </a:solidFill>
              </a:rPr>
              <a:t>, 1966; </a:t>
            </a:r>
            <a:r>
              <a:rPr lang="cs-CZ" i="1">
                <a:solidFill>
                  <a:schemeClr val="bg1"/>
                </a:solidFill>
              </a:rPr>
              <a:t>Les Contrebandières </a:t>
            </a:r>
            <a:r>
              <a:rPr lang="cs-CZ">
                <a:solidFill>
                  <a:schemeClr val="bg1"/>
                </a:solidFill>
              </a:rPr>
              <a:t>1968) </a:t>
            </a:r>
          </a:p>
          <a:p>
            <a:pPr lvl="1">
              <a:lnSpc>
                <a:spcPct val="90000"/>
              </a:lnSpc>
            </a:pPr>
            <a:r>
              <a:rPr lang="cs-CZ">
                <a:solidFill>
                  <a:schemeClr val="bg1"/>
                </a:solidFill>
              </a:rPr>
              <a:t>Barbet Schroeder (</a:t>
            </a:r>
            <a:r>
              <a:rPr lang="cs-CZ" i="1">
                <a:solidFill>
                  <a:schemeClr val="bg1"/>
                </a:solidFill>
              </a:rPr>
              <a:t>More</a:t>
            </a:r>
            <a:r>
              <a:rPr lang="cs-CZ">
                <a:solidFill>
                  <a:schemeClr val="bg1"/>
                </a:solidFill>
              </a:rPr>
              <a:t>, 1969)</a:t>
            </a:r>
          </a:p>
          <a:p>
            <a:pPr>
              <a:lnSpc>
                <a:spcPct val="90000"/>
              </a:lnSpc>
            </a:pPr>
            <a:r>
              <a:rPr lang="cs-CZ">
                <a:solidFill>
                  <a:schemeClr val="bg1"/>
                </a:solidFill>
              </a:rPr>
              <a:t>V 70.letech debutují filmaři, kteří se nadlouho stanou trvalou součástí francouzského filmu – Alain Corneau, Philippe Garrel, Maurice Pialat, Bertrand Tavernier – otevřená distance od nové vlny díky spolupráci se scenáristy Jeanem Aurenchem a Pierrem Bostem </a:t>
            </a:r>
          </a:p>
          <a:p>
            <a:pPr>
              <a:lnSpc>
                <a:spcPct val="90000"/>
              </a:lnSpc>
            </a:pPr>
            <a:r>
              <a:rPr lang="cs-CZ">
                <a:solidFill>
                  <a:schemeClr val="bg1"/>
                </a:solidFill>
              </a:rPr>
              <a:t>2) starší generace režisérů v 60.letech vytvořila jedny ze svých nejsilnějších děl (Jean-Pierre Melville, Jean Rouch – </a:t>
            </a:r>
            <a:r>
              <a:rPr lang="cs-CZ" i="1">
                <a:solidFill>
                  <a:schemeClr val="bg1"/>
                </a:solidFill>
              </a:rPr>
              <a:t>Kronika jednoho léta </a:t>
            </a:r>
            <a:r>
              <a:rPr lang="cs-CZ">
                <a:solidFill>
                  <a:schemeClr val="bg1"/>
                </a:solidFill>
              </a:rPr>
              <a:t>s Edgarem Morinem, Robert Bresson – </a:t>
            </a:r>
            <a:r>
              <a:rPr lang="cs-CZ" i="1">
                <a:solidFill>
                  <a:schemeClr val="bg1"/>
                </a:solidFill>
              </a:rPr>
              <a:t>A co dále, Baltazare</a:t>
            </a:r>
            <a:r>
              <a:rPr lang="cs-CZ">
                <a:solidFill>
                  <a:schemeClr val="bg1"/>
                </a:solidFill>
              </a:rPr>
              <a:t>, 1966, </a:t>
            </a:r>
            <a:r>
              <a:rPr lang="cs-CZ" i="1">
                <a:solidFill>
                  <a:schemeClr val="bg1"/>
                </a:solidFill>
              </a:rPr>
              <a:t>Muška</a:t>
            </a:r>
            <a:r>
              <a:rPr lang="cs-CZ">
                <a:solidFill>
                  <a:schemeClr val="bg1"/>
                </a:solidFill>
              </a:rPr>
              <a:t>, 1967)</a:t>
            </a:r>
          </a:p>
          <a:p>
            <a:pPr>
              <a:lnSpc>
                <a:spcPct val="90000"/>
              </a:lnSpc>
            </a:pPr>
            <a:endParaRPr lang="cs-CZ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315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CD99EC-CC82-CC44-A918-6685705F4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Nová vlna a herecké hvězdy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8B5093-9D77-C145-A5E4-874DF2B82C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"Osobně odmítám pracovat s pěti hvězdami - </a:t>
            </a:r>
            <a:r>
              <a:rPr lang="cs-CZ" dirty="0" err="1"/>
              <a:t>Fernandelem</a:t>
            </a:r>
            <a:r>
              <a:rPr lang="cs-CZ" dirty="0"/>
              <a:t>, </a:t>
            </a:r>
            <a:r>
              <a:rPr lang="cs-CZ" dirty="0" err="1"/>
              <a:t>Michéle</a:t>
            </a:r>
            <a:r>
              <a:rPr lang="cs-CZ" dirty="0"/>
              <a:t> Morganovou, Jeanem </a:t>
            </a:r>
            <a:r>
              <a:rPr lang="cs-CZ" dirty="0" err="1"/>
              <a:t>Gabinem</a:t>
            </a:r>
            <a:r>
              <a:rPr lang="cs-CZ" dirty="0"/>
              <a:t>, </a:t>
            </a:r>
            <a:r>
              <a:rPr lang="cs-CZ" dirty="0" err="1"/>
              <a:t>Gérardem</a:t>
            </a:r>
            <a:r>
              <a:rPr lang="cs-CZ" dirty="0"/>
              <a:t> Philipem a Pierrem </a:t>
            </a:r>
            <a:r>
              <a:rPr lang="cs-CZ" dirty="0" err="1"/>
              <a:t>Fresnayem</a:t>
            </a:r>
            <a:r>
              <a:rPr lang="cs-CZ" dirty="0"/>
              <a:t>. Tito umělci jsou příliš nebezpeční; zastíní scénář nebo si vynucují změny, pokud se jim předloha nelíbí. Nerozpakují se mluvit do obsazení a odmítají spolupracovat s některými herci. Ovlivňují </a:t>
            </a:r>
            <a:r>
              <a:rPr lang="cs-CZ" dirty="0" err="1"/>
              <a:t>mizanscénu</a:t>
            </a:r>
            <a:r>
              <a:rPr lang="cs-CZ" dirty="0"/>
              <a:t> a diktují si detaily na vlastní tvář; obětují blaho filmu svým zájmům a stojí za spoustou omylů a nezdarů.“</a:t>
            </a:r>
          </a:p>
          <a:p>
            <a:pPr marL="457200" lvl="2" indent="0">
              <a:buNone/>
            </a:pPr>
            <a:r>
              <a:rPr lang="cs-CZ" dirty="0"/>
              <a:t>Francois </a:t>
            </a:r>
            <a:r>
              <a:rPr lang="cs-CZ" dirty="0" err="1"/>
              <a:t>Truffaut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„Mé filmy jsou lepší s hvězdami než bez nich.“</a:t>
            </a:r>
          </a:p>
          <a:p>
            <a:pPr marL="457200" lvl="2" indent="0">
              <a:buNone/>
            </a:pPr>
            <a:r>
              <a:rPr lang="cs-CZ" dirty="0"/>
              <a:t>Jean-</a:t>
            </a:r>
            <a:r>
              <a:rPr lang="cs-CZ" dirty="0" err="1"/>
              <a:t>Pierre</a:t>
            </a:r>
            <a:r>
              <a:rPr lang="cs-CZ" dirty="0"/>
              <a:t> </a:t>
            </a:r>
            <a:r>
              <a:rPr lang="cs-CZ" dirty="0" err="1"/>
              <a:t>Melville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78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05C36D-2D75-EA42-A0BF-765A698E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08804"/>
            <a:ext cx="3698803" cy="1440394"/>
          </a:xfrm>
          <a:noFill/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cs-CZ" sz="2400">
                <a:solidFill>
                  <a:schemeClr val="tx1"/>
                </a:solidFill>
              </a:rPr>
              <a:t>Kinematografie 60. a 70. let 2)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403EBD-907E-4D59-98D4-A72CD1063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37FEF4-F2A7-624E-BAD2-371CB3BB1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anchor="ctr">
            <a:normAutofit/>
          </a:bodyPr>
          <a:lstStyle/>
          <a:p>
            <a:r>
              <a:rPr lang="cs-CZ">
                <a:solidFill>
                  <a:schemeClr val="bg1"/>
                </a:solidFill>
              </a:rPr>
              <a:t>3) starší generace spojená s tradicí kvality – Jean Delannoy, René Clair, Henri Verneuil a další &gt;&gt; společně točí povídkový film </a:t>
            </a:r>
            <a:r>
              <a:rPr lang="cs-CZ" i="1">
                <a:solidFill>
                  <a:schemeClr val="bg1"/>
                </a:solidFill>
              </a:rPr>
              <a:t>Francouzka a láska </a:t>
            </a:r>
            <a:r>
              <a:rPr lang="cs-CZ">
                <a:solidFill>
                  <a:schemeClr val="bg1"/>
                </a:solidFill>
              </a:rPr>
              <a:t>(1960) &gt;&gt; snaha oslovit a zaujmout mladší generaci diváků a navázat spolupráci s mladšími herci </a:t>
            </a:r>
          </a:p>
          <a:p>
            <a:r>
              <a:rPr lang="cs-CZ">
                <a:solidFill>
                  <a:schemeClr val="bg1"/>
                </a:solidFill>
              </a:rPr>
              <a:t>4) mladší generace debutantů, kteří se pohybovali v žánrové a komerční kinematografii</a:t>
            </a:r>
          </a:p>
          <a:p>
            <a:pPr lvl="1"/>
            <a:r>
              <a:rPr lang="cs-CZ">
                <a:solidFill>
                  <a:schemeClr val="bg1"/>
                </a:solidFill>
              </a:rPr>
              <a:t> Jacques Deray (dobrodružné – </a:t>
            </a:r>
            <a:r>
              <a:rPr lang="cs-CZ" i="1">
                <a:solidFill>
                  <a:schemeClr val="bg1"/>
                </a:solidFill>
              </a:rPr>
              <a:t>Rififi v Tokiu</a:t>
            </a:r>
            <a:r>
              <a:rPr lang="cs-CZ">
                <a:solidFill>
                  <a:schemeClr val="bg1"/>
                </a:solidFill>
              </a:rPr>
              <a:t>, 1963, dramata – </a:t>
            </a:r>
            <a:r>
              <a:rPr lang="cs-CZ" i="1">
                <a:solidFill>
                  <a:schemeClr val="bg1"/>
                </a:solidFill>
              </a:rPr>
              <a:t>Bazén,</a:t>
            </a:r>
            <a:r>
              <a:rPr lang="cs-CZ">
                <a:solidFill>
                  <a:schemeClr val="bg1"/>
                </a:solidFill>
              </a:rPr>
              <a:t> 1969, </a:t>
            </a:r>
            <a:r>
              <a:rPr lang="cs-CZ" i="1">
                <a:solidFill>
                  <a:schemeClr val="bg1"/>
                </a:solidFill>
              </a:rPr>
              <a:t>Borsalino,</a:t>
            </a:r>
            <a:r>
              <a:rPr lang="cs-CZ">
                <a:solidFill>
                  <a:schemeClr val="bg1"/>
                </a:solidFill>
              </a:rPr>
              <a:t> 1970)</a:t>
            </a:r>
          </a:p>
          <a:p>
            <a:pPr lvl="1"/>
            <a:r>
              <a:rPr lang="cs-CZ">
                <a:solidFill>
                  <a:schemeClr val="bg1"/>
                </a:solidFill>
              </a:rPr>
              <a:t>Tvůrci, které čekala dlouhá kariéra ve filmovém průmyslu (Costa-Gavras , Claude Berri –  komedie </a:t>
            </a:r>
            <a:r>
              <a:rPr lang="cs-CZ" i="1">
                <a:solidFill>
                  <a:schemeClr val="bg1"/>
                </a:solidFill>
              </a:rPr>
              <a:t>Pepe a Claude</a:t>
            </a:r>
            <a:r>
              <a:rPr lang="cs-CZ">
                <a:solidFill>
                  <a:schemeClr val="bg1"/>
                </a:solidFill>
              </a:rPr>
              <a:t>, 1967, později známý jako producent a režisér hlavně heritage filmů – </a:t>
            </a:r>
            <a:r>
              <a:rPr lang="cs-CZ" i="1">
                <a:solidFill>
                  <a:schemeClr val="bg1"/>
                </a:solidFill>
              </a:rPr>
              <a:t>Jean od Floretty, Manon od pramene, Germinal</a:t>
            </a:r>
            <a:r>
              <a:rPr lang="cs-CZ">
                <a:solidFill>
                  <a:schemeClr val="bg1"/>
                </a:solidFill>
              </a:rPr>
              <a:t>) a Claude Lelouch (romantická vztahová dramata, </a:t>
            </a:r>
            <a:r>
              <a:rPr lang="cs-CZ" i="1">
                <a:solidFill>
                  <a:schemeClr val="bg1"/>
                </a:solidFill>
              </a:rPr>
              <a:t>Muž a žena, </a:t>
            </a:r>
            <a:r>
              <a:rPr lang="cs-CZ">
                <a:solidFill>
                  <a:schemeClr val="bg1"/>
                </a:solidFill>
              </a:rPr>
              <a:t>1966 – držitel Zlaté palmy a dvou Oscarů) </a:t>
            </a:r>
          </a:p>
          <a:p>
            <a:endParaRPr lang="cs-CZ">
              <a:solidFill>
                <a:schemeClr val="bg1"/>
              </a:solidFill>
            </a:endParaRPr>
          </a:p>
          <a:p>
            <a:endParaRPr lang="cs-CZ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9184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2">
            <a:extLst>
              <a:ext uri="{FF2B5EF4-FFF2-40B4-BE49-F238E27FC236}">
                <a16:creationId xmlns:a16="http://schemas.microsoft.com/office/drawing/2014/main" id="{343EE4E4-4F6E-4D0C-8241-7422485C5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085" y="-2"/>
            <a:ext cx="607291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0A2BC56-E0E5-684B-9B29-66BCE0FA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3757" y="1290025"/>
            <a:ext cx="4475892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400"/>
              <a:t>Divácky nejúspěšnější filmy 60. let</a:t>
            </a:r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39CDFF21-67C6-4C4C-9A1C-C7726D3D3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966" y="640080"/>
            <a:ext cx="4818888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8F8D60-BC6F-4B41-9481-5F49C96A10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1520" y="806357"/>
            <a:ext cx="4511266" cy="4928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symbol obrázku 7" descr="Obsah obrázku osoba, muž, oblek, vázanka&#10;&#10;Popis byl vytvořen automaticky">
            <a:extLst>
              <a:ext uri="{FF2B5EF4-FFF2-40B4-BE49-F238E27FC236}">
                <a16:creationId xmlns:a16="http://schemas.microsoft.com/office/drawing/2014/main" id="{E590E435-C89B-9342-9FF4-0AC25CF6E83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8856" r="18856"/>
          <a:stretch>
            <a:fillRect/>
          </a:stretch>
        </p:blipFill>
        <p:spPr>
          <a:xfrm>
            <a:off x="1022057" y="970949"/>
            <a:ext cx="4092706" cy="4599432"/>
          </a:xfrm>
          <a:prstGeom prst="rect">
            <a:avLst/>
          </a:prstGeom>
        </p:spPr>
      </p:pic>
      <p:sp>
        <p:nvSpPr>
          <p:cNvPr id="6" name="Zástupný text 5">
            <a:extLst>
              <a:ext uri="{FF2B5EF4-FFF2-40B4-BE49-F238E27FC236}">
                <a16:creationId xmlns:a16="http://schemas.microsoft.com/office/drawing/2014/main" id="{7CF47BD0-8F41-E54B-BFEB-08E00432C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23757" y="2858703"/>
            <a:ext cx="4475892" cy="3042547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i="1"/>
              <a:t>Pravda</a:t>
            </a:r>
            <a:r>
              <a:rPr lang="en-US"/>
              <a:t> (1960, r. Henri-Georges Clouzot)</a:t>
            </a:r>
          </a:p>
          <a:p>
            <a:pPr marL="285750"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i="1"/>
              <a:t>Knoflíková válka </a:t>
            </a:r>
            <a:r>
              <a:rPr lang="en-US"/>
              <a:t>(1962, r.  Yves Robert)</a:t>
            </a:r>
          </a:p>
          <a:p>
            <a:pPr marL="285750"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i="1"/>
              <a:t>Smolař </a:t>
            </a:r>
            <a:r>
              <a:rPr lang="en-US"/>
              <a:t>(1965, r. Gérard Oury)</a:t>
            </a:r>
          </a:p>
          <a:p>
            <a:pPr marL="285750"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i="1"/>
              <a:t>Velký flám </a:t>
            </a:r>
            <a:r>
              <a:rPr lang="en-US"/>
              <a:t>(1966, r. Gérard Oury)</a:t>
            </a:r>
          </a:p>
          <a:p>
            <a:pPr marL="285750"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i="1"/>
              <a:t>Četník v New Yorku </a:t>
            </a:r>
            <a:r>
              <a:rPr lang="en-US"/>
              <a:t>(1965, r. Jean Girault)</a:t>
            </a:r>
          </a:p>
          <a:p>
            <a:pPr marL="285750"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i="1"/>
              <a:t>Četník se žení </a:t>
            </a:r>
            <a:r>
              <a:rPr lang="en-US"/>
              <a:t>(1968, r. Jean Girault)</a:t>
            </a:r>
          </a:p>
          <a:p>
            <a:pPr marL="285750"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i="1"/>
              <a:t>Senzační prázdniny </a:t>
            </a:r>
            <a:r>
              <a:rPr lang="en-US"/>
              <a:t>(1967, r. Jean Girault)</a:t>
            </a:r>
          </a:p>
          <a:p>
            <a:pPr marL="285750"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i="1"/>
              <a:t>La Cuisine au beurre </a:t>
            </a:r>
            <a:r>
              <a:rPr lang="en-US"/>
              <a:t>(1963, r. Gilles Grangier)</a:t>
            </a:r>
          </a:p>
          <a:p>
            <a:pPr marL="285750"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i="1"/>
              <a:t>Oskar</a:t>
            </a:r>
            <a:r>
              <a:rPr lang="en-US"/>
              <a:t> (1967, r. Édouard Molinaro)</a:t>
            </a:r>
          </a:p>
        </p:txBody>
      </p:sp>
    </p:spTree>
    <p:extLst>
      <p:ext uri="{BB962C8B-B14F-4D97-AF65-F5344CB8AC3E}">
        <p14:creationId xmlns:p14="http://schemas.microsoft.com/office/powerpoint/2010/main" val="8774495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5D6DF70B-69FA-A94B-917A-C9161F34A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873" y="1586484"/>
            <a:ext cx="3685032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Komedie a dokument</a:t>
            </a:r>
            <a:br>
              <a:rPr lang="cs-CZ" dirty="0">
                <a:solidFill>
                  <a:srgbClr val="FFFFFF"/>
                </a:solidFill>
              </a:rPr>
            </a:br>
            <a:r>
              <a:rPr lang="cs-CZ" dirty="0">
                <a:solidFill>
                  <a:srgbClr val="FFFFFF"/>
                </a:solidFill>
              </a:rPr>
              <a:t>(70. léta)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5677F78-0CB0-594F-8D02-289EC201E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695" y="1402080"/>
            <a:ext cx="5320696" cy="4053840"/>
          </a:xfrm>
        </p:spPr>
        <p:txBody>
          <a:bodyPr anchor="ctr">
            <a:normAutofit/>
          </a:bodyPr>
          <a:lstStyle/>
          <a:p>
            <a:r>
              <a:rPr lang="cs-CZ" dirty="0"/>
              <a:t>Na pole filmové komedie v 70. letech vstupuje nová generace herců, spojená s menšími divadelními scénami &gt;&gt; výrazný otisk do výsledné struktury a podoby filmů (např. </a:t>
            </a:r>
            <a:r>
              <a:rPr lang="cs-CZ" i="1" dirty="0"/>
              <a:t>Buzíci</a:t>
            </a:r>
            <a:r>
              <a:rPr lang="cs-CZ" dirty="0"/>
              <a:t>, r. Bertrand </a:t>
            </a:r>
            <a:r>
              <a:rPr lang="cs-CZ" dirty="0" err="1"/>
              <a:t>Blier</a:t>
            </a:r>
            <a:r>
              <a:rPr lang="cs-CZ" dirty="0"/>
              <a:t>)</a:t>
            </a:r>
          </a:p>
          <a:p>
            <a:r>
              <a:rPr lang="cs-CZ" dirty="0"/>
              <a:t>vzestup dokumentárního filmu, který otevírá dosud tabuizovaná témata, např. </a:t>
            </a:r>
            <a:r>
              <a:rPr lang="cs-CZ" i="1" dirty="0"/>
              <a:t>Lítost a soucit </a:t>
            </a:r>
            <a:r>
              <a:rPr lang="cs-CZ" dirty="0"/>
              <a:t>(1969, r. Marcel </a:t>
            </a:r>
            <a:r>
              <a:rPr lang="cs-CZ" dirty="0" err="1"/>
              <a:t>Ophuls</a:t>
            </a:r>
            <a:r>
              <a:rPr lang="cs-CZ" dirty="0"/>
              <a:t>) &gt;&gt; nabourává mýtus o hrdinném odboji Francouzů za okupace</a:t>
            </a:r>
          </a:p>
        </p:txBody>
      </p:sp>
    </p:spTree>
    <p:extLst>
      <p:ext uri="{BB962C8B-B14F-4D97-AF65-F5344CB8AC3E}">
        <p14:creationId xmlns:p14="http://schemas.microsoft.com/office/powerpoint/2010/main" val="1269317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2CF24A3-0959-5B48-84F2-0EEFC6A68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335" y="484631"/>
            <a:ext cx="3701579" cy="5429848"/>
          </a:xfrm>
          <a:noFill/>
          <a:ln>
            <a:noFill/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pPr algn="l"/>
            <a:r>
              <a:rPr lang="en-US">
                <a:solidFill>
                  <a:schemeClr val="tx1"/>
                </a:solidFill>
              </a:rPr>
              <a:t>Návštěvnost kin (1950–1980)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D6742D62-0CC2-7140-881D-61AA117D6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3" r="-1" b="-1"/>
          <a:stretch/>
        </p:blipFill>
        <p:spPr>
          <a:xfrm>
            <a:off x="-1" y="-1"/>
            <a:ext cx="75377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44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673015-9A74-384E-907D-4140C3996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404872"/>
            <a:ext cx="3044950" cy="1645920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/>
              <a:t>Filmová produkce </a:t>
            </a:r>
            <a:r>
              <a:rPr lang="en-US" dirty="0"/>
              <a:t>1950–1980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2432560-EAA4-614F-8D8E-87D9DED159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49" r="-3" b="794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52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2E31E3A-C4CE-B542-8458-41B889821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prstGeom prst="ellipse">
            <a:avLst/>
          </a:prstGeo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cs-CZ"/>
              <a:t>Kina a/vs televize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AB693EC-EBC7-D141-8ED7-7C3A19FCB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404040"/>
                </a:solidFill>
              </a:rPr>
              <a:t>návštěvnost kin kulminuje koncem 50.let, poté klesá; stejně jako produkce</a:t>
            </a:r>
          </a:p>
          <a:p>
            <a:r>
              <a:rPr lang="cs-CZ" dirty="0">
                <a:solidFill>
                  <a:srgbClr val="404040"/>
                </a:solidFill>
              </a:rPr>
              <a:t>Osud jednotlivých filmů v rukou distributorů</a:t>
            </a:r>
          </a:p>
          <a:p>
            <a:r>
              <a:rPr lang="cs-CZ" dirty="0">
                <a:solidFill>
                  <a:srgbClr val="404040"/>
                </a:solidFill>
              </a:rPr>
              <a:t>Do roku 1972 existují tři televizní kanály, které státní představují monopol</a:t>
            </a:r>
          </a:p>
          <a:p>
            <a:r>
              <a:rPr lang="cs-CZ" dirty="0">
                <a:solidFill>
                  <a:srgbClr val="404040"/>
                </a:solidFill>
              </a:rPr>
              <a:t>1974 – korporace pro rozhlasové a televizní vysílaní rozdělena na několik společností &gt;&gt; počet filmů pro televizní vysílání byl striktně omezen, zvýšily se kvóty pro vysílání domácích nebo evropských filmů a prodloužila se pauza mezi uvedením filmů v kinech a na televizních obrazovkách </a:t>
            </a:r>
          </a:p>
          <a:p>
            <a:r>
              <a:rPr lang="cs-CZ" dirty="0">
                <a:solidFill>
                  <a:srgbClr val="404040"/>
                </a:solidFill>
              </a:rPr>
              <a:t>Televize nově jako koproducent</a:t>
            </a:r>
          </a:p>
        </p:txBody>
      </p:sp>
    </p:spTree>
    <p:extLst>
      <p:ext uri="{BB962C8B-B14F-4D97-AF65-F5344CB8AC3E}">
        <p14:creationId xmlns:p14="http://schemas.microsoft.com/office/powerpoint/2010/main" val="982334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9F26AF7-9AC1-49A4-8F89-2C63E1C0A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15F4304-60D5-DF4D-9634-B0EF08B60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/>
              <a:t>Pornografie jako výrazný krátkodobý trend 70. let</a:t>
            </a:r>
          </a:p>
        </p:txBody>
      </p:sp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2358EB2A-5908-3A42-BB17-650E5AD3B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0062" y="587858"/>
            <a:ext cx="2203622" cy="3301307"/>
          </a:xfrm>
          <a:prstGeom prst="rect">
            <a:avLst/>
          </a:prstGeom>
        </p:spPr>
      </p:pic>
      <p:pic>
        <p:nvPicPr>
          <p:cNvPr id="6" name="Obrázek 5" descr="Obsah obrázku osoba, vsedě, text, žena&#10;&#10;Popis byl vytvořen automaticky">
            <a:extLst>
              <a:ext uri="{FF2B5EF4-FFF2-40B4-BE49-F238E27FC236}">
                <a16:creationId xmlns:a16="http://schemas.microsoft.com/office/drawing/2014/main" id="{08D9897A-0266-1440-A3A2-D6985A1FB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316" y="587858"/>
            <a:ext cx="2327421" cy="330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644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E4F240D-8D05-9A41-8BC6-ACAE8C1F0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cs-CZ"/>
              <a:t>Technologie (70.léta)</a:t>
            </a:r>
            <a:endParaRPr lang="cs-CZ" dirty="0"/>
          </a:p>
        </p:txBody>
      </p:sp>
      <p:sp>
        <p:nvSpPr>
          <p:cNvPr id="26" name="Zástupný obsah 3">
            <a:extLst>
              <a:ext uri="{FF2B5EF4-FFF2-40B4-BE49-F238E27FC236}">
                <a16:creationId xmlns:a16="http://schemas.microsoft.com/office/drawing/2014/main" id="{E42C79EB-6AB7-5743-A603-E5A2A35B8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404040"/>
                </a:solidFill>
              </a:rPr>
              <a:t>Překotný vývoj na poli dokumentu a experimentálního filmu</a:t>
            </a:r>
          </a:p>
          <a:p>
            <a:r>
              <a:rPr lang="cs-CZ">
                <a:solidFill>
                  <a:srgbClr val="404040"/>
                </a:solidFill>
              </a:rPr>
              <a:t>Éclair vyvíjí kameru méně hlučnou kameru &gt;&gt; použití kontaktního zvuku pořízeného přímo během natáčení</a:t>
            </a:r>
          </a:p>
          <a:p>
            <a:r>
              <a:rPr lang="cs-CZ">
                <a:solidFill>
                  <a:srgbClr val="404040"/>
                </a:solidFill>
              </a:rPr>
              <a:t>Většina dokumentů a experimentálních snímků se natáčí na 16mm film &gt;&gt; umožňuje filmy promítat mimo standardní síť kin</a:t>
            </a:r>
          </a:p>
          <a:p>
            <a:r>
              <a:rPr lang="cs-CZ">
                <a:solidFill>
                  <a:srgbClr val="404040"/>
                </a:solidFill>
              </a:rPr>
              <a:t>Nejvýraznějším objevem tohoto období je video &gt;&gt; řada kolektivů a tvůrčích uskupení jej cíleně používá</a:t>
            </a:r>
          </a:p>
        </p:txBody>
      </p:sp>
    </p:spTree>
    <p:extLst>
      <p:ext uri="{BB962C8B-B14F-4D97-AF65-F5344CB8AC3E}">
        <p14:creationId xmlns:p14="http://schemas.microsoft.com/office/powerpoint/2010/main" val="4873056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1CA1314-FCA5-EE42-ADD3-B01573517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681103"/>
            <a:ext cx="3363974" cy="149579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cs-CZ" sz="2400">
                <a:solidFill>
                  <a:schemeClr val="bg1"/>
                </a:solidFill>
              </a:rPr>
              <a:t>Feministická kontrakultura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9E6B07D1-88D7-44B8-8246-1CE489E27A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3158048"/>
              </p:ext>
            </p:extLst>
          </p:nvPr>
        </p:nvGraphicFramePr>
        <p:xfrm>
          <a:off x="5619750" y="965200"/>
          <a:ext cx="5607050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59189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68A82B8-202B-2741-87C6-CB4098652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cs-CZ"/>
              <a:t>Experimentální a aktivistické filmy 70. let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26CE0D-E325-CB42-8C4C-B1E174198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404040"/>
                </a:solidFill>
              </a:rPr>
              <a:t>1) přiznání autonomie a možnosti výpovědi těm, kteří zažívají společenský útlak &gt;&gt; školení dělníků v zacházení s kamerou, aby oni sami mohli zdokumentovat svoje útrapy a každodenní život (Skupina Medvedkine, Front Paysan, Audipradif) </a:t>
            </a:r>
          </a:p>
          <a:p>
            <a:r>
              <a:rPr lang="cs-CZ">
                <a:solidFill>
                  <a:srgbClr val="404040"/>
                </a:solidFill>
              </a:rPr>
              <a:t>2) popis konfliktů – forma aktivistického zpravodajství (ISKRA, Cinéma Libre, Cahiers de Mai a další)</a:t>
            </a:r>
          </a:p>
          <a:p>
            <a:r>
              <a:rPr lang="cs-CZ">
                <a:solidFill>
                  <a:srgbClr val="404040"/>
                </a:solidFill>
              </a:rPr>
              <a:t>3) zdůrazňování možností kinematografie jako nástroje investigace a argumentace &gt;&gt; analýza výpovědních možností kinematografie jejími vlastními prostředky</a:t>
            </a:r>
          </a:p>
          <a:p>
            <a:pPr marL="0" indent="0">
              <a:buNone/>
            </a:pPr>
            <a:endParaRPr lang="cs-CZ">
              <a:solidFill>
                <a:srgbClr val="404040"/>
              </a:solidFill>
            </a:endParaRPr>
          </a:p>
          <a:p>
            <a:endParaRPr lang="cs-CZ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132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E2FFE6-8C55-BC4F-8DEF-02861C3B9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cs-CZ" dirty="0"/>
              <a:t>Nová vlna a herecké hvězdy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449100-EF93-C84B-AA16-A7562077C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404040"/>
                </a:solidFill>
              </a:rPr>
              <a:t>Příliš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>
                <a:solidFill>
                  <a:srgbClr val="404040"/>
                </a:solidFill>
              </a:rPr>
              <a:t>drahé</a:t>
            </a:r>
            <a:r>
              <a:rPr lang="en-US" dirty="0">
                <a:solidFill>
                  <a:srgbClr val="404040"/>
                </a:solidFill>
              </a:rPr>
              <a:t> </a:t>
            </a:r>
          </a:p>
          <a:p>
            <a:r>
              <a:rPr lang="en-US">
                <a:solidFill>
                  <a:srgbClr val="404040"/>
                </a:solidFill>
              </a:rPr>
              <a:t>Jiný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>
                <a:solidFill>
                  <a:srgbClr val="404040"/>
                </a:solidFill>
              </a:rPr>
              <a:t>estetický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>
                <a:solidFill>
                  <a:srgbClr val="404040"/>
                </a:solidFill>
              </a:rPr>
              <a:t>projekt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mr-IN" dirty="0">
                <a:solidFill>
                  <a:srgbClr val="404040"/>
                </a:solidFill>
              </a:rPr>
              <a:t>–</a:t>
            </a:r>
            <a:r>
              <a:rPr lang="en-US" dirty="0">
                <a:solidFill>
                  <a:srgbClr val="404040"/>
                </a:solidFill>
              </a:rPr>
              <a:t> preference </a:t>
            </a:r>
            <a:r>
              <a:rPr lang="en-US">
                <a:solidFill>
                  <a:srgbClr val="404040"/>
                </a:solidFill>
              </a:rPr>
              <a:t>nováčků</a:t>
            </a:r>
            <a:r>
              <a:rPr lang="en-US" dirty="0">
                <a:solidFill>
                  <a:srgbClr val="404040"/>
                </a:solidFill>
              </a:rPr>
              <a:t>, </a:t>
            </a:r>
            <a:r>
              <a:rPr lang="en-US">
                <a:solidFill>
                  <a:srgbClr val="404040"/>
                </a:solidFill>
              </a:rPr>
              <a:t>neherců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>
                <a:solidFill>
                  <a:srgbClr val="404040"/>
                </a:solidFill>
              </a:rPr>
              <a:t>nebo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>
                <a:solidFill>
                  <a:srgbClr val="404040"/>
                </a:solidFill>
              </a:rPr>
              <a:t>osobností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>
                <a:solidFill>
                  <a:srgbClr val="404040"/>
                </a:solidFill>
              </a:rPr>
              <a:t>mimo</a:t>
            </a:r>
            <a:r>
              <a:rPr lang="en-US" dirty="0">
                <a:solidFill>
                  <a:srgbClr val="404040"/>
                </a:solidFill>
              </a:rPr>
              <a:t> film</a:t>
            </a:r>
          </a:p>
          <a:p>
            <a:r>
              <a:rPr lang="en-US">
                <a:solidFill>
                  <a:srgbClr val="404040"/>
                </a:solidFill>
              </a:rPr>
              <a:t>Vlastní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>
                <a:solidFill>
                  <a:srgbClr val="404040"/>
                </a:solidFill>
              </a:rPr>
              <a:t>generace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>
                <a:solidFill>
                  <a:srgbClr val="404040"/>
                </a:solidFill>
              </a:rPr>
              <a:t>herců</a:t>
            </a:r>
            <a:r>
              <a:rPr lang="en-US" dirty="0">
                <a:solidFill>
                  <a:srgbClr val="404040"/>
                </a:solidFill>
              </a:rPr>
              <a:t> a </a:t>
            </a:r>
            <a:r>
              <a:rPr lang="en-US">
                <a:solidFill>
                  <a:srgbClr val="404040"/>
                </a:solidFill>
              </a:rPr>
              <a:t>hereček</a:t>
            </a:r>
            <a:endParaRPr lang="en-US" dirty="0">
              <a:solidFill>
                <a:srgbClr val="404040"/>
              </a:solidFill>
            </a:endParaRPr>
          </a:p>
          <a:p>
            <a:r>
              <a:rPr lang="en-US">
                <a:solidFill>
                  <a:srgbClr val="404040"/>
                </a:solidFill>
              </a:rPr>
              <a:t>Mužské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>
                <a:solidFill>
                  <a:srgbClr val="404040"/>
                </a:solidFill>
              </a:rPr>
              <a:t>postavy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>
                <a:solidFill>
                  <a:srgbClr val="404040"/>
                </a:solidFill>
              </a:rPr>
              <a:t>jako</a:t>
            </a:r>
            <a:r>
              <a:rPr lang="en-US" dirty="0">
                <a:solidFill>
                  <a:srgbClr val="404040"/>
                </a:solidFill>
              </a:rPr>
              <a:t> alter-</a:t>
            </a:r>
            <a:r>
              <a:rPr lang="en-US">
                <a:solidFill>
                  <a:srgbClr val="404040"/>
                </a:solidFill>
              </a:rPr>
              <a:t>ega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>
                <a:solidFill>
                  <a:srgbClr val="404040"/>
                </a:solidFill>
              </a:rPr>
              <a:t>režisérů</a:t>
            </a:r>
            <a:r>
              <a:rPr lang="en-US" dirty="0">
                <a:solidFill>
                  <a:srgbClr val="404040"/>
                </a:solidFill>
              </a:rPr>
              <a:t> (Jean-Pierre </a:t>
            </a:r>
            <a:r>
              <a:rPr lang="en-US">
                <a:solidFill>
                  <a:srgbClr val="404040"/>
                </a:solidFill>
              </a:rPr>
              <a:t>Léaud</a:t>
            </a:r>
            <a:r>
              <a:rPr lang="en-US" dirty="0">
                <a:solidFill>
                  <a:srgbClr val="404040"/>
                </a:solidFill>
              </a:rPr>
              <a:t> a Francois Truffaut; Jean-Paul </a:t>
            </a:r>
            <a:r>
              <a:rPr lang="en-US">
                <a:solidFill>
                  <a:srgbClr val="404040"/>
                </a:solidFill>
              </a:rPr>
              <a:t>Belmondo</a:t>
            </a:r>
            <a:r>
              <a:rPr lang="en-US" dirty="0">
                <a:solidFill>
                  <a:srgbClr val="404040"/>
                </a:solidFill>
              </a:rPr>
              <a:t> a Jean-Luc Godard); </a:t>
            </a:r>
            <a:r>
              <a:rPr lang="en-US">
                <a:solidFill>
                  <a:srgbClr val="404040"/>
                </a:solidFill>
              </a:rPr>
              <a:t>ženské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>
                <a:solidFill>
                  <a:srgbClr val="404040"/>
                </a:solidFill>
              </a:rPr>
              <a:t>postavy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>
                <a:solidFill>
                  <a:srgbClr val="404040"/>
                </a:solidFill>
              </a:rPr>
              <a:t>jako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>
                <a:solidFill>
                  <a:srgbClr val="404040"/>
                </a:solidFill>
              </a:rPr>
              <a:t>múzy</a:t>
            </a:r>
            <a:r>
              <a:rPr lang="en-US" dirty="0">
                <a:solidFill>
                  <a:srgbClr val="404040"/>
                </a:solidFill>
              </a:rPr>
              <a:t> a </a:t>
            </a:r>
            <a:r>
              <a:rPr lang="en-US">
                <a:solidFill>
                  <a:srgbClr val="404040"/>
                </a:solidFill>
              </a:rPr>
              <a:t>objekty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>
                <a:solidFill>
                  <a:srgbClr val="404040"/>
                </a:solidFill>
              </a:rPr>
              <a:t>touhy</a:t>
            </a:r>
            <a:r>
              <a:rPr lang="en-US" dirty="0">
                <a:solidFill>
                  <a:srgbClr val="404040"/>
                </a:solidFill>
              </a:rPr>
              <a:t> (Anna Karina a Godard; Stéphane </a:t>
            </a:r>
            <a:r>
              <a:rPr lang="en-US">
                <a:solidFill>
                  <a:srgbClr val="404040"/>
                </a:solidFill>
              </a:rPr>
              <a:t>Audrane</a:t>
            </a:r>
            <a:r>
              <a:rPr lang="en-US" dirty="0">
                <a:solidFill>
                  <a:srgbClr val="404040"/>
                </a:solidFill>
              </a:rPr>
              <a:t> a Claude </a:t>
            </a:r>
            <a:r>
              <a:rPr lang="en-US">
                <a:solidFill>
                  <a:srgbClr val="404040"/>
                </a:solidFill>
              </a:rPr>
              <a:t>Chabrol</a:t>
            </a:r>
            <a:r>
              <a:rPr lang="en-US" dirty="0">
                <a:solidFill>
                  <a:srgbClr val="404040"/>
                </a:solidFill>
              </a:rPr>
              <a:t>, Francois Truffaut a Jeanne Moreau)  </a:t>
            </a:r>
          </a:p>
          <a:p>
            <a:r>
              <a:rPr lang="en-US">
                <a:solidFill>
                  <a:srgbClr val="404040"/>
                </a:solidFill>
              </a:rPr>
              <a:t>Autorské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>
                <a:solidFill>
                  <a:srgbClr val="404040"/>
                </a:solidFill>
              </a:rPr>
              <a:t>projekty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mr-IN" dirty="0">
                <a:solidFill>
                  <a:srgbClr val="404040"/>
                </a:solidFill>
              </a:rPr>
              <a:t>–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>
                <a:solidFill>
                  <a:srgbClr val="404040"/>
                </a:solidFill>
              </a:rPr>
              <a:t>režisér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>
                <a:solidFill>
                  <a:srgbClr val="404040"/>
                </a:solidFill>
              </a:rPr>
              <a:t>má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>
                <a:solidFill>
                  <a:srgbClr val="404040"/>
                </a:solidFill>
              </a:rPr>
              <a:t>stát</a:t>
            </a:r>
            <a:r>
              <a:rPr lang="en-US" dirty="0">
                <a:solidFill>
                  <a:srgbClr val="404040"/>
                </a:solidFill>
              </a:rPr>
              <a:t> v </a:t>
            </a:r>
            <a:r>
              <a:rPr lang="en-US">
                <a:solidFill>
                  <a:srgbClr val="404040"/>
                </a:solidFill>
              </a:rPr>
              <a:t>centru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>
                <a:solidFill>
                  <a:srgbClr val="404040"/>
                </a:solidFill>
              </a:rPr>
              <a:t>pozornosti</a:t>
            </a:r>
            <a:r>
              <a:rPr lang="en-US" dirty="0">
                <a:solidFill>
                  <a:srgbClr val="404040"/>
                </a:solidFill>
              </a:rPr>
              <a:t> (Brigitte Bardot </a:t>
            </a:r>
            <a:r>
              <a:rPr lang="en-US">
                <a:solidFill>
                  <a:srgbClr val="404040"/>
                </a:solidFill>
              </a:rPr>
              <a:t>jako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>
                <a:solidFill>
                  <a:srgbClr val="404040"/>
                </a:solidFill>
              </a:rPr>
              <a:t>příliš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>
                <a:solidFill>
                  <a:srgbClr val="404040"/>
                </a:solidFill>
              </a:rPr>
              <a:t>populární</a:t>
            </a:r>
            <a:r>
              <a:rPr lang="en-US" dirty="0">
                <a:solidFill>
                  <a:srgbClr val="404040"/>
                </a:solidFill>
              </a:rPr>
              <a:t> pro filmy </a:t>
            </a:r>
            <a:r>
              <a:rPr lang="en-US">
                <a:solidFill>
                  <a:srgbClr val="404040"/>
                </a:solidFill>
              </a:rPr>
              <a:t>režisérů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>
                <a:solidFill>
                  <a:srgbClr val="404040"/>
                </a:solidFill>
              </a:rPr>
              <a:t>nové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>
                <a:solidFill>
                  <a:srgbClr val="404040"/>
                </a:solidFill>
              </a:rPr>
              <a:t>vlny</a:t>
            </a:r>
            <a:r>
              <a:rPr lang="en-US" dirty="0">
                <a:solidFill>
                  <a:srgbClr val="404040"/>
                </a:solidFill>
              </a:rPr>
              <a:t>; </a:t>
            </a:r>
            <a:r>
              <a:rPr lang="en-US">
                <a:solidFill>
                  <a:srgbClr val="404040"/>
                </a:solidFill>
              </a:rPr>
              <a:t>vnáší</a:t>
            </a:r>
            <a:r>
              <a:rPr lang="en-US" dirty="0">
                <a:solidFill>
                  <a:srgbClr val="404040"/>
                </a:solidFill>
              </a:rPr>
              <a:t> do </a:t>
            </a:r>
            <a:r>
              <a:rPr lang="en-US">
                <a:solidFill>
                  <a:srgbClr val="404040"/>
                </a:solidFill>
              </a:rPr>
              <a:t>filmů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>
                <a:solidFill>
                  <a:srgbClr val="404040"/>
                </a:solidFill>
              </a:rPr>
              <a:t>nechtěné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>
                <a:solidFill>
                  <a:srgbClr val="404040"/>
                </a:solidFill>
              </a:rPr>
              <a:t>přesahy</a:t>
            </a:r>
            <a:r>
              <a:rPr lang="en-US" dirty="0">
                <a:solidFill>
                  <a:srgbClr val="404040"/>
                </a:solidFill>
              </a:rPr>
              <a:t>)</a:t>
            </a:r>
          </a:p>
          <a:p>
            <a:endParaRPr lang="en-US" dirty="0">
              <a:solidFill>
                <a:srgbClr val="404040"/>
              </a:solidFill>
            </a:endParaRPr>
          </a:p>
          <a:p>
            <a:endParaRPr lang="cs-CZ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3437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A61973C-D7BC-4397-B86E-9E0A93397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044" y="745236"/>
            <a:ext cx="10725912" cy="53675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467D05-2141-47A3-A4E0-42AF4AB00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328266" y="-2013796"/>
            <a:ext cx="5535469" cy="10885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F23F40A-830D-0640-BEA2-03F59D4F1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676" y="1074937"/>
            <a:ext cx="3100831" cy="4716094"/>
          </a:xfrm>
          <a:prstGeom prst="rect">
            <a:avLst/>
          </a:prstGeom>
        </p:spPr>
      </p:pic>
      <p:pic>
        <p:nvPicPr>
          <p:cNvPr id="5" name="Obrázek 4" descr="Obsah obrázku text, noviny&#10;&#10;Popis byl vytvořen automaticky">
            <a:extLst>
              <a:ext uri="{FF2B5EF4-FFF2-40B4-BE49-F238E27FC236}">
                <a16:creationId xmlns:a16="http://schemas.microsoft.com/office/drawing/2014/main" id="{1BD0CCCB-CA32-F849-B1E2-1CCD4A744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6" y="2116293"/>
            <a:ext cx="4876632" cy="263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906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789506-CDB6-064B-92E3-5D9D1A317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</p:spPr>
        <p:txBody>
          <a:bodyPr>
            <a:normAutofit/>
          </a:bodyPr>
          <a:lstStyle/>
          <a:p>
            <a:r>
              <a:rPr lang="cs-CZ"/>
              <a:t>Nové koncepce filmového diváctví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CD03FE82-AB8A-4AE9-8725-ED9683CD59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0727322"/>
              </p:ext>
            </p:extLst>
          </p:nvPr>
        </p:nvGraphicFramePr>
        <p:xfrm>
          <a:off x="965201" y="2638425"/>
          <a:ext cx="10261600" cy="3101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951428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A19122-3BC2-224B-AD26-503649DF6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08804"/>
            <a:ext cx="3698803" cy="1440394"/>
          </a:xfrm>
          <a:noFill/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cs-CZ" sz="2400">
                <a:solidFill>
                  <a:schemeClr val="tx1"/>
                </a:solidFill>
              </a:rPr>
              <a:t>Christian metz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403EBD-907E-4D59-98D4-A72CD1063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68A285-EBB7-A64E-AF8E-546CD67B9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anchor="ctr">
            <a:normAutofit/>
          </a:bodyPr>
          <a:lstStyle/>
          <a:p>
            <a:r>
              <a:rPr lang="cs-CZ">
                <a:solidFill>
                  <a:schemeClr val="bg1"/>
                </a:solidFill>
              </a:rPr>
              <a:t>Publikuje v časopise Communications (1961) – časopis zaměřený na sociologický výzkum populární kultury</a:t>
            </a:r>
          </a:p>
          <a:p>
            <a:r>
              <a:rPr lang="cs-CZ">
                <a:solidFill>
                  <a:schemeClr val="bg1"/>
                </a:solidFill>
              </a:rPr>
              <a:t>Zpočátku vychází ze strukturální lingvistiky, později z psychoanalýzy Jacquesa Lacana</a:t>
            </a:r>
          </a:p>
          <a:p>
            <a:r>
              <a:rPr lang="cs-CZ">
                <a:solidFill>
                  <a:schemeClr val="bg1"/>
                </a:solidFill>
              </a:rPr>
              <a:t>Imaginární signifikant – obraz promítaný na plátno už fyzicky neexistuje &gt;&gt; paradoxně umožňuje lepší napojení na filmovou fikci </a:t>
            </a:r>
          </a:p>
          <a:p>
            <a:pPr lvl="1"/>
            <a:r>
              <a:rPr lang="cs-CZ">
                <a:solidFill>
                  <a:schemeClr val="bg1"/>
                </a:solidFill>
              </a:rPr>
              <a:t>Filmový zážitek jako sen</a:t>
            </a:r>
          </a:p>
          <a:p>
            <a:pPr lvl="1"/>
            <a:r>
              <a:rPr lang="cs-CZ">
                <a:solidFill>
                  <a:schemeClr val="bg1"/>
                </a:solidFill>
              </a:rPr>
              <a:t>Silná identifikace s postavami (fáze zrcadla)</a:t>
            </a:r>
          </a:p>
          <a:p>
            <a:r>
              <a:rPr lang="cs-CZ">
                <a:solidFill>
                  <a:schemeClr val="bg1"/>
                </a:solidFill>
              </a:rPr>
              <a:t>=&gt; výsledek nejen myšlenkového vývoje, ale také politizované tvorby zkraje 70. let </a:t>
            </a:r>
          </a:p>
          <a:p>
            <a:r>
              <a:rPr lang="cs-CZ">
                <a:solidFill>
                  <a:schemeClr val="bg1"/>
                </a:solidFill>
              </a:rPr>
              <a:t>ve Francii se kulturální a recepční studia rozvíjí až koncem 90. let</a:t>
            </a:r>
          </a:p>
        </p:txBody>
      </p:sp>
    </p:spTree>
    <p:extLst>
      <p:ext uri="{BB962C8B-B14F-4D97-AF65-F5344CB8AC3E}">
        <p14:creationId xmlns:p14="http://schemas.microsoft.com/office/powerpoint/2010/main" val="18508876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4283D29-6F90-314A-A2C6-16278FDC5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Jacques Demy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(1931–1990)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89CBD27A-DF67-F544-8722-A4B4DB4E2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8" y="2638044"/>
            <a:ext cx="3363974" cy="3415622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285750"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V Paříži studuje umění (nezačínal jako filmový kritik)</a:t>
            </a:r>
          </a:p>
          <a:p>
            <a:pPr marL="285750"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Filmy zasazeny v regionálních lokacích (Nantes, Cherbourg, Rochefort)</a:t>
            </a:r>
          </a:p>
          <a:p>
            <a:pPr marL="285750"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Snaha o vytvoření jednoho fikčního (transmediálního) univerza, kterým budou z filmu do filmu procházet jednotlivé postavy &gt;&gt; podobně jako Balzacova </a:t>
            </a:r>
            <a:r>
              <a:rPr lang="en-US" i="1">
                <a:solidFill>
                  <a:schemeClr val="bg1"/>
                </a:solidFill>
              </a:rPr>
              <a:t>Lidská komedie</a:t>
            </a:r>
          </a:p>
          <a:p>
            <a:pPr marL="74295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i="1">
                <a:solidFill>
                  <a:schemeClr val="bg1"/>
                </a:solidFill>
              </a:rPr>
              <a:t>Lola</a:t>
            </a:r>
            <a:r>
              <a:rPr lang="en-US" sz="1500">
                <a:solidFill>
                  <a:schemeClr val="bg1"/>
                </a:solidFill>
              </a:rPr>
              <a:t> (1961)</a:t>
            </a:r>
          </a:p>
          <a:p>
            <a:pPr marL="74295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i="1">
                <a:solidFill>
                  <a:schemeClr val="bg1"/>
                </a:solidFill>
              </a:rPr>
              <a:t>Andělská zátoka </a:t>
            </a:r>
            <a:r>
              <a:rPr lang="en-US" sz="1500">
                <a:solidFill>
                  <a:schemeClr val="bg1"/>
                </a:solidFill>
              </a:rPr>
              <a:t>(1963)</a:t>
            </a:r>
          </a:p>
          <a:p>
            <a:pPr marL="74295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i="1">
                <a:solidFill>
                  <a:schemeClr val="bg1"/>
                </a:solidFill>
              </a:rPr>
              <a:t>Paraplíčka ze Cherbourgu </a:t>
            </a:r>
            <a:r>
              <a:rPr lang="en-US" sz="1500">
                <a:solidFill>
                  <a:schemeClr val="bg1"/>
                </a:solidFill>
              </a:rPr>
              <a:t>(1964) </a:t>
            </a:r>
          </a:p>
          <a:p>
            <a:pPr marL="74295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i="1">
                <a:solidFill>
                  <a:schemeClr val="bg1"/>
                </a:solidFill>
              </a:rPr>
              <a:t>Slečinky z Rochefortu </a:t>
            </a:r>
            <a:r>
              <a:rPr lang="en-US" sz="1500">
                <a:solidFill>
                  <a:schemeClr val="bg1"/>
                </a:solidFill>
              </a:rPr>
              <a:t>(1967)</a:t>
            </a:r>
          </a:p>
          <a:p>
            <a:pPr marL="74295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i="1">
                <a:solidFill>
                  <a:schemeClr val="bg1"/>
                </a:solidFill>
              </a:rPr>
              <a:t>Model shop </a:t>
            </a:r>
            <a:r>
              <a:rPr lang="en-US" sz="1500">
                <a:solidFill>
                  <a:schemeClr val="bg1"/>
                </a:solidFill>
              </a:rPr>
              <a:t>(1969</a:t>
            </a:r>
            <a:r>
              <a:rPr lang="en-US" sz="1500" i="1">
                <a:solidFill>
                  <a:schemeClr val="bg1"/>
                </a:solidFill>
              </a:rPr>
              <a:t>)</a:t>
            </a:r>
          </a:p>
          <a:p>
            <a:pPr marL="285750"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Content Placeholder 6" descr="020-jacques-demy-theredlist.jpg">
            <a:extLst>
              <a:ext uri="{FF2B5EF4-FFF2-40B4-BE49-F238E27FC236}">
                <a16:creationId xmlns:a16="http://schemas.microsoft.com/office/drawing/2014/main" id="{204D5F74-7F87-FF4E-B92A-B0DF5C12B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9" r="18269"/>
          <a:stretch>
            <a:fillRect/>
          </a:stretch>
        </p:blipFill>
        <p:spPr>
          <a:xfrm>
            <a:off x="6063404" y="643467"/>
            <a:ext cx="4719486" cy="54101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023755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0" descr="4738054_6_5130_restaurant-la-cigale-a-nantes_fce591f59ed5740ccf8aa4a7e032aabe.jpg">
            <a:extLst>
              <a:ext uri="{FF2B5EF4-FFF2-40B4-BE49-F238E27FC236}">
                <a16:creationId xmlns:a16="http://schemas.microsoft.com/office/drawing/2014/main" id="{0427C4CF-E84A-1644-A493-A1299E05FD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" r="-3" b="7726"/>
          <a:stretch/>
        </p:blipFill>
        <p:spPr>
          <a:xfrm>
            <a:off x="-1" y="10"/>
            <a:ext cx="7501389" cy="4571990"/>
          </a:xfrm>
          <a:prstGeom prst="rect">
            <a:avLst/>
          </a:prstGeom>
        </p:spPr>
      </p:pic>
      <p:pic>
        <p:nvPicPr>
          <p:cNvPr id="7" name="Content Placeholder 11" descr="Anouk_Aimee_-_Lola_de_J._Demy_-_Photo_de_tournage_-_Ballustrade_-_Copyright_Agnes_Varda.jpg">
            <a:extLst>
              <a:ext uri="{FF2B5EF4-FFF2-40B4-BE49-F238E27FC236}">
                <a16:creationId xmlns:a16="http://schemas.microsoft.com/office/drawing/2014/main" id="{0C1904BC-0595-4149-A807-D546E9F286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9" r="10084" b="2"/>
          <a:stretch/>
        </p:blipFill>
        <p:spPr>
          <a:xfrm>
            <a:off x="7501388" y="10"/>
            <a:ext cx="4690612" cy="4571990"/>
          </a:xfrm>
          <a:prstGeom prst="rect">
            <a:avLst/>
          </a:prstGeom>
        </p:spPr>
      </p:pic>
      <p:sp>
        <p:nvSpPr>
          <p:cNvPr id="5" name="Nadpis 4">
            <a:extLst>
              <a:ext uri="{FF2B5EF4-FFF2-40B4-BE49-F238E27FC236}">
                <a16:creationId xmlns:a16="http://schemas.microsoft.com/office/drawing/2014/main" id="{4F061240-C406-9E47-A148-17ADAA94B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3753529"/>
            <a:ext cx="8991600" cy="1645759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600" dirty="0"/>
              <a:t>Nantes (Cherbourg, Rochefort)</a:t>
            </a:r>
          </a:p>
        </p:txBody>
      </p:sp>
    </p:spTree>
    <p:extLst>
      <p:ext uri="{BB962C8B-B14F-4D97-AF65-F5344CB8AC3E}">
        <p14:creationId xmlns:p14="http://schemas.microsoft.com/office/powerpoint/2010/main" val="16761757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000f8256_medium.jpeg">
            <a:extLst>
              <a:ext uri="{FF2B5EF4-FFF2-40B4-BE49-F238E27FC236}">
                <a16:creationId xmlns:a16="http://schemas.microsoft.com/office/drawing/2014/main" id="{5344D22A-C57F-7F47-A019-4A74A3958D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3148"/>
          <a:stretch/>
        </p:blipFill>
        <p:spPr>
          <a:xfrm>
            <a:off x="321730" y="321732"/>
            <a:ext cx="5728548" cy="3079194"/>
          </a:xfrm>
          <a:prstGeom prst="rect">
            <a:avLst/>
          </a:prstGeom>
        </p:spPr>
      </p:pic>
      <p:pic>
        <p:nvPicPr>
          <p:cNvPr id="5" name="Picture 7" descr="6a0133f4ebe468970b017742f83d3b970d-500wi.jpg">
            <a:extLst>
              <a:ext uri="{FF2B5EF4-FFF2-40B4-BE49-F238E27FC236}">
                <a16:creationId xmlns:a16="http://schemas.microsoft.com/office/drawing/2014/main" id="{2E41F976-1F2D-6945-BA81-61FC92A10B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" r="18919" b="1"/>
          <a:stretch/>
        </p:blipFill>
        <p:spPr>
          <a:xfrm>
            <a:off x="321730" y="3489158"/>
            <a:ext cx="5728548" cy="3047107"/>
          </a:xfrm>
          <a:prstGeom prst="rect">
            <a:avLst/>
          </a:prstGeom>
        </p:spPr>
      </p:pic>
      <p:pic>
        <p:nvPicPr>
          <p:cNvPr id="3" name="Picture 4" descr="bay-of-angels1.jpg">
            <a:extLst>
              <a:ext uri="{FF2B5EF4-FFF2-40B4-BE49-F238E27FC236}">
                <a16:creationId xmlns:a16="http://schemas.microsoft.com/office/drawing/2014/main" id="{3755995D-E8C9-1C4A-B9ED-07416C2A60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2" r="16062"/>
          <a:stretch/>
        </p:blipFill>
        <p:spPr>
          <a:xfrm>
            <a:off x="6141723" y="321732"/>
            <a:ext cx="572854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715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BA3226-0D4B-1145-866A-C9DCD8C84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672" y="978776"/>
            <a:ext cx="4486656" cy="1174991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400" dirty="0"/>
              <a:t>Jacques Demy a / vs </a:t>
            </a:r>
            <a:r>
              <a:rPr lang="en-US" sz="2400"/>
              <a:t>nová</a:t>
            </a:r>
            <a:r>
              <a:rPr lang="en-US" sz="2400" dirty="0"/>
              <a:t> </a:t>
            </a:r>
            <a:r>
              <a:rPr lang="en-US" sz="2400"/>
              <a:t>vlna</a:t>
            </a:r>
            <a:r>
              <a:rPr lang="en-US" sz="2400" dirty="0"/>
              <a:t> </a:t>
            </a:r>
          </a:p>
        </p:txBody>
      </p:sp>
      <p:pic>
        <p:nvPicPr>
          <p:cNvPr id="5" name="Content Placeholder 8" descr="21003043_20130503122946122.jpg">
            <a:extLst>
              <a:ext uri="{FF2B5EF4-FFF2-40B4-BE49-F238E27FC236}">
                <a16:creationId xmlns:a16="http://schemas.microsoft.com/office/drawing/2014/main" id="{6B8C7334-5AE8-F84D-8F50-952FE366D1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1" r="1" b="10805"/>
          <a:stretch/>
        </p:blipFill>
        <p:spPr>
          <a:xfrm>
            <a:off x="20" y="10"/>
            <a:ext cx="6086621" cy="685799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55E042F-8684-7B4E-876F-6416E3AE2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00672" y="2640692"/>
            <a:ext cx="4486656" cy="3255252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Demyho snímky jako součást nové vlny</a:t>
            </a:r>
          </a:p>
          <a:p>
            <a:pPr marL="1200150" lvl="2" indent="-228600">
              <a:buFont typeface="Arial" panose="020B0604020202020204" pitchFamily="34" charset="0"/>
              <a:buChar char="•"/>
            </a:pPr>
            <a:r>
              <a:rPr lang="en-US"/>
              <a:t>Autorská výpověď</a:t>
            </a:r>
          </a:p>
          <a:p>
            <a:pPr marL="1200150" lvl="2" indent="-228600">
              <a:buFont typeface="Arial" panose="020B0604020202020204" pitchFamily="34" charset="0"/>
              <a:buChar char="•"/>
            </a:pPr>
            <a:r>
              <a:rPr lang="en-US"/>
              <a:t>Natáčení na reálných lokacích</a:t>
            </a:r>
          </a:p>
          <a:p>
            <a:pPr marL="1200150" lvl="2" indent="-228600">
              <a:buFont typeface="Arial" panose="020B0604020202020204" pitchFamily="34" charset="0"/>
              <a:buChar char="•"/>
            </a:pPr>
            <a:r>
              <a:rPr lang="en-US"/>
              <a:t>Cinefilní pocty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Demyho tvorba mimo označení NV</a:t>
            </a:r>
          </a:p>
          <a:p>
            <a:pPr marL="1200150" lvl="2" indent="-228600">
              <a:buFont typeface="Arial" panose="020B0604020202020204" pitchFamily="34" charset="0"/>
              <a:buChar char="•"/>
            </a:pPr>
            <a:r>
              <a:rPr lang="en-US"/>
              <a:t>Populární žánrová tvorba</a:t>
            </a:r>
          </a:p>
          <a:p>
            <a:pPr marL="1200150" lvl="2" indent="-228600">
              <a:buFont typeface="Arial" panose="020B0604020202020204" pitchFamily="34" charset="0"/>
              <a:buChar char="•"/>
            </a:pPr>
            <a:r>
              <a:rPr lang="en-US"/>
              <a:t>Špatné načasování (únikové filmy v politicky vyhrocené době)</a:t>
            </a:r>
          </a:p>
          <a:p>
            <a:pPr marL="1200150" lvl="2" indent="-228600">
              <a:buFont typeface="Arial" panose="020B0604020202020204" pitchFamily="34" charset="0"/>
              <a:buChar char="•"/>
            </a:pPr>
            <a:r>
              <a:rPr lang="en-US"/>
              <a:t>Složitá kategorizce (“operní každodennost”)</a:t>
            </a:r>
          </a:p>
          <a:p>
            <a:pPr marL="1200150" lvl="2" indent="-228600">
              <a:buFont typeface="Arial" panose="020B0604020202020204" pitchFamily="34" charset="0"/>
              <a:buChar char="•"/>
            </a:pPr>
            <a:r>
              <a:rPr lang="en-US"/>
              <a:t>Latentní homofobie 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endParaRPr lang="en-US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9173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Obsah obrázku exteriér, strom, budova, silnice&#10;&#10;Popis byl vytvořen automaticky">
            <a:extLst>
              <a:ext uri="{FF2B5EF4-FFF2-40B4-BE49-F238E27FC236}">
                <a16:creationId xmlns:a16="http://schemas.microsoft.com/office/drawing/2014/main" id="{C782D43B-E62F-DE41-85C7-FFEE84253A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98" r="-1" b="436"/>
          <a:stretch/>
        </p:blipFill>
        <p:spPr>
          <a:xfrm>
            <a:off x="321734" y="321732"/>
            <a:ext cx="5730068" cy="3067161"/>
          </a:xfrm>
          <a:prstGeom prst="rect">
            <a:avLst/>
          </a:prstGeom>
        </p:spPr>
      </p:pic>
      <p:pic>
        <p:nvPicPr>
          <p:cNvPr id="10" name="Obrázek 9" descr="Obsah obrázku osoba, dívka, držení&#10;&#10;Popis byl vytvořen automaticky">
            <a:extLst>
              <a:ext uri="{FF2B5EF4-FFF2-40B4-BE49-F238E27FC236}">
                <a16:creationId xmlns:a16="http://schemas.microsoft.com/office/drawing/2014/main" id="{BB0A9657-D382-3242-85A0-30B4BF494F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23" r="23172" b="-1"/>
          <a:stretch/>
        </p:blipFill>
        <p:spPr>
          <a:xfrm>
            <a:off x="321735" y="3469102"/>
            <a:ext cx="2823886" cy="3069719"/>
          </a:xfrm>
          <a:prstGeom prst="rect">
            <a:avLst/>
          </a:prstGeom>
        </p:spPr>
      </p:pic>
      <p:pic>
        <p:nvPicPr>
          <p:cNvPr id="6" name="Obrázek 5" descr="Obsah obrázku osoba, žena, stojící, exteriér&#10;&#10;Popis byl vytvořen automaticky">
            <a:extLst>
              <a:ext uri="{FF2B5EF4-FFF2-40B4-BE49-F238E27FC236}">
                <a16:creationId xmlns:a16="http://schemas.microsoft.com/office/drawing/2014/main" id="{ABFDD32F-ACFF-2B42-9C55-E0EB347EEC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58" r="1" b="1"/>
          <a:stretch/>
        </p:blipFill>
        <p:spPr>
          <a:xfrm>
            <a:off x="3227917" y="3459480"/>
            <a:ext cx="2823886" cy="3076783"/>
          </a:xfrm>
          <a:prstGeom prst="rect">
            <a:avLst/>
          </a:prstGeom>
        </p:spPr>
      </p:pic>
      <p:pic>
        <p:nvPicPr>
          <p:cNvPr id="8" name="Obrázek 7" descr="Obsah obrázku osoba, interiér, oblečení, žena&#10;&#10;Popis byl vytvořen automaticky">
            <a:extLst>
              <a:ext uri="{FF2B5EF4-FFF2-40B4-BE49-F238E27FC236}">
                <a16:creationId xmlns:a16="http://schemas.microsoft.com/office/drawing/2014/main" id="{24E18F8B-38BD-814E-85C7-2628AD747B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188" r="13091" b="2"/>
          <a:stretch/>
        </p:blipFill>
        <p:spPr>
          <a:xfrm>
            <a:off x="6134100" y="321732"/>
            <a:ext cx="5736165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209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lola2.jpg">
            <a:extLst>
              <a:ext uri="{FF2B5EF4-FFF2-40B4-BE49-F238E27FC236}">
                <a16:creationId xmlns:a16="http://schemas.microsoft.com/office/drawing/2014/main" id="{B0F3D65E-6C5D-A647-9225-868BF15D5D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8" r="3153" b="-1"/>
          <a:stretch/>
        </p:blipFill>
        <p:spPr>
          <a:xfrm>
            <a:off x="5419264" y="3265079"/>
            <a:ext cx="6129269" cy="3592925"/>
          </a:xfrm>
          <a:prstGeom prst="rect">
            <a:avLst/>
          </a:prstGeom>
        </p:spPr>
      </p:pic>
      <p:pic>
        <p:nvPicPr>
          <p:cNvPr id="3" name="Picture 6" descr="image.jpg">
            <a:extLst>
              <a:ext uri="{FF2B5EF4-FFF2-40B4-BE49-F238E27FC236}">
                <a16:creationId xmlns:a16="http://schemas.microsoft.com/office/drawing/2014/main" id="{4F44E54F-C2F0-124E-BC98-973A5A8BB5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7" r="-2" b="-2"/>
          <a:stretch/>
        </p:blipFill>
        <p:spPr>
          <a:xfrm>
            <a:off x="643467" y="-4"/>
            <a:ext cx="6082711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326EC71-2F93-49F2-8A52-B5E037F83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7045" y="643467"/>
            <a:ext cx="4018021" cy="246074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3CA037-B343-40C1-893A-BB3C58EB8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0160" y="4080063"/>
            <a:ext cx="3978237" cy="21561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5070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ehnliche-situation-andere-klasse-frau-in-dem-30er-jahre-klassiker-der-blaue-engel-1930-raekelt-sich-marlene-dietrich-auf-einem-fass-foto-allstar-.jpg">
            <a:extLst>
              <a:ext uri="{FF2B5EF4-FFF2-40B4-BE49-F238E27FC236}">
                <a16:creationId xmlns:a16="http://schemas.microsoft.com/office/drawing/2014/main" id="{46B75C1F-198F-914B-9A74-E546CABDA3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4662"/>
          <a:stretch/>
        </p:blipFill>
        <p:spPr>
          <a:xfrm>
            <a:off x="321734" y="321732"/>
            <a:ext cx="3084025" cy="3067161"/>
          </a:xfrm>
          <a:prstGeom prst="rect">
            <a:avLst/>
          </a:prstGeom>
        </p:spPr>
      </p:pic>
      <p:pic>
        <p:nvPicPr>
          <p:cNvPr id="5" name="Picture 4" descr="l-m-1.jpg">
            <a:extLst>
              <a:ext uri="{FF2B5EF4-FFF2-40B4-BE49-F238E27FC236}">
                <a16:creationId xmlns:a16="http://schemas.microsoft.com/office/drawing/2014/main" id="{A583B148-D345-0F4F-888C-9763F713A9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6" r="16732" b="-4"/>
          <a:stretch/>
        </p:blipFill>
        <p:spPr>
          <a:xfrm>
            <a:off x="321734" y="3469102"/>
            <a:ext cx="3084025" cy="3069719"/>
          </a:xfrm>
          <a:prstGeom prst="rect">
            <a:avLst/>
          </a:prstGeom>
        </p:spPr>
      </p:pic>
      <p:pic>
        <p:nvPicPr>
          <p:cNvPr id="4" name="Picture 1" descr="1875523,MqveFMRzikFV7Hc_8n63Uc1ipmVb1vLp9msrFhS3XaFwpWgi6UYEvgJgPeOS3+TzP7qqwCcLyODdR79920XjOw==.jpg">
            <a:extLst>
              <a:ext uri="{FF2B5EF4-FFF2-40B4-BE49-F238E27FC236}">
                <a16:creationId xmlns:a16="http://schemas.microsoft.com/office/drawing/2014/main" id="{9D5F8825-82AD-004E-A77D-59CE1AB484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6" r="14828"/>
          <a:stretch/>
        </p:blipFill>
        <p:spPr>
          <a:xfrm>
            <a:off x="3490161" y="321732"/>
            <a:ext cx="4151376" cy="6214533"/>
          </a:xfrm>
          <a:prstGeom prst="rect">
            <a:avLst/>
          </a:prstGeom>
        </p:spPr>
      </p:pic>
      <p:pic>
        <p:nvPicPr>
          <p:cNvPr id="2" name="Content Placeholder 10" descr="lola1.jpg">
            <a:extLst>
              <a:ext uri="{FF2B5EF4-FFF2-40B4-BE49-F238E27FC236}">
                <a16:creationId xmlns:a16="http://schemas.microsoft.com/office/drawing/2014/main" id="{EFC41668-B6E4-F641-A2C8-938BD741F9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7" r="21870" b="-1"/>
          <a:stretch/>
        </p:blipFill>
        <p:spPr>
          <a:xfrm>
            <a:off x="7718889" y="321732"/>
            <a:ext cx="4151376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59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419969D-62EA-C94D-9F63-E9C1133CD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8928" y="964692"/>
            <a:ext cx="6092952" cy="1188720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800" dirty="0"/>
              <a:t>Absence </a:t>
            </a:r>
            <a:r>
              <a:rPr lang="en-US" sz="2800" dirty="0" err="1"/>
              <a:t>ženských</a:t>
            </a:r>
            <a:r>
              <a:rPr lang="en-US" sz="2800" dirty="0"/>
              <a:t> </a:t>
            </a:r>
            <a:r>
              <a:rPr lang="en-US" sz="2800" dirty="0" err="1"/>
              <a:t>hrdinek</a:t>
            </a:r>
            <a:endParaRPr lang="en-US" sz="2800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B2E960C9-3E3F-C64E-B449-2D3250A7B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1" y="964692"/>
            <a:ext cx="3707652" cy="477533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/>
                </a:solidFill>
              </a:rPr>
              <a:t>- typický hrdina filmů nové vlny je zranitelný mladý muž, v němž rezonuje osobnost režiséra, který sám sebe prezentuje jako romantický ideál umělce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/>
                </a:solidFill>
              </a:rPr>
              <a:t>- Dvojí typ hrdinky: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/>
                </a:solidFill>
              </a:rPr>
              <a:t>1) nebezpečná femme fatale (</a:t>
            </a:r>
            <a:r>
              <a:rPr lang="cs-CZ" sz="1600" i="1" dirty="0">
                <a:solidFill>
                  <a:schemeClr val="tx1"/>
                </a:solidFill>
              </a:rPr>
              <a:t>U konce s dechem, Střílejte na pianistu, </a:t>
            </a:r>
            <a:r>
              <a:rPr lang="cs-CZ" sz="1600" i="1" dirty="0" err="1">
                <a:solidFill>
                  <a:schemeClr val="tx1"/>
                </a:solidFill>
              </a:rPr>
              <a:t>Jules</a:t>
            </a:r>
            <a:r>
              <a:rPr lang="cs-CZ" sz="1600" i="1" dirty="0">
                <a:solidFill>
                  <a:schemeClr val="tx1"/>
                </a:solidFill>
              </a:rPr>
              <a:t> a Jim)</a:t>
            </a:r>
            <a:endParaRPr lang="cs-CZ" sz="1600" dirty="0">
              <a:solidFill>
                <a:schemeClr val="tx1"/>
              </a:solidFill>
            </a:endParaRP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/>
                </a:solidFill>
              </a:rPr>
              <a:t>2) žena jako objekt pro filmaře, který ji studuje skoro se sociologickým zápalem, ale taky s lítostí nebo i pohrdáním (</a:t>
            </a:r>
            <a:r>
              <a:rPr lang="cs-CZ" sz="1600" i="1" dirty="0">
                <a:solidFill>
                  <a:schemeClr val="tx1"/>
                </a:solidFill>
              </a:rPr>
              <a:t>Vdaná žena, Hezké holky</a:t>
            </a:r>
            <a:r>
              <a:rPr lang="cs-CZ" sz="1600" dirty="0">
                <a:solidFill>
                  <a:schemeClr val="tx1"/>
                </a:solidFill>
              </a:rPr>
              <a:t>)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/>
                </a:solidFill>
              </a:rPr>
              <a:t>- Ženy jako vizuální objekty všudypřítomné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/>
                </a:solidFill>
              </a:rPr>
              <a:t>- </a:t>
            </a:r>
            <a:r>
              <a:rPr lang="cs-CZ" sz="1600" dirty="0" err="1">
                <a:solidFill>
                  <a:schemeClr val="tx1"/>
                </a:solidFill>
              </a:rPr>
              <a:t>Misogynní</a:t>
            </a:r>
            <a:r>
              <a:rPr lang="cs-CZ" sz="1600" dirty="0">
                <a:solidFill>
                  <a:schemeClr val="tx1"/>
                </a:solidFill>
              </a:rPr>
              <a:t> projekce X hrdinky jiné, moderní, nové</a:t>
            </a:r>
          </a:p>
          <a:p>
            <a:pPr lvl="1" indent="-22860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8" name="Zástupný symbol obrázku 7" descr="Obsah obrázku osoba, interiér, zeď, stůl&#10;&#10;Popis byl vytvořen automaticky">
            <a:extLst>
              <a:ext uri="{FF2B5EF4-FFF2-40B4-BE49-F238E27FC236}">
                <a16:creationId xmlns:a16="http://schemas.microsoft.com/office/drawing/2014/main" id="{4520B6AA-FEE6-CB4E-B942-84ACD746B92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429" b="10429"/>
          <a:stretch>
            <a:fillRect/>
          </a:stretch>
        </p:blipFill>
        <p:spPr>
          <a:xfrm>
            <a:off x="5203583" y="2524211"/>
            <a:ext cx="2820953" cy="3166749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  <p:pic>
        <p:nvPicPr>
          <p:cNvPr id="10" name="Obrázek 9" descr="Obsah obrázku osoba, vsedě, zeď, žena&#10;&#10;Popis byl vytvořen automaticky">
            <a:extLst>
              <a:ext uri="{FF2B5EF4-FFF2-40B4-BE49-F238E27FC236}">
                <a16:creationId xmlns:a16="http://schemas.microsoft.com/office/drawing/2014/main" id="{82F14CC9-E57D-B243-AB34-FFAD6A39E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3260" y="2475145"/>
            <a:ext cx="2451629" cy="3264882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1779335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strom, budova, silnice&#10;&#10;Popis byl vytvořen automaticky">
            <a:extLst>
              <a:ext uri="{FF2B5EF4-FFF2-40B4-BE49-F238E27FC236}">
                <a16:creationId xmlns:a16="http://schemas.microsoft.com/office/drawing/2014/main" id="{144204B5-EE5D-3A49-BAD6-2974CB19D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0"/>
            <a:ext cx="10763250" cy="6858000"/>
          </a:xfrm>
          <a:prstGeom prst="rect">
            <a:avLst/>
          </a:prstGeom>
        </p:spPr>
      </p:pic>
      <p:pic>
        <p:nvPicPr>
          <p:cNvPr id="5" name="Obrázek 4" descr="Obsah obrázku osoba, dívka, držení&#10;&#10;Popis byl vytvořen automaticky">
            <a:extLst>
              <a:ext uri="{FF2B5EF4-FFF2-40B4-BE49-F238E27FC236}">
                <a16:creationId xmlns:a16="http://schemas.microsoft.com/office/drawing/2014/main" id="{C4338C16-1ACD-234A-824E-622F3DC0B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889000"/>
            <a:ext cx="7620000" cy="5080000"/>
          </a:xfrm>
          <a:prstGeom prst="rect">
            <a:avLst/>
          </a:prstGeom>
        </p:spPr>
      </p:pic>
      <p:pic>
        <p:nvPicPr>
          <p:cNvPr id="7" name="Obrázek 6" descr="Obsah obrázku osoba, žena, stojící, exteriér&#10;&#10;Popis byl vytvořen automaticky">
            <a:extLst>
              <a:ext uri="{FF2B5EF4-FFF2-40B4-BE49-F238E27FC236}">
                <a16:creationId xmlns:a16="http://schemas.microsoft.com/office/drawing/2014/main" id="{F5BA2FDA-2DCC-E740-BF30-A4A931812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3248" y="0"/>
            <a:ext cx="6765503" cy="6858000"/>
          </a:xfrm>
          <a:prstGeom prst="rect">
            <a:avLst/>
          </a:prstGeom>
        </p:spPr>
      </p:pic>
      <p:pic>
        <p:nvPicPr>
          <p:cNvPr id="9" name="Obrázek 8" descr="Obsah obrázku osoba, interiér, oblečení, žena&#10;&#10;Popis byl vytvořen automaticky">
            <a:extLst>
              <a:ext uri="{FF2B5EF4-FFF2-40B4-BE49-F238E27FC236}">
                <a16:creationId xmlns:a16="http://schemas.microsoft.com/office/drawing/2014/main" id="{D8AB03DB-9918-0B4A-82FD-E3EC92CBD7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1750" y="1701800"/>
            <a:ext cx="45085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75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 descr="Obsah obrázku osoba, oblečení, exteriér&#10;&#10;Popis byl vytvořen automaticky">
            <a:extLst>
              <a:ext uri="{FF2B5EF4-FFF2-40B4-BE49-F238E27FC236}">
                <a16:creationId xmlns:a16="http://schemas.microsoft.com/office/drawing/2014/main" id="{28D12731-7025-A34B-A6E4-E78E847693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4" b="36021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12" name="Obrázek 11" descr="Obsah obrázku osoba, budova, objekt, stojící&#10;&#10;Popis byl vytvořen automaticky">
            <a:extLst>
              <a:ext uri="{FF2B5EF4-FFF2-40B4-BE49-F238E27FC236}">
                <a16:creationId xmlns:a16="http://schemas.microsoft.com/office/drawing/2014/main" id="{D5BCAA50-0B0F-D149-B341-62A61E1CB1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99" r="9548" b="-1"/>
          <a:stretch/>
        </p:blipFill>
        <p:spPr>
          <a:xfrm>
            <a:off x="4080191" y="10"/>
            <a:ext cx="4014047" cy="3383270"/>
          </a:xfrm>
          <a:prstGeom prst="rect">
            <a:avLst/>
          </a:prstGeom>
        </p:spPr>
      </p:pic>
      <p:pic>
        <p:nvPicPr>
          <p:cNvPr id="10" name="Obrázek 9" descr="Obsah obrázku osoba, exteriér, budova, obloha&#10;&#10;Popis byl vytvořen automaticky">
            <a:extLst>
              <a:ext uri="{FF2B5EF4-FFF2-40B4-BE49-F238E27FC236}">
                <a16:creationId xmlns:a16="http://schemas.microsoft.com/office/drawing/2014/main" id="{B437104D-A67A-C647-8209-8204B94BF4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6" r="17383" b="-3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8" name="Obrázek 7" descr="Obsah obrázku osoba, vsedě, interiér, žena&#10;&#10;Popis byl vytvořen automaticky">
            <a:extLst>
              <a:ext uri="{FF2B5EF4-FFF2-40B4-BE49-F238E27FC236}">
                <a16:creationId xmlns:a16="http://schemas.microsoft.com/office/drawing/2014/main" id="{D66971E2-50B5-B942-9FF5-820C1234E8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887" b="2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6" name="Obrázek 5" descr="Obsah obrázku osoba, zeď, interiér, žena&#10;&#10;Popis byl vytvořen automaticky">
            <a:extLst>
              <a:ext uri="{FF2B5EF4-FFF2-40B4-BE49-F238E27FC236}">
                <a16:creationId xmlns:a16="http://schemas.microsoft.com/office/drawing/2014/main" id="{FB3C4385-6BB8-EC49-92FB-0D25098829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29"/>
          <a:stretch/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14" name="Obrázek 13" descr="Obsah obrázku žena, osoba, zeď, interiér&#10;&#10;Popis byl vytvořen automaticky">
            <a:extLst>
              <a:ext uri="{FF2B5EF4-FFF2-40B4-BE49-F238E27FC236}">
                <a16:creationId xmlns:a16="http://schemas.microsoft.com/office/drawing/2014/main" id="{7480AA49-0577-3C44-A70B-512E4769D5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64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93B7AB63-ADAE-A142-BF47-FD970D4B40B9}"/>
              </a:ext>
            </a:extLst>
          </p:cNvPr>
          <p:cNvSpPr txBox="1"/>
          <p:nvPr/>
        </p:nvSpPr>
        <p:spPr>
          <a:xfrm>
            <a:off x="1300162" y="3014661"/>
            <a:ext cx="145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highlight>
                  <a:srgbClr val="FF0000"/>
                </a:highlight>
              </a:rPr>
              <a:t>Anouk</a:t>
            </a:r>
            <a:r>
              <a:rPr lang="cs-CZ" dirty="0">
                <a:highlight>
                  <a:srgbClr val="FF0000"/>
                </a:highlight>
              </a:rPr>
              <a:t> </a:t>
            </a:r>
            <a:r>
              <a:rPr lang="cs-CZ" dirty="0" err="1">
                <a:highlight>
                  <a:srgbClr val="FF0000"/>
                </a:highlight>
              </a:rPr>
              <a:t>Aimée</a:t>
            </a:r>
            <a:endParaRPr lang="cs-CZ" dirty="0">
              <a:highlight>
                <a:srgbClr val="FF0000"/>
              </a:highlight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6B91748E-8437-FD48-8D61-80F786BC3651}"/>
              </a:ext>
            </a:extLst>
          </p:cNvPr>
          <p:cNvSpPr txBox="1"/>
          <p:nvPr/>
        </p:nvSpPr>
        <p:spPr>
          <a:xfrm>
            <a:off x="5357810" y="2971797"/>
            <a:ext cx="1568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highlight>
                  <a:srgbClr val="FF0000"/>
                </a:highlight>
              </a:rPr>
              <a:t>Jeanne</a:t>
            </a:r>
            <a:r>
              <a:rPr lang="cs-CZ" dirty="0">
                <a:highlight>
                  <a:srgbClr val="FF0000"/>
                </a:highlight>
              </a:rPr>
              <a:t> </a:t>
            </a:r>
            <a:r>
              <a:rPr lang="cs-CZ" dirty="0" err="1">
                <a:highlight>
                  <a:srgbClr val="FF0000"/>
                </a:highlight>
              </a:rPr>
              <a:t>Moreau</a:t>
            </a:r>
            <a:endParaRPr lang="cs-CZ" dirty="0">
              <a:highlight>
                <a:srgbClr val="FF0000"/>
              </a:highlight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538E371F-FF9D-9841-A604-5E1C88A29113}"/>
              </a:ext>
            </a:extLst>
          </p:cNvPr>
          <p:cNvSpPr txBox="1"/>
          <p:nvPr/>
        </p:nvSpPr>
        <p:spPr>
          <a:xfrm>
            <a:off x="9658350" y="3014661"/>
            <a:ext cx="133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ighlight>
                  <a:srgbClr val="FF0000"/>
                </a:highlight>
              </a:rPr>
              <a:t>Anna Karina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99CFF7DC-3EDC-B245-9526-E38CA867D73F}"/>
              </a:ext>
            </a:extLst>
          </p:cNvPr>
          <p:cNvSpPr txBox="1"/>
          <p:nvPr/>
        </p:nvSpPr>
        <p:spPr>
          <a:xfrm>
            <a:off x="1114425" y="6457950"/>
            <a:ext cx="1871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highlight>
                  <a:srgbClr val="FF0000"/>
                </a:highlight>
              </a:rPr>
              <a:t>Bernadette</a:t>
            </a:r>
            <a:r>
              <a:rPr lang="cs-CZ" dirty="0">
                <a:highlight>
                  <a:srgbClr val="FF0000"/>
                </a:highlight>
              </a:rPr>
              <a:t> </a:t>
            </a:r>
            <a:r>
              <a:rPr lang="cs-CZ" dirty="0" err="1">
                <a:highlight>
                  <a:srgbClr val="FF0000"/>
                </a:highlight>
              </a:rPr>
              <a:t>Lafont</a:t>
            </a:r>
            <a:endParaRPr lang="cs-CZ" dirty="0">
              <a:highlight>
                <a:srgbClr val="FF0000"/>
              </a:highlight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8023281-9740-0D4E-95EA-BE68C91803D6}"/>
              </a:ext>
            </a:extLst>
          </p:cNvPr>
          <p:cNvSpPr txBox="1"/>
          <p:nvPr/>
        </p:nvSpPr>
        <p:spPr>
          <a:xfrm>
            <a:off x="5800725" y="6457950"/>
            <a:ext cx="1257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ighlight>
                  <a:srgbClr val="FF0000"/>
                </a:highlight>
              </a:rPr>
              <a:t>Jean </a:t>
            </a:r>
            <a:r>
              <a:rPr lang="cs-CZ" dirty="0" err="1">
                <a:highlight>
                  <a:srgbClr val="FF0000"/>
                </a:highlight>
              </a:rPr>
              <a:t>Seberg</a:t>
            </a:r>
            <a:endParaRPr lang="cs-CZ" dirty="0">
              <a:highlight>
                <a:srgbClr val="FF0000"/>
              </a:highlight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39DF2850-428F-0741-B7DD-797FB1B9EB86}"/>
              </a:ext>
            </a:extLst>
          </p:cNvPr>
          <p:cNvSpPr txBox="1"/>
          <p:nvPr/>
        </p:nvSpPr>
        <p:spPr>
          <a:xfrm>
            <a:off x="10565346" y="6500807"/>
            <a:ext cx="1646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highlight>
                  <a:srgbClr val="FF0000"/>
                </a:highlight>
              </a:rPr>
              <a:t>Delphine</a:t>
            </a:r>
            <a:r>
              <a:rPr lang="cs-CZ" dirty="0">
                <a:highlight>
                  <a:srgbClr val="FF0000"/>
                </a:highlight>
              </a:rPr>
              <a:t> </a:t>
            </a:r>
            <a:r>
              <a:rPr lang="cs-CZ" dirty="0" err="1">
                <a:highlight>
                  <a:srgbClr val="FF0000"/>
                </a:highlight>
              </a:rPr>
              <a:t>Seyrig</a:t>
            </a:r>
            <a:endParaRPr lang="cs-CZ" dirty="0"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33662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F205B4-6E04-3A46-BD3D-CED3BAAAD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08804"/>
            <a:ext cx="3698803" cy="1440394"/>
          </a:xfrm>
          <a:noFill/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cs-CZ" sz="2400">
                <a:solidFill>
                  <a:schemeClr val="tx1"/>
                </a:solidFill>
              </a:rPr>
              <a:t>Postavy a Herectví ve filmech nové vlny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403EBD-907E-4D59-98D4-A72CD1063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4EFD0C-6CE3-E34C-A8EE-1BAE4AD81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anchor="ctr">
            <a:normAutofit/>
          </a:bodyPr>
          <a:lstStyle/>
          <a:p>
            <a:r>
              <a:rPr lang="cs-CZ">
                <a:solidFill>
                  <a:schemeClr val="bg1"/>
                </a:solidFill>
              </a:rPr>
              <a:t>Postavy symbolizují auteurskou cinefilii svých tvůrců &gt;&gt; často chodí do kina</a:t>
            </a:r>
          </a:p>
          <a:p>
            <a:r>
              <a:rPr lang="cs-CZ">
                <a:solidFill>
                  <a:schemeClr val="bg1"/>
                </a:solidFill>
              </a:rPr>
              <a:t>Ztotožnění s vyšším uměním, nikoliv s mainstreamovými filmy (Camille ve filmu </a:t>
            </a:r>
            <a:r>
              <a:rPr lang="cs-CZ" i="1">
                <a:solidFill>
                  <a:schemeClr val="bg1"/>
                </a:solidFill>
              </a:rPr>
              <a:t>Pohrdání </a:t>
            </a:r>
            <a:r>
              <a:rPr lang="cs-CZ">
                <a:solidFill>
                  <a:schemeClr val="bg1"/>
                </a:solidFill>
              </a:rPr>
              <a:t>utíká od svého manžela do náruče amerického producenta)</a:t>
            </a:r>
          </a:p>
          <a:p>
            <a:r>
              <a:rPr lang="cs-CZ">
                <a:solidFill>
                  <a:schemeClr val="bg1"/>
                </a:solidFill>
              </a:rPr>
              <a:t>Ambice potlačit předchozí herecké zkušenosti (Jeanne Moreau) &gt;&gt; herci mají působit tak, že jen existují před kamerou (v souladu s koncepcí autenticity a spontaneity)</a:t>
            </a:r>
          </a:p>
          <a:p>
            <a:r>
              <a:rPr lang="cs-CZ">
                <a:solidFill>
                  <a:schemeClr val="bg1"/>
                </a:solidFill>
              </a:rPr>
              <a:t>Řada zcizujících efektů (direct address, chyby, zveličená nebo nepatřičná gesta a pohyby), které poukazují na distanci mezi postavou a jejím hereckým ztvárněním &gt;&gt; herecké vyjádření dvojího tahu nové vlny směrem k realismu i osobnímu vyjádření</a:t>
            </a:r>
          </a:p>
        </p:txBody>
      </p:sp>
    </p:spTree>
    <p:extLst>
      <p:ext uri="{BB962C8B-B14F-4D97-AF65-F5344CB8AC3E}">
        <p14:creationId xmlns:p14="http://schemas.microsoft.com/office/powerpoint/2010/main" val="305659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soba, oblečení, muž, zeď&#10;&#10;Popis byl vytvořen automaticky">
            <a:extLst>
              <a:ext uri="{FF2B5EF4-FFF2-40B4-BE49-F238E27FC236}">
                <a16:creationId xmlns:a16="http://schemas.microsoft.com/office/drawing/2014/main" id="{4FA903FE-42B0-C547-9430-C65B6F2928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0" r="14284" b="1"/>
          <a:stretch/>
        </p:blipFill>
        <p:spPr>
          <a:xfrm>
            <a:off x="321724" y="321732"/>
            <a:ext cx="7086768" cy="6214533"/>
          </a:xfrm>
          <a:prstGeom prst="rect">
            <a:avLst/>
          </a:prstGeom>
        </p:spPr>
      </p:pic>
      <p:pic>
        <p:nvPicPr>
          <p:cNvPr id="7" name="Obrázek 6" descr="Obsah obrázku osoba, žena, exteriér, telefon&#10;&#10;Popis byl vytvořen automaticky">
            <a:extLst>
              <a:ext uri="{FF2B5EF4-FFF2-40B4-BE49-F238E27FC236}">
                <a16:creationId xmlns:a16="http://schemas.microsoft.com/office/drawing/2014/main" id="{7582223F-CC46-324F-BD33-577591C990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97" b="-2"/>
          <a:stretch/>
        </p:blipFill>
        <p:spPr>
          <a:xfrm>
            <a:off x="7499948" y="321732"/>
            <a:ext cx="437032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634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muž, interiér, zeď, osoba&#10;&#10;Popis byl vytvořen automaticky">
            <a:extLst>
              <a:ext uri="{FF2B5EF4-FFF2-40B4-BE49-F238E27FC236}">
                <a16:creationId xmlns:a16="http://schemas.microsoft.com/office/drawing/2014/main" id="{1E7E4724-D7CA-5E48-AFF1-3B9BA4B2CF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5" r="13425"/>
          <a:stretch/>
        </p:blipFill>
        <p:spPr>
          <a:xfrm>
            <a:off x="20" y="10"/>
            <a:ext cx="4635480" cy="3428986"/>
          </a:xfrm>
          <a:prstGeom prst="rect">
            <a:avLst/>
          </a:prstGeom>
        </p:spPr>
      </p:pic>
      <p:pic>
        <p:nvPicPr>
          <p:cNvPr id="3" name="Obrázek 2" descr="Obsah obrázku interiér, zeď&#10;&#10;Popis byl vytvořen automaticky">
            <a:extLst>
              <a:ext uri="{FF2B5EF4-FFF2-40B4-BE49-F238E27FC236}">
                <a16:creationId xmlns:a16="http://schemas.microsoft.com/office/drawing/2014/main" id="{CBD8D644-6637-2146-8851-9491F9E639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5" r="10732"/>
          <a:stretch/>
        </p:blipFill>
        <p:spPr>
          <a:xfrm>
            <a:off x="20" y="3428999"/>
            <a:ext cx="4654276" cy="3428999"/>
          </a:xfrm>
          <a:prstGeom prst="rect">
            <a:avLst/>
          </a:prstGeom>
        </p:spPr>
      </p:pic>
      <p:pic>
        <p:nvPicPr>
          <p:cNvPr id="5" name="Obrázek 4" descr="Obsah obrázku patro, osoba, budova&#10;&#10;Popis byl vytvořen automaticky">
            <a:extLst>
              <a:ext uri="{FF2B5EF4-FFF2-40B4-BE49-F238E27FC236}">
                <a16:creationId xmlns:a16="http://schemas.microsoft.com/office/drawing/2014/main" id="{16B7E778-55DC-F74C-8583-D05EC44334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3921"/>
          <a:stretch/>
        </p:blipFill>
        <p:spPr>
          <a:xfrm>
            <a:off x="4654295" y="10"/>
            <a:ext cx="7537704" cy="4526265"/>
          </a:xfrm>
          <a:prstGeom prst="rect">
            <a:avLst/>
          </a:prstGeom>
        </p:spPr>
      </p:pic>
      <p:pic>
        <p:nvPicPr>
          <p:cNvPr id="9" name="Obrázek 8" descr="Obsah obrázku osoba, interiér, zeď, muž&#10;&#10;Popis byl vytvořen automaticky">
            <a:extLst>
              <a:ext uri="{FF2B5EF4-FFF2-40B4-BE49-F238E27FC236}">
                <a16:creationId xmlns:a16="http://schemas.microsoft.com/office/drawing/2014/main" id="{594D4607-63E9-D14F-9D0B-0E5202FBB4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44" r="27985"/>
          <a:stretch/>
        </p:blipFill>
        <p:spPr>
          <a:xfrm>
            <a:off x="4693920" y="4526276"/>
            <a:ext cx="2472942" cy="2331725"/>
          </a:xfrm>
          <a:prstGeom prst="rect">
            <a:avLst/>
          </a:prstGeom>
        </p:spPr>
      </p:pic>
      <p:pic>
        <p:nvPicPr>
          <p:cNvPr id="13" name="Obrázek 12" descr="Obsah obrázku kulečníkový stůl, kulečníková herna, interiér, patro&#10;&#10;Popis byl vytvořen automaticky">
            <a:extLst>
              <a:ext uri="{FF2B5EF4-FFF2-40B4-BE49-F238E27FC236}">
                <a16:creationId xmlns:a16="http://schemas.microsoft.com/office/drawing/2014/main" id="{EC185FDE-7516-A843-9E60-7131D6860A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598" r="27807" b="2"/>
          <a:stretch/>
        </p:blipFill>
        <p:spPr>
          <a:xfrm>
            <a:off x="7206488" y="4526276"/>
            <a:ext cx="2472942" cy="2331725"/>
          </a:xfrm>
          <a:prstGeom prst="rect">
            <a:avLst/>
          </a:prstGeom>
        </p:spPr>
      </p:pic>
      <p:pic>
        <p:nvPicPr>
          <p:cNvPr id="11" name="Obrázek 10" descr="Obsah obrázku osoba, zeď, interiér, držení&#10;&#10;Popis byl vytvořen automaticky">
            <a:extLst>
              <a:ext uri="{FF2B5EF4-FFF2-40B4-BE49-F238E27FC236}">
                <a16:creationId xmlns:a16="http://schemas.microsoft.com/office/drawing/2014/main" id="{56DE2894-0619-C442-A041-810B50C69F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5" r="35287" b="-2"/>
          <a:stretch/>
        </p:blipFill>
        <p:spPr>
          <a:xfrm>
            <a:off x="9719054" y="4526274"/>
            <a:ext cx="2472939" cy="233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575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D9299D-4C47-4A4B-9D3E-CEB9858B2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</p:spPr>
        <p:txBody>
          <a:bodyPr>
            <a:normAutofit/>
          </a:bodyPr>
          <a:lstStyle/>
          <a:p>
            <a:r>
              <a:rPr lang="cs-CZ"/>
              <a:t>Hrdinky/herečky ve filmech nové vlny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FFC6B868-22EF-4C1A-9E76-0100522369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3757924"/>
              </p:ext>
            </p:extLst>
          </p:nvPr>
        </p:nvGraphicFramePr>
        <p:xfrm>
          <a:off x="965201" y="2638425"/>
          <a:ext cx="10261600" cy="3101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1747058"/>
      </p:ext>
    </p:extLst>
  </p:cSld>
  <p:clrMapOvr>
    <a:masterClrMapping/>
  </p:clrMapOvr>
</p:sld>
</file>

<file path=ppt/theme/theme1.xml><?xml version="1.0" encoding="utf-8"?>
<a:theme xmlns:a="http://schemas.openxmlformats.org/drawingml/2006/main" name="Balík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1663</Words>
  <Application>Microsoft Macintosh PowerPoint</Application>
  <PresentationFormat>Širokoúhlá obrazovka</PresentationFormat>
  <Paragraphs>172</Paragraphs>
  <Slides>40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3" baseType="lpstr">
      <vt:lpstr>Arial</vt:lpstr>
      <vt:lpstr>Gill Sans MT</vt:lpstr>
      <vt:lpstr>Balík</vt:lpstr>
      <vt:lpstr>Francouzská kinematografie od roku 1959 do současnosti</vt:lpstr>
      <vt:lpstr>Nová vlna a herecké hvězdy</vt:lpstr>
      <vt:lpstr>Nová vlna a herecké hvězdy</vt:lpstr>
      <vt:lpstr>Absence ženských hrdinek</vt:lpstr>
      <vt:lpstr>Prezentace aplikace PowerPoint</vt:lpstr>
      <vt:lpstr>Postavy a Herectví ve filmech nové vlny</vt:lpstr>
      <vt:lpstr>Prezentace aplikace PowerPoint</vt:lpstr>
      <vt:lpstr>Prezentace aplikace PowerPoint</vt:lpstr>
      <vt:lpstr>Hrdinky/herečky ve filmech nové vlny</vt:lpstr>
      <vt:lpstr>Jean paul belmondo a alain delon  “Jeden se směje a druhý ne”</vt:lpstr>
      <vt:lpstr>Belmondo a delon</vt:lpstr>
      <vt:lpstr>Jean paul belmondo (1933)</vt:lpstr>
      <vt:lpstr>Jean-paul belmondo</vt:lpstr>
      <vt:lpstr>Alain delon (1935)</vt:lpstr>
      <vt:lpstr>Alain delon</vt:lpstr>
      <vt:lpstr>Konec nové vlny a její odkaz</vt:lpstr>
      <vt:lpstr>Události roku 1968</vt:lpstr>
      <vt:lpstr>Po roce 1945</vt:lpstr>
      <vt:lpstr>Kinematografie 60. a 70. let 1)</vt:lpstr>
      <vt:lpstr>Kinematografie 60. a 70. let 2)</vt:lpstr>
      <vt:lpstr>Divácky nejúspěšnější filmy 60. let</vt:lpstr>
      <vt:lpstr>Komedie a dokument (70. léta)</vt:lpstr>
      <vt:lpstr>Návštěvnost kin (1950–1980) </vt:lpstr>
      <vt:lpstr>Filmová produkce 1950–1980 </vt:lpstr>
      <vt:lpstr>Kina a/vs televize</vt:lpstr>
      <vt:lpstr>Pornografie jako výrazný krátkodobý trend 70. let</vt:lpstr>
      <vt:lpstr>Technologie (70.léta)</vt:lpstr>
      <vt:lpstr>Feministická kontrakultura</vt:lpstr>
      <vt:lpstr>Experimentální a aktivistické filmy 70. let</vt:lpstr>
      <vt:lpstr>Prezentace aplikace PowerPoint</vt:lpstr>
      <vt:lpstr>Nové koncepce filmového diváctví</vt:lpstr>
      <vt:lpstr>Christian metz</vt:lpstr>
      <vt:lpstr>Jacques Demy (1931–1990)</vt:lpstr>
      <vt:lpstr>Nantes (Cherbourg, Rochefort)</vt:lpstr>
      <vt:lpstr>Prezentace aplikace PowerPoint</vt:lpstr>
      <vt:lpstr>Jacques Demy a / vs nová vlna 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Francouzská kinematografie od roku 1959 do současnosti</dc:title>
  <dc:creator>Šárka Gmiterková</dc:creator>
  <cp:lastModifiedBy>Šárka Gmiterková</cp:lastModifiedBy>
  <cp:revision>1</cp:revision>
  <dcterms:created xsi:type="dcterms:W3CDTF">2019-04-13T08:22:48Z</dcterms:created>
  <dcterms:modified xsi:type="dcterms:W3CDTF">2019-04-13T08:23:16Z</dcterms:modified>
</cp:coreProperties>
</file>