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65"/>
  </p:normalViewPr>
  <p:slideViewPr>
    <p:cSldViewPr snapToGrid="0" snapToObjects="1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5/8/19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5/8/19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5/8/19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shade val="100000"/>
                <a:satMod val="185000"/>
                <a:lumMod val="120000"/>
              </a:schemeClr>
            </a:gs>
            <a:gs pos="100000">
              <a:schemeClr val="bg1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1C9F4F8-1CA1-4169-A513-5E15F4D91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54D99D-4EFC-144C-B513-80666A0C7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chemeClr val="accent1"/>
          </a:solidFill>
          <a:ln w="190500" cmpd="thinThick">
            <a:solidFill>
              <a:schemeClr val="accent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Francouzská kinematografie od roku 1959 do současnosti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742A682-FA4B-CA47-B6FB-2CD989F92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5194" y="4352544"/>
            <a:ext cx="6801612" cy="1239894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FAV334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9. 5. 2019</a:t>
            </a:r>
          </a:p>
          <a:p>
            <a:pPr algn="ctr">
              <a:lnSpc>
                <a:spcPct val="90000"/>
              </a:lnSpc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Mgr.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Šárka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Gmiterková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Ph. D. </a:t>
            </a:r>
          </a:p>
          <a:p>
            <a:pPr algn="ctr">
              <a:lnSpc>
                <a:spcPct val="90000"/>
              </a:lnSpc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7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text, fotka, noviny, osoba&#10;&#10;Popis byl vytvořen automaticky">
            <a:extLst>
              <a:ext uri="{FF2B5EF4-FFF2-40B4-BE49-F238E27FC236}">
                <a16:creationId xmlns:a16="http://schemas.microsoft.com/office/drawing/2014/main" id="{5C01FF8F-AD73-2C49-B9E8-CE31774DA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304215"/>
            <a:ext cx="2879083" cy="424956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, kniha, noviny&#10;&#10;Popis byl vytvořen automaticky">
            <a:extLst>
              <a:ext uri="{FF2B5EF4-FFF2-40B4-BE49-F238E27FC236}">
                <a16:creationId xmlns:a16="http://schemas.microsoft.com/office/drawing/2014/main" id="{354FF807-2E34-CF40-A956-2460D5C0E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976" y="1511449"/>
            <a:ext cx="2880360" cy="383611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podepsat, exteriér&#10;&#10;Popis byl vytvořen automaticky">
            <a:extLst>
              <a:ext uri="{FF2B5EF4-FFF2-40B4-BE49-F238E27FC236}">
                <a16:creationId xmlns:a16="http://schemas.microsoft.com/office/drawing/2014/main" id="{2D6D564B-6031-6147-ACA1-B05149230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941" y="1515139"/>
            <a:ext cx="2880360" cy="382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8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9CECA9-19CF-BB45-B3FB-B4079B089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400" i="1" dirty="0" err="1"/>
              <a:t>Nenávist</a:t>
            </a:r>
            <a:r>
              <a:rPr lang="en-US" sz="2400" dirty="0"/>
              <a:t> (</a:t>
            </a:r>
            <a:r>
              <a:rPr lang="en-US" sz="2400" i="1" dirty="0"/>
              <a:t>la </a:t>
            </a:r>
            <a:r>
              <a:rPr lang="en-US" sz="2400" i="1" dirty="0" err="1"/>
              <a:t>haine</a:t>
            </a:r>
            <a:r>
              <a:rPr lang="en-US" sz="2400" dirty="0"/>
              <a:t>, 1995)</a:t>
            </a:r>
            <a:br>
              <a:rPr lang="en-US" sz="2400" dirty="0"/>
            </a:br>
            <a:r>
              <a:rPr lang="en-US" sz="2400" dirty="0"/>
              <a:t>r. Mathieu Kassovitz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9E41CD3-BA18-D24E-89FB-CB0B27B8A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2640692"/>
            <a:ext cx="5291328" cy="325525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- Příběh hrdinů Huberta (černoch), </a:t>
            </a:r>
            <a:r>
              <a:rPr lang="cs-CZ" dirty="0" err="1">
                <a:solidFill>
                  <a:schemeClr val="tx1"/>
                </a:solidFill>
              </a:rPr>
              <a:t>Vinze</a:t>
            </a:r>
            <a:r>
              <a:rPr lang="cs-CZ" dirty="0">
                <a:solidFill>
                  <a:schemeClr val="tx1"/>
                </a:solidFill>
              </a:rPr>
              <a:t> (žid) a </a:t>
            </a:r>
            <a:r>
              <a:rPr lang="cs-CZ" dirty="0" err="1">
                <a:solidFill>
                  <a:schemeClr val="tx1"/>
                </a:solidFill>
              </a:rPr>
              <a:t>Saida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>
                <a:solidFill>
                  <a:schemeClr val="tx1"/>
                </a:solidFill>
              </a:rPr>
              <a:t>arab</a:t>
            </a:r>
            <a:r>
              <a:rPr lang="cs-CZ" dirty="0">
                <a:solidFill>
                  <a:schemeClr val="tx1"/>
                </a:solidFill>
              </a:rPr>
              <a:t>) – který ukazuje na multietnickou skrumáž žijící ve francouzských </a:t>
            </a:r>
            <a:r>
              <a:rPr lang="cs-CZ" dirty="0" err="1">
                <a:solidFill>
                  <a:schemeClr val="tx1"/>
                </a:solidFill>
              </a:rPr>
              <a:t>banlieue</a:t>
            </a:r>
            <a:endParaRPr lang="cs-CZ" dirty="0">
              <a:solidFill>
                <a:schemeClr val="tx1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- Film se obrací k zahraničním vzorům (</a:t>
            </a:r>
            <a:r>
              <a:rPr lang="cs-CZ" dirty="0" err="1">
                <a:solidFill>
                  <a:schemeClr val="tx1"/>
                </a:solidFill>
              </a:rPr>
              <a:t>Spike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Lee</a:t>
            </a:r>
            <a:r>
              <a:rPr lang="cs-CZ" dirty="0">
                <a:solidFill>
                  <a:schemeClr val="tx1"/>
                </a:solidFill>
              </a:rPr>
              <a:t>, Martin </a:t>
            </a:r>
            <a:r>
              <a:rPr lang="cs-CZ" dirty="0" err="1">
                <a:solidFill>
                  <a:schemeClr val="tx1"/>
                </a:solidFill>
              </a:rPr>
              <a:t>Scorsese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- Tematizace rozporu mezi středostavovskou Paříží a pracující třídou žijící mimo centrum metropole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- </a:t>
            </a:r>
            <a:r>
              <a:rPr lang="cs-CZ" dirty="0" err="1">
                <a:solidFill>
                  <a:schemeClr val="tx1"/>
                </a:solidFill>
              </a:rPr>
              <a:t>Youth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culture</a:t>
            </a:r>
            <a:r>
              <a:rPr lang="cs-CZ" dirty="0">
                <a:solidFill>
                  <a:schemeClr val="tx1"/>
                </a:solidFill>
              </a:rPr>
              <a:t> (rap, </a:t>
            </a:r>
            <a:r>
              <a:rPr lang="cs-CZ" dirty="0" err="1">
                <a:solidFill>
                  <a:schemeClr val="tx1"/>
                </a:solidFill>
              </a:rPr>
              <a:t>break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dance</a:t>
            </a:r>
            <a:r>
              <a:rPr lang="cs-CZ" dirty="0">
                <a:solidFill>
                  <a:schemeClr val="tx1"/>
                </a:solidFill>
              </a:rPr>
              <a:t>, taneční hudba) jako rasový, mezinárodní a kulturní tmel, který odstraní propasti mezi etniky a národy &gt;&gt; utopická vize poloviny 90. let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4120CFCD-67FF-E640-8F08-9BA05786850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-1" b="1709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76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5158494-5D9C-8948-B345-2BA52F770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dirty="0" err="1"/>
              <a:t>mainstream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3B2D113-044C-0D42-A6A1-088ED54D9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 fontScale="92500"/>
          </a:bodyPr>
          <a:lstStyle/>
          <a:p>
            <a:r>
              <a:rPr lang="cs-CZ" dirty="0">
                <a:solidFill>
                  <a:srgbClr val="404040"/>
                </a:solidFill>
              </a:rPr>
              <a:t>Komedie &gt;&gt; </a:t>
            </a:r>
            <a:r>
              <a:rPr lang="cs-CZ" dirty="0"/>
              <a:t>etnika, téma migrace a národnostní diaspory prezentována v odlehčeném duchu</a:t>
            </a:r>
          </a:p>
          <a:p>
            <a:r>
              <a:rPr lang="cs-CZ" dirty="0"/>
              <a:t>Dvojí efekt</a:t>
            </a:r>
          </a:p>
          <a:p>
            <a:pPr lvl="1"/>
            <a:r>
              <a:rPr lang="cs-CZ" dirty="0"/>
              <a:t> pozitivní odezva &gt;&gt; snímky mohou problematiku otevřít i divákům, kteří se jinak o migraci nezajímají </a:t>
            </a:r>
          </a:p>
          <a:p>
            <a:pPr lvl="1"/>
            <a:r>
              <a:rPr lang="cs-CZ" dirty="0"/>
              <a:t>karikatury, které se opírají o nejrůznější klišé a představy o kulturních rozdílech (pro komedii typické)</a:t>
            </a:r>
          </a:p>
          <a:p>
            <a:r>
              <a:rPr lang="cs-CZ" dirty="0"/>
              <a:t>téma židovství – úspěšné komedie režiséra Thomase </a:t>
            </a:r>
            <a:r>
              <a:rPr lang="cs-CZ" dirty="0" err="1"/>
              <a:t>Giloua</a:t>
            </a:r>
            <a:r>
              <a:rPr lang="cs-CZ" dirty="0"/>
              <a:t> – </a:t>
            </a:r>
            <a:r>
              <a:rPr lang="cs-CZ" i="1" dirty="0"/>
              <a:t>Přece bych ti nelhal</a:t>
            </a:r>
            <a:r>
              <a:rPr lang="cs-CZ" dirty="0"/>
              <a:t>, debut </a:t>
            </a:r>
            <a:r>
              <a:rPr lang="cs-CZ" dirty="0" err="1"/>
              <a:t>Mathieu</a:t>
            </a:r>
            <a:r>
              <a:rPr lang="cs-CZ" dirty="0"/>
              <a:t> </a:t>
            </a:r>
            <a:r>
              <a:rPr lang="cs-CZ" dirty="0" err="1"/>
              <a:t>Kassovitze</a:t>
            </a:r>
            <a:r>
              <a:rPr lang="cs-CZ" i="1" dirty="0"/>
              <a:t> Café au </a:t>
            </a:r>
            <a:r>
              <a:rPr lang="cs-CZ" i="1" dirty="0" err="1"/>
              <a:t>lait</a:t>
            </a:r>
            <a:r>
              <a:rPr lang="cs-CZ" i="1" dirty="0"/>
              <a:t> </a:t>
            </a:r>
            <a:r>
              <a:rPr lang="cs-CZ" dirty="0"/>
              <a:t>(1993), romantická komedie </a:t>
            </a:r>
            <a:r>
              <a:rPr lang="cs-CZ" i="1" dirty="0"/>
              <a:t>Nesprávná víra </a:t>
            </a:r>
            <a:r>
              <a:rPr lang="cs-CZ" dirty="0"/>
              <a:t>(2006, r. </a:t>
            </a:r>
            <a:r>
              <a:rPr lang="cs-CZ" dirty="0" err="1"/>
              <a:t>Roschdy</a:t>
            </a:r>
            <a:r>
              <a:rPr lang="cs-CZ" dirty="0"/>
              <a:t> Zem)</a:t>
            </a:r>
            <a:endParaRPr lang="cs-CZ" i="1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18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osoba, text&#10;&#10;Popis byl vytvořen automaticky">
            <a:extLst>
              <a:ext uri="{FF2B5EF4-FFF2-40B4-BE49-F238E27FC236}">
                <a16:creationId xmlns:a16="http://schemas.microsoft.com/office/drawing/2014/main" id="{D88F6037-E2EB-0540-AA1D-B23B561B2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1601018"/>
            <a:ext cx="2560320" cy="364981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 descr="Obsah obrázku osoba&#10;&#10;Popis byl vytvořen automaticky">
            <a:extLst>
              <a:ext uri="{FF2B5EF4-FFF2-40B4-BE49-F238E27FC236}">
                <a16:creationId xmlns:a16="http://schemas.microsoft.com/office/drawing/2014/main" id="{461147BC-D05A-4544-8171-5C1CF3BD4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631" y="1617447"/>
            <a:ext cx="2560320" cy="361696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 descr="Obsah obrázku osoba&#10;&#10;Popis byl vytvořen automaticky">
            <a:extLst>
              <a:ext uri="{FF2B5EF4-FFF2-40B4-BE49-F238E27FC236}">
                <a16:creationId xmlns:a16="http://schemas.microsoft.com/office/drawing/2014/main" id="{90AD4C59-3B60-AA48-BFF5-24C1EC982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726" y="1617447"/>
            <a:ext cx="2560320" cy="361696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74E3B7C2-BF75-B344-B774-B70903BD4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0662" y="1678268"/>
            <a:ext cx="2560320" cy="349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43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9A5DB0-CDF6-604E-A548-E2D4E6A66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dirty="0" err="1"/>
              <a:t>Heritage</a:t>
            </a:r>
            <a:r>
              <a:rPr lang="cs-CZ" dirty="0"/>
              <a:t> </a:t>
            </a:r>
            <a:r>
              <a:rPr lang="cs-CZ" dirty="0" err="1"/>
              <a:t>cinema</a:t>
            </a:r>
            <a:r>
              <a:rPr lang="cs-CZ" dirty="0"/>
              <a:t> / historické filmy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F6EFA4-EB74-8647-A85F-A460E3694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90. léta – filmy, které si z francouzské historie selektivně vybírají určitá období a zpracovávají je nostalgickým, erotizovaným způsobem, přičemž brutalita koloniálního systému je buď upozaděná nebo slouží jako součást historické podívané &gt;&gt; </a:t>
            </a:r>
            <a:r>
              <a:rPr lang="cs-CZ" i="1" dirty="0"/>
              <a:t>Indočína</a:t>
            </a:r>
            <a:r>
              <a:rPr lang="cs-CZ" dirty="0"/>
              <a:t> (r. </a:t>
            </a:r>
            <a:r>
              <a:rPr lang="cs-CZ" dirty="0" err="1"/>
              <a:t>Régis</a:t>
            </a:r>
            <a:r>
              <a:rPr lang="cs-CZ" dirty="0"/>
              <a:t> </a:t>
            </a:r>
            <a:r>
              <a:rPr lang="cs-CZ" dirty="0" err="1"/>
              <a:t>Wagnier</a:t>
            </a:r>
            <a:r>
              <a:rPr lang="cs-CZ" dirty="0"/>
              <a:t>, 1992) X </a:t>
            </a:r>
            <a:r>
              <a:rPr lang="cs-CZ" dirty="0" err="1"/>
              <a:t>beur</a:t>
            </a:r>
            <a:r>
              <a:rPr lang="cs-CZ" dirty="0"/>
              <a:t> </a:t>
            </a:r>
            <a:r>
              <a:rPr lang="cs-CZ" dirty="0" err="1"/>
              <a:t>cinema</a:t>
            </a:r>
            <a:r>
              <a:rPr lang="cs-CZ" dirty="0"/>
              <a:t> se soustředí na současné problémy, teprve po roce 2000 se ve větší míře objevují filmy nabízející alternativu k převládajícím historickým vyobrazením  </a:t>
            </a:r>
          </a:p>
          <a:p>
            <a:r>
              <a:rPr lang="cs-CZ" dirty="0"/>
              <a:t>Dvojí tendence</a:t>
            </a:r>
          </a:p>
          <a:p>
            <a:pPr lvl="1"/>
            <a:r>
              <a:rPr lang="cs-CZ" dirty="0"/>
              <a:t>klasický </a:t>
            </a:r>
            <a:r>
              <a:rPr lang="cs-CZ" dirty="0" err="1"/>
              <a:t>heritage</a:t>
            </a:r>
            <a:r>
              <a:rPr lang="cs-CZ" dirty="0"/>
              <a:t> modus produkce (velké rozpočty, hvězdné obsazení, spektakulární rekonstrukce skutečných událostí) &gt;&gt; </a:t>
            </a:r>
            <a:r>
              <a:rPr lang="cs-CZ" i="1" dirty="0"/>
              <a:t>Den vítězství </a:t>
            </a:r>
            <a:r>
              <a:rPr lang="cs-CZ" dirty="0"/>
              <a:t>(r. </a:t>
            </a:r>
            <a:r>
              <a:rPr lang="cs-CZ" dirty="0" err="1"/>
              <a:t>Rachid</a:t>
            </a:r>
            <a:r>
              <a:rPr lang="cs-CZ" dirty="0"/>
              <a:t> </a:t>
            </a:r>
            <a:r>
              <a:rPr lang="cs-CZ" dirty="0" err="1"/>
              <a:t>Bouchareb</a:t>
            </a:r>
            <a:r>
              <a:rPr lang="cs-CZ" dirty="0"/>
              <a:t>, 2006), </a:t>
            </a:r>
            <a:r>
              <a:rPr lang="cs-CZ" i="1" dirty="0"/>
              <a:t>Mimo zákon </a:t>
            </a:r>
            <a:r>
              <a:rPr lang="cs-CZ" dirty="0"/>
              <a:t>(2010, r. </a:t>
            </a:r>
            <a:r>
              <a:rPr lang="cs-CZ" dirty="0" err="1"/>
              <a:t>Rachid</a:t>
            </a:r>
            <a:r>
              <a:rPr lang="cs-CZ" dirty="0"/>
              <a:t> </a:t>
            </a:r>
            <a:r>
              <a:rPr lang="cs-CZ" dirty="0" err="1"/>
              <a:t>Bouchareb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skromnější, s menšími rozpočty a jiný estetický i historický projekt (rozevření historických faktů pomocí nuancovaných osobních vzpomínek, historie zdola) &gt;&gt; </a:t>
            </a:r>
            <a:r>
              <a:rPr lang="cs-CZ" i="1" dirty="0" err="1"/>
              <a:t>Cartouches</a:t>
            </a:r>
            <a:r>
              <a:rPr lang="cs-CZ" i="1" dirty="0"/>
              <a:t> </a:t>
            </a:r>
            <a:r>
              <a:rPr lang="cs-CZ" i="1" dirty="0" err="1"/>
              <a:t>gauloises</a:t>
            </a:r>
            <a:r>
              <a:rPr lang="cs-CZ" i="1" dirty="0"/>
              <a:t> </a:t>
            </a:r>
            <a:r>
              <a:rPr lang="cs-CZ" dirty="0"/>
              <a:t>(2007, </a:t>
            </a:r>
            <a:r>
              <a:rPr lang="cs-CZ" dirty="0" err="1"/>
              <a:t>Mehdi</a:t>
            </a:r>
            <a:r>
              <a:rPr lang="cs-CZ" dirty="0"/>
              <a:t> </a:t>
            </a:r>
            <a:r>
              <a:rPr lang="cs-CZ" dirty="0" err="1"/>
              <a:t>Charef</a:t>
            </a:r>
            <a:r>
              <a:rPr lang="cs-CZ" dirty="0"/>
              <a:t>), </a:t>
            </a:r>
            <a:r>
              <a:rPr lang="cs-CZ" i="1" dirty="0"/>
              <a:t>Černá Venuše </a:t>
            </a:r>
            <a:r>
              <a:rPr lang="cs-CZ" dirty="0"/>
              <a:t>(2010, r. </a:t>
            </a:r>
            <a:r>
              <a:rPr lang="cs-CZ" dirty="0" err="1"/>
              <a:t>Abdellatif</a:t>
            </a:r>
            <a:r>
              <a:rPr lang="cs-CZ" dirty="0"/>
              <a:t> </a:t>
            </a:r>
            <a:r>
              <a:rPr lang="cs-CZ" dirty="0" err="1"/>
              <a:t>Kechiche</a:t>
            </a:r>
            <a:r>
              <a:rPr lang="cs-CZ" dirty="0"/>
              <a:t>) </a:t>
            </a:r>
          </a:p>
          <a:p>
            <a:pPr lvl="1"/>
            <a:endParaRPr lang="cs-CZ" dirty="0"/>
          </a:p>
          <a:p>
            <a:endParaRPr lang="cs-CZ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66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3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5AFA08D-AC54-A34A-A337-BC1FCF6B4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251" y="643467"/>
            <a:ext cx="1856739" cy="247565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 descr="Obsah obrázku osoba, muž, fotka&#10;&#10;Popis byl vytvořen automaticky">
            <a:extLst>
              <a:ext uri="{FF2B5EF4-FFF2-40B4-BE49-F238E27FC236}">
                <a16:creationId xmlns:a16="http://schemas.microsoft.com/office/drawing/2014/main" id="{628BC609-69C6-3B4F-BE30-69922DEDC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4236" y="650497"/>
            <a:ext cx="1851467" cy="246862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Obrázek 12" descr="Obsah obrázku interiér, text, osoba, zeď&#10;&#10;Popis byl vytvořen automaticky">
            <a:extLst>
              <a:ext uri="{FF2B5EF4-FFF2-40B4-BE49-F238E27FC236}">
                <a16:creationId xmlns:a16="http://schemas.microsoft.com/office/drawing/2014/main" id="{550B0284-1D02-4141-9FC9-3A5BFA6F3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509" y="3748194"/>
            <a:ext cx="1837023" cy="247163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text, exteriér, muž, osoba&#10;&#10;Popis byl vytvořen automaticky">
            <a:extLst>
              <a:ext uri="{FF2B5EF4-FFF2-40B4-BE49-F238E27FC236}">
                <a16:creationId xmlns:a16="http://schemas.microsoft.com/office/drawing/2014/main" id="{1B437778-DEA3-9F40-977D-5663DE5929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676" y="1230672"/>
            <a:ext cx="3252903" cy="441071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ek 10" descr="Obsah obrázku osoba&#10;&#10;Popis byl vytvořen automaticky">
            <a:extLst>
              <a:ext uri="{FF2B5EF4-FFF2-40B4-BE49-F238E27FC236}">
                <a16:creationId xmlns:a16="http://schemas.microsoft.com/office/drawing/2014/main" id="{7F1043B9-0529-1640-A8B5-BD17CBF08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5744" y="3755224"/>
            <a:ext cx="1848450" cy="246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64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266846-2A5B-A64C-9331-8E57E189B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dirty="0" err="1"/>
              <a:t>Road</a:t>
            </a:r>
            <a:r>
              <a:rPr lang="cs-CZ" dirty="0"/>
              <a:t> </a:t>
            </a:r>
            <a:r>
              <a:rPr lang="cs-CZ" dirty="0" err="1"/>
              <a:t>movie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D3CAFB-9940-DC47-9EB2-3C530D64D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404040"/>
                </a:solidFill>
              </a:rPr>
              <a:t>Ve větší míře od konce 90. let </a:t>
            </a:r>
            <a:r>
              <a:rPr lang="cs-CZ" dirty="0"/>
              <a:t>&gt;&gt; zhruba 20 filmů a spousta variací </a:t>
            </a:r>
          </a:p>
          <a:p>
            <a:r>
              <a:rPr lang="cs-CZ" dirty="0"/>
              <a:t>téma domoviny a objevování kořenů je pro </a:t>
            </a:r>
            <a:r>
              <a:rPr lang="cs-CZ" dirty="0" err="1"/>
              <a:t>diasporickou</a:t>
            </a:r>
            <a:r>
              <a:rPr lang="cs-CZ" dirty="0"/>
              <a:t> kinematografii (vykořeněnou)  klíčové téma</a:t>
            </a:r>
          </a:p>
          <a:p>
            <a:r>
              <a:rPr lang="cs-CZ" dirty="0"/>
              <a:t>Motiv dvojí cesty &gt;&gt; fyzické (hrdinové jedou z bodu A do bodu B), ale i vnitřní, metaforické (na cestě objevují sebe sama, svou identitu); zdaleka ne vždy cestu podstupují dobrovolně</a:t>
            </a:r>
          </a:p>
          <a:p>
            <a:r>
              <a:rPr lang="cs-CZ" dirty="0"/>
              <a:t>zapojení druhé nebo třetí generace maurských hrdinů a hrdinek, kteří objevují místa, odkud jejich rodiny pocházejí</a:t>
            </a:r>
          </a:p>
          <a:p>
            <a:r>
              <a:rPr lang="cs-CZ" dirty="0">
                <a:solidFill>
                  <a:srgbClr val="404040"/>
                </a:solidFill>
              </a:rPr>
              <a:t>Například </a:t>
            </a:r>
            <a:r>
              <a:rPr lang="cs-CZ" i="1" dirty="0" err="1">
                <a:solidFill>
                  <a:srgbClr val="404040"/>
                </a:solidFill>
              </a:rPr>
              <a:t>L‘autre</a:t>
            </a:r>
            <a:r>
              <a:rPr lang="cs-CZ" i="1" dirty="0">
                <a:solidFill>
                  <a:srgbClr val="404040"/>
                </a:solidFill>
              </a:rPr>
              <a:t> mond</a:t>
            </a:r>
            <a:r>
              <a:rPr lang="cs-CZ" dirty="0">
                <a:solidFill>
                  <a:srgbClr val="404040"/>
                </a:solidFill>
              </a:rPr>
              <a:t>e (2001, r. </a:t>
            </a:r>
            <a:r>
              <a:rPr lang="cs-CZ" dirty="0" err="1">
                <a:solidFill>
                  <a:srgbClr val="404040"/>
                </a:solidFill>
              </a:rPr>
              <a:t>Merzak</a:t>
            </a:r>
            <a:r>
              <a:rPr lang="cs-CZ" dirty="0">
                <a:solidFill>
                  <a:srgbClr val="404040"/>
                </a:solidFill>
              </a:rPr>
              <a:t> </a:t>
            </a:r>
            <a:r>
              <a:rPr lang="cs-CZ" dirty="0" err="1">
                <a:solidFill>
                  <a:srgbClr val="404040"/>
                </a:solidFill>
              </a:rPr>
              <a:t>Allouache</a:t>
            </a:r>
            <a:r>
              <a:rPr lang="cs-CZ" dirty="0">
                <a:solidFill>
                  <a:srgbClr val="404040"/>
                </a:solidFill>
              </a:rPr>
              <a:t>), </a:t>
            </a:r>
            <a:r>
              <a:rPr lang="cs-CZ" i="1" dirty="0" err="1">
                <a:solidFill>
                  <a:srgbClr val="404040"/>
                </a:solidFill>
              </a:rPr>
              <a:t>Ten‘ja</a:t>
            </a:r>
            <a:r>
              <a:rPr lang="cs-CZ" i="1" dirty="0">
                <a:solidFill>
                  <a:srgbClr val="404040"/>
                </a:solidFill>
              </a:rPr>
              <a:t> </a:t>
            </a:r>
            <a:r>
              <a:rPr lang="cs-CZ" dirty="0">
                <a:solidFill>
                  <a:srgbClr val="404040"/>
                </a:solidFill>
              </a:rPr>
              <a:t>(2004, r. Hassan </a:t>
            </a:r>
            <a:r>
              <a:rPr lang="cs-CZ" dirty="0" err="1">
                <a:solidFill>
                  <a:srgbClr val="404040"/>
                </a:solidFill>
              </a:rPr>
              <a:t>Legzouli</a:t>
            </a:r>
            <a:r>
              <a:rPr lang="cs-CZ" dirty="0">
                <a:solidFill>
                  <a:srgbClr val="40404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7268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05DD221-7786-44A9-945B-F8E642A9F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DAAC83-6C3F-43C5-96C4-6FDA03392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0080"/>
            <a:ext cx="6572503" cy="526117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Obrázek 6" descr="Obsah obrázku osoba, text, interiér&#10;&#10;Popis byl vytvořen automaticky">
            <a:extLst>
              <a:ext uri="{FF2B5EF4-FFF2-40B4-BE49-F238E27FC236}">
                <a16:creationId xmlns:a16="http://schemas.microsoft.com/office/drawing/2014/main" id="{9D780765-161F-5A4C-A7DA-7B623C645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629" y="961813"/>
            <a:ext cx="3469167" cy="462555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5AE8F05-A7EA-4AE9-88D2-700581D77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9436" y="640080"/>
            <a:ext cx="3702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C7C019-BAFE-4BE3-B269-79CBD3EB7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3812" y="806357"/>
            <a:ext cx="337413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oblečení&#10;&#10;Popis byl vytvořen automaticky">
            <a:extLst>
              <a:ext uri="{FF2B5EF4-FFF2-40B4-BE49-F238E27FC236}">
                <a16:creationId xmlns:a16="http://schemas.microsoft.com/office/drawing/2014/main" id="{2A958CD9-FB4E-1446-919A-E4CA69F8C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529" y="970949"/>
            <a:ext cx="2414701" cy="459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49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ED03601-4724-4293-A32A-3A0879C5D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433AC3-E189-483B-9E8C-DFD5D2A18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536F7A8-421B-B94E-9EE4-F182975B1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dirty="0" err="1"/>
              <a:t>Francouzské</a:t>
            </a:r>
            <a:r>
              <a:rPr lang="en-US" sz="3200" dirty="0"/>
              <a:t> </a:t>
            </a:r>
            <a:r>
              <a:rPr lang="en-US" sz="3200" dirty="0" err="1"/>
              <a:t>koloniální</a:t>
            </a:r>
            <a:r>
              <a:rPr lang="en-US" sz="3200" dirty="0"/>
              <a:t> </a:t>
            </a:r>
            <a:r>
              <a:rPr lang="en-US" sz="3200" dirty="0" err="1"/>
              <a:t>impérium</a:t>
            </a:r>
            <a:endParaRPr lang="en-US" sz="3200" dirty="0"/>
          </a:p>
        </p:txBody>
      </p:sp>
      <p:pic>
        <p:nvPicPr>
          <p:cNvPr id="6" name="Obrázek 5" descr="Obsah obrázku text, mapa&#10;&#10;Popis byl vytvořen automaticky">
            <a:extLst>
              <a:ext uri="{FF2B5EF4-FFF2-40B4-BE49-F238E27FC236}">
                <a16:creationId xmlns:a16="http://schemas.microsoft.com/office/drawing/2014/main" id="{63EDEB81-5459-114F-AAE8-6DF180C97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94" y="748714"/>
            <a:ext cx="6801612" cy="308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5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A1B5A64-A4FA-A647-9467-70B63650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dirty="0" err="1"/>
              <a:t>Postkoloniální</a:t>
            </a:r>
            <a:r>
              <a:rPr lang="cs-CZ" dirty="0"/>
              <a:t> kinematografie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D312E12-114C-2C49-B6DC-8BEE25B3C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rgbClr val="404040"/>
                </a:solidFill>
              </a:rPr>
              <a:t>Filmy s protagonisty z etnické nebo národnostní menšiny a/nebo filmy takto definovaných režisérů</a:t>
            </a:r>
          </a:p>
          <a:p>
            <a:r>
              <a:rPr lang="cs-CZ" dirty="0">
                <a:solidFill>
                  <a:srgbClr val="404040"/>
                </a:solidFill>
              </a:rPr>
              <a:t>Nejviditelnější etnickou minoritou jsou lidé původem z Karibiku (</a:t>
            </a:r>
            <a:r>
              <a:rPr lang="cs-CZ" dirty="0" err="1">
                <a:solidFill>
                  <a:srgbClr val="404040"/>
                </a:solidFill>
              </a:rPr>
              <a:t>soustroví</a:t>
            </a:r>
            <a:r>
              <a:rPr lang="cs-CZ" dirty="0">
                <a:solidFill>
                  <a:srgbClr val="404040"/>
                </a:solidFill>
              </a:rPr>
              <a:t> Antily) a subsaharské a severní Afriky &gt;&gt; </a:t>
            </a:r>
            <a:r>
              <a:rPr lang="cs-CZ" dirty="0" err="1">
                <a:solidFill>
                  <a:srgbClr val="404040"/>
                </a:solidFill>
              </a:rPr>
              <a:t>postkoloniální</a:t>
            </a:r>
            <a:r>
              <a:rPr lang="cs-CZ" dirty="0">
                <a:solidFill>
                  <a:srgbClr val="404040"/>
                </a:solidFill>
              </a:rPr>
              <a:t> vazby X absence filmů s přistěhovalci ze střední, jižní a východní Evropy, dálného i blízkého východu, romská minorita</a:t>
            </a:r>
          </a:p>
          <a:p>
            <a:r>
              <a:rPr lang="cs-CZ" dirty="0">
                <a:solidFill>
                  <a:srgbClr val="404040"/>
                </a:solidFill>
              </a:rPr>
              <a:t>Severní Afrika (</a:t>
            </a:r>
            <a:r>
              <a:rPr lang="cs-CZ" dirty="0" err="1">
                <a:solidFill>
                  <a:srgbClr val="404040"/>
                </a:solidFill>
              </a:rPr>
              <a:t>Maghreb</a:t>
            </a:r>
            <a:r>
              <a:rPr lang="cs-CZ" dirty="0">
                <a:solidFill>
                  <a:srgbClr val="404040"/>
                </a:solidFill>
              </a:rPr>
              <a:t>) </a:t>
            </a:r>
            <a:r>
              <a:rPr lang="cs-CZ" dirty="0"/>
              <a:t>už zkraje 80. let nejpočetnější menšina ve Francii a zároveň dominuje francouzským plátnům (takto určené postavy ve filmech francouzských režisérů)</a:t>
            </a:r>
          </a:p>
          <a:p>
            <a:r>
              <a:rPr lang="cs-CZ" dirty="0"/>
              <a:t>Marginalizace tvůrců X sílící trend ve francouzské kinematografii &gt;&gt; od roku 2000 mezi 10 nejvýdělečnějšími filmy roku je minimálně jeden tohoto typu, celkem asi 25% každoroční produkce </a:t>
            </a:r>
            <a:endParaRPr lang="cs-CZ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35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4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2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 descr="Obsah obrázku text, noviny, kniha, osoba&#10;&#10;Popis byl vytvořen automaticky">
            <a:extLst>
              <a:ext uri="{FF2B5EF4-FFF2-40B4-BE49-F238E27FC236}">
                <a16:creationId xmlns:a16="http://schemas.microsoft.com/office/drawing/2014/main" id="{3DD0A580-6DD4-F943-8555-C96F5E4DA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534" y="643467"/>
            <a:ext cx="1838172" cy="2475653"/>
          </a:xfrm>
          <a:prstGeom prst="rect">
            <a:avLst/>
          </a:prstGeom>
        </p:spPr>
      </p:pic>
      <p:sp>
        <p:nvSpPr>
          <p:cNvPr id="25" name="Rectangle 18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 descr="Obsah obrázku voda, exteriér&#10;&#10;Popis byl vytvořen automaticky">
            <a:extLst>
              <a:ext uri="{FF2B5EF4-FFF2-40B4-BE49-F238E27FC236}">
                <a16:creationId xmlns:a16="http://schemas.microsoft.com/office/drawing/2014/main" id="{1EFE75F6-5AA6-7245-ABD5-EEFA63589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696" y="3748194"/>
            <a:ext cx="1816648" cy="247163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osoba, text, kniha, vsedě&#10;&#10;Popis byl vytvořen automaticky">
            <a:extLst>
              <a:ext uri="{FF2B5EF4-FFF2-40B4-BE49-F238E27FC236}">
                <a16:creationId xmlns:a16="http://schemas.microsoft.com/office/drawing/2014/main" id="{2DE1A28E-436B-C848-A426-E4212A293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676" y="996353"/>
            <a:ext cx="3252903" cy="487935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524" y="487090"/>
            <a:ext cx="3588174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text, tráva, osoba&#10;&#10;Popis byl vytvořen automaticky">
            <a:extLst>
              <a:ext uri="{FF2B5EF4-FFF2-40B4-BE49-F238E27FC236}">
                <a16:creationId xmlns:a16="http://schemas.microsoft.com/office/drawing/2014/main" id="{113F909A-C132-9B42-ABB9-166A2E517E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3518" y="1101285"/>
            <a:ext cx="3252903" cy="466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82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osoba, zeď, interiér, muž&#10;&#10;Popis byl vytvořen automaticky">
            <a:extLst>
              <a:ext uri="{FF2B5EF4-FFF2-40B4-BE49-F238E27FC236}">
                <a16:creationId xmlns:a16="http://schemas.microsoft.com/office/drawing/2014/main" id="{9FC55A86-6C57-2D4E-B86A-615A3166F8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04" r="3702" b="-2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13" name="Obrázek 12" descr="Obsah obrázku osoba, muž, zeď, interiér&#10;&#10;Popis byl vytvořen automaticky">
            <a:extLst>
              <a:ext uri="{FF2B5EF4-FFF2-40B4-BE49-F238E27FC236}">
                <a16:creationId xmlns:a16="http://schemas.microsoft.com/office/drawing/2014/main" id="{B2BB6B2F-A74B-324E-82F9-0C454CAB7F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41" r="-1" b="29209"/>
          <a:stretch/>
        </p:blipFill>
        <p:spPr>
          <a:xfrm>
            <a:off x="4094479" y="10"/>
            <a:ext cx="4014047" cy="3383270"/>
          </a:xfrm>
          <a:prstGeom prst="rect">
            <a:avLst/>
          </a:prstGeom>
        </p:spPr>
      </p:pic>
      <p:pic>
        <p:nvPicPr>
          <p:cNvPr id="7" name="Obrázek 6" descr="Obsah obrázku osoba, muž, vsedě&#10;&#10;Popis byl vytvořen automaticky">
            <a:extLst>
              <a:ext uri="{FF2B5EF4-FFF2-40B4-BE49-F238E27FC236}">
                <a16:creationId xmlns:a16="http://schemas.microsoft.com/office/drawing/2014/main" id="{7C478726-DB31-E545-81B9-33D37F2F98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09" r="2" b="28799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9" name="Obrázek 8" descr="Obsah obrázku osoba, muž, interiér, vázanka&#10;&#10;Popis byl vytvořen automaticky">
            <a:extLst>
              <a:ext uri="{FF2B5EF4-FFF2-40B4-BE49-F238E27FC236}">
                <a16:creationId xmlns:a16="http://schemas.microsoft.com/office/drawing/2014/main" id="{437313BF-D9FA-B04E-AEEF-181ACC15FB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84" r="5" b="5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3" name="Obrázek 2" descr="Obsah obrázku osoba, muž, interiér, zeď&#10;&#10;Popis byl vytvořen automaticky">
            <a:extLst>
              <a:ext uri="{FF2B5EF4-FFF2-40B4-BE49-F238E27FC236}">
                <a16:creationId xmlns:a16="http://schemas.microsoft.com/office/drawing/2014/main" id="{547B26DE-1553-2342-9270-5D3C3958D9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848" r="-1" b="-1"/>
          <a:stretch/>
        </p:blipFill>
        <p:spPr>
          <a:xfrm>
            <a:off x="4094479" y="3469102"/>
            <a:ext cx="4014047" cy="3383280"/>
          </a:xfrm>
          <a:prstGeom prst="rect">
            <a:avLst/>
          </a:prstGeom>
        </p:spPr>
      </p:pic>
      <p:pic>
        <p:nvPicPr>
          <p:cNvPr id="11" name="Obrázek 10" descr="Obsah obrázku osoba, muž, zeď, oblek&#10;&#10;Popis byl vytvořen automaticky">
            <a:extLst>
              <a:ext uri="{FF2B5EF4-FFF2-40B4-BE49-F238E27FC236}">
                <a16:creationId xmlns:a16="http://schemas.microsoft.com/office/drawing/2014/main" id="{6BF12B25-A3FB-FE4D-90E2-3E06120A719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163" r="-2" b="33412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662A9CC8-9974-7C4B-91AE-276621BA694B}"/>
              </a:ext>
            </a:extLst>
          </p:cNvPr>
          <p:cNvSpPr txBox="1"/>
          <p:nvPr/>
        </p:nvSpPr>
        <p:spPr>
          <a:xfrm>
            <a:off x="9035281" y="2957513"/>
            <a:ext cx="2661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Malik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Chibane</a:t>
            </a:r>
            <a:r>
              <a:rPr lang="cs-CZ" b="1" dirty="0">
                <a:solidFill>
                  <a:srgbClr val="FF0000"/>
                </a:solidFill>
              </a:rPr>
              <a:t> - režisér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8D6EE6D4-60DE-0943-B4C7-E4E6389251E8}"/>
              </a:ext>
            </a:extLst>
          </p:cNvPr>
          <p:cNvSpPr txBox="1"/>
          <p:nvPr/>
        </p:nvSpPr>
        <p:spPr>
          <a:xfrm>
            <a:off x="5263378" y="2999680"/>
            <a:ext cx="1962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Omar </a:t>
            </a:r>
            <a:r>
              <a:rPr lang="cs-CZ" b="1" dirty="0" err="1">
                <a:solidFill>
                  <a:srgbClr val="FF0000"/>
                </a:solidFill>
              </a:rPr>
              <a:t>Sy</a:t>
            </a:r>
            <a:r>
              <a:rPr lang="cs-CZ" b="1" dirty="0">
                <a:solidFill>
                  <a:srgbClr val="FF0000"/>
                </a:solidFill>
              </a:rPr>
              <a:t> - herec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1EFB7B9-F948-5E4C-902A-7BE04FD04644}"/>
              </a:ext>
            </a:extLst>
          </p:cNvPr>
          <p:cNvSpPr txBox="1"/>
          <p:nvPr/>
        </p:nvSpPr>
        <p:spPr>
          <a:xfrm>
            <a:off x="428315" y="2999680"/>
            <a:ext cx="3260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Gad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Elmaleh</a:t>
            </a:r>
            <a:r>
              <a:rPr lang="cs-CZ" b="1" dirty="0">
                <a:solidFill>
                  <a:srgbClr val="FF0000"/>
                </a:solidFill>
              </a:rPr>
              <a:t> – herec, režisér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4A76A1D2-4637-B64B-8731-C743FA0A0B46}"/>
              </a:ext>
            </a:extLst>
          </p:cNvPr>
          <p:cNvSpPr txBox="1"/>
          <p:nvPr/>
        </p:nvSpPr>
        <p:spPr>
          <a:xfrm>
            <a:off x="512959" y="6523465"/>
            <a:ext cx="3207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Abdellatif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Kechiche</a:t>
            </a:r>
            <a:r>
              <a:rPr lang="cs-CZ" b="1" dirty="0">
                <a:solidFill>
                  <a:srgbClr val="FF0000"/>
                </a:solidFill>
              </a:rPr>
              <a:t> - režisér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F5848951-CD07-374B-8A86-7A8A63D2D7D0}"/>
              </a:ext>
            </a:extLst>
          </p:cNvPr>
          <p:cNvSpPr txBox="1"/>
          <p:nvPr/>
        </p:nvSpPr>
        <p:spPr>
          <a:xfrm>
            <a:off x="4694662" y="6523465"/>
            <a:ext cx="258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Mehdi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Charef</a:t>
            </a:r>
            <a:r>
              <a:rPr lang="cs-CZ" b="1" dirty="0">
                <a:solidFill>
                  <a:srgbClr val="FF0000"/>
                </a:solidFill>
              </a:rPr>
              <a:t> - režisér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2932354C-A846-124B-B4C1-3AA2DC7694E1}"/>
              </a:ext>
            </a:extLst>
          </p:cNvPr>
          <p:cNvSpPr txBox="1"/>
          <p:nvPr/>
        </p:nvSpPr>
        <p:spPr>
          <a:xfrm>
            <a:off x="8764859" y="6523465"/>
            <a:ext cx="3083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Rachid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Bouchareb</a:t>
            </a:r>
            <a:r>
              <a:rPr lang="cs-CZ" b="1" dirty="0">
                <a:solidFill>
                  <a:srgbClr val="FF0000"/>
                </a:solidFill>
              </a:rPr>
              <a:t> - režisér</a:t>
            </a:r>
          </a:p>
        </p:txBody>
      </p:sp>
    </p:spTree>
    <p:extLst>
      <p:ext uri="{BB962C8B-B14F-4D97-AF65-F5344CB8AC3E}">
        <p14:creationId xmlns:p14="http://schemas.microsoft.com/office/powerpoint/2010/main" val="3147493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8BCAD3C-60BE-C844-AEED-553002265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dirty="0"/>
              <a:t>„</a:t>
            </a:r>
            <a:r>
              <a:rPr lang="cs-CZ" dirty="0" err="1"/>
              <a:t>beur</a:t>
            </a:r>
            <a:r>
              <a:rPr lang="cs-CZ" dirty="0"/>
              <a:t>“ </a:t>
            </a:r>
            <a:r>
              <a:rPr lang="cs-CZ" dirty="0" err="1"/>
              <a:t>cinema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44770C-BB1A-BE48-995F-A511ED032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 fontScale="92500"/>
          </a:bodyPr>
          <a:lstStyle/>
          <a:p>
            <a:r>
              <a:rPr lang="cs-CZ" dirty="0" err="1">
                <a:solidFill>
                  <a:srgbClr val="404040"/>
                </a:solidFill>
              </a:rPr>
              <a:t>Beur</a:t>
            </a:r>
            <a:r>
              <a:rPr lang="cs-CZ" dirty="0">
                <a:solidFill>
                  <a:srgbClr val="404040"/>
                </a:solidFill>
              </a:rPr>
              <a:t> = hovorové označení pro potomka přistěhovalců ze severní Afriky &gt;&gt; f</a:t>
            </a:r>
            <a:r>
              <a:rPr lang="cs-CZ" dirty="0"/>
              <a:t>ilmy režírované přistěhovalci ze severní Afriky nebo jejich potomky</a:t>
            </a:r>
          </a:p>
          <a:p>
            <a:r>
              <a:rPr lang="cs-CZ" dirty="0"/>
              <a:t>Začíná v polovině 80. let &gt;&gt; za první film považovaný </a:t>
            </a:r>
            <a:r>
              <a:rPr lang="cs-CZ" i="1" dirty="0" err="1"/>
              <a:t>Le</a:t>
            </a:r>
            <a:r>
              <a:rPr lang="cs-CZ" i="1" dirty="0"/>
              <a:t> </a:t>
            </a:r>
            <a:r>
              <a:rPr lang="cs-CZ" i="1" dirty="0" err="1"/>
              <a:t>Thé</a:t>
            </a:r>
            <a:r>
              <a:rPr lang="cs-CZ" i="1" dirty="0"/>
              <a:t> au </a:t>
            </a:r>
            <a:r>
              <a:rPr lang="cs-CZ" i="1" dirty="0" err="1"/>
              <a:t>harem</a:t>
            </a:r>
            <a:r>
              <a:rPr lang="cs-CZ" i="1" dirty="0"/>
              <a:t> </a:t>
            </a:r>
            <a:r>
              <a:rPr lang="cs-CZ" i="1" dirty="0" err="1"/>
              <a:t>d’Archiméde</a:t>
            </a:r>
            <a:r>
              <a:rPr lang="cs-CZ" dirty="0"/>
              <a:t>/</a:t>
            </a:r>
            <a:r>
              <a:rPr lang="cs-CZ" i="1" dirty="0" err="1"/>
              <a:t>Tea</a:t>
            </a:r>
            <a:r>
              <a:rPr lang="cs-CZ" i="1" dirty="0"/>
              <a:t> in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harem</a:t>
            </a:r>
            <a:r>
              <a:rPr lang="cs-CZ" i="1" dirty="0"/>
              <a:t> </a:t>
            </a:r>
            <a:r>
              <a:rPr lang="cs-CZ" dirty="0"/>
              <a:t>(1985), r. </a:t>
            </a:r>
            <a:r>
              <a:rPr lang="cs-CZ" dirty="0" err="1"/>
              <a:t>Mehdi</a:t>
            </a:r>
            <a:r>
              <a:rPr lang="cs-CZ" dirty="0"/>
              <a:t> </a:t>
            </a:r>
            <a:r>
              <a:rPr lang="cs-CZ" dirty="0" err="1"/>
              <a:t>Charef</a:t>
            </a:r>
            <a:r>
              <a:rPr lang="cs-CZ" dirty="0"/>
              <a:t> </a:t>
            </a:r>
          </a:p>
          <a:p>
            <a:r>
              <a:rPr lang="cs-CZ" dirty="0"/>
              <a:t>Soustředí se hlavně na zkušenosti a problémy mladých </a:t>
            </a:r>
            <a:r>
              <a:rPr lang="cs-CZ" dirty="0" err="1"/>
              <a:t>maghrebsko</a:t>
            </a:r>
            <a:r>
              <a:rPr lang="cs-CZ" dirty="0"/>
              <a:t>-francouzských protagonistů; hlavní témata integrace do většinové společnosti, rasismus a zločinnost</a:t>
            </a:r>
          </a:p>
          <a:p>
            <a:r>
              <a:rPr lang="cs-CZ" dirty="0"/>
              <a:t>Vlna se zdá koncem 80. let vyčerpaná, v 90. letech nový impuls díky nárůstu politicky uvědomělých snímků &gt;&gt; nový realismus + protesty proti represivním imigračním zákonům navrhovaným vládou a namířeným proti „</a:t>
            </a:r>
            <a:r>
              <a:rPr lang="cs-CZ" dirty="0" err="1"/>
              <a:t>sans</a:t>
            </a:r>
            <a:r>
              <a:rPr lang="cs-CZ" dirty="0"/>
              <a:t> </a:t>
            </a:r>
            <a:r>
              <a:rPr lang="cs-CZ" dirty="0" err="1"/>
              <a:t>papiers</a:t>
            </a:r>
            <a:r>
              <a:rPr lang="cs-CZ" dirty="0"/>
              <a:t>“ – imigrantům bez dokumentů (1997)</a:t>
            </a:r>
            <a:endParaRPr lang="cs-CZ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597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příroda&#10;&#10;Popis byl vytvořen automaticky">
            <a:extLst>
              <a:ext uri="{FF2B5EF4-FFF2-40B4-BE49-F238E27FC236}">
                <a16:creationId xmlns:a16="http://schemas.microsoft.com/office/drawing/2014/main" id="{0CD3B063-983C-3941-9182-E7D634EB1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077" y="965200"/>
            <a:ext cx="3560189" cy="492759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6F97B9-23C6-4EF1-AED7-D5E3C26A6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096000" y="1142999"/>
            <a:ext cx="0" cy="4572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 descr="Obsah obrázku text, kniha&#10;&#10;Popis byl vytvořen automaticky">
            <a:extLst>
              <a:ext uri="{FF2B5EF4-FFF2-40B4-BE49-F238E27FC236}">
                <a16:creationId xmlns:a16="http://schemas.microsoft.com/office/drawing/2014/main" id="{14F721E2-1741-FF44-8EF5-DCCDB6995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4" y="965201"/>
            <a:ext cx="3725331" cy="492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34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9E1F44E-F38F-8749-ADBB-4A2A2E83C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dirty="0" err="1"/>
              <a:t>Cinema</a:t>
            </a:r>
            <a:r>
              <a:rPr lang="cs-CZ" dirty="0"/>
              <a:t> de „</a:t>
            </a:r>
            <a:r>
              <a:rPr lang="cs-CZ" dirty="0" err="1"/>
              <a:t>Banlieue</a:t>
            </a:r>
            <a:r>
              <a:rPr lang="cs-CZ" dirty="0"/>
              <a:t>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B65244-4CC6-4948-867D-4CAD3B741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>
                <a:solidFill>
                  <a:srgbClr val="404040"/>
                </a:solidFill>
              </a:rPr>
              <a:t>Banlieue</a:t>
            </a:r>
            <a:r>
              <a:rPr lang="cs-CZ" dirty="0">
                <a:solidFill>
                  <a:srgbClr val="404040"/>
                </a:solidFill>
              </a:rPr>
              <a:t> = předměstí, městská periferie</a:t>
            </a:r>
          </a:p>
          <a:p>
            <a:r>
              <a:rPr lang="cs-CZ" dirty="0"/>
              <a:t>filmy se odehrávají na multietnických, znevýhodněných městských periferiích </a:t>
            </a:r>
          </a:p>
          <a:p>
            <a:r>
              <a:rPr lang="cs-CZ" dirty="0"/>
              <a:t>vracejí se témata sociálního vyloučení, rasismu, zločinnosti a násilí, často z perspektivy mladých mužů X perspektiva žen-režisérek poměrně </a:t>
            </a:r>
            <a:r>
              <a:rPr lang="cs-CZ" dirty="0" err="1"/>
              <a:t>marginalizovaná</a:t>
            </a:r>
            <a:r>
              <a:rPr lang="cs-CZ" dirty="0"/>
              <a:t> (Claire Denis – </a:t>
            </a:r>
            <a:r>
              <a:rPr lang="cs-CZ" i="1" dirty="0" err="1"/>
              <a:t>S’en</a:t>
            </a:r>
            <a:r>
              <a:rPr lang="cs-CZ" i="1" dirty="0"/>
              <a:t> </a:t>
            </a:r>
            <a:r>
              <a:rPr lang="cs-CZ" i="1" dirty="0" err="1"/>
              <a:t>fout</a:t>
            </a:r>
            <a:r>
              <a:rPr lang="cs-CZ" i="1" dirty="0"/>
              <a:t> la </a:t>
            </a:r>
            <a:r>
              <a:rPr lang="cs-CZ" i="1" dirty="0" err="1"/>
              <a:t>mort</a:t>
            </a:r>
            <a:r>
              <a:rPr lang="cs-CZ" i="1" dirty="0"/>
              <a:t> / No </a:t>
            </a:r>
            <a:r>
              <a:rPr lang="cs-CZ" i="1" dirty="0" err="1"/>
              <a:t>fear</a:t>
            </a:r>
            <a:r>
              <a:rPr lang="cs-CZ" i="1" dirty="0"/>
              <a:t>, no </a:t>
            </a:r>
            <a:r>
              <a:rPr lang="cs-CZ" i="1" dirty="0" err="1"/>
              <a:t>die</a:t>
            </a:r>
            <a:r>
              <a:rPr lang="cs-CZ" dirty="0"/>
              <a:t>, 1990; </a:t>
            </a:r>
            <a:r>
              <a:rPr lang="cs-CZ" i="1" dirty="0"/>
              <a:t>Nechce se mi spát</a:t>
            </a:r>
            <a:r>
              <a:rPr lang="cs-CZ" dirty="0"/>
              <a:t>, 1994; a později </a:t>
            </a:r>
            <a:r>
              <a:rPr lang="cs-CZ" i="1" dirty="0"/>
              <a:t>35 panáků rumu</a:t>
            </a:r>
            <a:r>
              <a:rPr lang="cs-CZ" dirty="0"/>
              <a:t>, 2008) </a:t>
            </a:r>
          </a:p>
          <a:p>
            <a:r>
              <a:rPr lang="cs-CZ" dirty="0">
                <a:solidFill>
                  <a:srgbClr val="404040"/>
                </a:solidFill>
              </a:rPr>
              <a:t>Silný, stále živý a žánrově rozrůzněný trend &gt;&gt; vznikají parodie </a:t>
            </a:r>
            <a:r>
              <a:rPr lang="cs-CZ" i="1" dirty="0">
                <a:solidFill>
                  <a:srgbClr val="404040"/>
                </a:solidFill>
              </a:rPr>
              <a:t>Les </a:t>
            </a:r>
            <a:r>
              <a:rPr lang="cs-CZ" i="1" dirty="0" err="1">
                <a:solidFill>
                  <a:srgbClr val="404040"/>
                </a:solidFill>
              </a:rPr>
              <a:t>Kaira</a:t>
            </a:r>
            <a:r>
              <a:rPr lang="cs-CZ" i="1" dirty="0">
                <a:solidFill>
                  <a:srgbClr val="404040"/>
                </a:solidFill>
              </a:rPr>
              <a:t> / </a:t>
            </a:r>
            <a:r>
              <a:rPr lang="cs-CZ" i="1" dirty="0" err="1">
                <a:solidFill>
                  <a:srgbClr val="404040"/>
                </a:solidFill>
              </a:rPr>
              <a:t>Porn</a:t>
            </a:r>
            <a:r>
              <a:rPr lang="cs-CZ" i="1" dirty="0">
                <a:solidFill>
                  <a:srgbClr val="404040"/>
                </a:solidFill>
              </a:rPr>
              <a:t> in </a:t>
            </a:r>
            <a:r>
              <a:rPr lang="cs-CZ" i="1" dirty="0" err="1">
                <a:solidFill>
                  <a:srgbClr val="404040"/>
                </a:solidFill>
              </a:rPr>
              <a:t>the</a:t>
            </a:r>
            <a:r>
              <a:rPr lang="cs-CZ" i="1" dirty="0">
                <a:solidFill>
                  <a:srgbClr val="404040"/>
                </a:solidFill>
              </a:rPr>
              <a:t> </a:t>
            </a:r>
            <a:r>
              <a:rPr lang="cs-CZ" i="1" dirty="0" err="1">
                <a:solidFill>
                  <a:srgbClr val="404040"/>
                </a:solidFill>
              </a:rPr>
              <a:t>hood</a:t>
            </a:r>
            <a:r>
              <a:rPr lang="cs-CZ" i="1" dirty="0">
                <a:solidFill>
                  <a:srgbClr val="404040"/>
                </a:solidFill>
              </a:rPr>
              <a:t> </a:t>
            </a:r>
            <a:r>
              <a:rPr lang="cs-CZ" dirty="0">
                <a:solidFill>
                  <a:srgbClr val="404040"/>
                </a:solidFill>
              </a:rPr>
              <a:t>(2012, r. </a:t>
            </a:r>
            <a:r>
              <a:rPr lang="cs-CZ" dirty="0" err="1">
                <a:solidFill>
                  <a:srgbClr val="404040"/>
                </a:solidFill>
              </a:rPr>
              <a:t>Franck</a:t>
            </a:r>
            <a:r>
              <a:rPr lang="cs-CZ" dirty="0">
                <a:solidFill>
                  <a:srgbClr val="404040"/>
                </a:solidFill>
              </a:rPr>
              <a:t> </a:t>
            </a:r>
            <a:r>
              <a:rPr lang="cs-CZ" dirty="0" err="1">
                <a:solidFill>
                  <a:srgbClr val="404040"/>
                </a:solidFill>
              </a:rPr>
              <a:t>Gastambide</a:t>
            </a:r>
            <a:r>
              <a:rPr lang="cs-CZ" dirty="0">
                <a:solidFill>
                  <a:srgbClr val="404040"/>
                </a:solidFill>
              </a:rPr>
              <a:t>); drama </a:t>
            </a:r>
            <a:r>
              <a:rPr lang="cs-CZ" i="1" dirty="0" err="1">
                <a:solidFill>
                  <a:srgbClr val="404040"/>
                </a:solidFill>
              </a:rPr>
              <a:t>Dheepan</a:t>
            </a:r>
            <a:r>
              <a:rPr lang="cs-CZ" dirty="0">
                <a:solidFill>
                  <a:srgbClr val="404040"/>
                </a:solidFill>
              </a:rPr>
              <a:t> (2015, r. Jacques </a:t>
            </a:r>
            <a:r>
              <a:rPr lang="cs-CZ" dirty="0" err="1">
                <a:solidFill>
                  <a:srgbClr val="404040"/>
                </a:solidFill>
              </a:rPr>
              <a:t>Audiard</a:t>
            </a:r>
            <a:r>
              <a:rPr lang="cs-CZ" dirty="0">
                <a:solidFill>
                  <a:srgbClr val="404040"/>
                </a:solidFill>
              </a:rPr>
              <a:t>) držitelem Zlaté palmy z Cannes; komedie </a:t>
            </a:r>
            <a:r>
              <a:rPr lang="cs-CZ" i="1" dirty="0" err="1"/>
              <a:t>Voisins</a:t>
            </a:r>
            <a:r>
              <a:rPr lang="cs-CZ" i="1" dirty="0"/>
              <a:t>, </a:t>
            </a:r>
            <a:r>
              <a:rPr lang="cs-CZ" i="1" dirty="0" err="1"/>
              <a:t>voisines</a:t>
            </a:r>
            <a:r>
              <a:rPr lang="cs-CZ" i="1" dirty="0"/>
              <a:t> </a:t>
            </a:r>
            <a:r>
              <a:rPr lang="cs-CZ" dirty="0"/>
              <a:t>(2005, r. </a:t>
            </a:r>
            <a:r>
              <a:rPr lang="cs-CZ" dirty="0" err="1"/>
              <a:t>Malik</a:t>
            </a:r>
            <a:r>
              <a:rPr lang="cs-CZ" dirty="0"/>
              <a:t> </a:t>
            </a:r>
            <a:r>
              <a:rPr lang="cs-CZ" dirty="0" err="1"/>
              <a:t>Chibane</a:t>
            </a:r>
            <a:r>
              <a:rPr lang="cs-CZ" dirty="0"/>
              <a:t>)</a:t>
            </a:r>
            <a:r>
              <a:rPr lang="cs-CZ" dirty="0">
                <a:solidFill>
                  <a:srgbClr val="404040"/>
                </a:solidFill>
              </a:rPr>
              <a:t> </a:t>
            </a:r>
          </a:p>
          <a:p>
            <a:r>
              <a:rPr lang="cs-CZ" dirty="0">
                <a:solidFill>
                  <a:srgbClr val="404040"/>
                </a:solidFill>
              </a:rPr>
              <a:t>Filmy tematizující spíš třídně a ekonomicky roztříštěnou než etnicky rozdělenou společnost </a:t>
            </a:r>
          </a:p>
        </p:txBody>
      </p:sp>
    </p:spTree>
    <p:extLst>
      <p:ext uri="{BB962C8B-B14F-4D97-AF65-F5344CB8AC3E}">
        <p14:creationId xmlns:p14="http://schemas.microsoft.com/office/powerpoint/2010/main" val="2788203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3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osoba, obloha, text, exteriér&#10;&#10;Popis byl vytvořen automaticky">
            <a:extLst>
              <a:ext uri="{FF2B5EF4-FFF2-40B4-BE49-F238E27FC236}">
                <a16:creationId xmlns:a16="http://schemas.microsoft.com/office/drawing/2014/main" id="{4F3D8384-0B42-4B4D-9F20-789CC25E7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49" y="730004"/>
            <a:ext cx="3122143" cy="230257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3472FAF2-7CF1-E641-B642-D09271B5C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159" y="3748194"/>
            <a:ext cx="1853723" cy="247163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 descr="Obsah obrázku osoba, interiér, muž, text&#10;&#10;Popis byl vytvořen automaticky">
            <a:extLst>
              <a:ext uri="{FF2B5EF4-FFF2-40B4-BE49-F238E27FC236}">
                <a16:creationId xmlns:a16="http://schemas.microsoft.com/office/drawing/2014/main" id="{659EE0FE-AC19-B247-A7F6-2D96A735C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676" y="1026472"/>
            <a:ext cx="3252903" cy="481911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524" y="487090"/>
            <a:ext cx="3588174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A0704AB7-AA15-0A46-92ED-80085CFE4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3518" y="1267428"/>
            <a:ext cx="3252903" cy="43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07990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448</Words>
  <Application>Microsoft Macintosh PowerPoint</Application>
  <PresentationFormat>Širokoúhlá obrazovka</PresentationFormat>
  <Paragraphs>54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Arial</vt:lpstr>
      <vt:lpstr>Gill Sans MT</vt:lpstr>
      <vt:lpstr>Balík</vt:lpstr>
      <vt:lpstr>Francouzská kinematografie od roku 1959 do současnosti</vt:lpstr>
      <vt:lpstr>Francouzské koloniální impérium</vt:lpstr>
      <vt:lpstr>Postkoloniální kinematografie</vt:lpstr>
      <vt:lpstr>Prezentace aplikace PowerPoint</vt:lpstr>
      <vt:lpstr>Prezentace aplikace PowerPoint</vt:lpstr>
      <vt:lpstr>„beur“ cinema</vt:lpstr>
      <vt:lpstr>Prezentace aplikace PowerPoint</vt:lpstr>
      <vt:lpstr>Cinema de „Banlieue“</vt:lpstr>
      <vt:lpstr>Prezentace aplikace PowerPoint</vt:lpstr>
      <vt:lpstr>Prezentace aplikace PowerPoint</vt:lpstr>
      <vt:lpstr>Nenávist (la haine, 1995) r. Mathieu Kassovitz</vt:lpstr>
      <vt:lpstr>mainstream</vt:lpstr>
      <vt:lpstr>Prezentace aplikace PowerPoint</vt:lpstr>
      <vt:lpstr>Heritage cinema / historické filmy</vt:lpstr>
      <vt:lpstr>Prezentace aplikace PowerPoint</vt:lpstr>
      <vt:lpstr>Road movie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Francouzská kinematografie od roku 1959 do současnosti</dc:title>
  <dc:creator>Šárka Gmiterková</dc:creator>
  <cp:lastModifiedBy>Šárka Gmiterková</cp:lastModifiedBy>
  <cp:revision>2</cp:revision>
  <dcterms:created xsi:type="dcterms:W3CDTF">2019-05-08T20:08:05Z</dcterms:created>
  <dcterms:modified xsi:type="dcterms:W3CDTF">2019-05-08T20:14:41Z</dcterms:modified>
</cp:coreProperties>
</file>