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7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57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65"/>
  </p:normalViewPr>
  <p:slideViewPr>
    <p:cSldViewPr snapToGrid="0" snapToObjects="1">
      <p:cViewPr varScale="1">
        <p:scale>
          <a:sx n="114" d="100"/>
          <a:sy n="114" d="100"/>
        </p:scale>
        <p:origin x="4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BB0DFC-AFA4-438F-B79C-0317213BDF4E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177C531-55F1-40C8-BDB0-C2CBE561FE83}">
      <dgm:prSet/>
      <dgm:spPr/>
      <dgm:t>
        <a:bodyPr/>
        <a:lstStyle/>
        <a:p>
          <a:r>
            <a:rPr lang="en-US"/>
            <a:t>Odklon od klasického vyprávění</a:t>
          </a:r>
        </a:p>
      </dgm:t>
    </dgm:pt>
    <dgm:pt modelId="{25A6499C-C91E-48D7-895C-5321DBD60D2D}" type="parTrans" cxnId="{C92D32FC-EE1B-4F2D-A4C8-45EA1D2D4AAE}">
      <dgm:prSet/>
      <dgm:spPr/>
      <dgm:t>
        <a:bodyPr/>
        <a:lstStyle/>
        <a:p>
          <a:endParaRPr lang="en-US"/>
        </a:p>
      </dgm:t>
    </dgm:pt>
    <dgm:pt modelId="{3BBAFB71-79F2-4363-8C05-ED3A2249071A}" type="sibTrans" cxnId="{C92D32FC-EE1B-4F2D-A4C8-45EA1D2D4AAE}">
      <dgm:prSet/>
      <dgm:spPr/>
      <dgm:t>
        <a:bodyPr/>
        <a:lstStyle/>
        <a:p>
          <a:endParaRPr lang="en-US"/>
        </a:p>
      </dgm:t>
    </dgm:pt>
    <dgm:pt modelId="{1184007F-48D3-4FC7-8317-66F466B8176B}">
      <dgm:prSet/>
      <dgm:spPr/>
      <dgm:t>
        <a:bodyPr/>
        <a:lstStyle/>
        <a:p>
          <a:r>
            <a:rPr lang="en-US"/>
            <a:t>Materiální reprezentace světa – přesné a hutné popisy</a:t>
          </a:r>
        </a:p>
      </dgm:t>
    </dgm:pt>
    <dgm:pt modelId="{4F287FBF-942F-4D06-A3A7-C8CE54305AFC}" type="parTrans" cxnId="{E2114D3C-9F7D-4D92-B674-9C6EBD13B9B5}">
      <dgm:prSet/>
      <dgm:spPr/>
      <dgm:t>
        <a:bodyPr/>
        <a:lstStyle/>
        <a:p>
          <a:endParaRPr lang="en-US"/>
        </a:p>
      </dgm:t>
    </dgm:pt>
    <dgm:pt modelId="{EED94101-6AA7-4738-BCC5-7170FB927386}" type="sibTrans" cxnId="{E2114D3C-9F7D-4D92-B674-9C6EBD13B9B5}">
      <dgm:prSet/>
      <dgm:spPr/>
      <dgm:t>
        <a:bodyPr/>
        <a:lstStyle/>
        <a:p>
          <a:endParaRPr lang="en-US"/>
        </a:p>
      </dgm:t>
    </dgm:pt>
    <dgm:pt modelId="{16060129-0816-42A9-99AB-1A8E6A271B54}">
      <dgm:prSet/>
      <dgm:spPr/>
      <dgm:t>
        <a:bodyPr/>
        <a:lstStyle/>
        <a:p>
          <a:r>
            <a:rPr lang="en-US"/>
            <a:t>Zápletka a figury podřízeny konkrétní deskripci objektů a vnějšího světa</a:t>
          </a:r>
        </a:p>
      </dgm:t>
    </dgm:pt>
    <dgm:pt modelId="{57FB7A75-B70C-40C1-8791-58C9EF7298E4}" type="parTrans" cxnId="{A11D6B77-8320-4CBF-8A81-3CA8400AF93F}">
      <dgm:prSet/>
      <dgm:spPr/>
      <dgm:t>
        <a:bodyPr/>
        <a:lstStyle/>
        <a:p>
          <a:endParaRPr lang="en-US"/>
        </a:p>
      </dgm:t>
    </dgm:pt>
    <dgm:pt modelId="{7FB05D27-2090-467A-9C0D-E0D0EB77F2F8}" type="sibTrans" cxnId="{A11D6B77-8320-4CBF-8A81-3CA8400AF93F}">
      <dgm:prSet/>
      <dgm:spPr/>
      <dgm:t>
        <a:bodyPr/>
        <a:lstStyle/>
        <a:p>
          <a:endParaRPr lang="en-US"/>
        </a:p>
      </dgm:t>
    </dgm:pt>
    <dgm:pt modelId="{335E26B6-0C7A-49D5-9434-B96D5F716E98}">
      <dgm:prSet/>
      <dgm:spPr/>
      <dgm:t>
        <a:bodyPr/>
        <a:lstStyle/>
        <a:p>
          <a:r>
            <a:rPr lang="en-US"/>
            <a:t>Čas a jeho plynutí – existuje pouze přítomnost</a:t>
          </a:r>
        </a:p>
      </dgm:t>
    </dgm:pt>
    <dgm:pt modelId="{FD83F60B-FEEC-44AE-B1AC-B785D5C237F7}" type="parTrans" cxnId="{2FAD3D3F-4BC5-49B1-891F-B716F15CBAA1}">
      <dgm:prSet/>
      <dgm:spPr/>
      <dgm:t>
        <a:bodyPr/>
        <a:lstStyle/>
        <a:p>
          <a:endParaRPr lang="en-US"/>
        </a:p>
      </dgm:t>
    </dgm:pt>
    <dgm:pt modelId="{5ACFC438-1973-4271-B650-AC37384E6C8E}" type="sibTrans" cxnId="{2FAD3D3F-4BC5-49B1-891F-B716F15CBAA1}">
      <dgm:prSet/>
      <dgm:spPr/>
      <dgm:t>
        <a:bodyPr/>
        <a:lstStyle/>
        <a:p>
          <a:endParaRPr lang="en-US"/>
        </a:p>
      </dgm:t>
    </dgm:pt>
    <dgm:pt modelId="{2F3ABBE4-8784-BD4E-8E5B-0C0361CA1F6F}" type="pres">
      <dgm:prSet presAssocID="{C1BB0DFC-AFA4-438F-B79C-0317213BDF4E}" presName="linear" presStyleCnt="0">
        <dgm:presLayoutVars>
          <dgm:animLvl val="lvl"/>
          <dgm:resizeHandles val="exact"/>
        </dgm:presLayoutVars>
      </dgm:prSet>
      <dgm:spPr/>
    </dgm:pt>
    <dgm:pt modelId="{2C67078F-8A34-BE4E-97AB-8E07756B9CCA}" type="pres">
      <dgm:prSet presAssocID="{E177C531-55F1-40C8-BDB0-C2CBE561FE8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34AB1D1-7E31-2C4F-AAA4-6A2CF8473522}" type="pres">
      <dgm:prSet presAssocID="{3BBAFB71-79F2-4363-8C05-ED3A2249071A}" presName="spacer" presStyleCnt="0"/>
      <dgm:spPr/>
    </dgm:pt>
    <dgm:pt modelId="{DAAE273B-53D7-7B48-B52F-95F1C84ECAF1}" type="pres">
      <dgm:prSet presAssocID="{1184007F-48D3-4FC7-8317-66F466B8176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259BD29-B9FC-3A41-9F40-F043FCF76D86}" type="pres">
      <dgm:prSet presAssocID="{EED94101-6AA7-4738-BCC5-7170FB927386}" presName="spacer" presStyleCnt="0"/>
      <dgm:spPr/>
    </dgm:pt>
    <dgm:pt modelId="{31DCBD5D-88F0-DE45-BFE4-242D8DFDB2BA}" type="pres">
      <dgm:prSet presAssocID="{16060129-0816-42A9-99AB-1A8E6A271B5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889EA45-602C-8B44-9413-21A944C5C698}" type="pres">
      <dgm:prSet presAssocID="{7FB05D27-2090-467A-9C0D-E0D0EB77F2F8}" presName="spacer" presStyleCnt="0"/>
      <dgm:spPr/>
    </dgm:pt>
    <dgm:pt modelId="{FFC93266-2DC4-0448-A295-3D2A95DA0D18}" type="pres">
      <dgm:prSet presAssocID="{335E26B6-0C7A-49D5-9434-B96D5F716E9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6F57607-7D86-1141-8C3C-FFB0713CD2A5}" type="presOf" srcId="{1184007F-48D3-4FC7-8317-66F466B8176B}" destId="{DAAE273B-53D7-7B48-B52F-95F1C84ECAF1}" srcOrd="0" destOrd="0" presId="urn:microsoft.com/office/officeart/2005/8/layout/vList2"/>
    <dgm:cxn modelId="{9393DA31-CAA0-1647-B4F8-0E64FA0AA026}" type="presOf" srcId="{16060129-0816-42A9-99AB-1A8E6A271B54}" destId="{31DCBD5D-88F0-DE45-BFE4-242D8DFDB2BA}" srcOrd="0" destOrd="0" presId="urn:microsoft.com/office/officeart/2005/8/layout/vList2"/>
    <dgm:cxn modelId="{E2114D3C-9F7D-4D92-B674-9C6EBD13B9B5}" srcId="{C1BB0DFC-AFA4-438F-B79C-0317213BDF4E}" destId="{1184007F-48D3-4FC7-8317-66F466B8176B}" srcOrd="1" destOrd="0" parTransId="{4F287FBF-942F-4D06-A3A7-C8CE54305AFC}" sibTransId="{EED94101-6AA7-4738-BCC5-7170FB927386}"/>
    <dgm:cxn modelId="{2FAD3D3F-4BC5-49B1-891F-B716F15CBAA1}" srcId="{C1BB0DFC-AFA4-438F-B79C-0317213BDF4E}" destId="{335E26B6-0C7A-49D5-9434-B96D5F716E98}" srcOrd="3" destOrd="0" parTransId="{FD83F60B-FEEC-44AE-B1AC-B785D5C237F7}" sibTransId="{5ACFC438-1973-4271-B650-AC37384E6C8E}"/>
    <dgm:cxn modelId="{FA26A54B-A324-8A46-9662-DE51579BC6B7}" type="presOf" srcId="{335E26B6-0C7A-49D5-9434-B96D5F716E98}" destId="{FFC93266-2DC4-0448-A295-3D2A95DA0D18}" srcOrd="0" destOrd="0" presId="urn:microsoft.com/office/officeart/2005/8/layout/vList2"/>
    <dgm:cxn modelId="{A11D6B77-8320-4CBF-8A81-3CA8400AF93F}" srcId="{C1BB0DFC-AFA4-438F-B79C-0317213BDF4E}" destId="{16060129-0816-42A9-99AB-1A8E6A271B54}" srcOrd="2" destOrd="0" parTransId="{57FB7A75-B70C-40C1-8791-58C9EF7298E4}" sibTransId="{7FB05D27-2090-467A-9C0D-E0D0EB77F2F8}"/>
    <dgm:cxn modelId="{FD387FE0-C8E6-BF41-BF24-1AA3F0B7D32D}" type="presOf" srcId="{C1BB0DFC-AFA4-438F-B79C-0317213BDF4E}" destId="{2F3ABBE4-8784-BD4E-8E5B-0C0361CA1F6F}" srcOrd="0" destOrd="0" presId="urn:microsoft.com/office/officeart/2005/8/layout/vList2"/>
    <dgm:cxn modelId="{BA8378F3-8F73-CC41-A6C5-9FC12C411294}" type="presOf" srcId="{E177C531-55F1-40C8-BDB0-C2CBE561FE83}" destId="{2C67078F-8A34-BE4E-97AB-8E07756B9CCA}" srcOrd="0" destOrd="0" presId="urn:microsoft.com/office/officeart/2005/8/layout/vList2"/>
    <dgm:cxn modelId="{C92D32FC-EE1B-4F2D-A4C8-45EA1D2D4AAE}" srcId="{C1BB0DFC-AFA4-438F-B79C-0317213BDF4E}" destId="{E177C531-55F1-40C8-BDB0-C2CBE561FE83}" srcOrd="0" destOrd="0" parTransId="{25A6499C-C91E-48D7-895C-5321DBD60D2D}" sibTransId="{3BBAFB71-79F2-4363-8C05-ED3A2249071A}"/>
    <dgm:cxn modelId="{F2BE571E-E14B-DD42-98D1-5891BABF0675}" type="presParOf" srcId="{2F3ABBE4-8784-BD4E-8E5B-0C0361CA1F6F}" destId="{2C67078F-8A34-BE4E-97AB-8E07756B9CCA}" srcOrd="0" destOrd="0" presId="urn:microsoft.com/office/officeart/2005/8/layout/vList2"/>
    <dgm:cxn modelId="{0062B411-29CC-C245-816E-24AA115FDEE3}" type="presParOf" srcId="{2F3ABBE4-8784-BD4E-8E5B-0C0361CA1F6F}" destId="{C34AB1D1-7E31-2C4F-AAA4-6A2CF8473522}" srcOrd="1" destOrd="0" presId="urn:microsoft.com/office/officeart/2005/8/layout/vList2"/>
    <dgm:cxn modelId="{8F480C84-1C2A-FF4D-9AB5-41158872DE83}" type="presParOf" srcId="{2F3ABBE4-8784-BD4E-8E5B-0C0361CA1F6F}" destId="{DAAE273B-53D7-7B48-B52F-95F1C84ECAF1}" srcOrd="2" destOrd="0" presId="urn:microsoft.com/office/officeart/2005/8/layout/vList2"/>
    <dgm:cxn modelId="{DE59CA09-5097-944B-8D03-9B7D0BD62DCF}" type="presParOf" srcId="{2F3ABBE4-8784-BD4E-8E5B-0C0361CA1F6F}" destId="{0259BD29-B9FC-3A41-9F40-F043FCF76D86}" srcOrd="3" destOrd="0" presId="urn:microsoft.com/office/officeart/2005/8/layout/vList2"/>
    <dgm:cxn modelId="{A0FA36D5-FBEB-7D45-960B-192FCE869F9A}" type="presParOf" srcId="{2F3ABBE4-8784-BD4E-8E5B-0C0361CA1F6F}" destId="{31DCBD5D-88F0-DE45-BFE4-242D8DFDB2BA}" srcOrd="4" destOrd="0" presId="urn:microsoft.com/office/officeart/2005/8/layout/vList2"/>
    <dgm:cxn modelId="{159F98B4-E828-1C4E-97A7-BDCCB017CA2A}" type="presParOf" srcId="{2F3ABBE4-8784-BD4E-8E5B-0C0361CA1F6F}" destId="{C889EA45-602C-8B44-9413-21A944C5C698}" srcOrd="5" destOrd="0" presId="urn:microsoft.com/office/officeart/2005/8/layout/vList2"/>
    <dgm:cxn modelId="{0B0AB244-EDFA-B849-BA10-EDCED6DBB951}" type="presParOf" srcId="{2F3ABBE4-8784-BD4E-8E5B-0C0361CA1F6F}" destId="{FFC93266-2DC4-0448-A295-3D2A95DA0D1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027638-8EA6-4D67-AE8B-CC8E69A626BA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53345F7-821F-46A9-9324-99C8121A7678}">
      <dgm:prSet/>
      <dgm:spPr/>
      <dgm:t>
        <a:bodyPr/>
        <a:lstStyle/>
        <a:p>
          <a:r>
            <a:rPr lang="en-US"/>
            <a:t>Vyjádření úzkosti moderního věku</a:t>
          </a:r>
        </a:p>
      </dgm:t>
    </dgm:pt>
    <dgm:pt modelId="{6D2F20A2-4D6D-40FA-B485-FAC480E2A195}" type="parTrans" cxnId="{3AB73238-5E0E-492E-931C-ADA1EF6A26A1}">
      <dgm:prSet/>
      <dgm:spPr/>
      <dgm:t>
        <a:bodyPr/>
        <a:lstStyle/>
        <a:p>
          <a:endParaRPr lang="en-US"/>
        </a:p>
      </dgm:t>
    </dgm:pt>
    <dgm:pt modelId="{311E3372-8380-4518-B0A2-C331B379FDDC}" type="sibTrans" cxnId="{3AB73238-5E0E-492E-931C-ADA1EF6A26A1}">
      <dgm:prSet/>
      <dgm:spPr/>
      <dgm:t>
        <a:bodyPr/>
        <a:lstStyle/>
        <a:p>
          <a:endParaRPr lang="en-US"/>
        </a:p>
      </dgm:t>
    </dgm:pt>
    <dgm:pt modelId="{5B441780-507B-4096-B23B-B6DB538359AA}">
      <dgm:prSet/>
      <dgm:spPr/>
      <dgm:t>
        <a:bodyPr/>
        <a:lstStyle/>
        <a:p>
          <a:r>
            <a:rPr lang="en-US"/>
            <a:t>Láska a emoce jako formy mýtu</a:t>
          </a:r>
        </a:p>
      </dgm:t>
    </dgm:pt>
    <dgm:pt modelId="{8FAE77BB-D227-403B-BA54-050CF715ED7B}" type="parTrans" cxnId="{631B1B3F-C2D6-466B-9E6B-5D7E93204138}">
      <dgm:prSet/>
      <dgm:spPr/>
      <dgm:t>
        <a:bodyPr/>
        <a:lstStyle/>
        <a:p>
          <a:endParaRPr lang="en-US"/>
        </a:p>
      </dgm:t>
    </dgm:pt>
    <dgm:pt modelId="{E1B37535-3790-4A60-AEE6-18A74E9DFD0E}" type="sibTrans" cxnId="{631B1B3F-C2D6-466B-9E6B-5D7E93204138}">
      <dgm:prSet/>
      <dgm:spPr/>
      <dgm:t>
        <a:bodyPr/>
        <a:lstStyle/>
        <a:p>
          <a:endParaRPr lang="en-US"/>
        </a:p>
      </dgm:t>
    </dgm:pt>
    <dgm:pt modelId="{D3276DF1-BF6C-4F49-BF49-5F60B128D9A4}">
      <dgm:prSet/>
      <dgm:spPr/>
      <dgm:t>
        <a:bodyPr/>
        <a:lstStyle/>
        <a:p>
          <a:r>
            <a:rPr lang="en-US"/>
            <a:t>Sexuální násilí</a:t>
          </a:r>
        </a:p>
      </dgm:t>
    </dgm:pt>
    <dgm:pt modelId="{4654EEC4-EBDC-4412-8667-247E99D8375B}" type="parTrans" cxnId="{5CCC9DAC-09CF-4EF9-A240-2134CB3417F2}">
      <dgm:prSet/>
      <dgm:spPr/>
      <dgm:t>
        <a:bodyPr/>
        <a:lstStyle/>
        <a:p>
          <a:endParaRPr lang="en-US"/>
        </a:p>
      </dgm:t>
    </dgm:pt>
    <dgm:pt modelId="{22938299-E47D-4DED-A963-000D957AFAA3}" type="sibTrans" cxnId="{5CCC9DAC-09CF-4EF9-A240-2134CB3417F2}">
      <dgm:prSet/>
      <dgm:spPr/>
      <dgm:t>
        <a:bodyPr/>
        <a:lstStyle/>
        <a:p>
          <a:endParaRPr lang="en-US"/>
        </a:p>
      </dgm:t>
    </dgm:pt>
    <dgm:pt modelId="{80F8A4D1-C31C-FB4B-9CE2-DE5142ED76B3}" type="pres">
      <dgm:prSet presAssocID="{4E027638-8EA6-4D67-AE8B-CC8E69A626BA}" presName="linear" presStyleCnt="0">
        <dgm:presLayoutVars>
          <dgm:animLvl val="lvl"/>
          <dgm:resizeHandles val="exact"/>
        </dgm:presLayoutVars>
      </dgm:prSet>
      <dgm:spPr/>
    </dgm:pt>
    <dgm:pt modelId="{AB88BB07-3EAB-7647-BFD0-90BF54760278}" type="pres">
      <dgm:prSet presAssocID="{453345F7-821F-46A9-9324-99C8121A767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01055E3-9D3D-AC4C-9594-2C975F8814EA}" type="pres">
      <dgm:prSet presAssocID="{311E3372-8380-4518-B0A2-C331B379FDDC}" presName="spacer" presStyleCnt="0"/>
      <dgm:spPr/>
    </dgm:pt>
    <dgm:pt modelId="{FE98A08F-BC42-AB46-8CF6-BD457B7A4479}" type="pres">
      <dgm:prSet presAssocID="{5B441780-507B-4096-B23B-B6DB538359A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1AE9868-BADF-0F4E-BC8A-DB6F8B719918}" type="pres">
      <dgm:prSet presAssocID="{E1B37535-3790-4A60-AEE6-18A74E9DFD0E}" presName="spacer" presStyleCnt="0"/>
      <dgm:spPr/>
    </dgm:pt>
    <dgm:pt modelId="{031ED143-93AD-1C4A-AEF7-A155E6FBA1B6}" type="pres">
      <dgm:prSet presAssocID="{D3276DF1-BF6C-4F49-BF49-5F60B128D9A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AB73238-5E0E-492E-931C-ADA1EF6A26A1}" srcId="{4E027638-8EA6-4D67-AE8B-CC8E69A626BA}" destId="{453345F7-821F-46A9-9324-99C8121A7678}" srcOrd="0" destOrd="0" parTransId="{6D2F20A2-4D6D-40FA-B485-FAC480E2A195}" sibTransId="{311E3372-8380-4518-B0A2-C331B379FDDC}"/>
    <dgm:cxn modelId="{E3F74F38-80F5-CD43-AE17-D049BD7DB01D}" type="presOf" srcId="{453345F7-821F-46A9-9324-99C8121A7678}" destId="{AB88BB07-3EAB-7647-BFD0-90BF54760278}" srcOrd="0" destOrd="0" presId="urn:microsoft.com/office/officeart/2005/8/layout/vList2"/>
    <dgm:cxn modelId="{4664553A-2C47-8D4D-9A04-F9C60A872502}" type="presOf" srcId="{D3276DF1-BF6C-4F49-BF49-5F60B128D9A4}" destId="{031ED143-93AD-1C4A-AEF7-A155E6FBA1B6}" srcOrd="0" destOrd="0" presId="urn:microsoft.com/office/officeart/2005/8/layout/vList2"/>
    <dgm:cxn modelId="{631B1B3F-C2D6-466B-9E6B-5D7E93204138}" srcId="{4E027638-8EA6-4D67-AE8B-CC8E69A626BA}" destId="{5B441780-507B-4096-B23B-B6DB538359AA}" srcOrd="1" destOrd="0" parTransId="{8FAE77BB-D227-403B-BA54-050CF715ED7B}" sibTransId="{E1B37535-3790-4A60-AEE6-18A74E9DFD0E}"/>
    <dgm:cxn modelId="{6F89079B-B106-B54B-A75C-2A8C7CCA2678}" type="presOf" srcId="{4E027638-8EA6-4D67-AE8B-CC8E69A626BA}" destId="{80F8A4D1-C31C-FB4B-9CE2-DE5142ED76B3}" srcOrd="0" destOrd="0" presId="urn:microsoft.com/office/officeart/2005/8/layout/vList2"/>
    <dgm:cxn modelId="{425F55A1-C908-4D4E-97CC-41AA119804D3}" type="presOf" srcId="{5B441780-507B-4096-B23B-B6DB538359AA}" destId="{FE98A08F-BC42-AB46-8CF6-BD457B7A4479}" srcOrd="0" destOrd="0" presId="urn:microsoft.com/office/officeart/2005/8/layout/vList2"/>
    <dgm:cxn modelId="{5CCC9DAC-09CF-4EF9-A240-2134CB3417F2}" srcId="{4E027638-8EA6-4D67-AE8B-CC8E69A626BA}" destId="{D3276DF1-BF6C-4F49-BF49-5F60B128D9A4}" srcOrd="2" destOrd="0" parTransId="{4654EEC4-EBDC-4412-8667-247E99D8375B}" sibTransId="{22938299-E47D-4DED-A963-000D957AFAA3}"/>
    <dgm:cxn modelId="{9F41A767-39E8-C54D-B3A6-A497CC573244}" type="presParOf" srcId="{80F8A4D1-C31C-FB4B-9CE2-DE5142ED76B3}" destId="{AB88BB07-3EAB-7647-BFD0-90BF54760278}" srcOrd="0" destOrd="0" presId="urn:microsoft.com/office/officeart/2005/8/layout/vList2"/>
    <dgm:cxn modelId="{230B96B9-ED96-D54F-B036-376F1128F150}" type="presParOf" srcId="{80F8A4D1-C31C-FB4B-9CE2-DE5142ED76B3}" destId="{601055E3-9D3D-AC4C-9594-2C975F8814EA}" srcOrd="1" destOrd="0" presId="urn:microsoft.com/office/officeart/2005/8/layout/vList2"/>
    <dgm:cxn modelId="{22AF33BB-71F7-7A47-BD35-6675CF2DD49D}" type="presParOf" srcId="{80F8A4D1-C31C-FB4B-9CE2-DE5142ED76B3}" destId="{FE98A08F-BC42-AB46-8CF6-BD457B7A4479}" srcOrd="2" destOrd="0" presId="urn:microsoft.com/office/officeart/2005/8/layout/vList2"/>
    <dgm:cxn modelId="{033BD905-DB3D-D14C-886B-089F922A9B96}" type="presParOf" srcId="{80F8A4D1-C31C-FB4B-9CE2-DE5142ED76B3}" destId="{61AE9868-BADF-0F4E-BC8A-DB6F8B719918}" srcOrd="3" destOrd="0" presId="urn:microsoft.com/office/officeart/2005/8/layout/vList2"/>
    <dgm:cxn modelId="{63B913E8-3A19-3546-B112-06CD97C0B0CB}" type="presParOf" srcId="{80F8A4D1-C31C-FB4B-9CE2-DE5142ED76B3}" destId="{031ED143-93AD-1C4A-AEF7-A155E6FBA1B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67078F-8A34-BE4E-97AB-8E07756B9CCA}">
      <dsp:nvSpPr>
        <dsp:cNvPr id="0" name=""/>
        <dsp:cNvSpPr/>
      </dsp:nvSpPr>
      <dsp:spPr>
        <a:xfrm>
          <a:off x="0" y="227324"/>
          <a:ext cx="6151562" cy="114075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Odklon od klasického vyprávění</a:t>
          </a:r>
        </a:p>
      </dsp:txBody>
      <dsp:txXfrm>
        <a:off x="55687" y="283011"/>
        <a:ext cx="6040188" cy="1029376"/>
      </dsp:txXfrm>
    </dsp:sp>
    <dsp:sp modelId="{DAAE273B-53D7-7B48-B52F-95F1C84ECAF1}">
      <dsp:nvSpPr>
        <dsp:cNvPr id="0" name=""/>
        <dsp:cNvSpPr/>
      </dsp:nvSpPr>
      <dsp:spPr>
        <a:xfrm>
          <a:off x="0" y="1454474"/>
          <a:ext cx="6151562" cy="1140750"/>
        </a:xfrm>
        <a:prstGeom prst="roundRect">
          <a:avLst/>
        </a:prstGeom>
        <a:gradFill rotWithShape="0">
          <a:gsLst>
            <a:gs pos="0">
              <a:schemeClr val="accent2">
                <a:hueOff val="-3450629"/>
                <a:satOff val="15286"/>
                <a:lumOff val="-5621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3450629"/>
                <a:satOff val="15286"/>
                <a:lumOff val="-5621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3450629"/>
                <a:satOff val="15286"/>
                <a:lumOff val="-5621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Materiální reprezentace světa – přesné a hutné popisy</a:t>
          </a:r>
        </a:p>
      </dsp:txBody>
      <dsp:txXfrm>
        <a:off x="55687" y="1510161"/>
        <a:ext cx="6040188" cy="1029376"/>
      </dsp:txXfrm>
    </dsp:sp>
    <dsp:sp modelId="{31DCBD5D-88F0-DE45-BFE4-242D8DFDB2BA}">
      <dsp:nvSpPr>
        <dsp:cNvPr id="0" name=""/>
        <dsp:cNvSpPr/>
      </dsp:nvSpPr>
      <dsp:spPr>
        <a:xfrm>
          <a:off x="0" y="2681625"/>
          <a:ext cx="6151562" cy="1140750"/>
        </a:xfrm>
        <a:prstGeom prst="roundRect">
          <a:avLst/>
        </a:prstGeom>
        <a:gradFill rotWithShape="0">
          <a:gsLst>
            <a:gs pos="0">
              <a:schemeClr val="accent2">
                <a:hueOff val="-6901259"/>
                <a:satOff val="30573"/>
                <a:lumOff val="-11243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6901259"/>
                <a:satOff val="30573"/>
                <a:lumOff val="-11243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6901259"/>
                <a:satOff val="30573"/>
                <a:lumOff val="-11243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Zápletka a figury podřízeny konkrétní deskripci objektů a vnějšího světa</a:t>
          </a:r>
        </a:p>
      </dsp:txBody>
      <dsp:txXfrm>
        <a:off x="55687" y="2737312"/>
        <a:ext cx="6040188" cy="1029376"/>
      </dsp:txXfrm>
    </dsp:sp>
    <dsp:sp modelId="{FFC93266-2DC4-0448-A295-3D2A95DA0D18}">
      <dsp:nvSpPr>
        <dsp:cNvPr id="0" name=""/>
        <dsp:cNvSpPr/>
      </dsp:nvSpPr>
      <dsp:spPr>
        <a:xfrm>
          <a:off x="0" y="3908775"/>
          <a:ext cx="6151562" cy="1140750"/>
        </a:xfrm>
        <a:prstGeom prst="roundRect">
          <a:avLst/>
        </a:prstGeom>
        <a:gradFill rotWithShape="0">
          <a:gsLst>
            <a:gs pos="0">
              <a:schemeClr val="accent2">
                <a:hueOff val="-10351888"/>
                <a:satOff val="45859"/>
                <a:lumOff val="-16864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10351888"/>
                <a:satOff val="45859"/>
                <a:lumOff val="-16864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10351888"/>
                <a:satOff val="45859"/>
                <a:lumOff val="-16864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Čas a jeho plynutí – existuje pouze přítomnost</a:t>
          </a:r>
        </a:p>
      </dsp:txBody>
      <dsp:txXfrm>
        <a:off x="55687" y="3964462"/>
        <a:ext cx="6040188" cy="10293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88BB07-3EAB-7647-BFD0-90BF54760278}">
      <dsp:nvSpPr>
        <dsp:cNvPr id="0" name=""/>
        <dsp:cNvSpPr/>
      </dsp:nvSpPr>
      <dsp:spPr>
        <a:xfrm>
          <a:off x="0" y="24240"/>
          <a:ext cx="6151562" cy="166023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Vyjádření úzkosti moderního věku</a:t>
          </a:r>
        </a:p>
      </dsp:txBody>
      <dsp:txXfrm>
        <a:off x="81046" y="105286"/>
        <a:ext cx="5989470" cy="1498138"/>
      </dsp:txXfrm>
    </dsp:sp>
    <dsp:sp modelId="{FE98A08F-BC42-AB46-8CF6-BD457B7A4479}">
      <dsp:nvSpPr>
        <dsp:cNvPr id="0" name=""/>
        <dsp:cNvSpPr/>
      </dsp:nvSpPr>
      <dsp:spPr>
        <a:xfrm>
          <a:off x="0" y="1808310"/>
          <a:ext cx="6151562" cy="1660230"/>
        </a:xfrm>
        <a:prstGeom prst="roundRect">
          <a:avLst/>
        </a:prstGeom>
        <a:gradFill rotWithShape="0">
          <a:gsLst>
            <a:gs pos="0">
              <a:schemeClr val="accent2">
                <a:hueOff val="-5175944"/>
                <a:satOff val="22930"/>
                <a:lumOff val="-8432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5175944"/>
                <a:satOff val="22930"/>
                <a:lumOff val="-8432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5175944"/>
                <a:satOff val="22930"/>
                <a:lumOff val="-8432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Láska a emoce jako formy mýtu</a:t>
          </a:r>
        </a:p>
      </dsp:txBody>
      <dsp:txXfrm>
        <a:off x="81046" y="1889356"/>
        <a:ext cx="5989470" cy="1498138"/>
      </dsp:txXfrm>
    </dsp:sp>
    <dsp:sp modelId="{031ED143-93AD-1C4A-AEF7-A155E6FBA1B6}">
      <dsp:nvSpPr>
        <dsp:cNvPr id="0" name=""/>
        <dsp:cNvSpPr/>
      </dsp:nvSpPr>
      <dsp:spPr>
        <a:xfrm>
          <a:off x="0" y="3592380"/>
          <a:ext cx="6151562" cy="1660230"/>
        </a:xfrm>
        <a:prstGeom prst="roundRect">
          <a:avLst/>
        </a:prstGeom>
        <a:gradFill rotWithShape="0">
          <a:gsLst>
            <a:gs pos="0">
              <a:schemeClr val="accent2">
                <a:hueOff val="-10351888"/>
                <a:satOff val="45859"/>
                <a:lumOff val="-16864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10351888"/>
                <a:satOff val="45859"/>
                <a:lumOff val="-16864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10351888"/>
                <a:satOff val="45859"/>
                <a:lumOff val="-16864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Sexuální násilí</a:t>
          </a:r>
        </a:p>
      </dsp:txBody>
      <dsp:txXfrm>
        <a:off x="81046" y="3673426"/>
        <a:ext cx="5989470" cy="14981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4/13/19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4/13/19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4/13/19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4/13/19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4/13/19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4/13/19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4/13/19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4/13/19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4/13/19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4/13/19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4/13/19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4/13/19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g"/><Relationship Id="rId4" Type="http://schemas.openxmlformats.org/officeDocument/2006/relationships/image" Target="../media/image105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jp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jpg"/><Relationship Id="rId4" Type="http://schemas.openxmlformats.org/officeDocument/2006/relationships/image" Target="../media/image128.tiff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7000"/>
                <a:shade val="100000"/>
                <a:satMod val="185000"/>
                <a:lumMod val="120000"/>
              </a:schemeClr>
            </a:gs>
            <a:gs pos="100000">
              <a:schemeClr val="bg1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1C9F4F8-1CA1-4169-A513-5E15F4D91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D8193F8-6E5E-654E-8C04-11295016A0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chemeClr val="accent1"/>
          </a:solidFill>
          <a:ln w="190500" cmpd="thinThick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Francouzská kinematografie od roku 1959 do současnosti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8E91C7-94BA-B74C-A3DC-1AB763CF6B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b="1" dirty="0"/>
              <a:t>FAVk076</a:t>
            </a:r>
            <a:r>
              <a:rPr lang="cs-CZ" dirty="0"/>
              <a:t>		</a:t>
            </a:r>
            <a:r>
              <a:rPr lang="cs-CZ" b="1" dirty="0"/>
              <a:t>30.3 2019</a:t>
            </a:r>
          </a:p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r>
              <a:rPr lang="cs-CZ" dirty="0"/>
              <a:t>Mgr. Šárka </a:t>
            </a:r>
            <a:r>
              <a:rPr lang="cs-CZ" dirty="0" err="1"/>
              <a:t>Gmiterková</a:t>
            </a:r>
            <a:r>
              <a:rPr lang="cs-CZ" dirty="0"/>
              <a:t>, </a:t>
            </a:r>
            <a:r>
              <a:rPr lang="cs-CZ" dirty="0" err="1"/>
              <a:t>Ph</a:t>
            </a:r>
            <a:r>
              <a:rPr lang="cs-CZ" dirty="0"/>
              <a:t>. D. </a:t>
            </a:r>
          </a:p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0899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A37D42-BAC0-4A47-8803-B305CD175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 dirty="0" err="1"/>
              <a:t>Skupina</a:t>
            </a:r>
            <a:r>
              <a:rPr lang="en-US" sz="3200" dirty="0"/>
              <a:t> “</a:t>
            </a:r>
            <a:r>
              <a:rPr lang="en-US" sz="3200" dirty="0" err="1"/>
              <a:t>levého</a:t>
            </a:r>
            <a:r>
              <a:rPr lang="en-US" sz="3200" dirty="0"/>
              <a:t> </a:t>
            </a:r>
            <a:r>
              <a:rPr lang="en-US" sz="3200" dirty="0" err="1"/>
              <a:t>břehu</a:t>
            </a:r>
            <a:r>
              <a:rPr lang="en-US" sz="3200" dirty="0"/>
              <a:t>”</a:t>
            </a:r>
            <a:br>
              <a:rPr lang="en-US" sz="3200" dirty="0"/>
            </a:br>
            <a:r>
              <a:rPr lang="en-US" sz="2400" dirty="0"/>
              <a:t>Agnes</a:t>
            </a:r>
            <a:r>
              <a:rPr lang="en-US" sz="3200" dirty="0"/>
              <a:t> </a:t>
            </a:r>
            <a:r>
              <a:rPr lang="en-US" sz="2400" dirty="0" err="1"/>
              <a:t>Varda</a:t>
            </a:r>
            <a:r>
              <a:rPr lang="en-US" sz="2400" dirty="0"/>
              <a:t>, Alain </a:t>
            </a:r>
            <a:r>
              <a:rPr lang="en-US" sz="2400" dirty="0" err="1"/>
              <a:t>Resnais</a:t>
            </a:r>
            <a:r>
              <a:rPr lang="en-US" sz="2400" dirty="0"/>
              <a:t>, Chris Marker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DD4F16-A929-482C-B168-3873842545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40555"/>
            <a:ext cx="10911840" cy="33120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C4A220-E978-44DF-B951-44ABBA04D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6112"/>
            <a:ext cx="10579608" cy="2980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7" descr="Obsah obrázku osoba, interiér, zeď, žena&#10;&#10;&#10;&#10;Popis se vygeneroval automaticky.">
            <a:extLst>
              <a:ext uri="{FF2B5EF4-FFF2-40B4-BE49-F238E27FC236}">
                <a16:creationId xmlns:a16="http://schemas.microsoft.com/office/drawing/2014/main" id="{A5095AE2-2EDD-E843-8A33-43C33B402D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27" r="4" b="4"/>
          <a:stretch/>
        </p:blipFill>
        <p:spPr>
          <a:xfrm>
            <a:off x="970789" y="970704"/>
            <a:ext cx="3305890" cy="2651760"/>
          </a:xfrm>
          <a:prstGeom prst="rect">
            <a:avLst/>
          </a:prstGeom>
        </p:spPr>
      </p:pic>
      <p:pic>
        <p:nvPicPr>
          <p:cNvPr id="6" name="Obrázek 5" descr="Obsah obrázku osoba, muž, exteriér&#10;&#10;&#10;&#10;Popis se vygeneroval automaticky.">
            <a:extLst>
              <a:ext uri="{FF2B5EF4-FFF2-40B4-BE49-F238E27FC236}">
                <a16:creationId xmlns:a16="http://schemas.microsoft.com/office/drawing/2014/main" id="{250873E0-3A04-1B42-973C-2CAAEB4A1D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10" r="-3" b="1531"/>
          <a:stretch/>
        </p:blipFill>
        <p:spPr>
          <a:xfrm>
            <a:off x="4434554" y="970705"/>
            <a:ext cx="3319243" cy="2651760"/>
          </a:xfrm>
          <a:prstGeom prst="rect">
            <a:avLst/>
          </a:prstGeom>
        </p:spPr>
      </p:pic>
      <p:pic>
        <p:nvPicPr>
          <p:cNvPr id="4" name="Obrázek 3" descr="Obsah obrázku osoba, muž, zeď, interiér&#10;&#10;&#10;&#10;Popis se vygeneroval automaticky.">
            <a:extLst>
              <a:ext uri="{FF2B5EF4-FFF2-40B4-BE49-F238E27FC236}">
                <a16:creationId xmlns:a16="http://schemas.microsoft.com/office/drawing/2014/main" id="{FDC7CDD9-D040-7449-A17E-F62AA5D91D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447" r="2" b="23199"/>
          <a:stretch/>
        </p:blipFill>
        <p:spPr>
          <a:xfrm>
            <a:off x="7911673" y="970705"/>
            <a:ext cx="3309539" cy="266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72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F26AF7-9AC1-49A4-8F89-2C63E1C0A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89AAD95-D4CC-B547-AEFF-D5B661016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 dirty="0" err="1"/>
              <a:t>Nezařazení</a:t>
            </a:r>
            <a:r>
              <a:rPr lang="en-US" sz="3200" dirty="0"/>
              <a:t>?</a:t>
            </a:r>
            <a:br>
              <a:rPr lang="en-US" sz="3200" dirty="0"/>
            </a:br>
            <a:r>
              <a:rPr lang="en-US" sz="3200" dirty="0"/>
              <a:t>Louis </a:t>
            </a:r>
            <a:r>
              <a:rPr lang="en-US" sz="3200" dirty="0" err="1"/>
              <a:t>Malle</a:t>
            </a:r>
            <a:r>
              <a:rPr lang="en-US" sz="3200" dirty="0"/>
              <a:t>, Jacques demy</a:t>
            </a:r>
          </a:p>
        </p:txBody>
      </p:sp>
      <p:pic>
        <p:nvPicPr>
          <p:cNvPr id="6" name="Obrázek 5" descr="Obsah obrázku osoba, muž, fotka, interiér&#10;&#10;&#10;&#10;Popis se vygeneroval automaticky.">
            <a:extLst>
              <a:ext uri="{FF2B5EF4-FFF2-40B4-BE49-F238E27FC236}">
                <a16:creationId xmlns:a16="http://schemas.microsoft.com/office/drawing/2014/main" id="{7CFA5CDC-B50E-8943-AC5F-BFE91ED90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438" y="587858"/>
            <a:ext cx="2517246" cy="3301307"/>
          </a:xfrm>
          <a:prstGeom prst="rect">
            <a:avLst/>
          </a:prstGeom>
        </p:spPr>
      </p:pic>
      <p:pic>
        <p:nvPicPr>
          <p:cNvPr id="4" name="Obrázek 3" descr="Obsah obrázku muž, osoba, zeď, interiér&#10;&#10;&#10;&#10;Popis se vygeneroval automaticky.">
            <a:extLst>
              <a:ext uri="{FF2B5EF4-FFF2-40B4-BE49-F238E27FC236}">
                <a16:creationId xmlns:a16="http://schemas.microsoft.com/office/drawing/2014/main" id="{243DC4EA-81F3-C645-8C56-FC217B59D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316" y="731116"/>
            <a:ext cx="4297680" cy="301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91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7894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BBA5F2E-65F5-2749-9A4C-8F53C66FB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344" y="1586484"/>
            <a:ext cx="3685032" cy="36850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Systémová podpora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5436DB-4E8B-43A5-AE55-1C527B62E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18743" y="797433"/>
            <a:ext cx="5934456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3335" y="960120"/>
            <a:ext cx="5605272" cy="4937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A53063-76A3-0F4F-9915-35DBB0A41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9551" y="1444752"/>
            <a:ext cx="4652840" cy="3968496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rgbClr val="404040"/>
                </a:solidFill>
              </a:rPr>
              <a:t>v období 1958–1962 celkem 97 debutů</a:t>
            </a:r>
          </a:p>
          <a:p>
            <a:pPr lvl="1"/>
            <a:r>
              <a:rPr lang="cs-CZ" dirty="0">
                <a:solidFill>
                  <a:srgbClr val="404040"/>
                </a:solidFill>
              </a:rPr>
              <a:t>Od roku 1953 zavedena „Prime de </a:t>
            </a:r>
            <a:r>
              <a:rPr lang="cs-CZ" dirty="0" err="1">
                <a:solidFill>
                  <a:srgbClr val="404040"/>
                </a:solidFill>
              </a:rPr>
              <a:t>qualité</a:t>
            </a:r>
            <a:r>
              <a:rPr lang="cs-CZ" dirty="0">
                <a:solidFill>
                  <a:srgbClr val="404040"/>
                </a:solidFill>
              </a:rPr>
              <a:t>“ – finanční podpora krátkometrážní produkci, která se od roku 1956 rozšiřuje i na celovečerní snímky</a:t>
            </a:r>
          </a:p>
          <a:p>
            <a:pPr lvl="1"/>
            <a:r>
              <a:rPr lang="cs-CZ" dirty="0">
                <a:solidFill>
                  <a:srgbClr val="404040"/>
                </a:solidFill>
              </a:rPr>
              <a:t>1959 – vzniká systém „</a:t>
            </a:r>
            <a:r>
              <a:rPr lang="cs-CZ" dirty="0" err="1">
                <a:solidFill>
                  <a:srgbClr val="404040"/>
                </a:solidFill>
              </a:rPr>
              <a:t>Avance</a:t>
            </a:r>
            <a:r>
              <a:rPr lang="cs-CZ" dirty="0">
                <a:solidFill>
                  <a:srgbClr val="404040"/>
                </a:solidFill>
              </a:rPr>
              <a:t> </a:t>
            </a:r>
            <a:r>
              <a:rPr lang="cs-CZ" dirty="0" err="1">
                <a:solidFill>
                  <a:srgbClr val="404040"/>
                </a:solidFill>
              </a:rPr>
              <a:t>sur</a:t>
            </a:r>
            <a:r>
              <a:rPr lang="cs-CZ" dirty="0">
                <a:solidFill>
                  <a:srgbClr val="404040"/>
                </a:solidFill>
              </a:rPr>
              <a:t> </a:t>
            </a:r>
            <a:r>
              <a:rPr lang="cs-CZ" dirty="0" err="1">
                <a:solidFill>
                  <a:srgbClr val="404040"/>
                </a:solidFill>
              </a:rPr>
              <a:t>recettes</a:t>
            </a:r>
            <a:r>
              <a:rPr lang="cs-CZ" dirty="0">
                <a:solidFill>
                  <a:srgbClr val="404040"/>
                </a:solidFill>
              </a:rPr>
              <a:t>“ (návratná dotace na produkci) – umožnila vzniknout umělecky ambiciózním nebo náročným filmům, žádat o peníze mohli producenti nebo režiséři, ostatní profese nikoliv &gt;&gt; upevnění svrchované pozice </a:t>
            </a:r>
            <a:r>
              <a:rPr lang="cs-CZ" dirty="0" err="1">
                <a:solidFill>
                  <a:srgbClr val="404040"/>
                </a:solidFill>
              </a:rPr>
              <a:t>auteura</a:t>
            </a:r>
            <a:r>
              <a:rPr lang="cs-CZ" dirty="0">
                <a:solidFill>
                  <a:srgbClr val="404040"/>
                </a:solidFill>
              </a:rPr>
              <a:t> </a:t>
            </a:r>
          </a:p>
          <a:p>
            <a:pPr lvl="1"/>
            <a:endParaRPr lang="cs-CZ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829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Zástupný symbol obrázku 10" descr="Obsah obrázku osoba, muž, interiér, zeď&#10;&#10;&#10;&#10;Popis se vygeneroval automaticky.">
            <a:extLst>
              <a:ext uri="{FF2B5EF4-FFF2-40B4-BE49-F238E27FC236}">
                <a16:creationId xmlns:a16="http://schemas.microsoft.com/office/drawing/2014/main" id="{1754491A-246B-9142-AC6E-B7AF8016041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2453" r="-2" b="12451"/>
          <a:stretch/>
        </p:blipFill>
        <p:spPr>
          <a:xfrm>
            <a:off x="642" y="10"/>
            <a:ext cx="6096000" cy="6857990"/>
          </a:xfrm>
          <a:prstGeom prst="rect">
            <a:avLst/>
          </a:prstGeom>
        </p:spPr>
      </p:pic>
      <p:sp>
        <p:nvSpPr>
          <p:cNvPr id="7" name="Nadpis 6">
            <a:extLst>
              <a:ext uri="{FF2B5EF4-FFF2-40B4-BE49-F238E27FC236}">
                <a16:creationId xmlns:a16="http://schemas.microsoft.com/office/drawing/2014/main" id="{78FFB3E6-FC29-594F-A3CC-7DE69C4FD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841505"/>
            <a:ext cx="4487298" cy="1174991"/>
          </a:xfrm>
          <a:solidFill>
            <a:schemeClr val="tx1">
              <a:alpha val="60000"/>
            </a:schemeClr>
          </a:solidFill>
          <a:ln>
            <a:solidFill>
              <a:schemeClr val="bg1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Francois Truffaut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(1932-1984)</a:t>
            </a: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A82AFB14-66F5-AC42-8538-808652C664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43941" y="976129"/>
            <a:ext cx="4804931" cy="49198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režisér, scénárista, herec, producent, kritik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rádcem, osobním přítelem a skoro otcovskou figurou mu je André </a:t>
            </a:r>
            <a:r>
              <a:rPr lang="cs-CZ" dirty="0" err="1">
                <a:solidFill>
                  <a:schemeClr val="tx1"/>
                </a:solidFill>
              </a:rPr>
              <a:t>Bazin</a:t>
            </a:r>
            <a:endParaRPr lang="cs-CZ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produkční společnost </a:t>
            </a:r>
            <a:r>
              <a:rPr lang="cs-CZ" dirty="0" err="1">
                <a:solidFill>
                  <a:schemeClr val="tx1"/>
                </a:solidFill>
              </a:rPr>
              <a:t>Films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du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Carrosse</a:t>
            </a:r>
            <a:r>
              <a:rPr lang="cs-CZ" dirty="0">
                <a:solidFill>
                  <a:schemeClr val="tx1"/>
                </a:solidFill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natočil 21 filmů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žánrové experimenty (</a:t>
            </a:r>
            <a:r>
              <a:rPr lang="cs-CZ" i="1" dirty="0">
                <a:solidFill>
                  <a:schemeClr val="tx1"/>
                </a:solidFill>
              </a:rPr>
              <a:t>451°Fahrenheita </a:t>
            </a:r>
            <a:r>
              <a:rPr lang="cs-CZ" dirty="0">
                <a:solidFill>
                  <a:schemeClr val="tx1"/>
                </a:solidFill>
              </a:rPr>
              <a:t>- </a:t>
            </a:r>
            <a:r>
              <a:rPr lang="cs-CZ" dirty="0" err="1">
                <a:solidFill>
                  <a:schemeClr val="tx1"/>
                </a:solidFill>
              </a:rPr>
              <a:t>scifi</a:t>
            </a:r>
            <a:r>
              <a:rPr lang="cs-CZ" dirty="0">
                <a:solidFill>
                  <a:schemeClr val="tx1"/>
                </a:solidFill>
              </a:rPr>
              <a:t>, </a:t>
            </a:r>
            <a:r>
              <a:rPr lang="cs-CZ" i="1" dirty="0">
                <a:solidFill>
                  <a:schemeClr val="tx1"/>
                </a:solidFill>
              </a:rPr>
              <a:t>Nevěsta byla v černém</a:t>
            </a:r>
            <a:r>
              <a:rPr lang="cs-CZ" dirty="0">
                <a:solidFill>
                  <a:schemeClr val="tx1"/>
                </a:solidFill>
              </a:rPr>
              <a:t> - </a:t>
            </a:r>
            <a:r>
              <a:rPr lang="cs-CZ" dirty="0" err="1">
                <a:solidFill>
                  <a:schemeClr val="tx1"/>
                </a:solidFill>
              </a:rPr>
              <a:t>noir</a:t>
            </a:r>
            <a:r>
              <a:rPr lang="cs-CZ" dirty="0">
                <a:solidFill>
                  <a:schemeClr val="tx1"/>
                </a:solidFill>
              </a:rPr>
              <a:t>, </a:t>
            </a:r>
            <a:r>
              <a:rPr lang="cs-CZ" i="1" dirty="0">
                <a:solidFill>
                  <a:schemeClr val="tx1"/>
                </a:solidFill>
              </a:rPr>
              <a:t>Konečně neděle </a:t>
            </a:r>
            <a:r>
              <a:rPr lang="cs-CZ" dirty="0">
                <a:solidFill>
                  <a:schemeClr val="tx1"/>
                </a:solidFill>
              </a:rPr>
              <a:t>- kriminální komedie, </a:t>
            </a:r>
            <a:r>
              <a:rPr lang="cs-CZ" i="1" dirty="0">
                <a:solidFill>
                  <a:schemeClr val="tx1"/>
                </a:solidFill>
              </a:rPr>
              <a:t>Kapesné</a:t>
            </a:r>
            <a:r>
              <a:rPr lang="cs-CZ" dirty="0">
                <a:solidFill>
                  <a:schemeClr val="tx1"/>
                </a:solidFill>
              </a:rPr>
              <a:t> - dětský film); samostatnou kapitolou je cyklus s  postavou Antoina </a:t>
            </a:r>
            <a:r>
              <a:rPr lang="cs-CZ" dirty="0" err="1">
                <a:solidFill>
                  <a:schemeClr val="tx1"/>
                </a:solidFill>
              </a:rPr>
              <a:t>Doinela</a:t>
            </a:r>
            <a:r>
              <a:rPr lang="cs-CZ" dirty="0">
                <a:solidFill>
                  <a:schemeClr val="tx1"/>
                </a:solidFill>
              </a:rPr>
              <a:t> (Jean-</a:t>
            </a:r>
            <a:r>
              <a:rPr lang="cs-CZ" dirty="0" err="1">
                <a:solidFill>
                  <a:schemeClr val="tx1"/>
                </a:solidFill>
              </a:rPr>
              <a:t>Pierre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Léaud</a:t>
            </a:r>
            <a:r>
              <a:rPr lang="cs-CZ" dirty="0">
                <a:solidFill>
                  <a:schemeClr val="tx1"/>
                </a:solidFill>
              </a:rPr>
              <a:t>), který začal snímkem </a:t>
            </a:r>
            <a:r>
              <a:rPr lang="cs-CZ" i="1" dirty="0">
                <a:solidFill>
                  <a:schemeClr val="tx1"/>
                </a:solidFill>
              </a:rPr>
              <a:t>Nikdo mně nemá rád </a:t>
            </a:r>
            <a:r>
              <a:rPr lang="cs-CZ" dirty="0">
                <a:solidFill>
                  <a:schemeClr val="tx1"/>
                </a:solidFill>
              </a:rPr>
              <a:t>&gt;&gt; celkem 5 snímků v cyklu 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481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706A186E-280B-E14C-92FB-2E2B316C2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496" y="978776"/>
            <a:ext cx="5925310" cy="1174991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400" dirty="0" err="1"/>
              <a:t>Uličníci</a:t>
            </a:r>
            <a:r>
              <a:rPr lang="en-US" sz="2400" dirty="0"/>
              <a:t> (</a:t>
            </a:r>
            <a:r>
              <a:rPr lang="en-US" sz="2400" dirty="0" err="1"/>
              <a:t>francie</a:t>
            </a:r>
            <a:r>
              <a:rPr lang="en-US" sz="2400" dirty="0"/>
              <a:t>, 1957)</a:t>
            </a:r>
          </a:p>
        </p:txBody>
      </p:sp>
      <p:pic>
        <p:nvPicPr>
          <p:cNvPr id="9" name="Zástupný symbol obrázku 8" descr="Obsah obrázku text, kniha&#10;&#10;&#10;&#10;Popis se vygeneroval automaticky.">
            <a:extLst>
              <a:ext uri="{FF2B5EF4-FFF2-40B4-BE49-F238E27FC236}">
                <a16:creationId xmlns:a16="http://schemas.microsoft.com/office/drawing/2014/main" id="{6A1CF0CA-BF90-C048-837B-9A5910F043A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4876" r="4877"/>
          <a:stretch/>
        </p:blipFill>
        <p:spPr>
          <a:xfrm>
            <a:off x="20" y="10"/>
            <a:ext cx="4657325" cy="6857990"/>
          </a:xfrm>
          <a:prstGeom prst="rect">
            <a:avLst/>
          </a:prstGeom>
        </p:spPr>
      </p:pic>
      <p:sp>
        <p:nvSpPr>
          <p:cNvPr id="7" name="Zástupný text 6">
            <a:extLst>
              <a:ext uri="{FF2B5EF4-FFF2-40B4-BE49-F238E27FC236}">
                <a16:creationId xmlns:a16="http://schemas.microsoft.com/office/drawing/2014/main" id="{346269EC-31BC-0840-A81D-373412922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45496" y="2640692"/>
            <a:ext cx="6017958" cy="359284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GB" b="1" dirty="0" err="1">
                <a:solidFill>
                  <a:schemeClr val="tx1"/>
                </a:solidFill>
              </a:rPr>
              <a:t>Režie</a:t>
            </a:r>
            <a:r>
              <a:rPr lang="en-GB" dirty="0">
                <a:solidFill>
                  <a:schemeClr val="tx1"/>
                </a:solidFill>
              </a:rPr>
              <a:t>: François Truffaut; </a:t>
            </a:r>
            <a:r>
              <a:rPr lang="en-GB" b="1" dirty="0" err="1">
                <a:solidFill>
                  <a:schemeClr val="tx1"/>
                </a:solidFill>
              </a:rPr>
              <a:t>scénář</a:t>
            </a:r>
            <a:r>
              <a:rPr lang="en-GB" dirty="0">
                <a:solidFill>
                  <a:schemeClr val="tx1"/>
                </a:solidFill>
              </a:rPr>
              <a:t>: François Truffaut </a:t>
            </a:r>
            <a:r>
              <a:rPr lang="en-GB" dirty="0" err="1">
                <a:solidFill>
                  <a:schemeClr val="tx1"/>
                </a:solidFill>
              </a:rPr>
              <a:t>podle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novely</a:t>
            </a:r>
            <a:r>
              <a:rPr lang="en-GB" dirty="0">
                <a:solidFill>
                  <a:schemeClr val="tx1"/>
                </a:solidFill>
              </a:rPr>
              <a:t> Maurice </a:t>
            </a:r>
            <a:r>
              <a:rPr lang="en-GB" dirty="0" err="1">
                <a:solidFill>
                  <a:schemeClr val="tx1"/>
                </a:solidFill>
              </a:rPr>
              <a:t>Ponse</a:t>
            </a:r>
            <a:r>
              <a:rPr lang="en-GB" dirty="0">
                <a:solidFill>
                  <a:schemeClr val="tx1"/>
                </a:solidFill>
              </a:rPr>
              <a:t>; </a:t>
            </a:r>
            <a:r>
              <a:rPr lang="en-GB" b="1" dirty="0" err="1">
                <a:solidFill>
                  <a:schemeClr val="tx1"/>
                </a:solidFill>
              </a:rPr>
              <a:t>kamera</a:t>
            </a:r>
            <a:r>
              <a:rPr lang="en-GB" dirty="0">
                <a:solidFill>
                  <a:schemeClr val="tx1"/>
                </a:solidFill>
              </a:rPr>
              <a:t>: Jean </a:t>
            </a:r>
            <a:r>
              <a:rPr lang="en-GB" dirty="0" err="1">
                <a:solidFill>
                  <a:schemeClr val="tx1"/>
                </a:solidFill>
              </a:rPr>
              <a:t>Malige</a:t>
            </a:r>
            <a:r>
              <a:rPr lang="en-GB" dirty="0">
                <a:solidFill>
                  <a:schemeClr val="tx1"/>
                </a:solidFill>
              </a:rPr>
              <a:t>; </a:t>
            </a:r>
            <a:r>
              <a:rPr lang="en-GB" b="1" dirty="0" err="1">
                <a:solidFill>
                  <a:schemeClr val="tx1"/>
                </a:solidFill>
              </a:rPr>
              <a:t>hudba</a:t>
            </a:r>
            <a:r>
              <a:rPr lang="en-GB" dirty="0">
                <a:solidFill>
                  <a:schemeClr val="tx1"/>
                </a:solidFill>
              </a:rPr>
              <a:t>: Maurice Leroux; </a:t>
            </a:r>
            <a:r>
              <a:rPr lang="en-GB" b="1" dirty="0" err="1">
                <a:solidFill>
                  <a:schemeClr val="tx1"/>
                </a:solidFill>
              </a:rPr>
              <a:t>produkce</a:t>
            </a:r>
            <a:r>
              <a:rPr lang="en-GB" b="1" dirty="0">
                <a:solidFill>
                  <a:schemeClr val="tx1"/>
                </a:solidFill>
              </a:rPr>
              <a:t>: </a:t>
            </a:r>
            <a:r>
              <a:rPr lang="en-GB" dirty="0">
                <a:solidFill>
                  <a:schemeClr val="tx1"/>
                </a:solidFill>
              </a:rPr>
              <a:t>Les Films du </a:t>
            </a:r>
            <a:r>
              <a:rPr lang="en-GB" dirty="0" err="1">
                <a:solidFill>
                  <a:schemeClr val="tx1"/>
                </a:solidFill>
              </a:rPr>
              <a:t>Carrosse</a:t>
            </a:r>
            <a:r>
              <a:rPr lang="en-GB" dirty="0">
                <a:solidFill>
                  <a:schemeClr val="tx1"/>
                </a:solidFill>
              </a:rPr>
              <a:t>. </a:t>
            </a:r>
            <a:r>
              <a:rPr lang="en-GB" b="1" dirty="0">
                <a:solidFill>
                  <a:schemeClr val="tx1"/>
                </a:solidFill>
              </a:rPr>
              <a:t>V </a:t>
            </a:r>
            <a:r>
              <a:rPr lang="en-GB" b="1" dirty="0" err="1">
                <a:solidFill>
                  <a:schemeClr val="tx1"/>
                </a:solidFill>
              </a:rPr>
              <a:t>hlavních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rolích</a:t>
            </a:r>
            <a:r>
              <a:rPr lang="en-GB" dirty="0">
                <a:solidFill>
                  <a:schemeClr val="tx1"/>
                </a:solidFill>
              </a:rPr>
              <a:t>: Bernadette </a:t>
            </a:r>
            <a:r>
              <a:rPr lang="en-GB" dirty="0" err="1">
                <a:solidFill>
                  <a:schemeClr val="tx1"/>
                </a:solidFill>
              </a:rPr>
              <a:t>Lafont</a:t>
            </a:r>
            <a:r>
              <a:rPr lang="en-GB" dirty="0">
                <a:solidFill>
                  <a:schemeClr val="tx1"/>
                </a:solidFill>
              </a:rPr>
              <a:t> (Bernadette); Gérard Blain (Gérard); </a:t>
            </a:r>
            <a:r>
              <a:rPr lang="en-GB" b="1" dirty="0">
                <a:solidFill>
                  <a:schemeClr val="tx1"/>
                </a:solidFill>
              </a:rPr>
              <a:t>voice-over </a:t>
            </a:r>
            <a:r>
              <a:rPr lang="en-GB" b="1" dirty="0" err="1">
                <a:solidFill>
                  <a:schemeClr val="tx1"/>
                </a:solidFill>
              </a:rPr>
              <a:t>komentář</a:t>
            </a:r>
            <a:r>
              <a:rPr lang="en-GB" dirty="0">
                <a:solidFill>
                  <a:schemeClr val="tx1"/>
                </a:solidFill>
              </a:rPr>
              <a:t>: Michel François</a:t>
            </a:r>
            <a:endParaRPr lang="cs-CZ" dirty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- </a:t>
            </a:r>
            <a:r>
              <a:rPr lang="en-US" dirty="0" err="1">
                <a:solidFill>
                  <a:schemeClr val="tx1"/>
                </a:solidFill>
              </a:rPr>
              <a:t>předjímá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typické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rysy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další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Truffautovy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tvorby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tvůrčí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postupy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nové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vlny</a:t>
            </a:r>
            <a:endParaRPr lang="en-US" dirty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- </a:t>
            </a:r>
            <a:r>
              <a:rPr lang="en-US" dirty="0" err="1">
                <a:solidFill>
                  <a:schemeClr val="tx1"/>
                </a:solidFill>
              </a:rPr>
              <a:t>natáčení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lokacích</a:t>
            </a:r>
            <a:r>
              <a:rPr lang="en-US" dirty="0">
                <a:solidFill>
                  <a:schemeClr val="tx1"/>
                </a:solidFill>
              </a:rPr>
              <a:t> (Nimes)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- </a:t>
            </a:r>
            <a:r>
              <a:rPr lang="en-US" dirty="0" err="1">
                <a:solidFill>
                  <a:schemeClr val="tx1"/>
                </a:solidFill>
              </a:rPr>
              <a:t>dlouhé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jízdy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- </a:t>
            </a:r>
            <a:r>
              <a:rPr lang="en-US" dirty="0" err="1">
                <a:solidFill>
                  <a:schemeClr val="tx1"/>
                </a:solidFill>
              </a:rPr>
              <a:t>fascinace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ženskou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postavou</a:t>
            </a:r>
            <a:endParaRPr lang="en-US" dirty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- </a:t>
            </a:r>
            <a:r>
              <a:rPr lang="en-US" dirty="0" err="1">
                <a:solidFill>
                  <a:schemeClr val="tx1"/>
                </a:solidFill>
              </a:rPr>
              <a:t>cinefilní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odkazy</a:t>
            </a:r>
            <a:r>
              <a:rPr lang="en-US" dirty="0">
                <a:solidFill>
                  <a:schemeClr val="tx1"/>
                </a:solidFill>
              </a:rPr>
              <a:t> – </a:t>
            </a:r>
            <a:r>
              <a:rPr lang="en-US" dirty="0" err="1">
                <a:solidFill>
                  <a:schemeClr val="tx1"/>
                </a:solidFill>
              </a:rPr>
              <a:t>na</a:t>
            </a:r>
            <a:r>
              <a:rPr lang="en-US" dirty="0">
                <a:solidFill>
                  <a:schemeClr val="tx1"/>
                </a:solidFill>
              </a:rPr>
              <a:t> filmy Jeana </a:t>
            </a:r>
            <a:r>
              <a:rPr lang="en-US" dirty="0" err="1">
                <a:solidFill>
                  <a:schemeClr val="tx1"/>
                </a:solidFill>
              </a:rPr>
              <a:t>Viga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bří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Lumiérů</a:t>
            </a:r>
            <a:r>
              <a:rPr lang="en-US" dirty="0">
                <a:solidFill>
                  <a:schemeClr val="tx1"/>
                </a:solidFill>
              </a:rPr>
              <a:t>, Roberta </a:t>
            </a:r>
            <a:r>
              <a:rPr lang="en-US" dirty="0" err="1">
                <a:solidFill>
                  <a:schemeClr val="tx1"/>
                </a:solidFill>
              </a:rPr>
              <a:t>Rosselliniho</a:t>
            </a:r>
            <a:r>
              <a:rPr lang="en-US" dirty="0">
                <a:solidFill>
                  <a:schemeClr val="tx1"/>
                </a:solidFill>
              </a:rPr>
              <a:t>, Jeana </a:t>
            </a:r>
            <a:r>
              <a:rPr lang="en-US" dirty="0" err="1">
                <a:solidFill>
                  <a:schemeClr val="tx1"/>
                </a:solidFill>
              </a:rPr>
              <a:t>Delannoye</a:t>
            </a:r>
            <a:endParaRPr lang="en-US" dirty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- v </a:t>
            </a:r>
            <a:r>
              <a:rPr lang="en-US" dirty="0" err="1">
                <a:solidFill>
                  <a:schemeClr val="tx1"/>
                </a:solidFill>
              </a:rPr>
              <a:t>hlavních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rolí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neherečka</a:t>
            </a:r>
            <a:r>
              <a:rPr lang="en-US" dirty="0">
                <a:solidFill>
                  <a:schemeClr val="tx1"/>
                </a:solidFill>
              </a:rPr>
              <a:t> a </a:t>
            </a:r>
            <a:r>
              <a:rPr lang="en-US" dirty="0" err="1">
                <a:solidFill>
                  <a:schemeClr val="tx1"/>
                </a:solidFill>
              </a:rPr>
              <a:t>skupina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dětí</a:t>
            </a:r>
            <a:r>
              <a:rPr lang="en-US" dirty="0">
                <a:solidFill>
                  <a:schemeClr val="tx1"/>
                </a:solidFill>
              </a:rPr>
              <a:t> &gt;&gt; </a:t>
            </a:r>
            <a:r>
              <a:rPr lang="en-US" dirty="0" err="1">
                <a:solidFill>
                  <a:schemeClr val="tx1"/>
                </a:solidFill>
              </a:rPr>
              <a:t>dospělý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svět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očima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dětí</a:t>
            </a:r>
            <a:endParaRPr lang="en-US" dirty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172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noviny, osoba, budova, text&#10;&#10;&#10;&#10;Popis se vygeneroval automaticky.">
            <a:extLst>
              <a:ext uri="{FF2B5EF4-FFF2-40B4-BE49-F238E27FC236}">
                <a16:creationId xmlns:a16="http://schemas.microsoft.com/office/drawing/2014/main" id="{BD4709B7-FF98-AF4D-BB78-2E9FC5072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51025"/>
            <a:ext cx="3278292" cy="2409544"/>
          </a:xfrm>
          <a:prstGeom prst="rect">
            <a:avLst/>
          </a:prstGeom>
        </p:spPr>
      </p:pic>
      <p:pic>
        <p:nvPicPr>
          <p:cNvPr id="14" name="Obrázek 13" descr="Obsah obrázku exteriér, budova&#10;&#10;&#10;&#10;Popis se vygeneroval automaticky.">
            <a:extLst>
              <a:ext uri="{FF2B5EF4-FFF2-40B4-BE49-F238E27FC236}">
                <a16:creationId xmlns:a16="http://schemas.microsoft.com/office/drawing/2014/main" id="{09007382-FDB9-9F4D-943C-B10E781F8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3493" y="2039209"/>
            <a:ext cx="3743538" cy="2779576"/>
          </a:xfrm>
          <a:prstGeom prst="rect">
            <a:avLst/>
          </a:prstGeom>
        </p:spPr>
      </p:pic>
      <p:pic>
        <p:nvPicPr>
          <p:cNvPr id="12" name="Obrázek 11" descr="Obsah obrázku osoba, muž, exteriér&#10;&#10;&#10;&#10;Popis se vygeneroval automaticky.">
            <a:extLst>
              <a:ext uri="{FF2B5EF4-FFF2-40B4-BE49-F238E27FC236}">
                <a16:creationId xmlns:a16="http://schemas.microsoft.com/office/drawing/2014/main" id="{B218B9D3-E55C-BE41-8637-E199674A8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8764" y="761132"/>
            <a:ext cx="3239769" cy="2389329"/>
          </a:xfrm>
          <a:prstGeom prst="rect">
            <a:avLst/>
          </a:prstGeom>
        </p:spPr>
      </p:pic>
      <p:pic>
        <p:nvPicPr>
          <p:cNvPr id="8" name="Obrázek 7" descr="Obsah obrázku strom, exteriér, osoba, muž&#10;&#10;&#10;&#10;Popis se vygeneroval automaticky.">
            <a:extLst>
              <a:ext uri="{FF2B5EF4-FFF2-40B4-BE49-F238E27FC236}">
                <a16:creationId xmlns:a16="http://schemas.microsoft.com/office/drawing/2014/main" id="{15A02D07-D86E-6E49-8C9F-1467A6F11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67" y="3697423"/>
            <a:ext cx="3278292" cy="2409544"/>
          </a:xfrm>
          <a:prstGeom prst="rect">
            <a:avLst/>
          </a:prstGeom>
        </p:spPr>
      </p:pic>
      <p:pic>
        <p:nvPicPr>
          <p:cNvPr id="6" name="Obrázek 5" descr="Obsah obrázku osoba, muž, čelenka, čepice&#10;&#10;&#10;&#10;Popis se vygeneroval automaticky.">
            <a:extLst>
              <a:ext uri="{FF2B5EF4-FFF2-40B4-BE49-F238E27FC236}">
                <a16:creationId xmlns:a16="http://schemas.microsoft.com/office/drawing/2014/main" id="{88892D18-0466-E648-A03C-A395BAEFC8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8763" y="3717194"/>
            <a:ext cx="3239769" cy="238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18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6C327F-71F3-D942-881C-C0A192D4C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0" y="978776"/>
            <a:ext cx="3044953" cy="1174991"/>
          </a:xfrm>
        </p:spPr>
        <p:txBody>
          <a:bodyPr vert="horz" lIns="182880" tIns="182880" rIns="182880" bIns="182880" rtlCol="0" anchor="ctr">
            <a:normAutofit fontScale="90000"/>
          </a:bodyPr>
          <a:lstStyle/>
          <a:p>
            <a:r>
              <a:rPr lang="en-US" sz="2000" dirty="0" err="1"/>
              <a:t>Nikdo</a:t>
            </a:r>
            <a:r>
              <a:rPr lang="en-US" sz="2000" dirty="0"/>
              <a:t> </a:t>
            </a:r>
            <a:r>
              <a:rPr lang="en-US" sz="2000" dirty="0" err="1"/>
              <a:t>mne</a:t>
            </a:r>
            <a:r>
              <a:rPr lang="en-US" sz="2000" dirty="0"/>
              <a:t> </a:t>
            </a:r>
            <a:r>
              <a:rPr lang="en-US" sz="2000" dirty="0" err="1"/>
              <a:t>nemá</a:t>
            </a:r>
            <a:r>
              <a:rPr lang="en-US" sz="2000" dirty="0"/>
              <a:t> </a:t>
            </a:r>
            <a:r>
              <a:rPr lang="en-US" sz="2000" dirty="0" err="1"/>
              <a:t>rád</a:t>
            </a:r>
            <a:r>
              <a:rPr lang="en-US" sz="2000" dirty="0"/>
              <a:t> (Francie 1959)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BF0D7F8-04FC-3745-B56F-0D3E938FC0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651" y="2640691"/>
            <a:ext cx="3629024" cy="380297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 b="1" dirty="0" err="1">
                <a:solidFill>
                  <a:schemeClr val="tx1"/>
                </a:solidFill>
              </a:rPr>
              <a:t>Režie</a:t>
            </a:r>
            <a:r>
              <a:rPr lang="en-GB" dirty="0">
                <a:solidFill>
                  <a:schemeClr val="tx1"/>
                </a:solidFill>
              </a:rPr>
              <a:t>: François Truffaut; </a:t>
            </a:r>
            <a:r>
              <a:rPr lang="en-GB" dirty="0" err="1">
                <a:solidFill>
                  <a:schemeClr val="tx1"/>
                </a:solidFill>
              </a:rPr>
              <a:t>Produkce</a:t>
            </a:r>
            <a:r>
              <a:rPr lang="en-GB" dirty="0">
                <a:solidFill>
                  <a:schemeClr val="tx1"/>
                </a:solidFill>
              </a:rPr>
              <a:t>: Les Films du </a:t>
            </a:r>
            <a:r>
              <a:rPr lang="en-GB" dirty="0" err="1">
                <a:solidFill>
                  <a:schemeClr val="tx1"/>
                </a:solidFill>
              </a:rPr>
              <a:t>Carrosse</a:t>
            </a:r>
            <a:r>
              <a:rPr lang="en-GB" dirty="0">
                <a:solidFill>
                  <a:schemeClr val="tx1"/>
                </a:solidFill>
              </a:rPr>
              <a:t> / </a:t>
            </a:r>
            <a:r>
              <a:rPr lang="en-GB" dirty="0" err="1">
                <a:solidFill>
                  <a:schemeClr val="tx1"/>
                </a:solidFill>
              </a:rPr>
              <a:t>Sédif</a:t>
            </a:r>
            <a:r>
              <a:rPr lang="en-GB" dirty="0">
                <a:solidFill>
                  <a:schemeClr val="tx1"/>
                </a:solidFill>
              </a:rPr>
              <a:t> Productions; </a:t>
            </a:r>
            <a:r>
              <a:rPr lang="en-GB" dirty="0" err="1">
                <a:solidFill>
                  <a:schemeClr val="tx1"/>
                </a:solidFill>
              </a:rPr>
              <a:t>Scénář</a:t>
            </a:r>
            <a:r>
              <a:rPr lang="en-GB" dirty="0">
                <a:solidFill>
                  <a:schemeClr val="tx1"/>
                </a:solidFill>
              </a:rPr>
              <a:t>: François Truffaut and Marcel </a:t>
            </a:r>
            <a:r>
              <a:rPr lang="en-GB" dirty="0" err="1">
                <a:solidFill>
                  <a:schemeClr val="tx1"/>
                </a:solidFill>
              </a:rPr>
              <a:t>Moussy</a:t>
            </a:r>
            <a:r>
              <a:rPr lang="en-GB" dirty="0">
                <a:solidFill>
                  <a:schemeClr val="tx1"/>
                </a:solidFill>
              </a:rPr>
              <a:t>; </a:t>
            </a:r>
            <a:r>
              <a:rPr lang="en-GB" dirty="0" err="1">
                <a:solidFill>
                  <a:schemeClr val="tx1"/>
                </a:solidFill>
              </a:rPr>
              <a:t>kamera</a:t>
            </a:r>
            <a:r>
              <a:rPr lang="en-GB" dirty="0">
                <a:solidFill>
                  <a:schemeClr val="tx1"/>
                </a:solidFill>
              </a:rPr>
              <a:t>: Henri </a:t>
            </a:r>
            <a:r>
              <a:rPr lang="en-GB" dirty="0" err="1">
                <a:solidFill>
                  <a:schemeClr val="tx1"/>
                </a:solidFill>
              </a:rPr>
              <a:t>Decae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en-GB" dirty="0" err="1">
                <a:solidFill>
                  <a:schemeClr val="tx1"/>
                </a:solidFill>
              </a:rPr>
              <a:t>Hudba</a:t>
            </a:r>
            <a:r>
              <a:rPr lang="en-GB" dirty="0">
                <a:solidFill>
                  <a:schemeClr val="tx1"/>
                </a:solidFill>
              </a:rPr>
              <a:t>: Jean Constantin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en-GB" b="1" dirty="0" err="1">
                <a:solidFill>
                  <a:schemeClr val="tx1"/>
                </a:solidFill>
              </a:rPr>
              <a:t>Hlavní</a:t>
            </a:r>
            <a:r>
              <a:rPr lang="en-GB" b="1" dirty="0">
                <a:solidFill>
                  <a:schemeClr val="tx1"/>
                </a:solidFill>
              </a:rPr>
              <a:t> role</a:t>
            </a:r>
            <a:r>
              <a:rPr lang="en-GB" dirty="0">
                <a:solidFill>
                  <a:schemeClr val="tx1"/>
                </a:solidFill>
              </a:rPr>
              <a:t>: Jean-Pierre </a:t>
            </a:r>
            <a:r>
              <a:rPr lang="en-GB" dirty="0" err="1">
                <a:solidFill>
                  <a:schemeClr val="tx1"/>
                </a:solidFill>
              </a:rPr>
              <a:t>Léaud</a:t>
            </a:r>
            <a:r>
              <a:rPr lang="en-GB" dirty="0">
                <a:solidFill>
                  <a:schemeClr val="tx1"/>
                </a:solidFill>
              </a:rPr>
              <a:t> (Antoine </a:t>
            </a:r>
            <a:r>
              <a:rPr lang="en-GB" dirty="0" err="1">
                <a:solidFill>
                  <a:schemeClr val="tx1"/>
                </a:solidFill>
              </a:rPr>
              <a:t>Doinel</a:t>
            </a:r>
            <a:r>
              <a:rPr lang="en-GB" dirty="0">
                <a:solidFill>
                  <a:schemeClr val="tx1"/>
                </a:solidFill>
              </a:rPr>
              <a:t>); Claire Maurier (</a:t>
            </a:r>
            <a:r>
              <a:rPr lang="en-GB" dirty="0" err="1">
                <a:solidFill>
                  <a:schemeClr val="tx1"/>
                </a:solidFill>
              </a:rPr>
              <a:t>Antoinova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matka</a:t>
            </a:r>
            <a:r>
              <a:rPr lang="en-GB" dirty="0">
                <a:solidFill>
                  <a:schemeClr val="tx1"/>
                </a:solidFill>
              </a:rPr>
              <a:t>); Albert Rémy (</a:t>
            </a:r>
            <a:r>
              <a:rPr lang="en-GB" dirty="0" err="1">
                <a:solidFill>
                  <a:schemeClr val="tx1"/>
                </a:solidFill>
              </a:rPr>
              <a:t>Antoinův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otec</a:t>
            </a:r>
            <a:r>
              <a:rPr lang="en-GB" dirty="0">
                <a:solidFill>
                  <a:schemeClr val="tx1"/>
                </a:solidFill>
              </a:rPr>
              <a:t>); Patrick </a:t>
            </a:r>
            <a:r>
              <a:rPr lang="en-GB" dirty="0" err="1">
                <a:solidFill>
                  <a:schemeClr val="tx1"/>
                </a:solidFill>
              </a:rPr>
              <a:t>Auffray</a:t>
            </a:r>
            <a:r>
              <a:rPr lang="en-GB" dirty="0">
                <a:solidFill>
                  <a:schemeClr val="tx1"/>
                </a:solidFill>
              </a:rPr>
              <a:t> (René); Guy </a:t>
            </a:r>
            <a:r>
              <a:rPr lang="en-GB" dirty="0" err="1">
                <a:solidFill>
                  <a:schemeClr val="tx1"/>
                </a:solidFill>
              </a:rPr>
              <a:t>Decomble</a:t>
            </a:r>
            <a:r>
              <a:rPr lang="en-GB" dirty="0">
                <a:solidFill>
                  <a:schemeClr val="tx1"/>
                </a:solidFill>
              </a:rPr>
              <a:t> (</a:t>
            </a:r>
            <a:r>
              <a:rPr lang="en-GB" dirty="0" err="1">
                <a:solidFill>
                  <a:schemeClr val="tx1"/>
                </a:solidFill>
              </a:rPr>
              <a:t>učitel</a:t>
            </a:r>
            <a:r>
              <a:rPr lang="en-GB" dirty="0">
                <a:solidFill>
                  <a:schemeClr val="tx1"/>
                </a:solidFill>
              </a:rPr>
              <a:t>); Georges </a:t>
            </a:r>
            <a:r>
              <a:rPr lang="en-GB" dirty="0" err="1">
                <a:solidFill>
                  <a:schemeClr val="tx1"/>
                </a:solidFill>
              </a:rPr>
              <a:t>Flamant</a:t>
            </a:r>
            <a:r>
              <a:rPr lang="en-GB" dirty="0">
                <a:solidFill>
                  <a:schemeClr val="tx1"/>
                </a:solidFill>
              </a:rPr>
              <a:t> (</a:t>
            </a:r>
            <a:r>
              <a:rPr lang="en-GB" dirty="0" err="1">
                <a:solidFill>
                  <a:schemeClr val="tx1"/>
                </a:solidFill>
              </a:rPr>
              <a:t>Reného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otec</a:t>
            </a:r>
            <a:r>
              <a:rPr lang="en-GB" dirty="0">
                <a:solidFill>
                  <a:schemeClr val="tx1"/>
                </a:solidFill>
              </a:rPr>
              <a:t>); Jeanne Moreau and Jean-Claude </a:t>
            </a:r>
            <a:r>
              <a:rPr lang="en-GB" dirty="0" err="1">
                <a:solidFill>
                  <a:schemeClr val="tx1"/>
                </a:solidFill>
              </a:rPr>
              <a:t>Brialy</a:t>
            </a:r>
            <a:r>
              <a:rPr lang="en-GB" dirty="0">
                <a:solidFill>
                  <a:schemeClr val="tx1"/>
                </a:solidFill>
              </a:rPr>
              <a:t> (</a:t>
            </a:r>
            <a:r>
              <a:rPr lang="en-GB" dirty="0" err="1">
                <a:solidFill>
                  <a:schemeClr val="tx1"/>
                </a:solidFill>
              </a:rPr>
              <a:t>pár</a:t>
            </a:r>
            <a:r>
              <a:rPr lang="en-GB" dirty="0">
                <a:solidFill>
                  <a:schemeClr val="tx1"/>
                </a:solidFill>
              </a:rPr>
              <a:t> se </a:t>
            </a:r>
            <a:r>
              <a:rPr lang="en-GB" dirty="0" err="1">
                <a:solidFill>
                  <a:schemeClr val="tx1"/>
                </a:solidFill>
              </a:rPr>
              <a:t>psem</a:t>
            </a:r>
            <a:r>
              <a:rPr lang="en-GB" dirty="0">
                <a:solidFill>
                  <a:schemeClr val="tx1"/>
                </a:solidFill>
              </a:rPr>
              <a:t>); Jacques Demy (</a:t>
            </a:r>
            <a:r>
              <a:rPr lang="en-GB" dirty="0" err="1">
                <a:solidFill>
                  <a:schemeClr val="tx1"/>
                </a:solidFill>
              </a:rPr>
              <a:t>policista</a:t>
            </a:r>
            <a:r>
              <a:rPr lang="en-GB" dirty="0">
                <a:solidFill>
                  <a:schemeClr val="tx1"/>
                </a:solidFill>
              </a:rPr>
              <a:t>); François Truffaut (</a:t>
            </a:r>
            <a:r>
              <a:rPr lang="en-GB" dirty="0" err="1">
                <a:solidFill>
                  <a:schemeClr val="tx1"/>
                </a:solidFill>
              </a:rPr>
              <a:t>muž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na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točně</a:t>
            </a:r>
            <a:r>
              <a:rPr lang="en-GB" dirty="0">
                <a:solidFill>
                  <a:schemeClr val="tx1"/>
                </a:solidFill>
              </a:rPr>
              <a:t>). 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chemeClr val="tx1"/>
                </a:solidFill>
              </a:rPr>
              <a:t> </a:t>
            </a:r>
            <a:endParaRPr lang="cs-CZ" dirty="0">
              <a:solidFill>
                <a:schemeClr val="tx1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6" name="Zástupný symbol obrázku 5" descr="Obsah obrázku plot, interiér, budova, hledání&#10;&#10;&#10;&#10;Popis se vygeneroval automaticky.">
            <a:extLst>
              <a:ext uri="{FF2B5EF4-FFF2-40B4-BE49-F238E27FC236}">
                <a16:creationId xmlns:a16="http://schemas.microsoft.com/office/drawing/2014/main" id="{DD5D7C67-3C75-474E-A83F-9253084FEEF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97" r="12976" b="2"/>
          <a:stretch/>
        </p:blipFill>
        <p:spPr>
          <a:xfrm>
            <a:off x="4654296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869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6BBF400-A82F-A74D-9DD0-D7D867320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cs-CZ"/>
              <a:t>Nikdo mne nemá rád: úspěch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C91C48-A4DE-6440-8F17-20617A17B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404040"/>
                </a:solidFill>
              </a:rPr>
              <a:t>Není první film nové vlny:</a:t>
            </a:r>
          </a:p>
          <a:p>
            <a:pPr lvl="1"/>
            <a:r>
              <a:rPr lang="en-US" altLang="cs-CZ" i="1">
                <a:solidFill>
                  <a:srgbClr val="404040"/>
                </a:solidFill>
              </a:rPr>
              <a:t>La Pointe Courte </a:t>
            </a:r>
            <a:r>
              <a:rPr lang="en-US" altLang="cs-CZ">
                <a:solidFill>
                  <a:srgbClr val="404040"/>
                </a:solidFill>
              </a:rPr>
              <a:t>(Agnès Varda, 1954)</a:t>
            </a:r>
          </a:p>
          <a:p>
            <a:pPr lvl="1"/>
            <a:r>
              <a:rPr lang="en-US" altLang="cs-CZ" i="1">
                <a:solidFill>
                  <a:srgbClr val="404040"/>
                </a:solidFill>
              </a:rPr>
              <a:t>Le Beau Serge </a:t>
            </a:r>
            <a:r>
              <a:rPr lang="en-US" altLang="cs-CZ">
                <a:solidFill>
                  <a:srgbClr val="404040"/>
                </a:solidFill>
              </a:rPr>
              <a:t>(Claude Chabrol</a:t>
            </a:r>
            <a:r>
              <a:rPr lang="en-US" altLang="cs-CZ" i="1">
                <a:solidFill>
                  <a:srgbClr val="404040"/>
                </a:solidFill>
              </a:rPr>
              <a:t>, </a:t>
            </a:r>
            <a:r>
              <a:rPr lang="en-US" altLang="cs-CZ">
                <a:solidFill>
                  <a:srgbClr val="404040"/>
                </a:solidFill>
              </a:rPr>
              <a:t>únor 1959)</a:t>
            </a:r>
          </a:p>
          <a:p>
            <a:r>
              <a:rPr lang="en-US" altLang="cs-CZ">
                <a:solidFill>
                  <a:srgbClr val="404040"/>
                </a:solidFill>
              </a:rPr>
              <a:t>Obrovský divácký hit a renomé u kritiky</a:t>
            </a:r>
          </a:p>
          <a:p>
            <a:pPr lvl="1"/>
            <a:r>
              <a:rPr lang="en-US" altLang="cs-CZ">
                <a:solidFill>
                  <a:srgbClr val="404040"/>
                </a:solidFill>
              </a:rPr>
              <a:t>Festival v Cannes v květnu 1959 - Truffaut &amp; L</a:t>
            </a:r>
            <a:r>
              <a:rPr lang="en-US" altLang="ja-JP">
                <a:solidFill>
                  <a:srgbClr val="404040"/>
                </a:solidFill>
              </a:rPr>
              <a:t>éaud</a:t>
            </a:r>
          </a:p>
          <a:p>
            <a:pPr lvl="1"/>
            <a:r>
              <a:rPr lang="en-US" altLang="cs-CZ">
                <a:solidFill>
                  <a:srgbClr val="404040"/>
                </a:solidFill>
              </a:rPr>
              <a:t>Premiéra 3.6. 1959 v Paříži &gt;&gt; celkem 3.6 milionů diváků   (č. 11v žebříčku nejnavštěvovanějších filmů)</a:t>
            </a:r>
          </a:p>
          <a:p>
            <a:pPr lvl="1"/>
            <a:r>
              <a:rPr lang="en-US" altLang="cs-CZ">
                <a:solidFill>
                  <a:srgbClr val="404040"/>
                </a:solidFill>
              </a:rPr>
              <a:t>Cena filmové kritiky v New Yorku 1959</a:t>
            </a:r>
            <a:endParaRPr lang="cs-CZ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653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123D31-FE51-2847-8E68-F5787EFE3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08804"/>
            <a:ext cx="3698803" cy="1440394"/>
          </a:xfrm>
          <a:noFill/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cs-CZ" sz="2400">
                <a:solidFill>
                  <a:schemeClr val="tx1"/>
                </a:solidFill>
              </a:rPr>
              <a:t>Realistický film</a:t>
            </a: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FB403EBD-907E-4D59-98D4-A72CD1063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87FE2C-4EAB-2945-9176-330187720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anchor="ctr">
            <a:normAutofit/>
          </a:bodyPr>
          <a:lstStyle/>
          <a:p>
            <a:r>
              <a:rPr lang="cs-CZ">
                <a:solidFill>
                  <a:schemeClr val="bg1"/>
                </a:solidFill>
              </a:rPr>
              <a:t>Kritika film hodnotí jako realistický a autentický</a:t>
            </a:r>
          </a:p>
          <a:p>
            <a:r>
              <a:rPr lang="cs-CZ">
                <a:solidFill>
                  <a:schemeClr val="bg1"/>
                </a:solidFill>
              </a:rPr>
              <a:t>„Nikdo mne nemá rád obsahuje značnou dávku autenticity a pravdivosti, které nemohou jinak než diváka dojmout.“</a:t>
            </a:r>
            <a:r>
              <a:rPr lang="en-GB" altLang="ja-JP">
                <a:solidFill>
                  <a:schemeClr val="bg1"/>
                </a:solidFill>
              </a:rPr>
              <a:t>(Fereydoun Hoveyda, </a:t>
            </a:r>
            <a:r>
              <a:rPr lang="en-GB" altLang="ja-JP" i="1">
                <a:solidFill>
                  <a:schemeClr val="bg1"/>
                </a:solidFill>
              </a:rPr>
              <a:t>Cahiers du cinéma</a:t>
            </a:r>
            <a:r>
              <a:rPr lang="en-GB" altLang="ja-JP">
                <a:solidFill>
                  <a:schemeClr val="bg1"/>
                </a:solidFill>
              </a:rPr>
              <a:t>, červenec 1959)</a:t>
            </a:r>
            <a:endParaRPr lang="cs-CZ">
              <a:solidFill>
                <a:schemeClr val="bg1"/>
              </a:solidFill>
            </a:endParaRPr>
          </a:p>
          <a:p>
            <a:r>
              <a:rPr lang="cs-CZ">
                <a:solidFill>
                  <a:schemeClr val="bg1"/>
                </a:solidFill>
              </a:rPr>
              <a:t>Film věnován památce André Bazina &gt;&gt; právě jeho koncepce filmového realismu, spolu s etnografickými filmy Jeana Rouche, rozplýváním hranic mezi dokumentem a hranou tvorbou spolu s novými technologickými možnostmi tvoří podhoubí realistických inklinací rané nové vlny</a:t>
            </a:r>
          </a:p>
          <a:p>
            <a:r>
              <a:rPr lang="cs-CZ">
                <a:solidFill>
                  <a:schemeClr val="bg1"/>
                </a:solidFill>
              </a:rPr>
              <a:t>Realismus v </a:t>
            </a:r>
            <a:r>
              <a:rPr lang="cs-CZ" i="1">
                <a:solidFill>
                  <a:schemeClr val="bg1"/>
                </a:solidFill>
              </a:rPr>
              <a:t>Nikdo mne nemá rád </a:t>
            </a:r>
            <a:r>
              <a:rPr lang="cs-CZ">
                <a:solidFill>
                  <a:schemeClr val="bg1"/>
                </a:solidFill>
              </a:rPr>
              <a:t>díky:</a:t>
            </a:r>
          </a:p>
          <a:p>
            <a:pPr lvl="1"/>
            <a:r>
              <a:rPr lang="cs-CZ">
                <a:solidFill>
                  <a:schemeClr val="bg1"/>
                </a:solidFill>
              </a:rPr>
              <a:t>Sociální observace (prostředí, postavy) + vyváženo lyrismem</a:t>
            </a:r>
          </a:p>
          <a:p>
            <a:pPr lvl="1"/>
            <a:r>
              <a:rPr lang="cs-CZ">
                <a:solidFill>
                  <a:schemeClr val="bg1"/>
                </a:solidFill>
              </a:rPr>
              <a:t>Styl (mizancéna) &gt;&gt; estetika spontaneity</a:t>
            </a:r>
          </a:p>
          <a:p>
            <a:pPr lvl="1"/>
            <a:r>
              <a:rPr lang="cs-CZ">
                <a:solidFill>
                  <a:schemeClr val="bg1"/>
                </a:solidFill>
              </a:rPr>
              <a:t>Autobiografičnost – vyprávění o vlastním osudu</a:t>
            </a:r>
          </a:p>
          <a:p>
            <a:endParaRPr lang="cs-C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606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BD7F74D-7901-4C40-A801-363007F5D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cs-CZ" dirty="0"/>
              <a:t>Estetika spontaneity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8E2B9C-81C3-D24E-8906-D514AA05F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>
            <a:normAutofit/>
          </a:bodyPr>
          <a:lstStyle/>
          <a:p>
            <a:pPr marL="914400" lvl="1" indent="-457200"/>
            <a:r>
              <a:rPr lang="en-US" altLang="cs-CZ">
                <a:solidFill>
                  <a:srgbClr val="404040"/>
                </a:solidFill>
              </a:rPr>
              <a:t>Původní scénář nebo velmi osobní vztah k natáčené látce</a:t>
            </a:r>
          </a:p>
          <a:p>
            <a:pPr marL="914400" lvl="1" indent="-457200"/>
            <a:r>
              <a:rPr lang="en-US" altLang="cs-CZ">
                <a:solidFill>
                  <a:srgbClr val="404040"/>
                </a:solidFill>
              </a:rPr>
              <a:t>Rozvolněné narativy</a:t>
            </a:r>
          </a:p>
          <a:p>
            <a:pPr marL="914400" lvl="1" indent="-457200"/>
            <a:r>
              <a:rPr lang="en-US" altLang="cs-CZ">
                <a:solidFill>
                  <a:srgbClr val="404040"/>
                </a:solidFill>
              </a:rPr>
              <a:t>Levné vybavení a malý štáb</a:t>
            </a:r>
          </a:p>
          <a:p>
            <a:pPr marL="914400" lvl="1" indent="-457200"/>
            <a:r>
              <a:rPr lang="en-US" altLang="cs-CZ">
                <a:solidFill>
                  <a:srgbClr val="404040"/>
                </a:solidFill>
              </a:rPr>
              <a:t>Natáčení na lokacích</a:t>
            </a:r>
          </a:p>
          <a:p>
            <a:pPr marL="914400" lvl="1" indent="-457200"/>
            <a:r>
              <a:rPr lang="en-US" altLang="cs-CZ">
                <a:solidFill>
                  <a:srgbClr val="404040"/>
                </a:solidFill>
              </a:rPr>
              <a:t>Absence hvězdného obsazení / režiséři nové vlny vytvářejí vlastní hvězdy / sami fungují jako stars</a:t>
            </a:r>
          </a:p>
          <a:p>
            <a:pPr marL="914400" lvl="1" indent="-457200"/>
            <a:r>
              <a:rPr lang="en-US" altLang="cs-CZ">
                <a:solidFill>
                  <a:srgbClr val="404040"/>
                </a:solidFill>
              </a:rPr>
              <a:t>Hovorová francouzština</a:t>
            </a:r>
          </a:p>
          <a:p>
            <a:pPr marL="914400" lvl="1" indent="-457200"/>
            <a:r>
              <a:rPr lang="en-US" altLang="cs-CZ">
                <a:solidFill>
                  <a:srgbClr val="404040"/>
                </a:solidFill>
              </a:rPr>
              <a:t>Hravost</a:t>
            </a:r>
          </a:p>
          <a:p>
            <a:pPr lvl="1" indent="0">
              <a:buNone/>
            </a:pPr>
            <a:endParaRPr lang="en-US" altLang="cs-CZ">
              <a:solidFill>
                <a:srgbClr val="404040"/>
              </a:solidFill>
            </a:endParaRPr>
          </a:p>
          <a:p>
            <a:endParaRPr lang="cs-CZ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306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0172" y="0"/>
            <a:ext cx="91218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82CBB0E-3BD1-794B-AD71-B05F214F0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873" y="1586484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cs-CZ" sz="2300">
                <a:solidFill>
                  <a:srgbClr val="FFFFFF"/>
                </a:solidFill>
              </a:rPr>
              <a:t>Organizace kurzu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2262DC-60FD-9E41-A63F-D6756191C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695" y="1402080"/>
            <a:ext cx="5320696" cy="4053840"/>
          </a:xfrm>
        </p:spPr>
        <p:txBody>
          <a:bodyPr anchor="ctr">
            <a:normAutofit/>
          </a:bodyPr>
          <a:lstStyle/>
          <a:p>
            <a:r>
              <a:rPr lang="cs-CZ" sz="1700" dirty="0"/>
              <a:t>FAVk076 – dvě přednášky</a:t>
            </a:r>
          </a:p>
          <a:p>
            <a:r>
              <a:rPr lang="cs-CZ" sz="1700" dirty="0"/>
              <a:t>Projekce </a:t>
            </a:r>
            <a:r>
              <a:rPr lang="cs-CZ" sz="1700" dirty="0" err="1"/>
              <a:t>Scala</a:t>
            </a:r>
            <a:r>
              <a:rPr lang="cs-CZ" sz="1700" dirty="0"/>
              <a:t> od 9:00 do cca 11:00 </a:t>
            </a:r>
          </a:p>
          <a:p>
            <a:r>
              <a:rPr lang="cs-CZ" sz="1700" dirty="0"/>
              <a:t>Absolvování předmětu formou testu (jeden finální, žádné průběžné)</a:t>
            </a:r>
          </a:p>
          <a:p>
            <a:r>
              <a:rPr lang="cs-CZ" sz="1700" dirty="0"/>
              <a:t>Předmět velmi vhodně doplňuje dějiny světové kinematografie po roce 1945 a vývoj filmové teorie po roce 1945</a:t>
            </a:r>
          </a:p>
          <a:p>
            <a:r>
              <a:rPr lang="cs-CZ" sz="1700" dirty="0"/>
              <a:t>V PS 2019 proběhne kurz zahraničního hosta, Prof. </a:t>
            </a:r>
            <a:r>
              <a:rPr lang="cs-CZ" sz="1700" dirty="0" err="1"/>
              <a:t>Phila</a:t>
            </a:r>
            <a:r>
              <a:rPr lang="cs-CZ" sz="1700" dirty="0"/>
              <a:t> </a:t>
            </a:r>
            <a:r>
              <a:rPr lang="cs-CZ" sz="1700" dirty="0" err="1"/>
              <a:t>Powrieho</a:t>
            </a:r>
            <a:r>
              <a:rPr lang="cs-CZ" sz="1700" dirty="0"/>
              <a:t>, autora monografie </a:t>
            </a:r>
            <a:r>
              <a:rPr lang="cs-CZ" sz="1700" i="1" dirty="0"/>
              <a:t>Music in </a:t>
            </a:r>
            <a:r>
              <a:rPr lang="cs-CZ" sz="1700" i="1" dirty="0" err="1"/>
              <a:t>French</a:t>
            </a:r>
            <a:r>
              <a:rPr lang="cs-CZ" sz="1700" i="1" dirty="0"/>
              <a:t> </a:t>
            </a:r>
            <a:r>
              <a:rPr lang="cs-CZ" sz="1700" i="1" dirty="0" err="1"/>
              <a:t>Cinema</a:t>
            </a:r>
            <a:endParaRPr lang="cs-CZ" sz="1700" i="1" dirty="0"/>
          </a:p>
          <a:p>
            <a:endParaRPr lang="cs-CZ" sz="1700" dirty="0"/>
          </a:p>
          <a:p>
            <a:endParaRPr lang="cs-CZ" sz="1700" dirty="0"/>
          </a:p>
          <a:p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2569841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D62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eaud.jpg">
            <a:extLst>
              <a:ext uri="{FF2B5EF4-FFF2-40B4-BE49-F238E27FC236}">
                <a16:creationId xmlns:a16="http://schemas.microsoft.com/office/drawing/2014/main" id="{CDD081C8-22A5-E649-9239-53B6137F1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007" y="643467"/>
            <a:ext cx="1807226" cy="247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15cb6e5f1783f19b7178ea38e2f6b14e.jpg">
            <a:extLst>
              <a:ext uri="{FF2B5EF4-FFF2-40B4-BE49-F238E27FC236}">
                <a16:creationId xmlns:a16="http://schemas.microsoft.com/office/drawing/2014/main" id="{8C23C5E8-DADB-6E48-874C-2759E28E6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341" y="650497"/>
            <a:ext cx="1853573" cy="246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_amour_en_fuite_tg.jpg">
            <a:extLst>
              <a:ext uri="{FF2B5EF4-FFF2-40B4-BE49-F238E27FC236}">
                <a16:creationId xmlns:a16="http://schemas.microsoft.com/office/drawing/2014/main" id="{BE464EA4-E413-DF43-8EF5-7B78D2F043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150" y="650497"/>
            <a:ext cx="1857638" cy="246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Baisers_voles.jpg">
            <a:extLst>
              <a:ext uri="{FF2B5EF4-FFF2-40B4-BE49-F238E27FC236}">
                <a16:creationId xmlns:a16="http://schemas.microsoft.com/office/drawing/2014/main" id="{36B91DD1-4EE7-264D-81A9-AF5A4976F5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643" y="3748194"/>
            <a:ext cx="1720755" cy="247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F9FE375-3674-4B26-B67B-30AFAF78C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9" descr="002-francois-truffaut-tribe-theredlist.jpeg">
            <a:extLst>
              <a:ext uri="{FF2B5EF4-FFF2-40B4-BE49-F238E27FC236}">
                <a16:creationId xmlns:a16="http://schemas.microsoft.com/office/drawing/2014/main" id="{795FA1FD-F77F-9543-AB53-4FFF9D11FB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511" y="3818714"/>
            <a:ext cx="2413177" cy="240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antoine_et_colette.jpg">
            <a:extLst>
              <a:ext uri="{FF2B5EF4-FFF2-40B4-BE49-F238E27FC236}">
                <a16:creationId xmlns:a16="http://schemas.microsoft.com/office/drawing/2014/main" id="{1C2789A2-A683-E94F-9BEA-2651DF3548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421" y="3755224"/>
            <a:ext cx="1873096" cy="246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613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text, kniha, osoba, muž&#10;&#10;Popis byl vytvořen automaticky">
            <a:extLst>
              <a:ext uri="{FF2B5EF4-FFF2-40B4-BE49-F238E27FC236}">
                <a16:creationId xmlns:a16="http://schemas.microsoft.com/office/drawing/2014/main" id="{2836F2AF-2DC6-4648-BFB8-FC184BF444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26" b="1"/>
          <a:stretch/>
        </p:blipFill>
        <p:spPr>
          <a:xfrm>
            <a:off x="2295827" y="965200"/>
            <a:ext cx="3478439" cy="4927598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DC1B787D-EB43-0A42-8504-5D30D35550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28" r="1" b="1"/>
          <a:stretch/>
        </p:blipFill>
        <p:spPr>
          <a:xfrm>
            <a:off x="6417734" y="965201"/>
            <a:ext cx="3493227" cy="492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70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>
            <a:extLst>
              <a:ext uri="{FF2B5EF4-FFF2-40B4-BE49-F238E27FC236}">
                <a16:creationId xmlns:a16="http://schemas.microsoft.com/office/drawing/2014/main" id="{7C7713BF-5E91-B649-B907-0F0FDB495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Jean </a:t>
            </a:r>
            <a:r>
              <a:rPr lang="cs-CZ" dirty="0" err="1"/>
              <a:t>luc</a:t>
            </a:r>
            <a:r>
              <a:rPr lang="cs-CZ" dirty="0"/>
              <a:t> </a:t>
            </a:r>
            <a:r>
              <a:rPr lang="cs-CZ" dirty="0" err="1"/>
              <a:t>godard</a:t>
            </a:r>
            <a:br>
              <a:rPr lang="cs-CZ" dirty="0"/>
            </a:br>
            <a:r>
              <a:rPr lang="cs-CZ" dirty="0"/>
              <a:t>* 1930</a:t>
            </a:r>
          </a:p>
        </p:txBody>
      </p:sp>
      <p:pic>
        <p:nvPicPr>
          <p:cNvPr id="14" name="Zástupný symbol obrázku 13" descr="Obsah obrázku osoba, muž, brýle, nošení&#10;&#10;Popis byl vytvořen automaticky">
            <a:extLst>
              <a:ext uri="{FF2B5EF4-FFF2-40B4-BE49-F238E27FC236}">
                <a16:creationId xmlns:a16="http://schemas.microsoft.com/office/drawing/2014/main" id="{3C38ABBB-8CE3-CA42-96F5-B670FE97245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2497" r="22497"/>
          <a:stretch>
            <a:fillRect/>
          </a:stretch>
        </p:blipFill>
        <p:spPr/>
      </p:pic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EE2DAFBC-7B57-094E-9197-4DC6BC187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7" y="3549918"/>
            <a:ext cx="3885057" cy="2850882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</a:rPr>
              <a:t>Filmový kritik pro časopisy </a:t>
            </a:r>
            <a:r>
              <a:rPr lang="cs-CZ" sz="1400" i="1" dirty="0" err="1">
                <a:solidFill>
                  <a:schemeClr val="tx1"/>
                </a:solidFill>
              </a:rPr>
              <a:t>Arts</a:t>
            </a:r>
            <a:r>
              <a:rPr lang="cs-CZ" sz="1400" dirty="0">
                <a:solidFill>
                  <a:schemeClr val="tx1"/>
                </a:solidFill>
              </a:rPr>
              <a:t> a </a:t>
            </a:r>
            <a:r>
              <a:rPr lang="cs-CZ" sz="1400" i="1" dirty="0" err="1">
                <a:solidFill>
                  <a:schemeClr val="tx1"/>
                </a:solidFill>
              </a:rPr>
              <a:t>Cahiers</a:t>
            </a:r>
            <a:r>
              <a:rPr lang="cs-CZ" sz="1400" i="1" dirty="0">
                <a:solidFill>
                  <a:schemeClr val="tx1"/>
                </a:solidFill>
              </a:rPr>
              <a:t> </a:t>
            </a:r>
            <a:r>
              <a:rPr lang="cs-CZ" sz="1400" i="1" dirty="0" err="1">
                <a:solidFill>
                  <a:schemeClr val="tx1"/>
                </a:solidFill>
              </a:rPr>
              <a:t>du</a:t>
            </a:r>
            <a:r>
              <a:rPr lang="cs-CZ" sz="1400" i="1" dirty="0">
                <a:solidFill>
                  <a:schemeClr val="tx1"/>
                </a:solidFill>
              </a:rPr>
              <a:t> </a:t>
            </a:r>
            <a:r>
              <a:rPr lang="cs-CZ" sz="1400" i="1" dirty="0" err="1">
                <a:solidFill>
                  <a:schemeClr val="tx1"/>
                </a:solidFill>
              </a:rPr>
              <a:t>Cinema</a:t>
            </a:r>
            <a:endParaRPr lang="cs-CZ" sz="1400" i="1" dirty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</a:rPr>
              <a:t>V průběhu 50. let natočil 4 krátkometrážní filmy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</a:rPr>
              <a:t>- </a:t>
            </a:r>
            <a:r>
              <a:rPr lang="cs-CZ" sz="1400" b="1" i="1" dirty="0">
                <a:solidFill>
                  <a:schemeClr val="tx1"/>
                </a:solidFill>
              </a:rPr>
              <a:t>Operace Beton </a:t>
            </a:r>
            <a:r>
              <a:rPr lang="cs-CZ" sz="1400" dirty="0">
                <a:solidFill>
                  <a:schemeClr val="tx1"/>
                </a:solidFill>
              </a:rPr>
              <a:t>(1954)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</a:rPr>
              <a:t>- </a:t>
            </a:r>
            <a:r>
              <a:rPr lang="cs-CZ" sz="1400" b="1" i="1" dirty="0">
                <a:solidFill>
                  <a:schemeClr val="tx1"/>
                </a:solidFill>
              </a:rPr>
              <a:t>Všichni kluci se jmenují Patrik </a:t>
            </a:r>
            <a:r>
              <a:rPr lang="cs-CZ" sz="1400" dirty="0">
                <a:solidFill>
                  <a:schemeClr val="tx1"/>
                </a:solidFill>
              </a:rPr>
              <a:t>(1957)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</a:rPr>
              <a:t>- </a:t>
            </a:r>
            <a:r>
              <a:rPr lang="cs-CZ" sz="1400" b="1" i="1" dirty="0">
                <a:solidFill>
                  <a:schemeClr val="tx1"/>
                </a:solidFill>
              </a:rPr>
              <a:t>Příběh vody </a:t>
            </a:r>
            <a:r>
              <a:rPr lang="cs-CZ" sz="1400" dirty="0">
                <a:solidFill>
                  <a:schemeClr val="tx1"/>
                </a:solidFill>
              </a:rPr>
              <a:t>(1958)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</a:rPr>
              <a:t>- </a:t>
            </a:r>
            <a:r>
              <a:rPr lang="cs-CZ" sz="1400" b="1" i="1" dirty="0">
                <a:solidFill>
                  <a:schemeClr val="tx1"/>
                </a:solidFill>
              </a:rPr>
              <a:t>Charlotta a její kluk </a:t>
            </a:r>
            <a:r>
              <a:rPr lang="cs-CZ" sz="1400" dirty="0">
                <a:solidFill>
                  <a:schemeClr val="tx1"/>
                </a:solidFill>
              </a:rPr>
              <a:t>(1958)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1"/>
                </a:solidFill>
              </a:rPr>
              <a:t>Celovečerní debut </a:t>
            </a:r>
            <a:r>
              <a:rPr lang="cs-CZ" sz="1400" b="1" i="1" dirty="0">
                <a:solidFill>
                  <a:schemeClr val="tx1"/>
                </a:solidFill>
              </a:rPr>
              <a:t>U konce s dechem </a:t>
            </a:r>
            <a:r>
              <a:rPr lang="cs-CZ" sz="1400" dirty="0">
                <a:solidFill>
                  <a:schemeClr val="tx1"/>
                </a:solidFill>
              </a:rPr>
              <a:t>(1960)</a:t>
            </a:r>
          </a:p>
        </p:txBody>
      </p:sp>
    </p:spTree>
    <p:extLst>
      <p:ext uri="{BB962C8B-B14F-4D97-AF65-F5344CB8AC3E}">
        <p14:creationId xmlns:p14="http://schemas.microsoft.com/office/powerpoint/2010/main" val="3791406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muž, osoba&#10;&#10;Popis byl vytvořen automaticky">
            <a:extLst>
              <a:ext uri="{FF2B5EF4-FFF2-40B4-BE49-F238E27FC236}">
                <a16:creationId xmlns:a16="http://schemas.microsoft.com/office/drawing/2014/main" id="{29CDE645-D75B-614E-8D31-3E0BC617F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319" y="643467"/>
            <a:ext cx="1626602" cy="2475653"/>
          </a:xfrm>
          <a:prstGeom prst="rect">
            <a:avLst/>
          </a:prstGeom>
        </p:spPr>
      </p:pic>
      <p:pic>
        <p:nvPicPr>
          <p:cNvPr id="14" name="Obrázek 13" descr="Obsah obrázku text&#10;&#10;Popis byl vytvořen automaticky">
            <a:extLst>
              <a:ext uri="{FF2B5EF4-FFF2-40B4-BE49-F238E27FC236}">
                <a16:creationId xmlns:a16="http://schemas.microsoft.com/office/drawing/2014/main" id="{084CA04E-114A-1C4A-AADF-AB90390DE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1218" y="650497"/>
            <a:ext cx="1637503" cy="2468623"/>
          </a:xfrm>
          <a:prstGeom prst="rect">
            <a:avLst/>
          </a:prstGeom>
        </p:spPr>
      </p:pic>
      <p:pic>
        <p:nvPicPr>
          <p:cNvPr id="8" name="Obrázek 7" descr="Obsah obrázku text, fotka&#10;&#10;Popis byl vytvořen automaticky">
            <a:extLst>
              <a:ext uri="{FF2B5EF4-FFF2-40B4-BE49-F238E27FC236}">
                <a16:creationId xmlns:a16="http://schemas.microsoft.com/office/drawing/2014/main" id="{15780DA6-05F7-D549-9F21-48478EA66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651" y="3748194"/>
            <a:ext cx="1612739" cy="2471631"/>
          </a:xfrm>
          <a:prstGeom prst="rect">
            <a:avLst/>
          </a:prstGeom>
        </p:spPr>
      </p:pic>
      <p:pic>
        <p:nvPicPr>
          <p:cNvPr id="10" name="Obrázek 9" descr="Obsah obrázku text, noviny, kniha, zastavit&#10;&#10;Popis byl vytvořen automaticky">
            <a:extLst>
              <a:ext uri="{FF2B5EF4-FFF2-40B4-BE49-F238E27FC236}">
                <a16:creationId xmlns:a16="http://schemas.microsoft.com/office/drawing/2014/main" id="{E2AAEBF7-938E-5340-8F52-314FAA78D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1676" y="843061"/>
            <a:ext cx="3252903" cy="5185938"/>
          </a:xfrm>
          <a:prstGeom prst="rect">
            <a:avLst/>
          </a:prstGeom>
        </p:spPr>
      </p:pic>
      <p:pic>
        <p:nvPicPr>
          <p:cNvPr id="12" name="Obrázek 11" descr="Obsah obrázku osoba, patro, budova&#10;&#10;Popis byl vytvořen automaticky">
            <a:extLst>
              <a:ext uri="{FF2B5EF4-FFF2-40B4-BE49-F238E27FC236}">
                <a16:creationId xmlns:a16="http://schemas.microsoft.com/office/drawing/2014/main" id="{8C271046-779D-FE47-9545-7CBDC2692A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7260" y="3755224"/>
            <a:ext cx="1885419" cy="246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79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99DD6A-4981-8D4A-81CE-8DACFFC2B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8928" y="964692"/>
            <a:ext cx="6092952" cy="1188720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800"/>
              <a:t>JLG jako auteurská </a:t>
            </a:r>
            <a:r>
              <a:rPr lang="en-US" sz="2800" dirty="0"/>
              <a:t>star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9C4CD58-6366-3044-BA3C-F725F72570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1" y="964692"/>
            <a:ext cx="3707652" cy="477533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‘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všech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režisérů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nové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vlny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to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byl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Godard,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kdo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cíleně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vytvářel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jasnou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dobře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rozpoznatelnou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image.’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Alison Smith, ‘The Auteur as Star: Jean-Luc Godard’. Gaffney &amp; Holmes (eds.), </a:t>
            </a:r>
            <a:r>
              <a:rPr lang="en-US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Stardom in Postwar France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(2007), s. 134.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Obrázek 7" descr="Obsah obrázku osoba, muž, zeď, interiér&#10;&#10;Popis byl vytvořen automaticky">
            <a:extLst>
              <a:ext uri="{FF2B5EF4-FFF2-40B4-BE49-F238E27FC236}">
                <a16:creationId xmlns:a16="http://schemas.microsoft.com/office/drawing/2014/main" id="{03FDF47D-8380-C545-89B9-A5BF64F36C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21" b="13972"/>
          <a:stretch/>
        </p:blipFill>
        <p:spPr>
          <a:xfrm>
            <a:off x="5203583" y="2475145"/>
            <a:ext cx="2820953" cy="3264882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  <p:pic>
        <p:nvPicPr>
          <p:cNvPr id="6" name="Zástupný symbol obrázku 5" descr="Obsah obrázku osoba, zeď, muž, interiér&#10;&#10;Popis byl vytvořen automaticky">
            <a:extLst>
              <a:ext uri="{FF2B5EF4-FFF2-40B4-BE49-F238E27FC236}">
                <a16:creationId xmlns:a16="http://schemas.microsoft.com/office/drawing/2014/main" id="{C5D6EE14-ACFA-C04C-9211-EC61BEB836C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r="-4" b="13159"/>
          <a:stretch/>
        </p:blipFill>
        <p:spPr>
          <a:xfrm>
            <a:off x="8346269" y="2475145"/>
            <a:ext cx="2885611" cy="3264882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8903742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text 8">
            <a:extLst>
              <a:ext uri="{FF2B5EF4-FFF2-40B4-BE49-F238E27FC236}">
                <a16:creationId xmlns:a16="http://schemas.microsoft.com/office/drawing/2014/main" id="{C9079A88-8AC4-674F-8B6D-64DC9DC0FF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err="1"/>
              <a:t>Godard</a:t>
            </a:r>
            <a:r>
              <a:rPr lang="cs-CZ" dirty="0"/>
              <a:t> ve filmu </a:t>
            </a:r>
          </a:p>
          <a:p>
            <a:r>
              <a:rPr lang="cs-CZ" i="1" dirty="0"/>
              <a:t>U konce s dechem</a:t>
            </a:r>
          </a:p>
        </p:txBody>
      </p:sp>
      <p:pic>
        <p:nvPicPr>
          <p:cNvPr id="14" name="Zástupný obsah 13" descr="Obsah obrázku osoba, muž, budova, oblek&#10;&#10;Popis byl vytvořen automaticky">
            <a:extLst>
              <a:ext uri="{FF2B5EF4-FFF2-40B4-BE49-F238E27FC236}">
                <a16:creationId xmlns:a16="http://schemas.microsoft.com/office/drawing/2014/main" id="{AA34ABBD-5C60-F74D-BB06-035DC20F51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10840" y="3143250"/>
            <a:ext cx="3414170" cy="2597150"/>
          </a:xfrm>
        </p:spPr>
      </p:pic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685220FE-71F9-CA40-B05E-06C7AA522B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err="1"/>
              <a:t>Godard</a:t>
            </a:r>
            <a:r>
              <a:rPr lang="cs-CZ" dirty="0"/>
              <a:t> poslouchá Beethovena ve filmu </a:t>
            </a:r>
            <a:r>
              <a:rPr lang="cs-CZ" i="1" dirty="0"/>
              <a:t>znamení lva </a:t>
            </a:r>
            <a:r>
              <a:rPr lang="cs-CZ" dirty="0"/>
              <a:t>(r. </a:t>
            </a:r>
            <a:r>
              <a:rPr lang="cs-CZ" dirty="0" err="1"/>
              <a:t>Eric</a:t>
            </a:r>
            <a:r>
              <a:rPr lang="cs-CZ" dirty="0"/>
              <a:t> </a:t>
            </a:r>
            <a:r>
              <a:rPr lang="cs-CZ" dirty="0" err="1"/>
              <a:t>Rohmer</a:t>
            </a:r>
            <a:r>
              <a:rPr lang="cs-CZ" dirty="0"/>
              <a:t>)</a:t>
            </a:r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C0F029B9-87ED-FC40-87F4-8F5EC8408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Cameo</a:t>
            </a:r>
            <a:r>
              <a:rPr lang="cs-CZ" dirty="0"/>
              <a:t> role</a:t>
            </a:r>
          </a:p>
        </p:txBody>
      </p:sp>
      <p:pic>
        <p:nvPicPr>
          <p:cNvPr id="5" name="Zástupný obsah 4" descr="Obsah obrázku interiér, zeď, osoba, muž&#10;&#10;Popis byl vytvořen automaticky">
            <a:extLst>
              <a:ext uri="{FF2B5EF4-FFF2-40B4-BE49-F238E27FC236}">
                <a16:creationId xmlns:a16="http://schemas.microsoft.com/office/drawing/2014/main" id="{EF44DBED-C687-E34E-AA59-0B77A3CA163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38888" y="3246891"/>
            <a:ext cx="4252912" cy="2389868"/>
          </a:xfrm>
        </p:spPr>
      </p:pic>
    </p:spTree>
    <p:extLst>
      <p:ext uri="{BB962C8B-B14F-4D97-AF65-F5344CB8AC3E}">
        <p14:creationId xmlns:p14="http://schemas.microsoft.com/office/powerpoint/2010/main" val="33474352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text, noviny&#10;&#10;Popis byl vytvořen automaticky">
            <a:extLst>
              <a:ext uri="{FF2B5EF4-FFF2-40B4-BE49-F238E27FC236}">
                <a16:creationId xmlns:a16="http://schemas.microsoft.com/office/drawing/2014/main" id="{789B31BC-842A-CC47-B4BA-6812FB437F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61" r="16910" b="-1"/>
          <a:stretch/>
        </p:blipFill>
        <p:spPr>
          <a:xfrm>
            <a:off x="5419264" y="3265079"/>
            <a:ext cx="6129269" cy="3592925"/>
          </a:xfrm>
          <a:prstGeom prst="rect">
            <a:avLst/>
          </a:prstGeom>
        </p:spPr>
      </p:pic>
      <p:pic>
        <p:nvPicPr>
          <p:cNvPr id="8" name="Obrázek 7" descr="Obsah obrázku noviny, text, interiér&#10;&#10;Popis byl vytvořen automaticky">
            <a:extLst>
              <a:ext uri="{FF2B5EF4-FFF2-40B4-BE49-F238E27FC236}">
                <a16:creationId xmlns:a16="http://schemas.microsoft.com/office/drawing/2014/main" id="{210ECAD2-2BB4-EC4A-B6F9-379A6020A7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91" r="1613" b="-1"/>
          <a:stretch/>
        </p:blipFill>
        <p:spPr>
          <a:xfrm>
            <a:off x="643467" y="-4"/>
            <a:ext cx="6082711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25041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E389A0-C1B0-1F41-8E22-C5FC9600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solidFill>
            <a:schemeClr val="accent1"/>
          </a:solidFill>
          <a:ln w="177800" cmpd="thinThick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U konce s dechem jako „revoluce“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9A167D-12A6-0640-A725-86F07281A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101983"/>
          </a:xfrm>
        </p:spPr>
        <p:txBody>
          <a:bodyPr>
            <a:normAutofit/>
          </a:bodyPr>
          <a:lstStyle/>
          <a:p>
            <a:r>
              <a:rPr lang="en-US"/>
              <a:t>“</a:t>
            </a:r>
            <a:r>
              <a:rPr lang="en-US" err="1"/>
              <a:t>Žádný</a:t>
            </a:r>
            <a:r>
              <a:rPr lang="en-US"/>
              <a:t> </a:t>
            </a:r>
            <a:r>
              <a:rPr lang="en-US" err="1"/>
              <a:t>režisér</a:t>
            </a:r>
            <a:r>
              <a:rPr lang="en-US"/>
              <a:t> pod 30 let </a:t>
            </a:r>
            <a:r>
              <a:rPr lang="en-US" err="1"/>
              <a:t>nerozmontoval</a:t>
            </a:r>
            <a:r>
              <a:rPr lang="en-US"/>
              <a:t> </a:t>
            </a:r>
            <a:r>
              <a:rPr lang="en-US" err="1"/>
              <a:t>starou</a:t>
            </a:r>
            <a:r>
              <a:rPr lang="en-US"/>
              <a:t> </a:t>
            </a:r>
            <a:r>
              <a:rPr lang="en-US" err="1"/>
              <a:t>stavebnici</a:t>
            </a:r>
            <a:r>
              <a:rPr lang="en-US"/>
              <a:t> </a:t>
            </a:r>
            <a:r>
              <a:rPr lang="en-US" err="1"/>
              <a:t>filmařských</a:t>
            </a:r>
            <a:r>
              <a:rPr lang="en-US"/>
              <a:t> </a:t>
            </a:r>
            <a:r>
              <a:rPr lang="en-US" err="1"/>
              <a:t>postupů</a:t>
            </a:r>
            <a:r>
              <a:rPr lang="en-US"/>
              <a:t> [Meccano-set] </a:t>
            </a:r>
            <a:r>
              <a:rPr lang="en-US" err="1"/>
              <a:t>tak</a:t>
            </a:r>
            <a:r>
              <a:rPr lang="en-US"/>
              <a:t> </a:t>
            </a:r>
            <a:r>
              <a:rPr lang="en-US" err="1"/>
              <a:t>šikovně</a:t>
            </a:r>
            <a:r>
              <a:rPr lang="en-US"/>
              <a:t> a s </a:t>
            </a:r>
            <a:r>
              <a:rPr lang="en-US" err="1"/>
              <a:t>gustem</a:t>
            </a:r>
            <a:r>
              <a:rPr lang="en-US"/>
              <a:t>. Godard </a:t>
            </a:r>
            <a:r>
              <a:rPr lang="en-US" err="1"/>
              <a:t>zahodil</a:t>
            </a:r>
            <a:r>
              <a:rPr lang="en-US"/>
              <a:t> </a:t>
            </a:r>
            <a:r>
              <a:rPr lang="en-US" err="1"/>
              <a:t>veškerá</a:t>
            </a:r>
            <a:r>
              <a:rPr lang="en-US"/>
              <a:t> </a:t>
            </a:r>
            <a:r>
              <a:rPr lang="en-US" err="1"/>
              <a:t>pravidla</a:t>
            </a:r>
            <a:r>
              <a:rPr lang="en-US"/>
              <a:t> </a:t>
            </a:r>
            <a:r>
              <a:rPr lang="en-US" err="1"/>
              <a:t>filmové</a:t>
            </a:r>
            <a:r>
              <a:rPr lang="en-US"/>
              <a:t> </a:t>
            </a:r>
            <a:r>
              <a:rPr lang="en-US" err="1"/>
              <a:t>gramatiky</a:t>
            </a:r>
            <a:r>
              <a:rPr lang="en-US"/>
              <a:t> a </a:t>
            </a:r>
            <a:r>
              <a:rPr lang="en-US" err="1"/>
              <a:t>syntaxe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smetiště</a:t>
            </a:r>
            <a:r>
              <a:rPr lang="en-US"/>
              <a:t> </a:t>
            </a:r>
            <a:r>
              <a:rPr lang="en-US" err="1"/>
              <a:t>dějin</a:t>
            </a:r>
            <a:r>
              <a:rPr lang="en-US"/>
              <a:t>.”</a:t>
            </a:r>
          </a:p>
          <a:p>
            <a:pPr lvl="1"/>
            <a:r>
              <a:rPr lang="en-GB"/>
              <a:t>Georges </a:t>
            </a:r>
            <a:r>
              <a:rPr lang="en-GB" err="1"/>
              <a:t>Sadoul</a:t>
            </a:r>
            <a:r>
              <a:rPr lang="en-GB"/>
              <a:t>, ‘</a:t>
            </a:r>
            <a:r>
              <a:rPr lang="fr-FR" i="1"/>
              <a:t>Le Quai des brumes</a:t>
            </a:r>
            <a:r>
              <a:rPr lang="fr-FR"/>
              <a:t> 1960: </a:t>
            </a:r>
            <a:r>
              <a:rPr lang="fr-FR" i="1"/>
              <a:t>A bout de souffle</a:t>
            </a:r>
            <a:r>
              <a:rPr lang="fr-FR"/>
              <a:t> by Jean-Luc Godard’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87160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68AB9-54E6-F341-86B1-DB0278225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cs-CZ" dirty="0"/>
              <a:t>U konce s dechem </a:t>
            </a:r>
            <a:br>
              <a:rPr lang="cs-CZ" dirty="0"/>
            </a:br>
            <a:r>
              <a:rPr lang="cs-CZ" dirty="0"/>
              <a:t>jako typický film nové vlny 1)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EEFB6A-FF0B-E045-A56C-803FFA50E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404040"/>
                </a:solidFill>
              </a:rPr>
              <a:t>Nízkorozpočtový</a:t>
            </a:r>
            <a:r>
              <a:rPr lang="en-US" b="1" dirty="0">
                <a:solidFill>
                  <a:srgbClr val="404040"/>
                </a:solidFill>
              </a:rPr>
              <a:t> film / </a:t>
            </a:r>
            <a:r>
              <a:rPr lang="en-US" b="1" dirty="0" err="1">
                <a:solidFill>
                  <a:srgbClr val="404040"/>
                </a:solidFill>
              </a:rPr>
              <a:t>Malý</a:t>
            </a:r>
            <a:r>
              <a:rPr lang="en-US" b="1" dirty="0">
                <a:solidFill>
                  <a:srgbClr val="404040"/>
                </a:solidFill>
              </a:rPr>
              <a:t> </a:t>
            </a:r>
            <a:r>
              <a:rPr lang="en-US" b="1" dirty="0" err="1">
                <a:solidFill>
                  <a:srgbClr val="404040"/>
                </a:solidFill>
              </a:rPr>
              <a:t>štáb</a:t>
            </a:r>
            <a:endParaRPr lang="en-US" b="1" dirty="0">
              <a:solidFill>
                <a:srgbClr val="404040"/>
              </a:solidFill>
            </a:endParaRPr>
          </a:p>
          <a:p>
            <a:pPr lvl="1"/>
            <a:r>
              <a:rPr lang="en-US" dirty="0">
                <a:solidFill>
                  <a:srgbClr val="404040"/>
                </a:solidFill>
              </a:rPr>
              <a:t>Georges de Beauregard – </a:t>
            </a:r>
            <a:r>
              <a:rPr lang="en-US" dirty="0" err="1">
                <a:solidFill>
                  <a:srgbClr val="404040"/>
                </a:solidFill>
              </a:rPr>
              <a:t>jeden</a:t>
            </a:r>
            <a:r>
              <a:rPr lang="en-US" dirty="0">
                <a:solidFill>
                  <a:srgbClr val="404040"/>
                </a:solidFill>
              </a:rPr>
              <a:t> z </a:t>
            </a:r>
            <a:r>
              <a:rPr lang="en-US" dirty="0" err="1">
                <a:solidFill>
                  <a:srgbClr val="404040"/>
                </a:solidFill>
              </a:rPr>
              <a:t>producentů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 dirty="0" err="1">
                <a:solidFill>
                  <a:srgbClr val="404040"/>
                </a:solidFill>
              </a:rPr>
              <a:t>nové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 dirty="0" err="1">
                <a:solidFill>
                  <a:srgbClr val="404040"/>
                </a:solidFill>
              </a:rPr>
              <a:t>vlny</a:t>
            </a:r>
            <a:endParaRPr lang="en-US" dirty="0">
              <a:solidFill>
                <a:srgbClr val="404040"/>
              </a:solidFill>
            </a:endParaRPr>
          </a:p>
          <a:p>
            <a:r>
              <a:rPr lang="en-US" b="1" dirty="0" err="1">
                <a:solidFill>
                  <a:srgbClr val="404040"/>
                </a:solidFill>
              </a:rPr>
              <a:t>Natáčení</a:t>
            </a:r>
            <a:r>
              <a:rPr lang="en-US" b="1" dirty="0">
                <a:solidFill>
                  <a:srgbClr val="404040"/>
                </a:solidFill>
              </a:rPr>
              <a:t> </a:t>
            </a:r>
            <a:r>
              <a:rPr lang="en-US" b="1" dirty="0" err="1">
                <a:solidFill>
                  <a:srgbClr val="404040"/>
                </a:solidFill>
              </a:rPr>
              <a:t>přímo</a:t>
            </a:r>
            <a:r>
              <a:rPr lang="en-US" b="1" dirty="0">
                <a:solidFill>
                  <a:srgbClr val="404040"/>
                </a:solidFill>
              </a:rPr>
              <a:t> </a:t>
            </a:r>
            <a:r>
              <a:rPr lang="en-US" b="1" dirty="0" err="1">
                <a:solidFill>
                  <a:srgbClr val="404040"/>
                </a:solidFill>
              </a:rPr>
              <a:t>na</a:t>
            </a:r>
            <a:r>
              <a:rPr lang="en-US" b="1" dirty="0">
                <a:solidFill>
                  <a:srgbClr val="404040"/>
                </a:solidFill>
              </a:rPr>
              <a:t> </a:t>
            </a:r>
            <a:r>
              <a:rPr lang="en-US" b="1" dirty="0" err="1">
                <a:solidFill>
                  <a:srgbClr val="404040"/>
                </a:solidFill>
              </a:rPr>
              <a:t>lokacích</a:t>
            </a:r>
            <a:endParaRPr lang="en-US" b="1" dirty="0">
              <a:solidFill>
                <a:srgbClr val="404040"/>
              </a:solidFill>
            </a:endParaRPr>
          </a:p>
          <a:p>
            <a:pPr lvl="1"/>
            <a:r>
              <a:rPr lang="en-US" dirty="0">
                <a:solidFill>
                  <a:srgbClr val="404040"/>
                </a:solidFill>
              </a:rPr>
              <a:t>Raoul </a:t>
            </a:r>
            <a:r>
              <a:rPr lang="en-US" dirty="0" err="1">
                <a:solidFill>
                  <a:srgbClr val="404040"/>
                </a:solidFill>
              </a:rPr>
              <a:t>Coutard</a:t>
            </a:r>
            <a:r>
              <a:rPr lang="en-US" dirty="0">
                <a:solidFill>
                  <a:srgbClr val="404040"/>
                </a:solidFill>
              </a:rPr>
              <a:t> (</a:t>
            </a:r>
            <a:r>
              <a:rPr lang="en-US" dirty="0" err="1">
                <a:solidFill>
                  <a:srgbClr val="404040"/>
                </a:solidFill>
              </a:rPr>
              <a:t>jeden</a:t>
            </a:r>
            <a:r>
              <a:rPr lang="en-US" dirty="0">
                <a:solidFill>
                  <a:srgbClr val="404040"/>
                </a:solidFill>
              </a:rPr>
              <a:t> z </a:t>
            </a:r>
            <a:r>
              <a:rPr lang="en-US" dirty="0" err="1">
                <a:solidFill>
                  <a:srgbClr val="404040"/>
                </a:solidFill>
              </a:rPr>
              <a:t>klíčových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 dirty="0" err="1">
                <a:solidFill>
                  <a:srgbClr val="404040"/>
                </a:solidFill>
              </a:rPr>
              <a:t>kameramanů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 dirty="0" err="1">
                <a:solidFill>
                  <a:srgbClr val="404040"/>
                </a:solidFill>
              </a:rPr>
              <a:t>nové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 dirty="0" err="1">
                <a:solidFill>
                  <a:srgbClr val="404040"/>
                </a:solidFill>
              </a:rPr>
              <a:t>vlny</a:t>
            </a:r>
            <a:r>
              <a:rPr lang="en-US" dirty="0">
                <a:solidFill>
                  <a:srgbClr val="404040"/>
                </a:solidFill>
              </a:rPr>
              <a:t>) </a:t>
            </a:r>
          </a:p>
          <a:p>
            <a:r>
              <a:rPr lang="en-US" b="1" dirty="0">
                <a:solidFill>
                  <a:srgbClr val="404040"/>
                </a:solidFill>
              </a:rPr>
              <a:t>‘</a:t>
            </a:r>
            <a:r>
              <a:rPr lang="en-US" b="1" dirty="0" err="1">
                <a:solidFill>
                  <a:srgbClr val="404040"/>
                </a:solidFill>
              </a:rPr>
              <a:t>Skript</a:t>
            </a:r>
            <a:r>
              <a:rPr lang="en-US" b="1" dirty="0">
                <a:solidFill>
                  <a:srgbClr val="404040"/>
                </a:solidFill>
              </a:rPr>
              <a:t> </a:t>
            </a:r>
            <a:r>
              <a:rPr lang="en-US" b="1" dirty="0" err="1">
                <a:solidFill>
                  <a:srgbClr val="404040"/>
                </a:solidFill>
              </a:rPr>
              <a:t>až</a:t>
            </a:r>
            <a:r>
              <a:rPr lang="en-US" b="1" dirty="0">
                <a:solidFill>
                  <a:srgbClr val="404040"/>
                </a:solidFill>
              </a:rPr>
              <a:t> v </a:t>
            </a:r>
            <a:r>
              <a:rPr lang="en-US" b="1" dirty="0" err="1">
                <a:solidFill>
                  <a:srgbClr val="404040"/>
                </a:solidFill>
              </a:rPr>
              <a:t>rámci</a:t>
            </a:r>
            <a:r>
              <a:rPr lang="en-US" b="1" dirty="0">
                <a:solidFill>
                  <a:srgbClr val="404040"/>
                </a:solidFill>
              </a:rPr>
              <a:t> </a:t>
            </a:r>
            <a:r>
              <a:rPr lang="en-US" b="1" dirty="0" err="1">
                <a:solidFill>
                  <a:srgbClr val="404040"/>
                </a:solidFill>
              </a:rPr>
              <a:t>akce</a:t>
            </a:r>
            <a:r>
              <a:rPr lang="en-US" b="1" dirty="0">
                <a:solidFill>
                  <a:srgbClr val="404040"/>
                </a:solidFill>
              </a:rPr>
              <a:t>’</a:t>
            </a:r>
            <a:r>
              <a:rPr lang="en-US" dirty="0">
                <a:solidFill>
                  <a:srgbClr val="404040"/>
                </a:solidFill>
              </a:rPr>
              <a:t> (Michel Marie)</a:t>
            </a:r>
          </a:p>
          <a:p>
            <a:pPr lvl="1"/>
            <a:r>
              <a:rPr lang="en-US" dirty="0" err="1">
                <a:solidFill>
                  <a:srgbClr val="404040"/>
                </a:solidFill>
              </a:rPr>
              <a:t>Týmový</a:t>
            </a:r>
            <a:r>
              <a:rPr lang="en-US" dirty="0">
                <a:solidFill>
                  <a:srgbClr val="404040"/>
                </a:solidFill>
              </a:rPr>
              <a:t> film (Truffaut/</a:t>
            </a:r>
            <a:r>
              <a:rPr lang="en-US" dirty="0" err="1">
                <a:solidFill>
                  <a:srgbClr val="404040"/>
                </a:solidFill>
              </a:rPr>
              <a:t>Chabrol</a:t>
            </a:r>
            <a:r>
              <a:rPr lang="en-US" dirty="0">
                <a:solidFill>
                  <a:srgbClr val="404040"/>
                </a:solidFill>
              </a:rPr>
              <a:t>)</a:t>
            </a:r>
          </a:p>
          <a:p>
            <a:r>
              <a:rPr lang="cs-CZ" b="1" dirty="0">
                <a:solidFill>
                  <a:srgbClr val="404040"/>
                </a:solidFill>
              </a:rPr>
              <a:t>Improvizace</a:t>
            </a:r>
          </a:p>
        </p:txBody>
      </p:sp>
    </p:spTree>
    <p:extLst>
      <p:ext uri="{BB962C8B-B14F-4D97-AF65-F5344CB8AC3E}">
        <p14:creationId xmlns:p14="http://schemas.microsoft.com/office/powerpoint/2010/main" val="28210145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exteriér, strom, osoba, obloha&#10;&#10;Popis byl vytvořen automaticky">
            <a:extLst>
              <a:ext uri="{FF2B5EF4-FFF2-40B4-BE49-F238E27FC236}">
                <a16:creationId xmlns:a16="http://schemas.microsoft.com/office/drawing/2014/main" id="{C0C73043-D5AC-0341-A098-8A123BC2E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488" y="1124712"/>
            <a:ext cx="8193024" cy="460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99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4A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166F2DC-8510-504D-9F3E-675D8969F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277" y="643467"/>
            <a:ext cx="1658687" cy="247565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DEF1C5D-51B3-4B4E-9BFC-C70FB6C4B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946" y="650497"/>
            <a:ext cx="1710362" cy="246862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7" descr="Obsah obrázku voda, exteriér, obloha, žena&#10;&#10;&#10;&#10;Popis se vygeneroval automaticky.">
            <a:extLst>
              <a:ext uri="{FF2B5EF4-FFF2-40B4-BE49-F238E27FC236}">
                <a16:creationId xmlns:a16="http://schemas.microsoft.com/office/drawing/2014/main" id="{C1B80385-DB4B-DA45-9E3A-5D573ECBB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9780" y="650497"/>
            <a:ext cx="1740379" cy="246862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Obrázek 11" descr="Obsah obrázku osoba, text, fotka&#10;&#10;&#10;&#10;Popis se vygeneroval automaticky.">
            <a:extLst>
              <a:ext uri="{FF2B5EF4-FFF2-40B4-BE49-F238E27FC236}">
                <a16:creationId xmlns:a16="http://schemas.microsoft.com/office/drawing/2014/main" id="{D354DFDC-638B-A74F-A8C9-0568B7FA9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0114" y="3748194"/>
            <a:ext cx="1649813" cy="247163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F9FE375-3674-4B26-B67B-30AFAF78C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2303587-4323-7344-B2F7-CCC3C760DE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1663" y="3818714"/>
            <a:ext cx="1884872" cy="240111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11DAC35-E325-094C-AE77-048820AD1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4987" y="3755224"/>
            <a:ext cx="1829965" cy="246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712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soba, muž, exteriér, stojící&#10;&#10;Popis byl vytvořen automaticky">
            <a:extLst>
              <a:ext uri="{FF2B5EF4-FFF2-40B4-BE49-F238E27FC236}">
                <a16:creationId xmlns:a16="http://schemas.microsoft.com/office/drawing/2014/main" id="{0FE1B9E6-994B-ED43-8A99-6144833E5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09" y="321734"/>
            <a:ext cx="4841950" cy="2905170"/>
          </a:xfrm>
          <a:prstGeom prst="rect">
            <a:avLst/>
          </a:prstGeom>
        </p:spPr>
      </p:pic>
      <p:pic>
        <p:nvPicPr>
          <p:cNvPr id="7" name="Obrázek 6" descr="Obsah obrázku budova, scéna, osoba, muž&#10;&#10;Popis byl vytvořen automaticky">
            <a:extLst>
              <a:ext uri="{FF2B5EF4-FFF2-40B4-BE49-F238E27FC236}">
                <a16:creationId xmlns:a16="http://schemas.microsoft.com/office/drawing/2014/main" id="{7A7CB8A5-BD44-2C46-8D66-326CF8AFD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38" y="3631096"/>
            <a:ext cx="5233289" cy="2760560"/>
          </a:xfrm>
          <a:prstGeom prst="rect">
            <a:avLst/>
          </a:prstGeom>
        </p:spPr>
      </p:pic>
      <p:pic>
        <p:nvPicPr>
          <p:cNvPr id="3" name="Obrázek 2" descr="Obsah obrázku osoba, patro, budova, interiér&#10;&#10;Popis byl vytvořen automaticky">
            <a:extLst>
              <a:ext uri="{FF2B5EF4-FFF2-40B4-BE49-F238E27FC236}">
                <a16:creationId xmlns:a16="http://schemas.microsoft.com/office/drawing/2014/main" id="{F70359BF-7C8D-E54D-A6E5-7AD5589D5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034" y="1233474"/>
            <a:ext cx="5426764" cy="424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352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388A06-6924-8E48-83C8-8C41DC1A9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cs-CZ" dirty="0"/>
              <a:t>U konce s dechem </a:t>
            </a:r>
            <a:br>
              <a:rPr lang="cs-CZ" dirty="0"/>
            </a:br>
            <a:r>
              <a:rPr lang="cs-CZ" dirty="0"/>
              <a:t>jako typický film nové vlny 2)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CBF238-7C98-BB47-A642-D17B0E85A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>
            <a:normAutofit lnSpcReduction="10000"/>
          </a:bodyPr>
          <a:lstStyle/>
          <a:p>
            <a:pPr lvl="0">
              <a:lnSpc>
                <a:spcPct val="90000"/>
              </a:lnSpc>
            </a:pPr>
            <a:r>
              <a:rPr lang="en-US" sz="1500" b="1" dirty="0" err="1">
                <a:solidFill>
                  <a:srgbClr val="404040"/>
                </a:solidFill>
              </a:rPr>
              <a:t>Autentický</a:t>
            </a:r>
            <a:r>
              <a:rPr lang="en-US" sz="1500" b="1" dirty="0">
                <a:solidFill>
                  <a:srgbClr val="404040"/>
                </a:solidFill>
              </a:rPr>
              <a:t>, </a:t>
            </a:r>
            <a:r>
              <a:rPr lang="en-US" sz="1500" b="1" dirty="0" err="1">
                <a:solidFill>
                  <a:srgbClr val="404040"/>
                </a:solidFill>
              </a:rPr>
              <a:t>skoro</a:t>
            </a:r>
            <a:r>
              <a:rPr lang="en-US" sz="1500" b="1" dirty="0">
                <a:solidFill>
                  <a:srgbClr val="404040"/>
                </a:solidFill>
              </a:rPr>
              <a:t> “</a:t>
            </a:r>
            <a:r>
              <a:rPr lang="en-US" sz="1500" b="1" dirty="0" err="1">
                <a:solidFill>
                  <a:srgbClr val="404040"/>
                </a:solidFill>
              </a:rPr>
              <a:t>dokumentární</a:t>
            </a:r>
            <a:r>
              <a:rPr lang="en-US" sz="1500" b="1" dirty="0">
                <a:solidFill>
                  <a:srgbClr val="404040"/>
                </a:solidFill>
              </a:rPr>
              <a:t>” </a:t>
            </a:r>
            <a:r>
              <a:rPr lang="en-US" sz="1500" b="1" dirty="0" err="1">
                <a:solidFill>
                  <a:srgbClr val="404040"/>
                </a:solidFill>
              </a:rPr>
              <a:t>nádech</a:t>
            </a:r>
            <a:r>
              <a:rPr lang="en-US" sz="1500" b="1" dirty="0">
                <a:solidFill>
                  <a:srgbClr val="404040"/>
                </a:solidFill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sz="1500" dirty="0" err="1">
                <a:solidFill>
                  <a:srgbClr val="404040"/>
                </a:solidFill>
              </a:rPr>
              <a:t>Natáčení</a:t>
            </a:r>
            <a:r>
              <a:rPr lang="en-US" sz="1500" dirty="0">
                <a:solidFill>
                  <a:srgbClr val="404040"/>
                </a:solidFill>
              </a:rPr>
              <a:t> </a:t>
            </a:r>
            <a:r>
              <a:rPr lang="en-US" sz="1500" dirty="0" err="1">
                <a:solidFill>
                  <a:srgbClr val="404040"/>
                </a:solidFill>
              </a:rPr>
              <a:t>na</a:t>
            </a:r>
            <a:r>
              <a:rPr lang="en-US" sz="1500" dirty="0">
                <a:solidFill>
                  <a:srgbClr val="404040"/>
                </a:solidFill>
              </a:rPr>
              <a:t> </a:t>
            </a:r>
            <a:r>
              <a:rPr lang="en-US" sz="1500" dirty="0" err="1">
                <a:solidFill>
                  <a:srgbClr val="404040"/>
                </a:solidFill>
              </a:rPr>
              <a:t>lokacích</a:t>
            </a:r>
            <a:r>
              <a:rPr lang="en-US" sz="1500" dirty="0">
                <a:solidFill>
                  <a:srgbClr val="404040"/>
                </a:solidFill>
              </a:rPr>
              <a:t>, </a:t>
            </a:r>
            <a:r>
              <a:rPr lang="en-US" sz="1500" dirty="0" err="1">
                <a:solidFill>
                  <a:srgbClr val="404040"/>
                </a:solidFill>
              </a:rPr>
              <a:t>invenční</a:t>
            </a:r>
            <a:r>
              <a:rPr lang="en-US" sz="1500" dirty="0">
                <a:solidFill>
                  <a:srgbClr val="404040"/>
                </a:solidFill>
              </a:rPr>
              <a:t> </a:t>
            </a:r>
            <a:r>
              <a:rPr lang="en-US" sz="1500" dirty="0" err="1">
                <a:solidFill>
                  <a:srgbClr val="404040"/>
                </a:solidFill>
              </a:rPr>
              <a:t>kamera</a:t>
            </a:r>
            <a:r>
              <a:rPr lang="en-US" sz="1500" dirty="0">
                <a:solidFill>
                  <a:srgbClr val="404040"/>
                </a:solidFill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sz="1500" dirty="0" err="1">
                <a:solidFill>
                  <a:srgbClr val="404040"/>
                </a:solidFill>
              </a:rPr>
              <a:t>Jazyk</a:t>
            </a:r>
            <a:r>
              <a:rPr lang="en-US" sz="1500" dirty="0">
                <a:solidFill>
                  <a:srgbClr val="404040"/>
                </a:solidFill>
              </a:rPr>
              <a:t>, </a:t>
            </a:r>
            <a:r>
              <a:rPr lang="en-US" sz="1500" dirty="0" err="1">
                <a:solidFill>
                  <a:srgbClr val="404040"/>
                </a:solidFill>
              </a:rPr>
              <a:t>dialogy</a:t>
            </a:r>
            <a:r>
              <a:rPr lang="en-US" sz="1500" dirty="0">
                <a:solidFill>
                  <a:srgbClr val="404040"/>
                </a:solidFill>
              </a:rPr>
              <a:t> a </a:t>
            </a:r>
            <a:r>
              <a:rPr lang="en-US" sz="1500" dirty="0" err="1">
                <a:solidFill>
                  <a:srgbClr val="404040"/>
                </a:solidFill>
              </a:rPr>
              <a:t>herectví</a:t>
            </a:r>
            <a:endParaRPr lang="en-US" sz="1500" dirty="0">
              <a:solidFill>
                <a:srgbClr val="40404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500" b="1" dirty="0" err="1">
                <a:solidFill>
                  <a:srgbClr val="404040"/>
                </a:solidFill>
              </a:rPr>
              <a:t>Sebeuvědomělost</a:t>
            </a:r>
            <a:endParaRPr lang="en-US" sz="1500" dirty="0">
              <a:solidFill>
                <a:srgbClr val="40404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1500" dirty="0" err="1">
                <a:solidFill>
                  <a:srgbClr val="404040"/>
                </a:solidFill>
              </a:rPr>
              <a:t>Porušení</a:t>
            </a:r>
            <a:r>
              <a:rPr lang="en-US" sz="1500" dirty="0">
                <a:solidFill>
                  <a:srgbClr val="404040"/>
                </a:solidFill>
              </a:rPr>
              <a:t> </a:t>
            </a:r>
            <a:r>
              <a:rPr lang="en-US" sz="1500" dirty="0" err="1">
                <a:solidFill>
                  <a:srgbClr val="404040"/>
                </a:solidFill>
              </a:rPr>
              <a:t>závazných</a:t>
            </a:r>
            <a:r>
              <a:rPr lang="en-US" sz="1500" dirty="0">
                <a:solidFill>
                  <a:srgbClr val="404040"/>
                </a:solidFill>
              </a:rPr>
              <a:t> </a:t>
            </a:r>
            <a:r>
              <a:rPr lang="en-US" sz="1500" dirty="0" err="1">
                <a:solidFill>
                  <a:srgbClr val="404040"/>
                </a:solidFill>
              </a:rPr>
              <a:t>pravidel</a:t>
            </a:r>
            <a:r>
              <a:rPr lang="en-US" sz="1500" dirty="0">
                <a:solidFill>
                  <a:srgbClr val="404040"/>
                </a:solidFill>
              </a:rPr>
              <a:t> </a:t>
            </a:r>
            <a:r>
              <a:rPr lang="en-US" sz="1500" dirty="0" err="1">
                <a:solidFill>
                  <a:srgbClr val="404040"/>
                </a:solidFill>
              </a:rPr>
              <a:t>střihu</a:t>
            </a:r>
            <a:r>
              <a:rPr lang="en-US" sz="1500" dirty="0">
                <a:solidFill>
                  <a:srgbClr val="404040"/>
                </a:solidFill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sz="1500" dirty="0">
                <a:solidFill>
                  <a:srgbClr val="404040"/>
                </a:solidFill>
              </a:rPr>
              <a:t>Godard </a:t>
            </a:r>
            <a:r>
              <a:rPr lang="en-US" sz="1500" dirty="0" err="1">
                <a:solidFill>
                  <a:srgbClr val="404040"/>
                </a:solidFill>
              </a:rPr>
              <a:t>jako</a:t>
            </a:r>
            <a:r>
              <a:rPr lang="en-US" sz="1500" dirty="0">
                <a:solidFill>
                  <a:srgbClr val="404040"/>
                </a:solidFill>
              </a:rPr>
              <a:t> “super-</a:t>
            </a:r>
            <a:r>
              <a:rPr lang="en-US" sz="1500" dirty="0" err="1">
                <a:solidFill>
                  <a:srgbClr val="404040"/>
                </a:solidFill>
              </a:rPr>
              <a:t>autor</a:t>
            </a:r>
            <a:r>
              <a:rPr lang="en-US" sz="1500" dirty="0">
                <a:solidFill>
                  <a:srgbClr val="404040"/>
                </a:solidFill>
              </a:rPr>
              <a:t>”</a:t>
            </a:r>
            <a:endParaRPr lang="en-US" sz="1500" b="1" dirty="0">
              <a:solidFill>
                <a:srgbClr val="40404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500" b="1" dirty="0">
                <a:solidFill>
                  <a:srgbClr val="404040"/>
                </a:solidFill>
              </a:rPr>
              <a:t>Franko-</a:t>
            </a:r>
            <a:r>
              <a:rPr lang="en-US" sz="1500" b="1" dirty="0" err="1">
                <a:solidFill>
                  <a:srgbClr val="404040"/>
                </a:solidFill>
              </a:rPr>
              <a:t>Americké</a:t>
            </a:r>
            <a:r>
              <a:rPr lang="en-US" sz="1500" b="1" dirty="0">
                <a:solidFill>
                  <a:srgbClr val="404040"/>
                </a:solidFill>
              </a:rPr>
              <a:t> </a:t>
            </a:r>
            <a:r>
              <a:rPr lang="en-US" sz="1500" b="1" dirty="0" err="1">
                <a:solidFill>
                  <a:srgbClr val="404040"/>
                </a:solidFill>
              </a:rPr>
              <a:t>kulturní</a:t>
            </a:r>
            <a:r>
              <a:rPr lang="en-US" sz="1500" b="1" dirty="0">
                <a:solidFill>
                  <a:srgbClr val="404040"/>
                </a:solidFill>
              </a:rPr>
              <a:t> </a:t>
            </a:r>
            <a:r>
              <a:rPr lang="en-US" sz="1500" b="1" dirty="0" err="1">
                <a:solidFill>
                  <a:srgbClr val="404040"/>
                </a:solidFill>
              </a:rPr>
              <a:t>vazby</a:t>
            </a:r>
            <a:endParaRPr lang="en-US" sz="1500" dirty="0">
              <a:solidFill>
                <a:srgbClr val="40404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1500" dirty="0" err="1">
                <a:solidFill>
                  <a:srgbClr val="404040"/>
                </a:solidFill>
              </a:rPr>
              <a:t>Jazzový</a:t>
            </a:r>
            <a:r>
              <a:rPr lang="en-US" sz="1500" dirty="0">
                <a:solidFill>
                  <a:srgbClr val="404040"/>
                </a:solidFill>
              </a:rPr>
              <a:t> soundtrack – Martial Solal</a:t>
            </a:r>
          </a:p>
          <a:p>
            <a:pPr lvl="1">
              <a:lnSpc>
                <a:spcPct val="90000"/>
              </a:lnSpc>
            </a:pPr>
            <a:r>
              <a:rPr lang="en-US" sz="1500" dirty="0" err="1">
                <a:solidFill>
                  <a:srgbClr val="404040"/>
                </a:solidFill>
              </a:rPr>
              <a:t>Cinefilie</a:t>
            </a:r>
            <a:r>
              <a:rPr lang="en-US" sz="1500" dirty="0">
                <a:solidFill>
                  <a:srgbClr val="404040"/>
                </a:solidFill>
              </a:rPr>
              <a:t> (</a:t>
            </a:r>
            <a:r>
              <a:rPr lang="en-US" sz="1500" dirty="0" err="1">
                <a:solidFill>
                  <a:srgbClr val="404040"/>
                </a:solidFill>
              </a:rPr>
              <a:t>béčkové</a:t>
            </a:r>
            <a:r>
              <a:rPr lang="en-US" sz="1500" dirty="0">
                <a:solidFill>
                  <a:srgbClr val="404040"/>
                </a:solidFill>
              </a:rPr>
              <a:t> </a:t>
            </a:r>
            <a:r>
              <a:rPr lang="en-US" sz="1500" dirty="0" err="1">
                <a:solidFill>
                  <a:srgbClr val="404040"/>
                </a:solidFill>
              </a:rPr>
              <a:t>americké</a:t>
            </a:r>
            <a:r>
              <a:rPr lang="en-US" sz="1500" dirty="0">
                <a:solidFill>
                  <a:srgbClr val="404040"/>
                </a:solidFill>
              </a:rPr>
              <a:t> filmy </a:t>
            </a:r>
            <a:r>
              <a:rPr lang="en-US" sz="1500" dirty="0" err="1">
                <a:solidFill>
                  <a:srgbClr val="404040"/>
                </a:solidFill>
              </a:rPr>
              <a:t>žánru</a:t>
            </a:r>
            <a:r>
              <a:rPr lang="en-US" sz="1500" dirty="0">
                <a:solidFill>
                  <a:srgbClr val="404040"/>
                </a:solidFill>
              </a:rPr>
              <a:t> noir; </a:t>
            </a:r>
            <a:r>
              <a:rPr lang="en-US" sz="1500" dirty="0" err="1">
                <a:solidFill>
                  <a:srgbClr val="404040"/>
                </a:solidFill>
              </a:rPr>
              <a:t>Belmondo</a:t>
            </a:r>
            <a:r>
              <a:rPr lang="en-US" sz="1500" dirty="0">
                <a:solidFill>
                  <a:srgbClr val="404040"/>
                </a:solidFill>
              </a:rPr>
              <a:t> &amp; Bogart)</a:t>
            </a:r>
            <a:endParaRPr lang="en-US" sz="1500" b="1" dirty="0">
              <a:solidFill>
                <a:srgbClr val="404040"/>
              </a:solidFill>
            </a:endParaRPr>
          </a:p>
          <a:p>
            <a:pPr lvl="1">
              <a:lnSpc>
                <a:spcPct val="90000"/>
              </a:lnSpc>
            </a:pPr>
            <a:endParaRPr lang="en-US" sz="1500" dirty="0">
              <a:solidFill>
                <a:srgbClr val="404040"/>
              </a:solidFill>
            </a:endParaRPr>
          </a:p>
          <a:p>
            <a:pPr>
              <a:lnSpc>
                <a:spcPct val="90000"/>
              </a:lnSpc>
            </a:pPr>
            <a:endParaRPr lang="cs-CZ" sz="15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7302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F5792B-9B00-6143-B1D0-AD338F7B0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2779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/>
              <a:t>Jump cut</a:t>
            </a:r>
          </a:p>
        </p:txBody>
      </p:sp>
      <p:pic>
        <p:nvPicPr>
          <p:cNvPr id="5" name="Zástupný obsah 4" descr="Obsah obrázku interiér, osoba, auto, vsedě&#10;&#10;Popis byl vytvořen automaticky">
            <a:extLst>
              <a:ext uri="{FF2B5EF4-FFF2-40B4-BE49-F238E27FC236}">
                <a16:creationId xmlns:a16="http://schemas.microsoft.com/office/drawing/2014/main" id="{F8BA5BD7-B447-6543-8E66-FBC657667A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4376" y="925068"/>
            <a:ext cx="6257544" cy="469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616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E9D799-F772-8241-9576-F1F80D3FE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Jean-</a:t>
            </a:r>
            <a:r>
              <a:rPr lang="cs-CZ" b="1" dirty="0" err="1"/>
              <a:t>paul</a:t>
            </a:r>
            <a:r>
              <a:rPr lang="cs-CZ" b="1" dirty="0"/>
              <a:t> </a:t>
            </a:r>
            <a:r>
              <a:rPr lang="cs-CZ" b="1" dirty="0" err="1"/>
              <a:t>Belmondo</a:t>
            </a:r>
            <a:r>
              <a:rPr lang="cs-CZ" b="1" dirty="0"/>
              <a:t> </a:t>
            </a:r>
            <a:br>
              <a:rPr lang="cs-CZ" b="1" dirty="0"/>
            </a:br>
            <a:r>
              <a:rPr lang="cs-CZ" dirty="0"/>
              <a:t>jako </a:t>
            </a:r>
            <a:r>
              <a:rPr lang="cs-CZ" dirty="0" err="1"/>
              <a:t>michel</a:t>
            </a:r>
            <a:r>
              <a:rPr lang="cs-CZ" dirty="0"/>
              <a:t> </a:t>
            </a:r>
            <a:r>
              <a:rPr lang="cs-CZ" dirty="0" err="1"/>
              <a:t>poiccard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&gt;&gt; nové hvězdy, nové herectví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8962576-5EB1-AD43-93AE-B84CAE077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9960" y="2638425"/>
            <a:ext cx="4952081" cy="3101975"/>
          </a:xfrm>
        </p:spPr>
      </p:pic>
    </p:spTree>
    <p:extLst>
      <p:ext uri="{BB962C8B-B14F-4D97-AF65-F5344CB8AC3E}">
        <p14:creationId xmlns:p14="http://schemas.microsoft.com/office/powerpoint/2010/main" val="37770108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A7419794-D2C1-8F47-B06F-CF5F29385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567" y="965200"/>
            <a:ext cx="3695698" cy="4927598"/>
          </a:xfrm>
          <a:prstGeom prst="rect">
            <a:avLst/>
          </a:prstGeom>
        </p:spPr>
      </p:pic>
      <p:pic>
        <p:nvPicPr>
          <p:cNvPr id="5" name="Obrázek 4" descr="Obsah obrázku čelenka, osoba, čepice, muž&#10;&#10;Popis byl vytvořen automaticky">
            <a:extLst>
              <a:ext uri="{FF2B5EF4-FFF2-40B4-BE49-F238E27FC236}">
                <a16:creationId xmlns:a16="http://schemas.microsoft.com/office/drawing/2014/main" id="{A3E615BF-EED8-D745-BF8B-B1EB3118B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734" y="1839180"/>
            <a:ext cx="4799456" cy="317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65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AC4FE2-13D2-C445-A3D7-3298ADBB9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338" y="978776"/>
            <a:ext cx="3786187" cy="1235787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000" dirty="0" err="1"/>
              <a:t>Béčková</a:t>
            </a:r>
            <a:r>
              <a:rPr lang="en-US" sz="2000" dirty="0"/>
              <a:t> </a:t>
            </a:r>
            <a:r>
              <a:rPr lang="en-US" sz="2000" dirty="0" err="1"/>
              <a:t>kinematografie</a:t>
            </a:r>
            <a:r>
              <a:rPr lang="en-US" sz="2000" dirty="0"/>
              <a:t> a </a:t>
            </a:r>
            <a:r>
              <a:rPr lang="en-US" sz="2000" dirty="0" err="1"/>
              <a:t>žánr</a:t>
            </a:r>
            <a:r>
              <a:rPr lang="en-US" sz="2000" dirty="0"/>
              <a:t> </a:t>
            </a:r>
            <a:r>
              <a:rPr lang="en-US" sz="2000" dirty="0" err="1"/>
              <a:t>filmu</a:t>
            </a:r>
            <a:r>
              <a:rPr lang="en-US" sz="2000" dirty="0"/>
              <a:t> noir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1265705-2DB1-7440-85AD-293A61850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5788" y="2640692"/>
            <a:ext cx="3471862" cy="343149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Vědomý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příklon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k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žánru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jeho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tradici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&gt;&gt; film noir</a:t>
            </a:r>
          </a:p>
          <a:p>
            <a:pPr marL="228600" lvl="1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Jak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americk</a:t>
            </a:r>
            <a:r>
              <a:rPr lang="en-US" sz="1600" dirty="0" err="1"/>
              <a:t>á</a:t>
            </a:r>
            <a:r>
              <a:rPr lang="en-US" sz="1600" dirty="0"/>
              <a:t> </a:t>
            </a:r>
            <a:r>
              <a:rPr lang="en-US" sz="1600" dirty="0" err="1"/>
              <a:t>produkce</a:t>
            </a:r>
            <a:r>
              <a:rPr lang="en-US" sz="1600" dirty="0"/>
              <a:t> 40. a 50. let, </a:t>
            </a:r>
            <a:r>
              <a:rPr lang="en-US" sz="1600" dirty="0" err="1"/>
              <a:t>tak</a:t>
            </a:r>
            <a:r>
              <a:rPr lang="en-US" sz="1600" dirty="0"/>
              <a:t> </a:t>
            </a:r>
            <a:r>
              <a:rPr lang="en-US" sz="1600" dirty="0" err="1"/>
              <a:t>francouzský</a:t>
            </a:r>
            <a:r>
              <a:rPr lang="en-US" sz="1600" dirty="0"/>
              <a:t> </a:t>
            </a:r>
            <a:r>
              <a:rPr lang="en-US" sz="1600" dirty="0" err="1"/>
              <a:t>poetický</a:t>
            </a:r>
            <a:r>
              <a:rPr lang="en-US" sz="1600" dirty="0"/>
              <a:t> </a:t>
            </a:r>
            <a:r>
              <a:rPr lang="en-US" sz="1600" dirty="0" err="1"/>
              <a:t>realismus</a:t>
            </a:r>
            <a:endParaRPr lang="en-US" sz="1600" dirty="0"/>
          </a:p>
          <a:p>
            <a:pPr marL="228600" lvl="1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Společensko-kritický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rozměr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vespod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příběhu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28600" lvl="1"/>
            <a:r>
              <a:rPr lang="en-US" sz="1600" dirty="0"/>
              <a:t>- </a:t>
            </a:r>
            <a:r>
              <a:rPr lang="en-US" sz="1600" dirty="0" err="1"/>
              <a:t>Násilí</a:t>
            </a:r>
            <a:endParaRPr lang="en-US" sz="1600" dirty="0"/>
          </a:p>
          <a:p>
            <a:pPr marL="228600" lvl="1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Městské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prostředí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Zástupný symbol obrázku 5" descr="Obsah obrázku text&#10;&#10;Popis byl vytvořen automaticky">
            <a:extLst>
              <a:ext uri="{FF2B5EF4-FFF2-40B4-BE49-F238E27FC236}">
                <a16:creationId xmlns:a16="http://schemas.microsoft.com/office/drawing/2014/main" id="{D90EE060-4132-964B-96EB-815FC10CA66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0831" r="11957" b="1"/>
          <a:stretch/>
        </p:blipFill>
        <p:spPr>
          <a:xfrm>
            <a:off x="4654296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911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, kniha, noviny&#10;&#10;Popis byl vytvořen automaticky">
            <a:extLst>
              <a:ext uri="{FF2B5EF4-FFF2-40B4-BE49-F238E27FC236}">
                <a16:creationId xmlns:a16="http://schemas.microsoft.com/office/drawing/2014/main" id="{7B02185B-38F5-A440-AD78-0C49213F6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630" y="321734"/>
            <a:ext cx="3847907" cy="2905170"/>
          </a:xfrm>
          <a:prstGeom prst="rect">
            <a:avLst/>
          </a:prstGeom>
        </p:spPr>
      </p:pic>
      <p:pic>
        <p:nvPicPr>
          <p:cNvPr id="12" name="Obrázek 11" descr="Obsah obrázku text, kniha, podepsat&#10;&#10;Popis byl vytvořen automaticky">
            <a:extLst>
              <a:ext uri="{FF2B5EF4-FFF2-40B4-BE49-F238E27FC236}">
                <a16:creationId xmlns:a16="http://schemas.microsoft.com/office/drawing/2014/main" id="{7A3B0D47-A147-3F44-8D04-AC70F502D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340" y="3631096"/>
            <a:ext cx="3730486" cy="2760560"/>
          </a:xfrm>
          <a:prstGeom prst="rect">
            <a:avLst/>
          </a:prstGeom>
        </p:spPr>
      </p:pic>
      <p:pic>
        <p:nvPicPr>
          <p:cNvPr id="8" name="Obrázek 7" descr="Obsah obrázku exteriér, osoba&#10;&#10;Popis byl vytvořen automaticky">
            <a:extLst>
              <a:ext uri="{FF2B5EF4-FFF2-40B4-BE49-F238E27FC236}">
                <a16:creationId xmlns:a16="http://schemas.microsoft.com/office/drawing/2014/main" id="{49102971-1382-AD46-AC24-180967647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109" y="321734"/>
            <a:ext cx="4046614" cy="606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83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muž, budova, stojící&#10;&#10;Popis byl vytvořen automaticky">
            <a:extLst>
              <a:ext uri="{FF2B5EF4-FFF2-40B4-BE49-F238E27FC236}">
                <a16:creationId xmlns:a16="http://schemas.microsoft.com/office/drawing/2014/main" id="{B9DFB3AE-9CC4-FA47-A5E2-3B13953E2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853" y="321734"/>
            <a:ext cx="3631462" cy="2905170"/>
          </a:xfrm>
          <a:prstGeom prst="rect">
            <a:avLst/>
          </a:prstGeom>
        </p:spPr>
      </p:pic>
      <p:pic>
        <p:nvPicPr>
          <p:cNvPr id="5" name="Obrázek 4" descr="Obsah obrázku osoba, zeď, interiér, muž&#10;&#10;Popis byl vytvořen automaticky">
            <a:extLst>
              <a:ext uri="{FF2B5EF4-FFF2-40B4-BE49-F238E27FC236}">
                <a16:creationId xmlns:a16="http://schemas.microsoft.com/office/drawing/2014/main" id="{A2280A65-08F7-8D40-AEF9-DA384BBF2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210" y="3631096"/>
            <a:ext cx="3680746" cy="2760560"/>
          </a:xfrm>
          <a:prstGeom prst="rect">
            <a:avLst/>
          </a:prstGeom>
        </p:spPr>
      </p:pic>
      <p:pic>
        <p:nvPicPr>
          <p:cNvPr id="7" name="Obrázek 6" descr="Obsah obrázku osoba, zeď, interiér, muž&#10;&#10;Popis byl vytvořen automaticky">
            <a:extLst>
              <a:ext uri="{FF2B5EF4-FFF2-40B4-BE49-F238E27FC236}">
                <a16:creationId xmlns:a16="http://schemas.microsoft.com/office/drawing/2014/main" id="{F4CD4A0D-C51E-964D-A282-AFA5A30FB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1309" y="321734"/>
            <a:ext cx="3740213" cy="606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118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soba, interiér, zeď, dítě&#10;&#10;Popis byl vytvořen automaticky">
            <a:extLst>
              <a:ext uri="{FF2B5EF4-FFF2-40B4-BE49-F238E27FC236}">
                <a16:creationId xmlns:a16="http://schemas.microsoft.com/office/drawing/2014/main" id="{772BBD28-910A-904E-B00A-9357225894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45" r="-1" b="-1"/>
          <a:stretch/>
        </p:blipFill>
        <p:spPr>
          <a:xfrm>
            <a:off x="5419264" y="3265079"/>
            <a:ext cx="6129269" cy="3592925"/>
          </a:xfrm>
          <a:prstGeom prst="rect">
            <a:avLst/>
          </a:prstGeom>
        </p:spPr>
      </p:pic>
      <p:pic>
        <p:nvPicPr>
          <p:cNvPr id="3" name="Obrázek 2" descr="Obsah obrázku osoba, interiér, zeď, držení&#10;&#10;Popis byl vytvořen automaticky">
            <a:extLst>
              <a:ext uri="{FF2B5EF4-FFF2-40B4-BE49-F238E27FC236}">
                <a16:creationId xmlns:a16="http://schemas.microsoft.com/office/drawing/2014/main" id="{20983E8F-8D1F-9C4D-BE24-627019194A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08" r="5014" b="2"/>
          <a:stretch/>
        </p:blipFill>
        <p:spPr>
          <a:xfrm>
            <a:off x="643467" y="-4"/>
            <a:ext cx="6082711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27159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A6B951-2E90-E24B-823C-65740A6AA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Kameraman a scenárista</a:t>
            </a:r>
            <a:br>
              <a:rPr lang="cs-CZ" dirty="0"/>
            </a:br>
            <a:r>
              <a:rPr lang="cs-CZ" dirty="0"/>
              <a:t>ohrožené profese?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5ECC94C-8931-8D4B-9E8C-59E53C85BD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43150" y="4352464"/>
            <a:ext cx="7429500" cy="1645920"/>
          </a:xfrm>
        </p:spPr>
        <p:txBody>
          <a:bodyPr>
            <a:normAutofit lnSpcReduction="10000"/>
          </a:bodyPr>
          <a:lstStyle/>
          <a:p>
            <a:r>
              <a:rPr lang="cs-CZ" dirty="0">
                <a:solidFill>
                  <a:schemeClr val="bg2"/>
                </a:solidFill>
              </a:rPr>
              <a:t>„Film není řemeslo. Je to umění. A to neznamená týmovou práci. Na place je každý sám za sebe, stejně jako je umělec sám s prázdným papírem.  A být sám… znamená klást otázky.  A dělat filmy znamená hledat na ně odpovědi. Nedovedu si představit nic romantičtějšího.“ </a:t>
            </a:r>
          </a:p>
          <a:p>
            <a:r>
              <a:rPr lang="cs-CZ" dirty="0">
                <a:solidFill>
                  <a:schemeClr val="bg2"/>
                </a:solidFill>
              </a:rPr>
              <a:t>			Jean-</a:t>
            </a:r>
            <a:r>
              <a:rPr lang="cs-CZ" dirty="0" err="1">
                <a:solidFill>
                  <a:schemeClr val="bg2"/>
                </a:solidFill>
              </a:rPr>
              <a:t>Luc</a:t>
            </a:r>
            <a:r>
              <a:rPr lang="cs-CZ" dirty="0">
                <a:solidFill>
                  <a:schemeClr val="bg2"/>
                </a:solidFill>
              </a:rPr>
              <a:t> </a:t>
            </a:r>
            <a:r>
              <a:rPr lang="cs-CZ" dirty="0" err="1">
                <a:solidFill>
                  <a:schemeClr val="bg2"/>
                </a:solidFill>
              </a:rPr>
              <a:t>Godard</a:t>
            </a:r>
            <a:endParaRPr lang="cs-CZ" dirty="0">
              <a:solidFill>
                <a:schemeClr val="bg2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212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7000"/>
                <a:shade val="100000"/>
                <a:satMod val="185000"/>
                <a:lumMod val="120000"/>
              </a:schemeClr>
            </a:gs>
            <a:gs pos="100000">
              <a:schemeClr val="bg1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9535479-735F-425C-820F-EE2A1625F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DFAC40B-D791-F144-B28B-40EAA347B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solidFill>
            <a:schemeClr val="accent1"/>
          </a:solidFill>
          <a:ln w="177800" cmpd="thinThick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Nová vlna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112EF9-F58A-AB4C-8398-42714AD75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10198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sz="1300" dirty="0"/>
              <a:t>Frázi „Nová vlna přichází!“ poprvé použila n</a:t>
            </a:r>
            <a:r>
              <a:rPr lang="en-US" sz="1300" dirty="0" err="1"/>
              <a:t>ovinářka</a:t>
            </a:r>
            <a:r>
              <a:rPr lang="en-US" altLang="ja-JP" sz="1300" dirty="0"/>
              <a:t> Françoise </a:t>
            </a:r>
            <a:r>
              <a:rPr lang="en-US" altLang="ja-JP" sz="1300" dirty="0" err="1"/>
              <a:t>Giroudová</a:t>
            </a:r>
            <a:r>
              <a:rPr lang="en-US" altLang="ja-JP" sz="1300" dirty="0"/>
              <a:t> </a:t>
            </a:r>
            <a:r>
              <a:rPr lang="en-US" altLang="ja-JP" sz="1300" dirty="0" err="1"/>
              <a:t>jako</a:t>
            </a:r>
            <a:r>
              <a:rPr lang="en-US" altLang="ja-JP" sz="1300" dirty="0"/>
              <a:t> </a:t>
            </a:r>
            <a:r>
              <a:rPr lang="en-US" altLang="ja-JP" sz="1300" dirty="0" err="1"/>
              <a:t>titulek</a:t>
            </a:r>
            <a:r>
              <a:rPr lang="en-US" altLang="ja-JP" sz="1300" dirty="0"/>
              <a:t> pro </a:t>
            </a:r>
            <a:r>
              <a:rPr lang="en-US" altLang="ja-JP" sz="1300" dirty="0" err="1"/>
              <a:t>sérii</a:t>
            </a:r>
            <a:r>
              <a:rPr lang="en-US" altLang="ja-JP" sz="1300" dirty="0"/>
              <a:t> </a:t>
            </a:r>
            <a:r>
              <a:rPr lang="en-US" altLang="ja-JP" sz="1300" dirty="0" err="1"/>
              <a:t>reportáží</a:t>
            </a:r>
            <a:r>
              <a:rPr lang="en-US" altLang="ja-JP" sz="1300" dirty="0"/>
              <a:t> o </a:t>
            </a:r>
            <a:r>
              <a:rPr lang="en-US" altLang="ja-JP" sz="1300" dirty="0" err="1"/>
              <a:t>poválečné</a:t>
            </a:r>
            <a:r>
              <a:rPr lang="en-US" altLang="ja-JP" sz="1300" dirty="0"/>
              <a:t> </a:t>
            </a:r>
            <a:r>
              <a:rPr lang="en-US" altLang="ja-JP" sz="1300" dirty="0" err="1"/>
              <a:t>generaci</a:t>
            </a:r>
            <a:r>
              <a:rPr lang="en-US" altLang="ja-JP" sz="1300" dirty="0"/>
              <a:t>, </a:t>
            </a:r>
            <a:r>
              <a:rPr lang="en-US" altLang="ja-JP" sz="1300" dirty="0" err="1"/>
              <a:t>kterou</a:t>
            </a:r>
            <a:r>
              <a:rPr lang="en-US" altLang="ja-JP" sz="1300" dirty="0"/>
              <a:t> </a:t>
            </a:r>
            <a:r>
              <a:rPr lang="en-US" altLang="ja-JP" sz="1300" dirty="0" err="1"/>
              <a:t>publikoval</a:t>
            </a:r>
            <a:r>
              <a:rPr lang="en-US" altLang="ja-JP" sz="1300" dirty="0"/>
              <a:t> </a:t>
            </a:r>
            <a:r>
              <a:rPr lang="en-US" altLang="ja-JP" sz="1300" dirty="0" err="1"/>
              <a:t>týdeník</a:t>
            </a:r>
            <a:r>
              <a:rPr lang="en-US" altLang="ja-JP" sz="1300" dirty="0"/>
              <a:t> </a:t>
            </a:r>
            <a:r>
              <a:rPr lang="en-US" altLang="ja-JP" sz="1300" i="1" dirty="0" err="1"/>
              <a:t>L</a:t>
            </a:r>
            <a:r>
              <a:rPr lang="en-US" altLang="en-US" sz="1300" i="1" dirty="0" err="1"/>
              <a:t>’</a:t>
            </a:r>
            <a:r>
              <a:rPr lang="en-US" altLang="ja-JP" sz="1300" i="1" dirty="0" err="1"/>
              <a:t>Express</a:t>
            </a:r>
            <a:r>
              <a:rPr lang="en-US" altLang="ja-JP" sz="1300" i="1" dirty="0"/>
              <a:t> </a:t>
            </a:r>
            <a:r>
              <a:rPr lang="en-US" altLang="ja-JP" sz="1300" dirty="0"/>
              <a:t>od </a:t>
            </a:r>
            <a:r>
              <a:rPr lang="en-US" altLang="ja-JP" sz="1300" dirty="0" err="1"/>
              <a:t>října</a:t>
            </a:r>
            <a:r>
              <a:rPr lang="en-US" altLang="ja-JP" sz="1300" dirty="0"/>
              <a:t> do </a:t>
            </a:r>
            <a:r>
              <a:rPr lang="en-US" altLang="ja-JP" sz="1300" dirty="0" err="1"/>
              <a:t>prosince</a:t>
            </a:r>
            <a:r>
              <a:rPr lang="en-US" altLang="ja-JP" sz="1300" dirty="0"/>
              <a:t> 1957. </a:t>
            </a:r>
          </a:p>
          <a:p>
            <a:pPr>
              <a:lnSpc>
                <a:spcPct val="90000"/>
              </a:lnSpc>
            </a:pPr>
            <a:r>
              <a:rPr lang="en-US" altLang="cs-CZ" sz="1300" b="1" dirty="0"/>
              <a:t>Martin Scorsese:</a:t>
            </a:r>
          </a:p>
          <a:p>
            <a:pPr lvl="1">
              <a:lnSpc>
                <a:spcPct val="90000"/>
              </a:lnSpc>
            </a:pPr>
            <a:r>
              <a:rPr lang="en-US" altLang="cs-CZ" sz="1300" dirty="0"/>
              <a:t>“</a:t>
            </a:r>
            <a:r>
              <a:rPr lang="en-US" altLang="cs-CZ" sz="1300" dirty="0" err="1"/>
              <a:t>Nová</a:t>
            </a:r>
            <a:r>
              <a:rPr lang="en-US" altLang="cs-CZ" sz="1300" dirty="0"/>
              <a:t> </a:t>
            </a:r>
            <a:r>
              <a:rPr lang="en-US" altLang="cs-CZ" sz="1300" dirty="0" err="1"/>
              <a:t>vlna</a:t>
            </a:r>
            <a:r>
              <a:rPr lang="en-US" altLang="cs-CZ" sz="1300" dirty="0"/>
              <a:t> </a:t>
            </a:r>
            <a:r>
              <a:rPr lang="en-US" altLang="cs-CZ" sz="1300" dirty="0" err="1"/>
              <a:t>ovlivnila</a:t>
            </a:r>
            <a:r>
              <a:rPr lang="en-US" altLang="cs-CZ" sz="1300" dirty="0"/>
              <a:t> </a:t>
            </a:r>
            <a:r>
              <a:rPr lang="en-US" altLang="cs-CZ" sz="1300" dirty="0" err="1"/>
              <a:t>všechny</a:t>
            </a:r>
            <a:r>
              <a:rPr lang="en-US" altLang="cs-CZ" sz="1300" dirty="0"/>
              <a:t> </a:t>
            </a:r>
            <a:r>
              <a:rPr lang="en-US" altLang="cs-CZ" sz="1300" dirty="0" err="1"/>
              <a:t>následující</a:t>
            </a:r>
            <a:r>
              <a:rPr lang="en-US" altLang="cs-CZ" sz="1300" dirty="0"/>
              <a:t> </a:t>
            </a:r>
            <a:r>
              <a:rPr lang="en-US" altLang="cs-CZ" sz="1300" dirty="0" err="1"/>
              <a:t>generace</a:t>
            </a:r>
            <a:r>
              <a:rPr lang="en-US" altLang="cs-CZ" sz="1300" dirty="0"/>
              <a:t> </a:t>
            </a:r>
            <a:r>
              <a:rPr lang="en-US" altLang="cs-CZ" sz="1300" dirty="0" err="1"/>
              <a:t>filmařů</a:t>
            </a:r>
            <a:r>
              <a:rPr lang="en-US" altLang="cs-CZ" sz="1300" dirty="0"/>
              <a:t>, </a:t>
            </a:r>
            <a:r>
              <a:rPr lang="en-US" altLang="cs-CZ" sz="1300" dirty="0" err="1"/>
              <a:t>ať</a:t>
            </a:r>
            <a:r>
              <a:rPr lang="en-US" altLang="cs-CZ" sz="1300" dirty="0"/>
              <a:t> </a:t>
            </a:r>
            <a:r>
              <a:rPr lang="en-US" altLang="cs-CZ" sz="1300" dirty="0" err="1"/>
              <a:t>už</a:t>
            </a:r>
            <a:r>
              <a:rPr lang="en-US" altLang="cs-CZ" sz="1300" dirty="0"/>
              <a:t> </a:t>
            </a:r>
            <a:r>
              <a:rPr lang="en-US" altLang="cs-CZ" sz="1300" dirty="0" err="1"/>
              <a:t>její</a:t>
            </a:r>
            <a:r>
              <a:rPr lang="en-US" altLang="cs-CZ" sz="1300" dirty="0"/>
              <a:t> filmy </a:t>
            </a:r>
            <a:r>
              <a:rPr lang="en-US" altLang="cs-CZ" sz="1300" dirty="0" err="1"/>
              <a:t>viděli</a:t>
            </a:r>
            <a:r>
              <a:rPr lang="en-US" altLang="cs-CZ" sz="1300" dirty="0"/>
              <a:t> </a:t>
            </a:r>
            <a:r>
              <a:rPr lang="en-US" altLang="cs-CZ" sz="1300" dirty="0" err="1"/>
              <a:t>nebo</a:t>
            </a:r>
            <a:r>
              <a:rPr lang="en-US" altLang="cs-CZ" sz="1300" dirty="0"/>
              <a:t> ne. </a:t>
            </a:r>
            <a:r>
              <a:rPr lang="en-US" altLang="cs-CZ" sz="1300" dirty="0" err="1"/>
              <a:t>Přelila</a:t>
            </a:r>
            <a:r>
              <a:rPr lang="en-US" altLang="cs-CZ" sz="1300" dirty="0"/>
              <a:t> se </a:t>
            </a:r>
            <a:r>
              <a:rPr lang="en-US" altLang="cs-CZ" sz="1300" dirty="0" err="1"/>
              <a:t>přes</a:t>
            </a:r>
            <a:r>
              <a:rPr lang="en-US" altLang="cs-CZ" sz="1300" dirty="0"/>
              <a:t> </a:t>
            </a:r>
            <a:r>
              <a:rPr lang="en-US" altLang="cs-CZ" sz="1300" dirty="0" err="1"/>
              <a:t>kinematografii</a:t>
            </a:r>
            <a:r>
              <a:rPr lang="en-US" altLang="cs-CZ" sz="1300" dirty="0"/>
              <a:t> </a:t>
            </a:r>
            <a:r>
              <a:rPr lang="en-US" altLang="cs-CZ" sz="1300" dirty="0" err="1"/>
              <a:t>jako</a:t>
            </a:r>
            <a:r>
              <a:rPr lang="en-US" altLang="cs-CZ" sz="1300" dirty="0"/>
              <a:t> </a:t>
            </a:r>
            <a:r>
              <a:rPr lang="en-US" altLang="cs-CZ" sz="1300" dirty="0" err="1"/>
              <a:t>přívalová</a:t>
            </a:r>
            <a:r>
              <a:rPr lang="en-US" altLang="cs-CZ" sz="1300" dirty="0"/>
              <a:t> </a:t>
            </a:r>
            <a:r>
              <a:rPr lang="en-US" altLang="cs-CZ" sz="1300" dirty="0" err="1"/>
              <a:t>vlna</a:t>
            </a:r>
            <a:r>
              <a:rPr lang="en-US" altLang="cs-CZ" sz="1300" dirty="0"/>
              <a:t>.”</a:t>
            </a:r>
          </a:p>
          <a:p>
            <a:pPr>
              <a:lnSpc>
                <a:spcPct val="90000"/>
              </a:lnSpc>
            </a:pPr>
            <a:r>
              <a:rPr lang="en-US" altLang="cs-CZ" sz="1300" b="1" dirty="0"/>
              <a:t>Serge </a:t>
            </a:r>
            <a:r>
              <a:rPr lang="en-US" altLang="cs-CZ" sz="1300" b="1" dirty="0" err="1"/>
              <a:t>Daney</a:t>
            </a:r>
            <a:r>
              <a:rPr lang="en-US" altLang="cs-CZ" sz="1300" b="1" dirty="0"/>
              <a:t>:</a:t>
            </a:r>
          </a:p>
          <a:p>
            <a:pPr lvl="1">
              <a:lnSpc>
                <a:spcPct val="90000"/>
              </a:lnSpc>
            </a:pPr>
            <a:r>
              <a:rPr lang="en-US" altLang="cs-CZ" sz="1300" dirty="0"/>
              <a:t>“S </a:t>
            </a:r>
            <a:r>
              <a:rPr lang="en-US" altLang="cs-CZ" sz="1300" dirty="0" err="1"/>
              <a:t>novou</a:t>
            </a:r>
            <a:r>
              <a:rPr lang="en-US" altLang="cs-CZ" sz="1300" dirty="0"/>
              <a:t> </a:t>
            </a:r>
            <a:r>
              <a:rPr lang="en-US" altLang="cs-CZ" sz="1300" dirty="0" err="1"/>
              <a:t>vlnou</a:t>
            </a:r>
            <a:r>
              <a:rPr lang="en-US" altLang="cs-CZ" sz="1300" dirty="0"/>
              <a:t> </a:t>
            </a:r>
            <a:r>
              <a:rPr lang="en-US" altLang="cs-CZ" sz="1300" dirty="0" err="1"/>
              <a:t>přišlo</a:t>
            </a:r>
            <a:r>
              <a:rPr lang="en-US" altLang="cs-CZ" sz="1300" dirty="0"/>
              <a:t> </a:t>
            </a:r>
            <a:r>
              <a:rPr lang="en-US" altLang="cs-CZ" sz="1300" dirty="0" err="1"/>
              <a:t>něco</a:t>
            </a:r>
            <a:r>
              <a:rPr lang="en-US" altLang="cs-CZ" sz="1300" dirty="0"/>
              <a:t> </a:t>
            </a:r>
            <a:r>
              <a:rPr lang="en-US" altLang="cs-CZ" sz="1300" dirty="0" err="1"/>
              <a:t>unikátního</a:t>
            </a:r>
            <a:r>
              <a:rPr lang="en-US" altLang="cs-CZ" sz="1300" dirty="0"/>
              <a:t>”</a:t>
            </a:r>
          </a:p>
          <a:p>
            <a:pPr>
              <a:lnSpc>
                <a:spcPct val="90000"/>
              </a:lnSpc>
            </a:pPr>
            <a:r>
              <a:rPr lang="en-US" altLang="cs-CZ" sz="1300" b="1" dirty="0"/>
              <a:t>Richard </a:t>
            </a:r>
            <a:r>
              <a:rPr lang="en-US" altLang="cs-CZ" sz="1300" b="1" dirty="0" err="1"/>
              <a:t>Neupert</a:t>
            </a:r>
            <a:endParaRPr lang="en-US" altLang="cs-CZ" sz="1300" b="1" dirty="0"/>
          </a:p>
          <a:p>
            <a:pPr lvl="1">
              <a:lnSpc>
                <a:spcPct val="90000"/>
              </a:lnSpc>
            </a:pPr>
            <a:r>
              <a:rPr lang="en-US" altLang="cs-CZ" sz="1300" dirty="0"/>
              <a:t>“</a:t>
            </a:r>
            <a:r>
              <a:rPr lang="en-US" altLang="cs-CZ" sz="1300" dirty="0" err="1"/>
              <a:t>Nová</a:t>
            </a:r>
            <a:r>
              <a:rPr lang="en-US" altLang="cs-CZ" sz="1300" dirty="0"/>
              <a:t> </a:t>
            </a:r>
            <a:r>
              <a:rPr lang="en-US" altLang="cs-CZ" sz="1300" dirty="0" err="1"/>
              <a:t>vlna</a:t>
            </a:r>
            <a:r>
              <a:rPr lang="en-US" altLang="cs-CZ" sz="1300" dirty="0"/>
              <a:t> </a:t>
            </a:r>
            <a:r>
              <a:rPr lang="en-US" altLang="cs-CZ" sz="1300" dirty="0" err="1"/>
              <a:t>absolutně</a:t>
            </a:r>
            <a:r>
              <a:rPr lang="en-US" altLang="cs-CZ" sz="1300" dirty="0"/>
              <a:t> </a:t>
            </a:r>
            <a:r>
              <a:rPr lang="en-US" altLang="cs-CZ" sz="1300" dirty="0" err="1"/>
              <a:t>změnila</a:t>
            </a:r>
            <a:r>
              <a:rPr lang="en-US" altLang="cs-CZ" sz="1300" dirty="0"/>
              <a:t> </a:t>
            </a:r>
            <a:r>
              <a:rPr lang="en-US" altLang="cs-CZ" sz="1300" dirty="0" err="1"/>
              <a:t>povědomí</a:t>
            </a:r>
            <a:r>
              <a:rPr lang="en-US" altLang="cs-CZ" sz="1300" dirty="0"/>
              <a:t> o tom, </a:t>
            </a:r>
            <a:r>
              <a:rPr lang="en-US" altLang="cs-CZ" sz="1300" dirty="0" err="1"/>
              <a:t>jak</a:t>
            </a:r>
            <a:r>
              <a:rPr lang="en-US" altLang="cs-CZ" sz="1300" dirty="0"/>
              <a:t> se </a:t>
            </a:r>
            <a:r>
              <a:rPr lang="en-US" altLang="cs-CZ" sz="1300" dirty="0" err="1"/>
              <a:t>dají</a:t>
            </a:r>
            <a:r>
              <a:rPr lang="en-US" altLang="cs-CZ" sz="1300" dirty="0"/>
              <a:t> </a:t>
            </a:r>
            <a:r>
              <a:rPr lang="en-US" altLang="cs-CZ" sz="1300" dirty="0" err="1"/>
              <a:t>dělat</a:t>
            </a:r>
            <a:r>
              <a:rPr lang="en-US" altLang="cs-CZ" sz="1300" dirty="0"/>
              <a:t> filmy”</a:t>
            </a:r>
          </a:p>
          <a:p>
            <a:pPr>
              <a:lnSpc>
                <a:spcPct val="90000"/>
              </a:lnSpc>
            </a:pPr>
            <a:r>
              <a:rPr lang="en-US" altLang="cs-CZ" sz="1300" b="1" dirty="0"/>
              <a:t>Z </a:t>
            </a:r>
            <a:r>
              <a:rPr lang="en-US" altLang="cs-CZ" sz="1300" b="1" dirty="0" err="1"/>
              <a:t>programu</a:t>
            </a:r>
            <a:r>
              <a:rPr lang="en-US" altLang="cs-CZ" sz="1300" b="1" dirty="0"/>
              <a:t> BFI (</a:t>
            </a:r>
            <a:r>
              <a:rPr lang="en-US" altLang="cs-CZ" sz="1300" b="1" dirty="0" err="1"/>
              <a:t>duben</a:t>
            </a:r>
            <a:r>
              <a:rPr lang="en-US" altLang="cs-CZ" sz="1300" b="1" dirty="0"/>
              <a:t> 2009):</a:t>
            </a:r>
          </a:p>
          <a:p>
            <a:pPr lvl="1">
              <a:lnSpc>
                <a:spcPct val="90000"/>
              </a:lnSpc>
            </a:pPr>
            <a:r>
              <a:rPr lang="en-US" altLang="cs-CZ" sz="1300" dirty="0"/>
              <a:t>“</a:t>
            </a:r>
            <a:r>
              <a:rPr lang="en-US" altLang="cs-CZ" sz="1300" dirty="0" err="1"/>
              <a:t>Nová</a:t>
            </a:r>
            <a:r>
              <a:rPr lang="en-US" altLang="cs-CZ" sz="1300" dirty="0"/>
              <a:t> </a:t>
            </a:r>
            <a:r>
              <a:rPr lang="en-US" altLang="cs-CZ" sz="1300" dirty="0" err="1"/>
              <a:t>vlna</a:t>
            </a:r>
            <a:r>
              <a:rPr lang="en-US" altLang="cs-CZ" sz="1300" dirty="0"/>
              <a:t> s </a:t>
            </a:r>
            <a:r>
              <a:rPr lang="en-US" altLang="cs-CZ" sz="1300" dirty="0" err="1"/>
              <a:t>plnou</a:t>
            </a:r>
            <a:r>
              <a:rPr lang="en-US" altLang="cs-CZ" sz="1300" dirty="0"/>
              <a:t> </a:t>
            </a:r>
            <a:r>
              <a:rPr lang="en-US" altLang="cs-CZ" sz="1300" dirty="0" err="1"/>
              <a:t>silou</a:t>
            </a:r>
            <a:r>
              <a:rPr lang="en-US" altLang="cs-CZ" sz="1300" dirty="0"/>
              <a:t> </a:t>
            </a:r>
            <a:r>
              <a:rPr lang="en-US" altLang="cs-CZ" sz="1300" dirty="0" err="1"/>
              <a:t>udeřila</a:t>
            </a:r>
            <a:r>
              <a:rPr lang="en-US" altLang="cs-CZ" sz="1300" dirty="0"/>
              <a:t> </a:t>
            </a:r>
            <a:r>
              <a:rPr lang="en-US" altLang="cs-CZ" sz="1300" dirty="0" err="1"/>
              <a:t>na</a:t>
            </a:r>
            <a:r>
              <a:rPr lang="en-US" altLang="cs-CZ" sz="1300" dirty="0"/>
              <a:t> </a:t>
            </a:r>
            <a:r>
              <a:rPr lang="en-US" altLang="cs-CZ" sz="1300" dirty="0" err="1"/>
              <a:t>zcela</a:t>
            </a:r>
            <a:r>
              <a:rPr lang="en-US" altLang="cs-CZ" sz="1300" dirty="0"/>
              <a:t> </a:t>
            </a:r>
            <a:r>
              <a:rPr lang="en-US" altLang="cs-CZ" sz="1300" dirty="0" err="1"/>
              <a:t>nepřipravený</a:t>
            </a:r>
            <a:r>
              <a:rPr lang="en-US" altLang="cs-CZ" sz="1300" dirty="0"/>
              <a:t> </a:t>
            </a:r>
            <a:r>
              <a:rPr lang="en-US" altLang="cs-CZ" sz="1300" dirty="0" err="1"/>
              <a:t>svět</a:t>
            </a:r>
            <a:r>
              <a:rPr lang="en-US" altLang="cs-CZ" sz="1300" dirty="0"/>
              <a:t> v Cannes </a:t>
            </a:r>
            <a:r>
              <a:rPr lang="en-US" altLang="cs-CZ" sz="1300" dirty="0" err="1"/>
              <a:t>roku</a:t>
            </a:r>
            <a:r>
              <a:rPr lang="en-US" altLang="cs-CZ" sz="1300" dirty="0"/>
              <a:t> 1959. .. . </a:t>
            </a:r>
            <a:r>
              <a:rPr lang="en-US" altLang="cs-CZ" sz="1300" dirty="0" err="1"/>
              <a:t>Připomínala</a:t>
            </a:r>
            <a:r>
              <a:rPr lang="en-US" altLang="cs-CZ" sz="1300" dirty="0"/>
              <a:t> </a:t>
            </a:r>
            <a:r>
              <a:rPr lang="en-US" altLang="cs-CZ" sz="1300" dirty="0" err="1"/>
              <a:t>spíš</a:t>
            </a:r>
            <a:r>
              <a:rPr lang="en-US" altLang="cs-CZ" sz="1300" dirty="0"/>
              <a:t> tsunami. </a:t>
            </a:r>
            <a:r>
              <a:rPr lang="en-US" altLang="cs-CZ" sz="1300" dirty="0" err="1"/>
              <a:t>Transformovala</a:t>
            </a:r>
            <a:r>
              <a:rPr lang="en-US" altLang="cs-CZ" sz="1300" dirty="0"/>
              <a:t> </a:t>
            </a:r>
            <a:r>
              <a:rPr lang="en-US" altLang="cs-CZ" sz="1300" dirty="0" err="1"/>
              <a:t>nejen</a:t>
            </a:r>
            <a:r>
              <a:rPr lang="en-US" altLang="cs-CZ" sz="1300" dirty="0"/>
              <a:t> </a:t>
            </a:r>
            <a:r>
              <a:rPr lang="en-US" altLang="cs-CZ" sz="1300" dirty="0" err="1"/>
              <a:t>francouzskou</a:t>
            </a:r>
            <a:r>
              <a:rPr lang="en-US" altLang="cs-CZ" sz="1300" dirty="0"/>
              <a:t> </a:t>
            </a:r>
            <a:r>
              <a:rPr lang="en-US" altLang="cs-CZ" sz="1300" dirty="0" err="1"/>
              <a:t>kinematografii</a:t>
            </a:r>
            <a:r>
              <a:rPr lang="en-US" altLang="cs-CZ" sz="1300" dirty="0"/>
              <a:t>, ale filmy a </a:t>
            </a:r>
            <a:r>
              <a:rPr lang="en-US" altLang="cs-CZ" sz="1300" dirty="0" err="1"/>
              <a:t>filmaře</a:t>
            </a:r>
            <a:r>
              <a:rPr lang="en-US" altLang="cs-CZ" sz="1300" dirty="0"/>
              <a:t> </a:t>
            </a:r>
            <a:r>
              <a:rPr lang="en-US" altLang="cs-CZ" sz="1300" dirty="0" err="1"/>
              <a:t>po</a:t>
            </a:r>
            <a:r>
              <a:rPr lang="en-US" altLang="cs-CZ" sz="1300" dirty="0"/>
              <a:t> </a:t>
            </a:r>
            <a:r>
              <a:rPr lang="en-US" altLang="cs-CZ" sz="1300" dirty="0" err="1"/>
              <a:t>celém</a:t>
            </a:r>
            <a:r>
              <a:rPr lang="en-US" altLang="cs-CZ" sz="1300" dirty="0"/>
              <a:t> </a:t>
            </a:r>
            <a:r>
              <a:rPr lang="en-US" altLang="cs-CZ" sz="1300" dirty="0" err="1"/>
              <a:t>světě</a:t>
            </a:r>
            <a:r>
              <a:rPr lang="en-US" altLang="cs-CZ" sz="1300" dirty="0"/>
              <a:t>.”  </a:t>
            </a:r>
          </a:p>
        </p:txBody>
      </p:sp>
    </p:spTree>
    <p:extLst>
      <p:ext uri="{BB962C8B-B14F-4D97-AF65-F5344CB8AC3E}">
        <p14:creationId xmlns:p14="http://schemas.microsoft.com/office/powerpoint/2010/main" val="27875392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70BE160-092A-D842-B420-AE86542D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344" y="1586484"/>
            <a:ext cx="3685032" cy="36850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cs-CZ" sz="2300">
                <a:solidFill>
                  <a:srgbClr val="FFFFFF"/>
                </a:solidFill>
              </a:rPr>
              <a:t>kameraman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996638D-E9BD-7045-8BE6-7CF8D3D28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9551" y="1444752"/>
            <a:ext cx="4652840" cy="396849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>
                <a:solidFill>
                  <a:srgbClr val="404040"/>
                </a:solidFill>
              </a:rPr>
              <a:t>50. léta</a:t>
            </a:r>
          </a:p>
          <a:p>
            <a:pPr lvl="1">
              <a:lnSpc>
                <a:spcPct val="90000"/>
              </a:lnSpc>
            </a:pPr>
            <a:r>
              <a:rPr lang="cs-CZ">
                <a:solidFill>
                  <a:srgbClr val="404040"/>
                </a:solidFill>
              </a:rPr>
              <a:t>Vedoucí kameraman a pomocný kameraman</a:t>
            </a:r>
          </a:p>
          <a:p>
            <a:pPr lvl="1">
              <a:lnSpc>
                <a:spcPct val="90000"/>
              </a:lnSpc>
            </a:pPr>
            <a:r>
              <a:rPr lang="cs-CZ">
                <a:solidFill>
                  <a:srgbClr val="404040"/>
                </a:solidFill>
              </a:rPr>
              <a:t>Práce ve studiu – kontrola nad svícením, pozicí i pohybem kamery</a:t>
            </a:r>
          </a:p>
          <a:p>
            <a:pPr>
              <a:lnSpc>
                <a:spcPct val="90000"/>
              </a:lnSpc>
            </a:pPr>
            <a:r>
              <a:rPr lang="cs-CZ">
                <a:solidFill>
                  <a:srgbClr val="404040"/>
                </a:solidFill>
              </a:rPr>
              <a:t>60. léta</a:t>
            </a:r>
          </a:p>
          <a:p>
            <a:pPr lvl="1">
              <a:lnSpc>
                <a:spcPct val="90000"/>
              </a:lnSpc>
            </a:pPr>
            <a:r>
              <a:rPr lang="cs-CZ">
                <a:solidFill>
                  <a:srgbClr val="404040"/>
                </a:solidFill>
              </a:rPr>
              <a:t>Vyžadována hlavně flexibilita a mobilita mimo studio</a:t>
            </a:r>
          </a:p>
          <a:p>
            <a:pPr lvl="1">
              <a:lnSpc>
                <a:spcPct val="90000"/>
              </a:lnSpc>
            </a:pPr>
            <a:r>
              <a:rPr lang="cs-CZ">
                <a:solidFill>
                  <a:srgbClr val="404040"/>
                </a:solidFill>
              </a:rPr>
              <a:t>Úzký spolupracovník režiséra – nejen technická expertiza, ale hlavně osobní vazby</a:t>
            </a:r>
          </a:p>
          <a:p>
            <a:pPr lvl="1">
              <a:lnSpc>
                <a:spcPct val="90000"/>
              </a:lnSpc>
            </a:pPr>
            <a:r>
              <a:rPr lang="cs-CZ">
                <a:solidFill>
                  <a:srgbClr val="404040"/>
                </a:solidFill>
              </a:rPr>
              <a:t>Technologické inovace – lehké přenosné přístroje a citlivá surovina</a:t>
            </a:r>
          </a:p>
          <a:p>
            <a:pPr lvl="1">
              <a:lnSpc>
                <a:spcPct val="90000"/>
              </a:lnSpc>
            </a:pPr>
            <a:r>
              <a:rPr lang="cs-CZ">
                <a:solidFill>
                  <a:srgbClr val="404040"/>
                </a:solidFill>
              </a:rPr>
              <a:t>Lidé se zázemím v dokumentárním filmu anebo reportážích (Nestor Almendros, Raoul Coutard)</a:t>
            </a:r>
          </a:p>
        </p:txBody>
      </p:sp>
    </p:spTree>
    <p:extLst>
      <p:ext uri="{BB962C8B-B14F-4D97-AF65-F5344CB8AC3E}">
        <p14:creationId xmlns:p14="http://schemas.microsoft.com/office/powerpoint/2010/main" val="17812547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B21BD2AA-0448-134B-A095-7A563F1F6E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87" r="-1" b="6053"/>
          <a:stretch/>
        </p:blipFill>
        <p:spPr>
          <a:xfrm>
            <a:off x="5419264" y="3265079"/>
            <a:ext cx="6129269" cy="3592925"/>
          </a:xfrm>
          <a:prstGeom prst="rect">
            <a:avLst/>
          </a:prstGeom>
        </p:spPr>
      </p:pic>
      <p:pic>
        <p:nvPicPr>
          <p:cNvPr id="5" name="Obrázek 4" descr="Obsah obrázku šicí stroj, zeď, interiér&#10;&#10;Popis byl vytvořen automaticky">
            <a:extLst>
              <a:ext uri="{FF2B5EF4-FFF2-40B4-BE49-F238E27FC236}">
                <a16:creationId xmlns:a16="http://schemas.microsoft.com/office/drawing/2014/main" id="{EF654B87-F80D-4540-8481-656ADFD1EE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3814"/>
          <a:stretch/>
        </p:blipFill>
        <p:spPr>
          <a:xfrm>
            <a:off x="643467" y="-4"/>
            <a:ext cx="6082711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565409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soba, stůl, interiér, skupina&#10;&#10;Popis byl vytvořen automaticky">
            <a:extLst>
              <a:ext uri="{FF2B5EF4-FFF2-40B4-BE49-F238E27FC236}">
                <a16:creationId xmlns:a16="http://schemas.microsoft.com/office/drawing/2014/main" id="{BBBD091A-F0F6-6C4B-9B5A-1AE08E27E6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38" r="18417" b="-2"/>
          <a:stretch/>
        </p:blipFill>
        <p:spPr>
          <a:xfrm>
            <a:off x="321724" y="321732"/>
            <a:ext cx="5728548" cy="6214533"/>
          </a:xfrm>
          <a:prstGeom prst="rect">
            <a:avLst/>
          </a:prstGeom>
        </p:spPr>
      </p:pic>
      <p:pic>
        <p:nvPicPr>
          <p:cNvPr id="3" name="Obrázek 2" descr="Obsah obrázku osoba, interiér, muž, zrcadlo&#10;&#10;Popis byl vytvořen automaticky">
            <a:extLst>
              <a:ext uri="{FF2B5EF4-FFF2-40B4-BE49-F238E27FC236}">
                <a16:creationId xmlns:a16="http://schemas.microsoft.com/office/drawing/2014/main" id="{59BA1AFF-9464-3B46-A58A-A65D5553FF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25" r="17324" b="-1"/>
          <a:stretch/>
        </p:blipFill>
        <p:spPr>
          <a:xfrm>
            <a:off x="6141728" y="321732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258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BC20FE-B2FF-CB40-BC7C-E19D5F052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672" y="978776"/>
            <a:ext cx="4486656" cy="1174991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400"/>
              <a:t>Eric rohmer</a:t>
            </a:r>
            <a:br>
              <a:rPr lang="en-US" sz="2400"/>
            </a:br>
            <a:r>
              <a:rPr lang="en-US" sz="2400"/>
              <a:t>1920–2010 </a:t>
            </a:r>
          </a:p>
        </p:txBody>
      </p:sp>
      <p:pic>
        <p:nvPicPr>
          <p:cNvPr id="6" name="Zástupný symbol obrázku 5" descr="Obsah obrázku osoba, muž, interiér, zeď&#10;&#10;Popis byl vytvořen automaticky">
            <a:extLst>
              <a:ext uri="{FF2B5EF4-FFF2-40B4-BE49-F238E27FC236}">
                <a16:creationId xmlns:a16="http://schemas.microsoft.com/office/drawing/2014/main" id="{C7D8C093-A666-524E-BB0D-D746BC2AF3A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11248"/>
          <a:stretch/>
        </p:blipFill>
        <p:spPr>
          <a:xfrm>
            <a:off x="20" y="10"/>
            <a:ext cx="6086621" cy="6857990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17D177C-A0A8-5144-ABF2-CD24BB8A28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00672" y="2640692"/>
            <a:ext cx="4486656" cy="3255252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>
                    <a:lumMod val="85000"/>
                    <a:lumOff val="15000"/>
                  </a:schemeClr>
                </a:solidFill>
              </a:rPr>
              <a:t>Pravým jménem Maurice Schérer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/>
              <a:t>Publikoval román roku 1946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/>
              <a:t>Od roku 1948 působí jako filmový kritik, od roku 1947 vede filmový klub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/>
              <a:t>Natočil několik filmů v letech 1950-1958</a:t>
            </a: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b="1">
                <a:solidFill>
                  <a:schemeClr val="tx1">
                    <a:lumMod val="85000"/>
                    <a:lumOff val="15000"/>
                  </a:schemeClr>
                </a:solidFill>
              </a:rPr>
              <a:t>Během vzestupu nové vlny zůstává v pozadí 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b="1" i="1"/>
              <a:t>Znamení lv</a:t>
            </a:r>
            <a:r>
              <a:rPr lang="en-US" sz="1700" b="1"/>
              <a:t>a jako neúspěšný film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/>
              <a:t>Následuje řada krátkých filmů a práce pro televizi</a:t>
            </a: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b="1">
                <a:solidFill>
                  <a:schemeClr val="tx1">
                    <a:lumMod val="85000"/>
                    <a:lumOff val="15000"/>
                  </a:schemeClr>
                </a:solidFill>
              </a:rPr>
              <a:t>Velký úspěch až po útlumu nové vlny 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i="1"/>
              <a:t>Moje noc s Maud </a:t>
            </a:r>
            <a:r>
              <a:rPr lang="en-US" sz="1700"/>
              <a:t>(1969)</a:t>
            </a:r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 i="1"/>
              <a:t>Klářino koleno </a:t>
            </a:r>
            <a:r>
              <a:rPr lang="en-US" sz="1700"/>
              <a:t>(1970)</a:t>
            </a: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635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872A8714-B7C5-0A4E-905F-5F0184684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cs-CZ" dirty="0" err="1"/>
              <a:t>Rohmer</a:t>
            </a:r>
            <a:r>
              <a:rPr lang="cs-CZ" dirty="0"/>
              <a:t> jako autor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05850A2-976D-0B48-8063-B7184DB98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404040"/>
                </a:solidFill>
              </a:rPr>
              <a:t>„literární“ filmař &gt;&gt; důležitost dialogů</a:t>
            </a:r>
          </a:p>
          <a:p>
            <a:r>
              <a:rPr lang="cs-CZ" dirty="0">
                <a:solidFill>
                  <a:srgbClr val="404040"/>
                </a:solidFill>
              </a:rPr>
              <a:t>Elegance, lehkovážnost, optimismus</a:t>
            </a:r>
          </a:p>
          <a:p>
            <a:r>
              <a:rPr lang="cs-CZ" dirty="0">
                <a:solidFill>
                  <a:srgbClr val="404040"/>
                </a:solidFill>
              </a:rPr>
              <a:t>Jednoduché filmy – bez formálních výbojů, realismus </a:t>
            </a:r>
            <a:r>
              <a:rPr lang="cs-CZ" dirty="0" err="1">
                <a:solidFill>
                  <a:srgbClr val="404040"/>
                </a:solidFill>
              </a:rPr>
              <a:t>Bazinovského</a:t>
            </a:r>
            <a:r>
              <a:rPr lang="cs-CZ" dirty="0">
                <a:solidFill>
                  <a:srgbClr val="404040"/>
                </a:solidFill>
              </a:rPr>
              <a:t> stylu</a:t>
            </a:r>
          </a:p>
          <a:p>
            <a:pPr>
              <a:buFont typeface="Arial"/>
              <a:buChar char="•"/>
            </a:pPr>
            <a:r>
              <a:rPr lang="en-GB" dirty="0" err="1">
                <a:solidFill>
                  <a:srgbClr val="404040"/>
                </a:solidFill>
              </a:rPr>
              <a:t>Založil</a:t>
            </a:r>
            <a:r>
              <a:rPr lang="en-GB" dirty="0">
                <a:solidFill>
                  <a:srgbClr val="404040"/>
                </a:solidFill>
              </a:rPr>
              <a:t> </a:t>
            </a:r>
            <a:r>
              <a:rPr lang="en-GB" dirty="0" err="1">
                <a:solidFill>
                  <a:srgbClr val="404040"/>
                </a:solidFill>
              </a:rPr>
              <a:t>si</a:t>
            </a:r>
            <a:r>
              <a:rPr lang="en-GB" dirty="0">
                <a:solidFill>
                  <a:srgbClr val="404040"/>
                </a:solidFill>
              </a:rPr>
              <a:t> </a:t>
            </a:r>
            <a:r>
              <a:rPr lang="en-GB" dirty="0" err="1">
                <a:solidFill>
                  <a:srgbClr val="404040"/>
                </a:solidFill>
              </a:rPr>
              <a:t>malou</a:t>
            </a:r>
            <a:r>
              <a:rPr lang="en-GB" dirty="0">
                <a:solidFill>
                  <a:srgbClr val="404040"/>
                </a:solidFill>
              </a:rPr>
              <a:t> </a:t>
            </a:r>
            <a:r>
              <a:rPr lang="en-GB" dirty="0" err="1">
                <a:solidFill>
                  <a:srgbClr val="404040"/>
                </a:solidFill>
              </a:rPr>
              <a:t>produkční</a:t>
            </a:r>
            <a:r>
              <a:rPr lang="en-GB" dirty="0">
                <a:solidFill>
                  <a:srgbClr val="404040"/>
                </a:solidFill>
              </a:rPr>
              <a:t> </a:t>
            </a:r>
            <a:r>
              <a:rPr lang="en-GB" dirty="0" err="1">
                <a:solidFill>
                  <a:srgbClr val="404040"/>
                </a:solidFill>
              </a:rPr>
              <a:t>společnost</a:t>
            </a:r>
            <a:r>
              <a:rPr lang="en-GB" dirty="0">
                <a:solidFill>
                  <a:srgbClr val="404040"/>
                </a:solidFill>
              </a:rPr>
              <a:t> v </a:t>
            </a:r>
            <a:r>
              <a:rPr lang="en-GB" dirty="0" err="1">
                <a:solidFill>
                  <a:srgbClr val="404040"/>
                </a:solidFill>
              </a:rPr>
              <a:t>roce</a:t>
            </a:r>
            <a:r>
              <a:rPr lang="en-GB" dirty="0">
                <a:solidFill>
                  <a:srgbClr val="404040"/>
                </a:solidFill>
              </a:rPr>
              <a:t> 1962 – </a:t>
            </a:r>
            <a:r>
              <a:rPr lang="en-GB" i="1" dirty="0">
                <a:solidFill>
                  <a:srgbClr val="404040"/>
                </a:solidFill>
              </a:rPr>
              <a:t>Les Films du </a:t>
            </a:r>
            <a:r>
              <a:rPr lang="en-GB" i="1" dirty="0" err="1">
                <a:solidFill>
                  <a:srgbClr val="404040"/>
                </a:solidFill>
              </a:rPr>
              <a:t>Losange</a:t>
            </a:r>
            <a:r>
              <a:rPr lang="en-GB" dirty="0">
                <a:solidFill>
                  <a:srgbClr val="404040"/>
                </a:solidFill>
              </a:rPr>
              <a:t> [s </a:t>
            </a:r>
            <a:r>
              <a:rPr lang="en-GB" dirty="0" err="1">
                <a:solidFill>
                  <a:srgbClr val="404040"/>
                </a:solidFill>
              </a:rPr>
              <a:t>Barbetem</a:t>
            </a:r>
            <a:r>
              <a:rPr lang="en-GB" dirty="0">
                <a:solidFill>
                  <a:srgbClr val="404040"/>
                </a:solidFill>
              </a:rPr>
              <a:t> </a:t>
            </a:r>
            <a:r>
              <a:rPr lang="en-GB" dirty="0" err="1">
                <a:solidFill>
                  <a:srgbClr val="404040"/>
                </a:solidFill>
              </a:rPr>
              <a:t>Schroederem</a:t>
            </a:r>
            <a:r>
              <a:rPr lang="en-GB" dirty="0">
                <a:solidFill>
                  <a:srgbClr val="404040"/>
                </a:solidFill>
              </a:rPr>
              <a:t>]; </a:t>
            </a:r>
            <a:r>
              <a:rPr lang="en-GB" dirty="0" err="1">
                <a:solidFill>
                  <a:srgbClr val="404040"/>
                </a:solidFill>
              </a:rPr>
              <a:t>fungovala</a:t>
            </a:r>
            <a:r>
              <a:rPr lang="en-GB" dirty="0">
                <a:solidFill>
                  <a:srgbClr val="404040"/>
                </a:solidFill>
              </a:rPr>
              <a:t> </a:t>
            </a:r>
            <a:r>
              <a:rPr lang="en-GB" dirty="0" err="1">
                <a:solidFill>
                  <a:srgbClr val="404040"/>
                </a:solidFill>
              </a:rPr>
              <a:t>až</a:t>
            </a:r>
            <a:r>
              <a:rPr lang="en-GB" dirty="0">
                <a:solidFill>
                  <a:srgbClr val="404040"/>
                </a:solidFill>
              </a:rPr>
              <a:t> do </a:t>
            </a:r>
            <a:r>
              <a:rPr lang="en-GB" dirty="0" err="1">
                <a:solidFill>
                  <a:srgbClr val="404040"/>
                </a:solidFill>
              </a:rPr>
              <a:t>roku</a:t>
            </a:r>
            <a:r>
              <a:rPr lang="en-GB" dirty="0">
                <a:solidFill>
                  <a:srgbClr val="404040"/>
                </a:solidFill>
              </a:rPr>
              <a:t> 1998</a:t>
            </a:r>
          </a:p>
          <a:p>
            <a:pPr>
              <a:buFont typeface="Arial"/>
              <a:buChar char="•"/>
            </a:pPr>
            <a:r>
              <a:rPr lang="en-GB" dirty="0" err="1">
                <a:solidFill>
                  <a:srgbClr val="404040"/>
                </a:solidFill>
              </a:rPr>
              <a:t>Pracoval</a:t>
            </a:r>
            <a:r>
              <a:rPr lang="en-GB" dirty="0">
                <a:solidFill>
                  <a:srgbClr val="404040"/>
                </a:solidFill>
              </a:rPr>
              <a:t> s </a:t>
            </a:r>
            <a:r>
              <a:rPr lang="en-GB" dirty="0" err="1">
                <a:solidFill>
                  <a:srgbClr val="404040"/>
                </a:solidFill>
              </a:rPr>
              <a:t>malým</a:t>
            </a:r>
            <a:r>
              <a:rPr lang="en-GB" dirty="0">
                <a:solidFill>
                  <a:srgbClr val="404040"/>
                </a:solidFill>
              </a:rPr>
              <a:t> </a:t>
            </a:r>
            <a:r>
              <a:rPr lang="en-GB" dirty="0" err="1">
                <a:solidFill>
                  <a:srgbClr val="404040"/>
                </a:solidFill>
              </a:rPr>
              <a:t>týmem</a:t>
            </a:r>
            <a:r>
              <a:rPr lang="en-GB" dirty="0">
                <a:solidFill>
                  <a:srgbClr val="404040"/>
                </a:solidFill>
              </a:rPr>
              <a:t>, </a:t>
            </a:r>
            <a:r>
              <a:rPr lang="en-GB" dirty="0" err="1">
                <a:solidFill>
                  <a:srgbClr val="404040"/>
                </a:solidFill>
              </a:rPr>
              <a:t>nízkým</a:t>
            </a:r>
            <a:r>
              <a:rPr lang="en-GB" dirty="0">
                <a:solidFill>
                  <a:srgbClr val="404040"/>
                </a:solidFill>
              </a:rPr>
              <a:t> </a:t>
            </a:r>
            <a:r>
              <a:rPr lang="en-GB" dirty="0" err="1">
                <a:solidFill>
                  <a:srgbClr val="404040"/>
                </a:solidFill>
              </a:rPr>
              <a:t>rozpočtem</a:t>
            </a:r>
            <a:r>
              <a:rPr lang="en-GB" dirty="0">
                <a:solidFill>
                  <a:srgbClr val="404040"/>
                </a:solidFill>
              </a:rPr>
              <a:t>, bez </a:t>
            </a:r>
            <a:r>
              <a:rPr lang="en-GB" dirty="0" err="1">
                <a:solidFill>
                  <a:srgbClr val="404040"/>
                </a:solidFill>
              </a:rPr>
              <a:t>velkých</a:t>
            </a:r>
            <a:r>
              <a:rPr lang="en-GB" dirty="0">
                <a:solidFill>
                  <a:srgbClr val="404040"/>
                </a:solidFill>
              </a:rPr>
              <a:t> </a:t>
            </a:r>
            <a:r>
              <a:rPr lang="en-GB" dirty="0" err="1">
                <a:solidFill>
                  <a:srgbClr val="404040"/>
                </a:solidFill>
              </a:rPr>
              <a:t>hvězd</a:t>
            </a:r>
            <a:r>
              <a:rPr lang="en-GB" dirty="0">
                <a:solidFill>
                  <a:srgbClr val="404040"/>
                </a:solidFill>
              </a:rPr>
              <a:t> – ale </a:t>
            </a:r>
            <a:r>
              <a:rPr lang="en-GB" dirty="0" err="1">
                <a:solidFill>
                  <a:srgbClr val="404040"/>
                </a:solidFill>
              </a:rPr>
              <a:t>vždy</a:t>
            </a:r>
            <a:r>
              <a:rPr lang="en-GB" dirty="0">
                <a:solidFill>
                  <a:srgbClr val="404040"/>
                </a:solidFill>
              </a:rPr>
              <a:t> </a:t>
            </a:r>
            <a:r>
              <a:rPr lang="en-GB" dirty="0" err="1">
                <a:solidFill>
                  <a:srgbClr val="404040"/>
                </a:solidFill>
              </a:rPr>
              <a:t>úzká</a:t>
            </a:r>
            <a:r>
              <a:rPr lang="en-GB" dirty="0">
                <a:solidFill>
                  <a:srgbClr val="404040"/>
                </a:solidFill>
              </a:rPr>
              <a:t> </a:t>
            </a:r>
            <a:r>
              <a:rPr lang="en-GB" dirty="0" err="1">
                <a:solidFill>
                  <a:srgbClr val="404040"/>
                </a:solidFill>
              </a:rPr>
              <a:t>spolupráce</a:t>
            </a:r>
            <a:r>
              <a:rPr lang="en-GB" dirty="0">
                <a:solidFill>
                  <a:srgbClr val="404040"/>
                </a:solidFill>
              </a:rPr>
              <a:t> s </a:t>
            </a:r>
            <a:r>
              <a:rPr lang="en-GB" dirty="0" err="1">
                <a:solidFill>
                  <a:srgbClr val="404040"/>
                </a:solidFill>
              </a:rPr>
              <a:t>herci</a:t>
            </a:r>
            <a:r>
              <a:rPr lang="en-GB" dirty="0">
                <a:solidFill>
                  <a:srgbClr val="404040"/>
                </a:solidFill>
              </a:rPr>
              <a:t> a </a:t>
            </a:r>
            <a:r>
              <a:rPr lang="en-GB" dirty="0" err="1">
                <a:solidFill>
                  <a:srgbClr val="404040"/>
                </a:solidFill>
              </a:rPr>
              <a:t>hlavně</a:t>
            </a:r>
            <a:r>
              <a:rPr lang="en-GB" dirty="0">
                <a:solidFill>
                  <a:srgbClr val="404040"/>
                </a:solidFill>
              </a:rPr>
              <a:t> </a:t>
            </a:r>
            <a:r>
              <a:rPr lang="en-GB" dirty="0" err="1">
                <a:solidFill>
                  <a:srgbClr val="404040"/>
                </a:solidFill>
              </a:rPr>
              <a:t>herečkami</a:t>
            </a:r>
            <a:endParaRPr lang="cs-CZ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1179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084B56B-98D9-4947-B8A6-835BABE3C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672" y="978776"/>
            <a:ext cx="4486656" cy="1174991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400" i="1" dirty="0" err="1"/>
              <a:t>Znamení</a:t>
            </a:r>
            <a:r>
              <a:rPr lang="en-US" sz="2400" i="1" dirty="0"/>
              <a:t> </a:t>
            </a:r>
            <a:r>
              <a:rPr lang="en-US" sz="2400" i="1" dirty="0" err="1"/>
              <a:t>lv</a:t>
            </a:r>
            <a:r>
              <a:rPr lang="en-US" sz="2400" dirty="0" err="1"/>
              <a:t>a</a:t>
            </a:r>
            <a:r>
              <a:rPr lang="en-US" sz="2400" dirty="0"/>
              <a:t> (1962)</a:t>
            </a:r>
          </a:p>
        </p:txBody>
      </p:sp>
      <p:pic>
        <p:nvPicPr>
          <p:cNvPr id="8" name="Zástupný symbol obrázku 7" descr="Obsah obrázku text, kniha, osoba, muž&#10;&#10;Popis byl vytvořen automaticky">
            <a:extLst>
              <a:ext uri="{FF2B5EF4-FFF2-40B4-BE49-F238E27FC236}">
                <a16:creationId xmlns:a16="http://schemas.microsoft.com/office/drawing/2014/main" id="{3454D4A3-24B5-DA47-AC41-7B4E33CD3B7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3547" b="15047"/>
          <a:stretch/>
        </p:blipFill>
        <p:spPr>
          <a:xfrm>
            <a:off x="20" y="10"/>
            <a:ext cx="6086621" cy="6857990"/>
          </a:xfrm>
          <a:prstGeom prst="rect">
            <a:avLst/>
          </a:prstGeom>
        </p:spPr>
      </p:pic>
      <p:sp>
        <p:nvSpPr>
          <p:cNvPr id="6" name="Zástupný text 5">
            <a:extLst>
              <a:ext uri="{FF2B5EF4-FFF2-40B4-BE49-F238E27FC236}">
                <a16:creationId xmlns:a16="http://schemas.microsoft.com/office/drawing/2014/main" id="{326FD44B-2479-A84E-A8ED-B7A5E466DA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00672" y="2640692"/>
            <a:ext cx="4486656" cy="3255252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</a:rPr>
              <a:t>- </a:t>
            </a:r>
            <a:r>
              <a:rPr lang="en-US" sz="2000" dirty="0" err="1">
                <a:solidFill>
                  <a:schemeClr val="tx1"/>
                </a:solidFill>
              </a:rPr>
              <a:t>Znovuobjevený</a:t>
            </a:r>
            <a:r>
              <a:rPr lang="en-US" sz="2000" dirty="0">
                <a:solidFill>
                  <a:schemeClr val="tx1"/>
                </a:solidFill>
              </a:rPr>
              <a:t> film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- </a:t>
            </a:r>
            <a:r>
              <a:rPr lang="en-US" sz="2000" dirty="0" err="1">
                <a:solidFill>
                  <a:schemeClr val="tx1"/>
                </a:solidFill>
              </a:rPr>
              <a:t>Kulminace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Rohmerova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prvotního</a:t>
            </a:r>
            <a:r>
              <a:rPr lang="en-US" sz="2000" dirty="0">
                <a:solidFill>
                  <a:schemeClr val="tx1"/>
                </a:solidFill>
              </a:rPr>
              <a:t> “</a:t>
            </a:r>
            <a:r>
              <a:rPr lang="en-US" sz="2000" dirty="0" err="1">
                <a:solidFill>
                  <a:schemeClr val="tx1"/>
                </a:solidFill>
              </a:rPr>
              <a:t>těžkého</a:t>
            </a:r>
            <a:r>
              <a:rPr lang="en-US" sz="2000" dirty="0">
                <a:solidFill>
                  <a:schemeClr val="tx1"/>
                </a:solidFill>
              </a:rPr>
              <a:t>” </a:t>
            </a:r>
            <a:r>
              <a:rPr lang="en-US" sz="2000" dirty="0" err="1">
                <a:solidFill>
                  <a:schemeClr val="tx1"/>
                </a:solidFill>
              </a:rPr>
              <a:t>období</a:t>
            </a:r>
            <a:endParaRPr lang="en-US" sz="2000" dirty="0">
              <a:solidFill>
                <a:schemeClr val="tx1"/>
              </a:solidFill>
            </a:endParaRP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- </a:t>
            </a:r>
            <a:r>
              <a:rPr lang="en-US" sz="2000" dirty="0" err="1">
                <a:solidFill>
                  <a:schemeClr val="tx1"/>
                </a:solidFill>
              </a:rPr>
              <a:t>Týmová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spolupráce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režisérů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Nové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vlny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n-US" sz="2000" dirty="0">
                <a:solidFill>
                  <a:schemeClr val="tx1"/>
                </a:solidFill>
              </a:rPr>
              <a:t>“</a:t>
            </a:r>
            <a:r>
              <a:rPr lang="en-US" sz="2000" dirty="0" err="1">
                <a:solidFill>
                  <a:schemeClr val="tx1"/>
                </a:solidFill>
              </a:rPr>
              <a:t>Dokument</a:t>
            </a:r>
            <a:r>
              <a:rPr lang="en-US" sz="2000">
                <a:solidFill>
                  <a:schemeClr val="tx1"/>
                </a:solidFill>
              </a:rPr>
              <a:t>” </a:t>
            </a:r>
            <a:r>
              <a:rPr lang="en-US" sz="2000" dirty="0">
                <a:solidFill>
                  <a:schemeClr val="tx1"/>
                </a:solidFill>
              </a:rPr>
              <a:t>o </a:t>
            </a:r>
            <a:r>
              <a:rPr lang="en-US" sz="2000" dirty="0" err="1">
                <a:solidFill>
                  <a:schemeClr val="tx1"/>
                </a:solidFill>
              </a:rPr>
              <a:t>Paříži</a:t>
            </a:r>
            <a:r>
              <a:rPr lang="en-US" sz="2000" dirty="0">
                <a:solidFill>
                  <a:schemeClr val="tx1"/>
                </a:solidFill>
              </a:rPr>
              <a:t> v </a:t>
            </a:r>
            <a:r>
              <a:rPr lang="en-US" sz="2000" dirty="0" err="1">
                <a:solidFill>
                  <a:schemeClr val="tx1"/>
                </a:solidFill>
              </a:rPr>
              <a:t>létě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roku</a:t>
            </a:r>
            <a:r>
              <a:rPr lang="en-US" sz="2000" dirty="0">
                <a:solidFill>
                  <a:schemeClr val="tx1"/>
                </a:solidFill>
              </a:rPr>
              <a:t> 1959 </a:t>
            </a:r>
          </a:p>
          <a:p>
            <a:pPr marL="800100" lvl="1" indent="-342900">
              <a:buFontTx/>
              <a:buChar char="-"/>
            </a:pPr>
            <a:r>
              <a:rPr lang="en-US" sz="1900" dirty="0" err="1">
                <a:solidFill>
                  <a:schemeClr val="tx1"/>
                </a:solidFill>
              </a:rPr>
              <a:t>Zásadní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topografie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 err="1">
                <a:solidFill>
                  <a:schemeClr val="tx1"/>
                </a:solidFill>
              </a:rPr>
              <a:t>Paříže</a:t>
            </a:r>
            <a:endParaRPr lang="en-US" sz="1900" dirty="0">
              <a:solidFill>
                <a:schemeClr val="tx1"/>
              </a:solidFill>
            </a:endParaRP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- </a:t>
            </a:r>
            <a:r>
              <a:rPr lang="en-US" sz="2000" dirty="0" err="1">
                <a:solidFill>
                  <a:schemeClr val="tx1"/>
                </a:solidFill>
              </a:rPr>
              <a:t>Radikální</a:t>
            </a:r>
            <a:r>
              <a:rPr lang="en-US" sz="2000" dirty="0">
                <a:solidFill>
                  <a:schemeClr val="tx1"/>
                </a:solidFill>
              </a:rPr>
              <a:t> anti-</a:t>
            </a:r>
            <a:r>
              <a:rPr lang="en-US" sz="2000" dirty="0" err="1">
                <a:solidFill>
                  <a:schemeClr val="tx1"/>
                </a:solidFill>
              </a:rPr>
              <a:t>hrdina</a:t>
            </a:r>
            <a:r>
              <a:rPr lang="en-US" sz="2000" dirty="0">
                <a:solidFill>
                  <a:schemeClr val="tx1"/>
                </a:solidFill>
              </a:rPr>
              <a:t> (v </a:t>
            </a:r>
            <a:r>
              <a:rPr lang="en-US" sz="2000" dirty="0" err="1">
                <a:solidFill>
                  <a:schemeClr val="tx1"/>
                </a:solidFill>
              </a:rPr>
              <a:t>hlavní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roli</a:t>
            </a:r>
            <a:r>
              <a:rPr lang="en-US" sz="2000" dirty="0">
                <a:solidFill>
                  <a:schemeClr val="tx1"/>
                </a:solidFill>
              </a:rPr>
              <a:t> Jess Hahn)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123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6C808045-1907-A54E-AE6A-A68442FA47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9" r="5887" b="-2"/>
          <a:stretch/>
        </p:blipFill>
        <p:spPr>
          <a:xfrm>
            <a:off x="321733" y="321732"/>
            <a:ext cx="3777025" cy="6214533"/>
          </a:xfrm>
          <a:prstGeom prst="rect">
            <a:avLst/>
          </a:prstGeom>
        </p:spPr>
      </p:pic>
      <p:pic>
        <p:nvPicPr>
          <p:cNvPr id="5" name="Obrázek 4" descr="Obsah obrázku text, noviny, kniha&#10;&#10;Popis byl vytvořen automaticky">
            <a:extLst>
              <a:ext uri="{FF2B5EF4-FFF2-40B4-BE49-F238E27FC236}">
                <a16:creationId xmlns:a16="http://schemas.microsoft.com/office/drawing/2014/main" id="{199593E2-47E6-9D47-9C61-D6B858E5FB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4" r="11445" b="-2"/>
          <a:stretch/>
        </p:blipFill>
        <p:spPr>
          <a:xfrm>
            <a:off x="4184538" y="321732"/>
            <a:ext cx="3822924" cy="6214533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7108DB35-D830-1D40-86EC-222675628C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56" r="5111" b="-2"/>
          <a:stretch/>
        </p:blipFill>
        <p:spPr>
          <a:xfrm>
            <a:off x="8087672" y="321732"/>
            <a:ext cx="3782595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195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77F087-AFBD-9444-A302-959AE2C23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Autofit/>
          </a:bodyPr>
          <a:lstStyle/>
          <a:p>
            <a:r>
              <a:rPr lang="en-US" sz="2000" b="1" dirty="0"/>
              <a:t>M </a:t>
            </a:r>
            <a:r>
              <a:rPr lang="en-US" sz="2000" dirty="0"/>
              <a:t>(Sacha </a:t>
            </a:r>
            <a:r>
              <a:rPr lang="en-US" sz="2000" dirty="0" err="1"/>
              <a:t>Pittoëff</a:t>
            </a:r>
            <a:r>
              <a:rPr lang="en-US" sz="2000" dirty="0"/>
              <a:t> ) </a:t>
            </a:r>
            <a:br>
              <a:rPr lang="en-US" sz="2000" dirty="0"/>
            </a:br>
            <a:r>
              <a:rPr lang="en-US" sz="2000" b="1" dirty="0"/>
              <a:t>X</a:t>
            </a:r>
            <a:r>
              <a:rPr lang="en-US" sz="2000" dirty="0"/>
              <a:t> (Giorgio </a:t>
            </a:r>
            <a:r>
              <a:rPr lang="en-US" sz="2000" dirty="0" err="1"/>
              <a:t>Albertazzi</a:t>
            </a:r>
            <a:r>
              <a:rPr lang="en-US" sz="2000" dirty="0"/>
              <a:t>)&amp; </a:t>
            </a:r>
            <a:r>
              <a:rPr lang="en-US" sz="2000" b="1" dirty="0"/>
              <a:t>A</a:t>
            </a:r>
            <a:r>
              <a:rPr lang="en-US" sz="2000" dirty="0"/>
              <a:t> (Delphine </a:t>
            </a:r>
            <a:r>
              <a:rPr lang="en-US" sz="2000" dirty="0" err="1"/>
              <a:t>Seyrig</a:t>
            </a:r>
            <a:r>
              <a:rPr lang="en-US" sz="2000" dirty="0"/>
              <a:t>)</a:t>
            </a:r>
          </a:p>
        </p:txBody>
      </p:sp>
      <p:pic>
        <p:nvPicPr>
          <p:cNvPr id="6" name="Obrázek 5" descr="Obsah obrázku muž, vázanka, osoba, oblečení&#10;&#10;Popis byl vytvořen automaticky">
            <a:extLst>
              <a:ext uri="{FF2B5EF4-FFF2-40B4-BE49-F238E27FC236}">
                <a16:creationId xmlns:a16="http://schemas.microsoft.com/office/drawing/2014/main" id="{F957B1CE-EBC6-C442-AAB5-F510AF7AFA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86"/>
          <a:stretch/>
        </p:blipFill>
        <p:spPr>
          <a:xfrm>
            <a:off x="970788" y="970704"/>
            <a:ext cx="5036481" cy="2651760"/>
          </a:xfrm>
          <a:prstGeom prst="rect">
            <a:avLst/>
          </a:prstGeom>
        </p:spPr>
      </p:pic>
      <p:pic>
        <p:nvPicPr>
          <p:cNvPr id="4" name="Obrázek 3" descr="Obsah obrázku osoba, muž, interiér, vázanka&#10;&#10;Popis byl vytvořen automaticky">
            <a:extLst>
              <a:ext uri="{FF2B5EF4-FFF2-40B4-BE49-F238E27FC236}">
                <a16:creationId xmlns:a16="http://schemas.microsoft.com/office/drawing/2014/main" id="{E8BBD03D-58DC-414B-BA6D-1555E2DBDF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35" b="-3"/>
          <a:stretch/>
        </p:blipFill>
        <p:spPr>
          <a:xfrm>
            <a:off x="6173385" y="970705"/>
            <a:ext cx="5047828" cy="266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460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692D81-7D9B-A84E-A633-CCC3318B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cs-CZ" dirty="0"/>
              <a:t>Přijetí filmu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BE1169-7F06-A44C-A28E-5A0147115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404040"/>
                </a:solidFill>
              </a:rPr>
              <a:t>1961 </a:t>
            </a:r>
            <a:r>
              <a:rPr lang="mr-IN">
                <a:solidFill>
                  <a:srgbClr val="404040"/>
                </a:solidFill>
              </a:rPr>
              <a:t>–</a:t>
            </a:r>
            <a:r>
              <a:rPr lang="en-US">
                <a:solidFill>
                  <a:srgbClr val="404040"/>
                </a:solidFill>
              </a:rPr>
              <a:t> Zlatý lev na MFF Benátky</a:t>
            </a:r>
          </a:p>
          <a:p>
            <a:pPr marL="118872" indent="0">
              <a:lnSpc>
                <a:spcPct val="90000"/>
              </a:lnSpc>
              <a:buNone/>
            </a:pPr>
            <a:endParaRPr lang="en-US">
              <a:solidFill>
                <a:srgbClr val="404040"/>
              </a:solidFill>
            </a:endParaRP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404040"/>
                </a:solidFill>
              </a:rPr>
              <a:t>Rozporuplné reakce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404040"/>
                </a:solidFill>
              </a:rPr>
              <a:t>Nová filmová řeč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404040"/>
                </a:solidFill>
              </a:rPr>
              <a:t>Chladný a vykalkulovaný film</a:t>
            </a:r>
          </a:p>
          <a:p>
            <a:pPr lvl="1" indent="0">
              <a:lnSpc>
                <a:spcPct val="90000"/>
              </a:lnSpc>
              <a:buNone/>
            </a:pPr>
            <a:endParaRPr lang="en-US">
              <a:solidFill>
                <a:srgbClr val="404040"/>
              </a:solidFill>
            </a:endParaRP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404040"/>
                </a:solidFill>
              </a:rPr>
              <a:t>“Jsme zkrátka proti módě v umění ve jménu jeho modernosti” Otakar Váňa, Film a doba (1961)</a:t>
            </a:r>
          </a:p>
          <a:p>
            <a:pPr lvl="1">
              <a:lnSpc>
                <a:spcPct val="90000"/>
              </a:lnSpc>
            </a:pPr>
            <a:endParaRPr lang="en-US">
              <a:solidFill>
                <a:srgbClr val="404040"/>
              </a:solidFill>
            </a:endParaRPr>
          </a:p>
          <a:p>
            <a:pPr>
              <a:lnSpc>
                <a:spcPct val="90000"/>
              </a:lnSpc>
            </a:pPr>
            <a:endParaRPr lang="cs-CZ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6399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trom, exteriér, obloha, země&#10;&#10;Popis byl vytvořen automaticky">
            <a:extLst>
              <a:ext uri="{FF2B5EF4-FFF2-40B4-BE49-F238E27FC236}">
                <a16:creationId xmlns:a16="http://schemas.microsoft.com/office/drawing/2014/main" id="{D42FA620-C1FC-0646-9FA0-696F8E27A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776" y="2061432"/>
            <a:ext cx="4876631" cy="2743104"/>
          </a:xfrm>
          <a:prstGeom prst="rect">
            <a:avLst/>
          </a:prstGeom>
        </p:spPr>
      </p:pic>
      <p:pic>
        <p:nvPicPr>
          <p:cNvPr id="7" name="Obrázek 6" descr="Obsah obrázku fotka, osoba, interiér, muž&#10;&#10;Popis byl vytvořen automaticky">
            <a:extLst>
              <a:ext uri="{FF2B5EF4-FFF2-40B4-BE49-F238E27FC236}">
                <a16:creationId xmlns:a16="http://schemas.microsoft.com/office/drawing/2014/main" id="{EEC60B5E-2A78-E546-8D17-C2A04B9BB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6" y="2262592"/>
            <a:ext cx="4876632" cy="234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61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73A94E-224A-2648-A307-3147F9973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08804"/>
            <a:ext cx="3698803" cy="1440394"/>
          </a:xfrm>
          <a:noFill/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cs-CZ" sz="2400">
                <a:solidFill>
                  <a:schemeClr val="tx1"/>
                </a:solidFill>
              </a:rPr>
              <a:t>Kanonické filmy nové vlny a jejich režiséři (výběr)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FB403EBD-907E-4D59-98D4-A72CD1063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E07FFC-D33B-F74D-866B-221D85865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anchor="ctr">
            <a:normAutofit/>
          </a:bodyPr>
          <a:lstStyle/>
          <a:p>
            <a:r>
              <a:rPr lang="en-US" altLang="cs-CZ" i="1" dirty="0" err="1">
                <a:solidFill>
                  <a:schemeClr val="bg1"/>
                </a:solidFill>
              </a:rPr>
              <a:t>Krásný</a:t>
            </a:r>
            <a:r>
              <a:rPr lang="en-US" altLang="cs-CZ" i="1" dirty="0">
                <a:solidFill>
                  <a:schemeClr val="bg1"/>
                </a:solidFill>
              </a:rPr>
              <a:t> Serge </a:t>
            </a:r>
            <a:r>
              <a:rPr lang="en-US" altLang="cs-CZ" dirty="0">
                <a:solidFill>
                  <a:schemeClr val="bg1"/>
                </a:solidFill>
              </a:rPr>
              <a:t>(Claude </a:t>
            </a:r>
            <a:r>
              <a:rPr lang="en-US" altLang="cs-CZ" dirty="0" err="1">
                <a:solidFill>
                  <a:schemeClr val="bg1"/>
                </a:solidFill>
              </a:rPr>
              <a:t>Chabrol</a:t>
            </a:r>
            <a:r>
              <a:rPr lang="en-US" altLang="cs-CZ" dirty="0">
                <a:solidFill>
                  <a:schemeClr val="bg1"/>
                </a:solidFill>
              </a:rPr>
              <a:t>, 1959)</a:t>
            </a:r>
          </a:p>
          <a:p>
            <a:r>
              <a:rPr lang="en-US" altLang="cs-CZ" i="1" dirty="0" err="1">
                <a:solidFill>
                  <a:schemeClr val="bg1"/>
                </a:solidFill>
              </a:rPr>
              <a:t>Bratranci</a:t>
            </a:r>
            <a:r>
              <a:rPr lang="en-US" altLang="cs-CZ" dirty="0">
                <a:solidFill>
                  <a:schemeClr val="bg1"/>
                </a:solidFill>
              </a:rPr>
              <a:t> (Claude </a:t>
            </a:r>
            <a:r>
              <a:rPr lang="en-US" altLang="cs-CZ" dirty="0" err="1">
                <a:solidFill>
                  <a:schemeClr val="bg1"/>
                </a:solidFill>
              </a:rPr>
              <a:t>Chabrol</a:t>
            </a:r>
            <a:r>
              <a:rPr lang="en-US" altLang="cs-CZ" dirty="0">
                <a:solidFill>
                  <a:schemeClr val="bg1"/>
                </a:solidFill>
              </a:rPr>
              <a:t>, 1959)</a:t>
            </a:r>
          </a:p>
          <a:p>
            <a:r>
              <a:rPr lang="en-US" altLang="cs-CZ" i="1" dirty="0" err="1">
                <a:solidFill>
                  <a:schemeClr val="bg1"/>
                </a:solidFill>
              </a:rPr>
              <a:t>Nikdo</a:t>
            </a:r>
            <a:r>
              <a:rPr lang="en-US" altLang="cs-CZ" i="1" dirty="0">
                <a:solidFill>
                  <a:schemeClr val="bg1"/>
                </a:solidFill>
              </a:rPr>
              <a:t> </a:t>
            </a:r>
            <a:r>
              <a:rPr lang="en-US" altLang="cs-CZ" i="1" dirty="0" err="1">
                <a:solidFill>
                  <a:schemeClr val="bg1"/>
                </a:solidFill>
              </a:rPr>
              <a:t>mne</a:t>
            </a:r>
            <a:r>
              <a:rPr lang="en-US" altLang="cs-CZ" i="1" dirty="0">
                <a:solidFill>
                  <a:schemeClr val="bg1"/>
                </a:solidFill>
              </a:rPr>
              <a:t> </a:t>
            </a:r>
            <a:r>
              <a:rPr lang="en-US" altLang="cs-CZ" i="1" dirty="0" err="1">
                <a:solidFill>
                  <a:schemeClr val="bg1"/>
                </a:solidFill>
              </a:rPr>
              <a:t>nemá</a:t>
            </a:r>
            <a:r>
              <a:rPr lang="en-US" altLang="cs-CZ" i="1" dirty="0">
                <a:solidFill>
                  <a:schemeClr val="bg1"/>
                </a:solidFill>
              </a:rPr>
              <a:t> </a:t>
            </a:r>
            <a:r>
              <a:rPr lang="en-US" altLang="cs-CZ" i="1" dirty="0" err="1">
                <a:solidFill>
                  <a:schemeClr val="bg1"/>
                </a:solidFill>
              </a:rPr>
              <a:t>rád</a:t>
            </a:r>
            <a:r>
              <a:rPr lang="en-US" altLang="cs-CZ" i="1" dirty="0">
                <a:solidFill>
                  <a:schemeClr val="bg1"/>
                </a:solidFill>
              </a:rPr>
              <a:t> </a:t>
            </a:r>
            <a:r>
              <a:rPr lang="en-US" altLang="cs-CZ" dirty="0">
                <a:solidFill>
                  <a:schemeClr val="bg1"/>
                </a:solidFill>
              </a:rPr>
              <a:t>(François Truffaut, 1959)</a:t>
            </a:r>
          </a:p>
          <a:p>
            <a:r>
              <a:rPr lang="en-US" altLang="cs-CZ" i="1" dirty="0" err="1">
                <a:solidFill>
                  <a:schemeClr val="bg1"/>
                </a:solidFill>
              </a:rPr>
              <a:t>Hirošima</a:t>
            </a:r>
            <a:r>
              <a:rPr lang="en-US" altLang="cs-CZ" i="1" dirty="0">
                <a:solidFill>
                  <a:schemeClr val="bg1"/>
                </a:solidFill>
              </a:rPr>
              <a:t>, </a:t>
            </a:r>
            <a:r>
              <a:rPr lang="en-US" altLang="cs-CZ" i="1" dirty="0" err="1">
                <a:solidFill>
                  <a:schemeClr val="bg1"/>
                </a:solidFill>
              </a:rPr>
              <a:t>má</a:t>
            </a:r>
            <a:r>
              <a:rPr lang="en-US" altLang="cs-CZ" i="1" dirty="0">
                <a:solidFill>
                  <a:schemeClr val="bg1"/>
                </a:solidFill>
              </a:rPr>
              <a:t> </a:t>
            </a:r>
            <a:r>
              <a:rPr lang="en-US" altLang="cs-CZ" i="1" dirty="0" err="1">
                <a:solidFill>
                  <a:schemeClr val="bg1"/>
                </a:solidFill>
              </a:rPr>
              <a:t>láska</a:t>
            </a:r>
            <a:r>
              <a:rPr lang="en-US" altLang="cs-CZ" i="1" dirty="0">
                <a:solidFill>
                  <a:schemeClr val="bg1"/>
                </a:solidFill>
              </a:rPr>
              <a:t> </a:t>
            </a:r>
            <a:r>
              <a:rPr lang="en-US" altLang="cs-CZ" dirty="0">
                <a:solidFill>
                  <a:schemeClr val="bg1"/>
                </a:solidFill>
              </a:rPr>
              <a:t>(Alain </a:t>
            </a:r>
            <a:r>
              <a:rPr lang="en-US" altLang="cs-CZ" dirty="0" err="1">
                <a:solidFill>
                  <a:schemeClr val="bg1"/>
                </a:solidFill>
              </a:rPr>
              <a:t>Resnais</a:t>
            </a:r>
            <a:r>
              <a:rPr lang="en-US" altLang="cs-CZ" dirty="0">
                <a:solidFill>
                  <a:schemeClr val="bg1"/>
                </a:solidFill>
              </a:rPr>
              <a:t>, 1959)</a:t>
            </a:r>
          </a:p>
          <a:p>
            <a:r>
              <a:rPr lang="en-US" altLang="cs-CZ" i="1" dirty="0">
                <a:solidFill>
                  <a:schemeClr val="bg1"/>
                </a:solidFill>
              </a:rPr>
              <a:t>U </a:t>
            </a:r>
            <a:r>
              <a:rPr lang="en-US" altLang="cs-CZ" i="1" dirty="0" err="1">
                <a:solidFill>
                  <a:schemeClr val="bg1"/>
                </a:solidFill>
              </a:rPr>
              <a:t>konce</a:t>
            </a:r>
            <a:r>
              <a:rPr lang="en-US" altLang="cs-CZ" i="1" dirty="0">
                <a:solidFill>
                  <a:schemeClr val="bg1"/>
                </a:solidFill>
              </a:rPr>
              <a:t> s </a:t>
            </a:r>
            <a:r>
              <a:rPr lang="en-US" altLang="cs-CZ" i="1" dirty="0" err="1">
                <a:solidFill>
                  <a:schemeClr val="bg1"/>
                </a:solidFill>
              </a:rPr>
              <a:t>dechem</a:t>
            </a:r>
            <a:r>
              <a:rPr lang="en-US" altLang="cs-CZ" i="1" dirty="0">
                <a:solidFill>
                  <a:schemeClr val="bg1"/>
                </a:solidFill>
              </a:rPr>
              <a:t> </a:t>
            </a:r>
            <a:r>
              <a:rPr lang="en-US" altLang="cs-CZ" dirty="0">
                <a:solidFill>
                  <a:schemeClr val="bg1"/>
                </a:solidFill>
              </a:rPr>
              <a:t>(Jean-Luc Godard,1960) </a:t>
            </a:r>
          </a:p>
          <a:p>
            <a:r>
              <a:rPr lang="en-US" altLang="cs-CZ" i="1" dirty="0" err="1">
                <a:solidFill>
                  <a:schemeClr val="bg1"/>
                </a:solidFill>
              </a:rPr>
              <a:t>Střílejte</a:t>
            </a:r>
            <a:r>
              <a:rPr lang="en-US" altLang="cs-CZ" i="1" dirty="0">
                <a:solidFill>
                  <a:schemeClr val="bg1"/>
                </a:solidFill>
              </a:rPr>
              <a:t> </a:t>
            </a:r>
            <a:r>
              <a:rPr lang="en-US" altLang="cs-CZ" i="1" dirty="0" err="1">
                <a:solidFill>
                  <a:schemeClr val="bg1"/>
                </a:solidFill>
              </a:rPr>
              <a:t>na</a:t>
            </a:r>
            <a:r>
              <a:rPr lang="en-US" altLang="cs-CZ" i="1" dirty="0">
                <a:solidFill>
                  <a:schemeClr val="bg1"/>
                </a:solidFill>
              </a:rPr>
              <a:t> </a:t>
            </a:r>
            <a:r>
              <a:rPr lang="en-US" altLang="cs-CZ" i="1" dirty="0" err="1">
                <a:solidFill>
                  <a:schemeClr val="bg1"/>
                </a:solidFill>
              </a:rPr>
              <a:t>pianistu</a:t>
            </a:r>
            <a:r>
              <a:rPr lang="en-US" altLang="cs-CZ" i="1" dirty="0">
                <a:solidFill>
                  <a:schemeClr val="bg1"/>
                </a:solidFill>
              </a:rPr>
              <a:t> </a:t>
            </a:r>
            <a:r>
              <a:rPr lang="en-US" altLang="cs-CZ" dirty="0">
                <a:solidFill>
                  <a:schemeClr val="bg1"/>
                </a:solidFill>
              </a:rPr>
              <a:t>(François Truffaut, 1960)</a:t>
            </a:r>
          </a:p>
          <a:p>
            <a:r>
              <a:rPr lang="en-US" altLang="cs-CZ" i="1" dirty="0" err="1">
                <a:solidFill>
                  <a:schemeClr val="bg1"/>
                </a:solidFill>
              </a:rPr>
              <a:t>Loni</a:t>
            </a:r>
            <a:r>
              <a:rPr lang="en-US" altLang="cs-CZ" i="1" dirty="0">
                <a:solidFill>
                  <a:schemeClr val="bg1"/>
                </a:solidFill>
              </a:rPr>
              <a:t> v </a:t>
            </a:r>
            <a:r>
              <a:rPr lang="en-US" altLang="cs-CZ" i="1" dirty="0" err="1">
                <a:solidFill>
                  <a:schemeClr val="bg1"/>
                </a:solidFill>
              </a:rPr>
              <a:t>Marienbadu</a:t>
            </a:r>
            <a:r>
              <a:rPr lang="en-US" altLang="cs-CZ" i="1" dirty="0">
                <a:solidFill>
                  <a:schemeClr val="bg1"/>
                </a:solidFill>
              </a:rPr>
              <a:t> </a:t>
            </a:r>
            <a:r>
              <a:rPr lang="en-US" altLang="cs-CZ" dirty="0">
                <a:solidFill>
                  <a:schemeClr val="bg1"/>
                </a:solidFill>
              </a:rPr>
              <a:t>(Alain </a:t>
            </a:r>
            <a:r>
              <a:rPr lang="en-US" altLang="cs-CZ" dirty="0" err="1">
                <a:solidFill>
                  <a:schemeClr val="bg1"/>
                </a:solidFill>
              </a:rPr>
              <a:t>Resnais</a:t>
            </a:r>
            <a:r>
              <a:rPr lang="en-US" altLang="cs-CZ" dirty="0">
                <a:solidFill>
                  <a:schemeClr val="bg1"/>
                </a:solidFill>
              </a:rPr>
              <a:t>, 1961)</a:t>
            </a:r>
          </a:p>
          <a:p>
            <a:r>
              <a:rPr lang="en-US" altLang="cs-CZ" i="1" dirty="0" err="1">
                <a:solidFill>
                  <a:schemeClr val="bg1"/>
                </a:solidFill>
              </a:rPr>
              <a:t>Žít</a:t>
            </a:r>
            <a:r>
              <a:rPr lang="en-US" altLang="cs-CZ" i="1" dirty="0">
                <a:solidFill>
                  <a:schemeClr val="bg1"/>
                </a:solidFill>
              </a:rPr>
              <a:t> </a:t>
            </a:r>
            <a:r>
              <a:rPr lang="en-US" altLang="cs-CZ" i="1" dirty="0" err="1">
                <a:solidFill>
                  <a:schemeClr val="bg1"/>
                </a:solidFill>
              </a:rPr>
              <a:t>svůj</a:t>
            </a:r>
            <a:r>
              <a:rPr lang="en-US" altLang="cs-CZ" i="1" dirty="0">
                <a:solidFill>
                  <a:schemeClr val="bg1"/>
                </a:solidFill>
              </a:rPr>
              <a:t> </a:t>
            </a:r>
            <a:r>
              <a:rPr lang="en-US" altLang="cs-CZ" i="1" dirty="0" err="1">
                <a:solidFill>
                  <a:schemeClr val="bg1"/>
                </a:solidFill>
              </a:rPr>
              <a:t>život</a:t>
            </a:r>
            <a:r>
              <a:rPr lang="en-US" altLang="cs-CZ" i="1" dirty="0">
                <a:solidFill>
                  <a:schemeClr val="bg1"/>
                </a:solidFill>
              </a:rPr>
              <a:t> </a:t>
            </a:r>
            <a:r>
              <a:rPr lang="en-US" altLang="cs-CZ" dirty="0">
                <a:solidFill>
                  <a:schemeClr val="bg1"/>
                </a:solidFill>
              </a:rPr>
              <a:t>(Jean-Luc Godard, 1962)</a:t>
            </a:r>
          </a:p>
          <a:p>
            <a:r>
              <a:rPr lang="en-US" altLang="cs-CZ" i="1" dirty="0">
                <a:solidFill>
                  <a:schemeClr val="bg1"/>
                </a:solidFill>
              </a:rPr>
              <a:t>Jules a Jim </a:t>
            </a:r>
            <a:r>
              <a:rPr lang="en-US" altLang="cs-CZ" dirty="0">
                <a:solidFill>
                  <a:schemeClr val="bg1"/>
                </a:solidFill>
              </a:rPr>
              <a:t>((François Truffaut, 1962)</a:t>
            </a:r>
          </a:p>
          <a:p>
            <a:r>
              <a:rPr lang="en-US" altLang="cs-CZ" i="1" dirty="0" err="1">
                <a:solidFill>
                  <a:schemeClr val="bg1"/>
                </a:solidFill>
              </a:rPr>
              <a:t>Cléo</a:t>
            </a:r>
            <a:r>
              <a:rPr lang="en-US" altLang="cs-CZ" i="1" dirty="0">
                <a:solidFill>
                  <a:schemeClr val="bg1"/>
                </a:solidFill>
              </a:rPr>
              <a:t> od 5 do 7 </a:t>
            </a:r>
            <a:r>
              <a:rPr lang="en-US" altLang="cs-CZ" dirty="0">
                <a:solidFill>
                  <a:schemeClr val="bg1"/>
                </a:solidFill>
              </a:rPr>
              <a:t>(Agnès </a:t>
            </a:r>
            <a:r>
              <a:rPr lang="en-US" altLang="cs-CZ" dirty="0" err="1">
                <a:solidFill>
                  <a:schemeClr val="bg1"/>
                </a:solidFill>
              </a:rPr>
              <a:t>Varda</a:t>
            </a:r>
            <a:r>
              <a:rPr lang="en-US" altLang="cs-CZ" dirty="0">
                <a:solidFill>
                  <a:schemeClr val="bg1"/>
                </a:solidFill>
              </a:rPr>
              <a:t>, 1963)</a:t>
            </a:r>
          </a:p>
          <a:p>
            <a:r>
              <a:rPr lang="en-US" altLang="cs-CZ" i="1" dirty="0" err="1">
                <a:solidFill>
                  <a:schemeClr val="bg1"/>
                </a:solidFill>
              </a:rPr>
              <a:t>Pohrdání</a:t>
            </a:r>
            <a:r>
              <a:rPr lang="en-US" altLang="cs-CZ" i="1" dirty="0">
                <a:solidFill>
                  <a:schemeClr val="bg1"/>
                </a:solidFill>
              </a:rPr>
              <a:t> </a:t>
            </a:r>
            <a:r>
              <a:rPr lang="en-US" altLang="cs-CZ" dirty="0">
                <a:solidFill>
                  <a:schemeClr val="bg1"/>
                </a:solidFill>
              </a:rPr>
              <a:t>(Jean-Luc Godard, 1963)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413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70B7D8-D02A-4F4F-9A92-DB27B54FD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 dirty="0"/>
              <a:t>Alain Robbe-Grillet &amp; Alain </a:t>
            </a:r>
            <a:r>
              <a:rPr lang="en-US" sz="3200" dirty="0" err="1"/>
              <a:t>Resnais</a:t>
            </a:r>
            <a:endParaRPr lang="en-US" sz="3200" dirty="0"/>
          </a:p>
        </p:txBody>
      </p:sp>
      <p:pic>
        <p:nvPicPr>
          <p:cNvPr id="6" name="Obrázek 5" descr="Obsah obrázku osoba, muž, fotka, bílá&#10;&#10;Popis byl vytvořen automaticky">
            <a:extLst>
              <a:ext uri="{FF2B5EF4-FFF2-40B4-BE49-F238E27FC236}">
                <a16:creationId xmlns:a16="http://schemas.microsoft.com/office/drawing/2014/main" id="{7FAA8734-6723-D44D-8B17-45B52DAA5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004" y="616137"/>
            <a:ext cx="4297680" cy="3244748"/>
          </a:xfrm>
          <a:prstGeom prst="rect">
            <a:avLst/>
          </a:prstGeom>
        </p:spPr>
      </p:pic>
      <p:pic>
        <p:nvPicPr>
          <p:cNvPr id="4" name="Obrázek 3" descr="Obsah obrázku osoba, muž, auto, budova&#10;&#10;Popis byl vytvořen automaticky">
            <a:extLst>
              <a:ext uri="{FF2B5EF4-FFF2-40B4-BE49-F238E27FC236}">
                <a16:creationId xmlns:a16="http://schemas.microsoft.com/office/drawing/2014/main" id="{CFEA148C-8C63-5F41-86CC-F59051FE5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316" y="626881"/>
            <a:ext cx="4297680" cy="322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200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osoba, budova, žena, zeď&#10;&#10;Popis byl vytvořen automaticky">
            <a:extLst>
              <a:ext uri="{FF2B5EF4-FFF2-40B4-BE49-F238E27FC236}">
                <a16:creationId xmlns:a16="http://schemas.microsoft.com/office/drawing/2014/main" id="{0B447D35-D755-064B-A7AF-E93113996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49" y="710490"/>
            <a:ext cx="3122143" cy="2341607"/>
          </a:xfrm>
          <a:prstGeom prst="rect">
            <a:avLst/>
          </a:prstGeom>
        </p:spPr>
      </p:pic>
      <p:pic>
        <p:nvPicPr>
          <p:cNvPr id="8" name="Obrázek 7" descr="Obsah obrázku osoba, žena, fotka, zeď&#10;&#10;Popis byl vytvořen automaticky">
            <a:extLst>
              <a:ext uri="{FF2B5EF4-FFF2-40B4-BE49-F238E27FC236}">
                <a16:creationId xmlns:a16="http://schemas.microsoft.com/office/drawing/2014/main" id="{D9E08014-03A9-3142-A1B8-7F8C85E70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9" y="3796369"/>
            <a:ext cx="3104943" cy="2375281"/>
          </a:xfrm>
          <a:prstGeom prst="rect">
            <a:avLst/>
          </a:prstGeom>
        </p:spPr>
      </p:pic>
      <p:pic>
        <p:nvPicPr>
          <p:cNvPr id="4" name="Obrázek 3" descr="Obsah obrázku zeď, interiér, osoba, patro&#10;&#10;Popis byl vytvořen automaticky">
            <a:extLst>
              <a:ext uri="{FF2B5EF4-FFF2-40B4-BE49-F238E27FC236}">
                <a16:creationId xmlns:a16="http://schemas.microsoft.com/office/drawing/2014/main" id="{6558EB49-397D-1943-A74B-EA3B01358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676" y="1707925"/>
            <a:ext cx="3252903" cy="3456209"/>
          </a:xfrm>
          <a:prstGeom prst="rect">
            <a:avLst/>
          </a:prstGeom>
        </p:spPr>
      </p:pic>
      <p:pic>
        <p:nvPicPr>
          <p:cNvPr id="10" name="Obrázek 9" descr="Obsah obrázku zeď, osoba, interiér, fotka&#10;&#10;Popis byl vytvořen automaticky">
            <a:extLst>
              <a:ext uri="{FF2B5EF4-FFF2-40B4-BE49-F238E27FC236}">
                <a16:creationId xmlns:a16="http://schemas.microsoft.com/office/drawing/2014/main" id="{24DBCED7-1197-0147-A3C4-9CCDE729D2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3518" y="2130803"/>
            <a:ext cx="3252903" cy="261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138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BC3E12-F994-334A-8D39-268F94D5B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07" y="2386744"/>
            <a:ext cx="4767221" cy="1645920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000" i="1" dirty="0" err="1"/>
              <a:t>Všechna</a:t>
            </a:r>
            <a:r>
              <a:rPr lang="en-US" sz="2000" i="1" dirty="0"/>
              <a:t> </a:t>
            </a:r>
            <a:r>
              <a:rPr lang="en-US" sz="2000" i="1" dirty="0" err="1"/>
              <a:t>paměť</a:t>
            </a:r>
            <a:r>
              <a:rPr lang="en-US" sz="2000" i="1" dirty="0"/>
              <a:t> </a:t>
            </a:r>
            <a:r>
              <a:rPr lang="en-US" sz="2000" i="1" dirty="0" err="1"/>
              <a:t>světa</a:t>
            </a:r>
            <a:r>
              <a:rPr lang="en-US" sz="2000" i="1" dirty="0"/>
              <a:t> </a:t>
            </a:r>
            <a:r>
              <a:rPr lang="en-US" sz="2000" dirty="0"/>
              <a:t>(1956) </a:t>
            </a:r>
            <a:br>
              <a:rPr lang="en-US" sz="2000" dirty="0"/>
            </a:br>
            <a:r>
              <a:rPr lang="en-US" sz="2000" i="1" dirty="0" err="1"/>
              <a:t>noc</a:t>
            </a:r>
            <a:r>
              <a:rPr lang="en-US" sz="2000" i="1" dirty="0"/>
              <a:t> a </a:t>
            </a:r>
            <a:r>
              <a:rPr lang="en-US" sz="2000" i="1" dirty="0" err="1"/>
              <a:t>mlha</a:t>
            </a:r>
            <a:r>
              <a:rPr lang="en-US" sz="2000" i="1" dirty="0"/>
              <a:t> </a:t>
            </a:r>
            <a:r>
              <a:rPr lang="en-US" sz="2000" dirty="0"/>
              <a:t>(1956)</a:t>
            </a:r>
            <a:br>
              <a:rPr lang="en-US" sz="2000" dirty="0"/>
            </a:br>
            <a:r>
              <a:rPr lang="en-US" sz="2000" i="1" dirty="0" err="1"/>
              <a:t>hirošima</a:t>
            </a:r>
            <a:r>
              <a:rPr lang="en-US" sz="2000" i="1" dirty="0"/>
              <a:t>, </a:t>
            </a:r>
            <a:r>
              <a:rPr lang="en-US" sz="2000" i="1" dirty="0" err="1"/>
              <a:t>má</a:t>
            </a:r>
            <a:r>
              <a:rPr lang="en-US" sz="2000" i="1" dirty="0"/>
              <a:t> </a:t>
            </a:r>
            <a:r>
              <a:rPr lang="en-US" sz="2000" i="1" dirty="0" err="1"/>
              <a:t>láska</a:t>
            </a:r>
            <a:r>
              <a:rPr lang="en-US" sz="2000" i="1" dirty="0"/>
              <a:t> </a:t>
            </a:r>
            <a:r>
              <a:rPr lang="en-US" sz="2000" dirty="0"/>
              <a:t>(1959)</a:t>
            </a:r>
          </a:p>
        </p:txBody>
      </p:sp>
      <p:pic>
        <p:nvPicPr>
          <p:cNvPr id="8" name="Obrázek 7" descr="Obsah obrázku text, kniha&#10;&#10;Popis byl vytvořen automaticky">
            <a:extLst>
              <a:ext uri="{FF2B5EF4-FFF2-40B4-BE49-F238E27FC236}">
                <a16:creationId xmlns:a16="http://schemas.microsoft.com/office/drawing/2014/main" id="{2BFCD67C-6A6F-554F-8580-3A60337D4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142" y="640080"/>
            <a:ext cx="1793646" cy="2628053"/>
          </a:xfrm>
          <a:prstGeom prst="rect">
            <a:avLst/>
          </a:prstGeom>
        </p:spPr>
      </p:pic>
      <p:pic>
        <p:nvPicPr>
          <p:cNvPr id="4" name="Obrázek 3" descr="Obsah obrázku text, budova, osoba&#10;&#10;Popis byl vytvořen automaticky">
            <a:extLst>
              <a:ext uri="{FF2B5EF4-FFF2-40B4-BE49-F238E27FC236}">
                <a16:creationId xmlns:a16="http://schemas.microsoft.com/office/drawing/2014/main" id="{D4EAA262-D7E5-5A41-98AC-5FD0EF2BF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8729" y="640080"/>
            <a:ext cx="1855096" cy="2628053"/>
          </a:xfrm>
          <a:prstGeom prst="rect">
            <a:avLst/>
          </a:prstGeom>
        </p:spPr>
      </p:pic>
      <p:pic>
        <p:nvPicPr>
          <p:cNvPr id="6" name="Obrázek 5" descr="Obsah obrázku text, fotka, zobrazení&#10;&#10;Popis byl vytvořen automaticky">
            <a:extLst>
              <a:ext uri="{FF2B5EF4-FFF2-40B4-BE49-F238E27FC236}">
                <a16:creationId xmlns:a16="http://schemas.microsoft.com/office/drawing/2014/main" id="{7613350E-3C3E-4E4E-B1AC-6064D6283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257" y="3589866"/>
            <a:ext cx="1766435" cy="241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542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89ED271D-93EB-F847-A931-DFC68F35B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rmAutofit/>
          </a:bodyPr>
          <a:lstStyle/>
          <a:p>
            <a:r>
              <a:rPr lang="en-US" sz="2800" i="1">
                <a:solidFill>
                  <a:schemeClr val="bg1"/>
                </a:solidFill>
              </a:rPr>
              <a:t>Hirošima, má láska </a:t>
            </a:r>
            <a:r>
              <a:rPr lang="en-US" sz="2800">
                <a:solidFill>
                  <a:schemeClr val="bg1"/>
                </a:solidFill>
              </a:rPr>
              <a:t>(1959)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4C73762-845F-4B48-BCCE-73EB22779E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7" y="2638043"/>
            <a:ext cx="3649753" cy="3576490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bg1"/>
                </a:solidFill>
              </a:rPr>
              <a:t>Celovečerní</a:t>
            </a:r>
            <a:r>
              <a:rPr lang="en-US" sz="1800" dirty="0">
                <a:solidFill>
                  <a:schemeClr val="bg1"/>
                </a:solidFill>
              </a:rPr>
              <a:t> debut Alaina </a:t>
            </a:r>
            <a:r>
              <a:rPr lang="en-US" sz="1800" dirty="0" err="1">
                <a:solidFill>
                  <a:schemeClr val="bg1"/>
                </a:solidFill>
              </a:rPr>
              <a:t>Resnaise</a:t>
            </a:r>
            <a:endParaRPr lang="en-US" sz="1800" dirty="0">
              <a:solidFill>
                <a:schemeClr val="bg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bg1"/>
                </a:solidFill>
              </a:rPr>
              <a:t>scénář</a:t>
            </a:r>
            <a:r>
              <a:rPr lang="en-US" sz="1800" dirty="0">
                <a:solidFill>
                  <a:schemeClr val="bg1"/>
                </a:solidFill>
              </a:rPr>
              <a:t> Marguerite </a:t>
            </a:r>
            <a:r>
              <a:rPr lang="en-US" sz="1800" dirty="0" err="1">
                <a:solidFill>
                  <a:schemeClr val="bg1"/>
                </a:solidFill>
              </a:rPr>
              <a:t>Durasová</a:t>
            </a:r>
            <a:endParaRPr lang="en-US" sz="1800" dirty="0">
              <a:solidFill>
                <a:schemeClr val="bg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bg1"/>
                </a:solidFill>
              </a:rPr>
              <a:t>Dvě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bezejmenné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postavy</a:t>
            </a:r>
            <a:r>
              <a:rPr lang="en-US" sz="1800" dirty="0">
                <a:solidFill>
                  <a:schemeClr val="bg1"/>
                </a:solidFill>
              </a:rPr>
              <a:t> – </a:t>
            </a:r>
            <a:r>
              <a:rPr lang="en-US" sz="1800" dirty="0" err="1">
                <a:solidFill>
                  <a:schemeClr val="bg1"/>
                </a:solidFill>
              </a:rPr>
              <a:t>francouzská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herečka</a:t>
            </a:r>
            <a:r>
              <a:rPr lang="en-US" sz="1800" dirty="0">
                <a:solidFill>
                  <a:schemeClr val="bg1"/>
                </a:solidFill>
              </a:rPr>
              <a:t> a </a:t>
            </a:r>
            <a:r>
              <a:rPr lang="en-US" sz="1800" dirty="0" err="1">
                <a:solidFill>
                  <a:schemeClr val="bg1"/>
                </a:solidFill>
              </a:rPr>
              <a:t>japonský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architekt</a:t>
            </a:r>
            <a:r>
              <a:rPr lang="en-US" sz="1800" dirty="0">
                <a:solidFill>
                  <a:schemeClr val="bg1"/>
                </a:solidFill>
              </a:rPr>
              <a:t> – </a:t>
            </a:r>
            <a:r>
              <a:rPr lang="en-US" sz="1800" dirty="0" err="1">
                <a:solidFill>
                  <a:schemeClr val="bg1"/>
                </a:solidFill>
              </a:rPr>
              <a:t>prožijí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krátký</a:t>
            </a:r>
            <a:r>
              <a:rPr lang="en-US" sz="1800" dirty="0">
                <a:solidFill>
                  <a:schemeClr val="bg1"/>
                </a:solidFill>
              </a:rPr>
              <a:t>, ale </a:t>
            </a:r>
            <a:r>
              <a:rPr lang="en-US" sz="1800" dirty="0" err="1">
                <a:solidFill>
                  <a:schemeClr val="bg1"/>
                </a:solidFill>
              </a:rPr>
              <a:t>intenzivní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milostný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vztah</a:t>
            </a:r>
            <a:endParaRPr lang="en-US" sz="1800" dirty="0">
              <a:solidFill>
                <a:schemeClr val="bg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bg1"/>
                </a:solidFill>
              </a:rPr>
              <a:t>Nadšené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přijetí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kritikou</a:t>
            </a:r>
            <a:r>
              <a:rPr lang="en-US" sz="1800" dirty="0">
                <a:solidFill>
                  <a:schemeClr val="bg1"/>
                </a:solidFill>
              </a:rPr>
              <a:t> a </a:t>
            </a:r>
            <a:r>
              <a:rPr lang="en-US" sz="1800" dirty="0" err="1">
                <a:solidFill>
                  <a:schemeClr val="bg1"/>
                </a:solidFill>
              </a:rPr>
              <a:t>divácký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úspěch</a:t>
            </a:r>
            <a:endParaRPr lang="en-US" sz="1800" dirty="0">
              <a:solidFill>
                <a:schemeClr val="bg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bg1"/>
                </a:solidFill>
              </a:rPr>
              <a:t>Kinematografie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pracuje</a:t>
            </a:r>
            <a:r>
              <a:rPr lang="en-US" sz="1800" dirty="0">
                <a:solidFill>
                  <a:schemeClr val="bg1"/>
                </a:solidFill>
              </a:rPr>
              <a:t> s </a:t>
            </a:r>
            <a:r>
              <a:rPr lang="en-US" sz="1800" dirty="0" err="1">
                <a:solidFill>
                  <a:schemeClr val="bg1"/>
                </a:solidFill>
              </a:rPr>
              <a:t>dvojím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časem</a:t>
            </a:r>
            <a:r>
              <a:rPr lang="en-US" sz="1800" dirty="0">
                <a:solidFill>
                  <a:schemeClr val="bg1"/>
                </a:solidFill>
              </a:rPr>
              <a:t> a </a:t>
            </a:r>
            <a:r>
              <a:rPr lang="en-US" sz="1800" dirty="0" err="1">
                <a:solidFill>
                  <a:schemeClr val="bg1"/>
                </a:solidFill>
              </a:rPr>
              <a:t>realitou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podobně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jako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literatura</a:t>
            </a:r>
            <a:r>
              <a:rPr lang="en-US" sz="1800" dirty="0">
                <a:solidFill>
                  <a:schemeClr val="bg1"/>
                </a:solidFill>
              </a:rPr>
              <a:t>  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7" name="Zástupný symbol obrázku 6" descr="Obsah obrázku vsedě, osoba, budova, muž&#10;&#10;Popis byl vytvořen automaticky">
            <a:extLst>
              <a:ext uri="{FF2B5EF4-FFF2-40B4-BE49-F238E27FC236}">
                <a16:creationId xmlns:a16="http://schemas.microsoft.com/office/drawing/2014/main" id="{D4F6BDF1-6D85-C642-AADE-3446E6BD876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17567"/>
          <a:stretch/>
        </p:blipFill>
        <p:spPr>
          <a:xfrm>
            <a:off x="5449955" y="643467"/>
            <a:ext cx="5946385" cy="54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845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osoba, interiér&#10;&#10;Popis byl vytvořen automaticky">
            <a:extLst>
              <a:ext uri="{FF2B5EF4-FFF2-40B4-BE49-F238E27FC236}">
                <a16:creationId xmlns:a16="http://schemas.microsoft.com/office/drawing/2014/main" id="{AE550BF8-CD59-EC47-B9C0-56866088FF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1" r="3" b="3"/>
          <a:stretch/>
        </p:blipFill>
        <p:spPr>
          <a:xfrm>
            <a:off x="5419264" y="3265079"/>
            <a:ext cx="6129269" cy="35929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4E22ACF-0A70-2544-A915-738F1E6EC8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17" r="-2" b="-2"/>
          <a:stretch/>
        </p:blipFill>
        <p:spPr>
          <a:xfrm>
            <a:off x="643467" y="-4"/>
            <a:ext cx="6082711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679608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zeď, interiér, osoba, žena&#10;&#10;Popis byl vytvořen automaticky">
            <a:extLst>
              <a:ext uri="{FF2B5EF4-FFF2-40B4-BE49-F238E27FC236}">
                <a16:creationId xmlns:a16="http://schemas.microsoft.com/office/drawing/2014/main" id="{4E85BABF-0330-E548-8F99-2F038D579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439" y="1626827"/>
            <a:ext cx="4789827" cy="3604344"/>
          </a:xfrm>
          <a:prstGeom prst="rect">
            <a:avLst/>
          </a:prstGeom>
        </p:spPr>
      </p:pic>
      <p:pic>
        <p:nvPicPr>
          <p:cNvPr id="5" name="Obrázek 4" descr="Obsah obrázku budova, silnice, exteriér, ulice&#10;&#10;Popis byl vytvořen automaticky">
            <a:extLst>
              <a:ext uri="{FF2B5EF4-FFF2-40B4-BE49-F238E27FC236}">
                <a16:creationId xmlns:a16="http://schemas.microsoft.com/office/drawing/2014/main" id="{59A836C9-6D30-6E4B-8F72-4B234AAD5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734" y="2085152"/>
            <a:ext cx="4799456" cy="268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656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trop, interiér, patro, zeď&#10;&#10;Popis byl vytvořen automaticky">
            <a:extLst>
              <a:ext uri="{FF2B5EF4-FFF2-40B4-BE49-F238E27FC236}">
                <a16:creationId xmlns:a16="http://schemas.microsoft.com/office/drawing/2014/main" id="{55DA7FF7-4420-8246-AE4D-32C6A3ED2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214" y="1124712"/>
            <a:ext cx="6291571" cy="460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862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, postel, zeď, ležící&#10;&#10;Popis byl vytvořen automaticky">
            <a:extLst>
              <a:ext uri="{FF2B5EF4-FFF2-40B4-BE49-F238E27FC236}">
                <a16:creationId xmlns:a16="http://schemas.microsoft.com/office/drawing/2014/main" id="{024296E1-1306-9747-BAFC-2DBAAE160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439" y="1146536"/>
            <a:ext cx="6148048" cy="4564925"/>
          </a:xfrm>
          <a:prstGeom prst="rect">
            <a:avLst/>
          </a:prstGeom>
        </p:spPr>
      </p:pic>
      <p:pic>
        <p:nvPicPr>
          <p:cNvPr id="5" name="Obrázek 4" descr="Obsah obrázku země, osoba, exteriér, jídlo&#10;&#10;Popis byl vytvořen automaticky">
            <a:extLst>
              <a:ext uri="{FF2B5EF4-FFF2-40B4-BE49-F238E27FC236}">
                <a16:creationId xmlns:a16="http://schemas.microsoft.com/office/drawing/2014/main" id="{0ACBEE9A-008D-CD47-BD00-1A3FEF6E3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0224" y="2117029"/>
            <a:ext cx="3486965" cy="262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506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3A9B91-28BC-C44E-9120-F5B5B7A33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681105"/>
            <a:ext cx="3401568" cy="1495794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>
            <a:normAutofit/>
          </a:bodyPr>
          <a:lstStyle/>
          <a:p>
            <a:r>
              <a:rPr lang="cs-CZ" sz="2600" err="1"/>
              <a:t>Záasady</a:t>
            </a:r>
            <a:r>
              <a:rPr lang="cs-CZ" sz="2600"/>
              <a:t> hnutí nového románu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CEAE465C-DF1A-4250-9514-EA12E03C2798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5397500" y="639763"/>
          <a:ext cx="6151563" cy="527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187423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4CAEB6-3546-0140-9979-C6EEBA6AC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i="1" dirty="0" err="1"/>
              <a:t>Loni</a:t>
            </a:r>
            <a:r>
              <a:rPr lang="en-US" i="1" dirty="0"/>
              <a:t> v </a:t>
            </a:r>
            <a:r>
              <a:rPr lang="en-US" i="1" dirty="0" err="1"/>
              <a:t>Marienbadu</a:t>
            </a:r>
            <a:r>
              <a:rPr lang="en-US" i="1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série</a:t>
            </a:r>
            <a:r>
              <a:rPr lang="en-US" dirty="0"/>
              <a:t> </a:t>
            </a:r>
            <a:r>
              <a:rPr lang="en-US" dirty="0" err="1"/>
              <a:t>odmítnutí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DD4A52-58E0-1749-A3B1-60570EE95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404040"/>
                </a:solidFill>
              </a:rPr>
              <a:t>Klasické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 dirty="0" err="1">
                <a:solidFill>
                  <a:srgbClr val="404040"/>
                </a:solidFill>
              </a:rPr>
              <a:t>zápletky</a:t>
            </a:r>
            <a:endParaRPr lang="en-US" dirty="0">
              <a:solidFill>
                <a:srgbClr val="404040"/>
              </a:solidFill>
            </a:endParaRPr>
          </a:p>
          <a:p>
            <a:r>
              <a:rPr lang="en-US" dirty="0" err="1">
                <a:solidFill>
                  <a:srgbClr val="404040"/>
                </a:solidFill>
              </a:rPr>
              <a:t>Stabilního</a:t>
            </a:r>
            <a:r>
              <a:rPr lang="en-US" dirty="0">
                <a:solidFill>
                  <a:srgbClr val="404040"/>
                </a:solidFill>
              </a:rPr>
              <a:t> POV</a:t>
            </a:r>
          </a:p>
          <a:p>
            <a:r>
              <a:rPr lang="en-US" dirty="0" err="1">
                <a:solidFill>
                  <a:srgbClr val="404040"/>
                </a:solidFill>
              </a:rPr>
              <a:t>Konvenčních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 dirty="0" err="1">
                <a:solidFill>
                  <a:srgbClr val="404040"/>
                </a:solidFill>
              </a:rPr>
              <a:t>postav</a:t>
            </a:r>
            <a:endParaRPr lang="en-US" dirty="0">
              <a:solidFill>
                <a:srgbClr val="404040"/>
              </a:solidFill>
            </a:endParaRPr>
          </a:p>
          <a:p>
            <a:r>
              <a:rPr lang="en-US" dirty="0" err="1">
                <a:solidFill>
                  <a:srgbClr val="404040"/>
                </a:solidFill>
              </a:rPr>
              <a:t>Chronologie</a:t>
            </a:r>
            <a:endParaRPr lang="en-US" dirty="0">
              <a:solidFill>
                <a:srgbClr val="404040"/>
              </a:solidFill>
            </a:endParaRPr>
          </a:p>
          <a:p>
            <a:r>
              <a:rPr lang="en-US" dirty="0" err="1">
                <a:solidFill>
                  <a:srgbClr val="404040"/>
                </a:solidFill>
              </a:rPr>
              <a:t>Naturalismu</a:t>
            </a:r>
            <a:endParaRPr lang="en-US" dirty="0">
              <a:solidFill>
                <a:srgbClr val="404040"/>
              </a:solidFill>
            </a:endParaRPr>
          </a:p>
          <a:p>
            <a:r>
              <a:rPr lang="en-US" dirty="0" err="1">
                <a:solidFill>
                  <a:srgbClr val="404040"/>
                </a:solidFill>
              </a:rPr>
              <a:t>Kontextu</a:t>
            </a:r>
            <a:r>
              <a:rPr lang="en-US" dirty="0">
                <a:solidFill>
                  <a:srgbClr val="404040"/>
                </a:solidFill>
              </a:rPr>
              <a:t> a </a:t>
            </a:r>
            <a:r>
              <a:rPr lang="en-US" dirty="0" err="1">
                <a:solidFill>
                  <a:srgbClr val="404040"/>
                </a:solidFill>
              </a:rPr>
              <a:t>uzavřené</a:t>
            </a:r>
            <a:r>
              <a:rPr lang="en-US" dirty="0">
                <a:solidFill>
                  <a:srgbClr val="404040"/>
                </a:solidFill>
              </a:rPr>
              <a:t> </a:t>
            </a:r>
            <a:r>
              <a:rPr lang="en-US" dirty="0" err="1">
                <a:solidFill>
                  <a:srgbClr val="404040"/>
                </a:solidFill>
              </a:rPr>
              <a:t>interpretace</a:t>
            </a:r>
            <a:endParaRPr lang="en-US" dirty="0">
              <a:solidFill>
                <a:srgbClr val="404040"/>
              </a:solidFill>
            </a:endParaRPr>
          </a:p>
          <a:p>
            <a:endParaRPr lang="cs-CZ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5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7000"/>
                <a:shade val="100000"/>
                <a:satMod val="185000"/>
                <a:lumMod val="120000"/>
              </a:schemeClr>
            </a:gs>
            <a:gs pos="100000">
              <a:schemeClr val="bg1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99535479-735F-425C-820F-EE2A1625F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3E44B1-F011-904B-A393-78AD23BE8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solidFill>
            <a:schemeClr val="accent1"/>
          </a:solidFill>
          <a:ln w="177800" cmpd="thinThick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Čtyři inovace nové vlny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7928D8-6FA5-4B49-920A-3048AFEC8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101983"/>
          </a:xfrm>
        </p:spPr>
        <p:txBody>
          <a:bodyPr>
            <a:normAutofit/>
          </a:bodyPr>
          <a:lstStyle/>
          <a:p>
            <a:r>
              <a:rPr lang="cs-CZ" b="1"/>
              <a:t>Produkční</a:t>
            </a:r>
            <a:r>
              <a:rPr lang="cs-CZ"/>
              <a:t> – jiný způsob výroby filmů &gt;&gt; nízkorozpočtové, filmaři pouze s minimální praxí, malé výrobní týmy složené z členů mimo profesní sdružení</a:t>
            </a:r>
          </a:p>
          <a:p>
            <a:r>
              <a:rPr lang="cs-CZ" b="1"/>
              <a:t>Estetická</a:t>
            </a:r>
            <a:r>
              <a:rPr lang="cs-CZ"/>
              <a:t> – filmy vypadají jinak než dosud bylo zvykem (svícení, kamera, prostředí, obsazení, kostýmy, střih…)</a:t>
            </a:r>
          </a:p>
          <a:p>
            <a:r>
              <a:rPr lang="cs-CZ" b="1"/>
              <a:t>Kulturní</a:t>
            </a:r>
            <a:r>
              <a:rPr lang="cs-CZ"/>
              <a:t> – tyto filmy signalizují proměnu pozice kinematografie v širším kontextu kultury – narůstá význam autorské kinematografie</a:t>
            </a:r>
          </a:p>
          <a:p>
            <a:r>
              <a:rPr lang="cs-CZ" b="1"/>
              <a:t>Kritická </a:t>
            </a:r>
            <a:r>
              <a:rPr lang="cs-CZ"/>
              <a:t>– nový způsob nahlížení na filmy, psaní o filmech, uvažování o nich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90199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exteriér, osoba, obloha, strom&#10;&#10;Popis byl vytvořen automaticky">
            <a:extLst>
              <a:ext uri="{FF2B5EF4-FFF2-40B4-BE49-F238E27FC236}">
                <a16:creationId xmlns:a16="http://schemas.microsoft.com/office/drawing/2014/main" id="{C7736DAF-0142-924D-A86B-BC4E65E5C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211" y="321734"/>
            <a:ext cx="5164746" cy="2905170"/>
          </a:xfrm>
          <a:prstGeom prst="rect">
            <a:avLst/>
          </a:prstGeom>
        </p:spPr>
      </p:pic>
      <p:pic>
        <p:nvPicPr>
          <p:cNvPr id="5" name="Obrázek 4" descr="Obsah obrázku osoba, budova, exteriér, tanečník&#10;&#10;Popis byl vytvořen automaticky">
            <a:extLst>
              <a:ext uri="{FF2B5EF4-FFF2-40B4-BE49-F238E27FC236}">
                <a16:creationId xmlns:a16="http://schemas.microsoft.com/office/drawing/2014/main" id="{6282D045-56F9-2243-A437-F5696BFFD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551" y="321734"/>
            <a:ext cx="3873560" cy="2905170"/>
          </a:xfrm>
          <a:prstGeom prst="rect">
            <a:avLst/>
          </a:prstGeom>
        </p:spPr>
      </p:pic>
      <p:pic>
        <p:nvPicPr>
          <p:cNvPr id="9" name="Obrázek 8" descr="Obsah obrázku interiér, zeď, okno, patro&#10;&#10;Popis byl vytvořen automaticky">
            <a:extLst>
              <a:ext uri="{FF2B5EF4-FFF2-40B4-BE49-F238E27FC236}">
                <a16:creationId xmlns:a16="http://schemas.microsoft.com/office/drawing/2014/main" id="{A81C1818-8713-AE4E-97A6-846A3CC91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1" y="3932807"/>
            <a:ext cx="5426764" cy="2157138"/>
          </a:xfrm>
          <a:prstGeom prst="rect">
            <a:avLst/>
          </a:prstGeom>
        </p:spPr>
      </p:pic>
      <p:pic>
        <p:nvPicPr>
          <p:cNvPr id="11" name="Obrázek 10" descr="Obsah obrázku osoba, budova, muž, exteriér&#10;&#10;Popis byl vytvořen automaticky">
            <a:extLst>
              <a:ext uri="{FF2B5EF4-FFF2-40B4-BE49-F238E27FC236}">
                <a16:creationId xmlns:a16="http://schemas.microsoft.com/office/drawing/2014/main" id="{7F264E62-C6BC-5644-AAC1-709F4A2268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9913" y="3631096"/>
            <a:ext cx="4128837" cy="276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167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7A3F9E-1352-0C41-89A2-9A570B70F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681105"/>
            <a:ext cx="3401568" cy="1495794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>
            <a:normAutofit/>
          </a:bodyPr>
          <a:lstStyle/>
          <a:p>
            <a:r>
              <a:rPr lang="cs-CZ" dirty="0"/>
              <a:t>Možná čtení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9D9CB7AD-8944-4A88-87F7-6CF200CCC2FE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5397500" y="639763"/>
          <a:ext cx="6151563" cy="527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486950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interiér, fotka, bílá, zeď&#10;&#10;Popis byl vytvořen automaticky">
            <a:extLst>
              <a:ext uri="{FF2B5EF4-FFF2-40B4-BE49-F238E27FC236}">
                <a16:creationId xmlns:a16="http://schemas.microsoft.com/office/drawing/2014/main" id="{531E4B5B-2E05-134A-916F-45E0EE626D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214" t="9091" r="11573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528950D-71D7-6149-8F70-9BA76CCFE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045160"/>
            <a:ext cx="7729728" cy="731520"/>
          </a:xfrm>
          <a:solidFill>
            <a:srgbClr val="000000">
              <a:alpha val="70000"/>
            </a:srgbClr>
          </a:solidFill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400" i="1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Loni v Marienbadu</a:t>
            </a:r>
            <a:r>
              <a:rPr lang="en-US" sz="2400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jako přemlouvání</a:t>
            </a:r>
          </a:p>
        </p:txBody>
      </p:sp>
    </p:spTree>
    <p:extLst>
      <p:ext uri="{BB962C8B-B14F-4D97-AF65-F5344CB8AC3E}">
        <p14:creationId xmlns:p14="http://schemas.microsoft.com/office/powerpoint/2010/main" val="19489774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exteriér, budova, země, obloha&#10;&#10;Popis byl vytvořen automaticky">
            <a:extLst>
              <a:ext uri="{FF2B5EF4-FFF2-40B4-BE49-F238E27FC236}">
                <a16:creationId xmlns:a16="http://schemas.microsoft.com/office/drawing/2014/main" id="{2B19622F-4E22-914D-932D-460DE51DD2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1712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9" name="Obrázek 8" descr="Obsah obrázku osoba, interiér, muž, vsedě&#10;&#10;Popis byl vytvořen automaticky">
            <a:extLst>
              <a:ext uri="{FF2B5EF4-FFF2-40B4-BE49-F238E27FC236}">
                <a16:creationId xmlns:a16="http://schemas.microsoft.com/office/drawing/2014/main" id="{4397EBD7-86B0-6B4D-8D67-500770C156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2" r="3264" b="2"/>
          <a:stretch/>
        </p:blipFill>
        <p:spPr>
          <a:xfrm>
            <a:off x="20" y="9"/>
            <a:ext cx="7279893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Obrázek 4" descr="Obsah obrázku osoba, interiér, vsedě, zeď&#10;&#10;Popis byl vytvořen automaticky">
            <a:extLst>
              <a:ext uri="{FF2B5EF4-FFF2-40B4-BE49-F238E27FC236}">
                <a16:creationId xmlns:a16="http://schemas.microsoft.com/office/drawing/2014/main" id="{6A1ADF36-AA6F-CD4D-9FBA-0A027917AF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18" r="17566" b="-3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7" name="Obrázek 6" descr="Obsah obrázku zvíře&#10;&#10;Popis byl vytvořen automaticky">
            <a:extLst>
              <a:ext uri="{FF2B5EF4-FFF2-40B4-BE49-F238E27FC236}">
                <a16:creationId xmlns:a16="http://schemas.microsoft.com/office/drawing/2014/main" id="{F8B7C3BA-F231-744C-BADE-F8E7AE0D15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475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4107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DEC809-34AD-7441-B8FA-DE6FCC424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/>
              <a:t>Kostýmní návrhy Coco Chanel</a:t>
            </a:r>
          </a:p>
        </p:txBody>
      </p:sp>
      <p:pic>
        <p:nvPicPr>
          <p:cNvPr id="6" name="Obrázek 5" descr="Obsah obrázku osoba, zeď, interiér, žena&#10;&#10;Popis byl vytvořen automaticky">
            <a:extLst>
              <a:ext uri="{FF2B5EF4-FFF2-40B4-BE49-F238E27FC236}">
                <a16:creationId xmlns:a16="http://schemas.microsoft.com/office/drawing/2014/main" id="{C363F835-962D-5E4E-B5EF-961C795ED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704" y="587858"/>
            <a:ext cx="2475980" cy="3301307"/>
          </a:xfrm>
          <a:prstGeom prst="rect">
            <a:avLst/>
          </a:prstGeom>
        </p:spPr>
      </p:pic>
      <p:pic>
        <p:nvPicPr>
          <p:cNvPr id="4" name="Obrázek 3" descr="Obsah obrázku exteriér, osoba, žena, mobilní telefon&#10;&#10;Popis byl vytvořen automaticky">
            <a:extLst>
              <a:ext uri="{FF2B5EF4-FFF2-40B4-BE49-F238E27FC236}">
                <a16:creationId xmlns:a16="http://schemas.microsoft.com/office/drawing/2014/main" id="{977C13AC-5004-CB48-A8CF-0FCD7D916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316" y="587858"/>
            <a:ext cx="2475980" cy="330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121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interiér, zvíře, savci, malé&#10;&#10;Popis byl vytvořen automaticky">
            <a:extLst>
              <a:ext uri="{FF2B5EF4-FFF2-40B4-BE49-F238E27FC236}">
                <a16:creationId xmlns:a16="http://schemas.microsoft.com/office/drawing/2014/main" id="{929399AA-F77D-FE49-85DE-AB56D887D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531" y="1124712"/>
            <a:ext cx="9080937" cy="460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141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osoba, země, exteriér, obloha&#10;&#10;Popis byl vytvořen automaticky">
            <a:extLst>
              <a:ext uri="{FF2B5EF4-FFF2-40B4-BE49-F238E27FC236}">
                <a16:creationId xmlns:a16="http://schemas.microsoft.com/office/drawing/2014/main" id="{E72DAC67-7D5B-B544-8AAB-A78C52DEC9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19471"/>
          <a:stretch/>
        </p:blipFill>
        <p:spPr>
          <a:xfrm>
            <a:off x="321731" y="321731"/>
            <a:ext cx="5728548" cy="3079194"/>
          </a:xfrm>
          <a:prstGeom prst="rect">
            <a:avLst/>
          </a:prstGeom>
        </p:spPr>
      </p:pic>
      <p:pic>
        <p:nvPicPr>
          <p:cNvPr id="3" name="Obrázek 2" descr="Obsah obrázku interiér, zeď, černá, vsedě&#10;&#10;Popis byl vytvořen automaticky">
            <a:extLst>
              <a:ext uri="{FF2B5EF4-FFF2-40B4-BE49-F238E27FC236}">
                <a16:creationId xmlns:a16="http://schemas.microsoft.com/office/drawing/2014/main" id="{71CC7608-4C2F-584E-85B8-30AED98FD9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19168"/>
          <a:stretch/>
        </p:blipFill>
        <p:spPr>
          <a:xfrm>
            <a:off x="6141719" y="321731"/>
            <a:ext cx="5728547" cy="3079194"/>
          </a:xfrm>
          <a:prstGeom prst="rect">
            <a:avLst/>
          </a:prstGeom>
        </p:spPr>
      </p:pic>
      <p:pic>
        <p:nvPicPr>
          <p:cNvPr id="9" name="Obrázek 8" descr="Obsah obrázku stůl, talíř&#10;&#10;Popis byl vytvořen automaticky">
            <a:extLst>
              <a:ext uri="{FF2B5EF4-FFF2-40B4-BE49-F238E27FC236}">
                <a16:creationId xmlns:a16="http://schemas.microsoft.com/office/drawing/2014/main" id="{F20EDA14-04FB-5440-BE65-A0862E9402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88" r="-3" b="-3"/>
          <a:stretch/>
        </p:blipFill>
        <p:spPr>
          <a:xfrm>
            <a:off x="321730" y="3489159"/>
            <a:ext cx="5728548" cy="3047107"/>
          </a:xfrm>
          <a:prstGeom prst="rect">
            <a:avLst/>
          </a:prstGeom>
        </p:spPr>
      </p:pic>
      <p:pic>
        <p:nvPicPr>
          <p:cNvPr id="5" name="Obrázek 4" descr="Obsah obrázku budova, patro, chůze, země&#10;&#10;Popis byl vytvořen automaticky">
            <a:extLst>
              <a:ext uri="{FF2B5EF4-FFF2-40B4-BE49-F238E27FC236}">
                <a16:creationId xmlns:a16="http://schemas.microsoft.com/office/drawing/2014/main" id="{2C882C89-54E9-1645-A2BC-C1DA268EF5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3" b="5435"/>
          <a:stretch/>
        </p:blipFill>
        <p:spPr>
          <a:xfrm>
            <a:off x="6141718" y="3489159"/>
            <a:ext cx="5728547" cy="304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125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kniha&#10;&#10;Popis byl vytvořen automaticky">
            <a:extLst>
              <a:ext uri="{FF2B5EF4-FFF2-40B4-BE49-F238E27FC236}">
                <a16:creationId xmlns:a16="http://schemas.microsoft.com/office/drawing/2014/main" id="{7D133D01-9DD4-9547-A663-107279495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646" y="662869"/>
            <a:ext cx="4509496" cy="3156647"/>
          </a:xfrm>
          <a:prstGeom prst="rect">
            <a:avLst/>
          </a:prstGeom>
        </p:spPr>
      </p:pic>
      <p:pic>
        <p:nvPicPr>
          <p:cNvPr id="5" name="Obrázek 4" descr="Obsah obrázku osoba, text, kniha, fotka&#10;&#10;Popis byl vytvořen automaticky">
            <a:extLst>
              <a:ext uri="{FF2B5EF4-FFF2-40B4-BE49-F238E27FC236}">
                <a16:creationId xmlns:a16="http://schemas.microsoft.com/office/drawing/2014/main" id="{FAA6B5C8-F6B4-DC43-9680-E3D17C369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103" y="4328887"/>
            <a:ext cx="2211168" cy="1873965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BD55C525-C1A8-3343-AF57-270C79180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845" y="4350186"/>
            <a:ext cx="2224290" cy="1873965"/>
          </a:xfrm>
          <a:prstGeom prst="rect">
            <a:avLst/>
          </a:prstGeom>
        </p:spPr>
      </p:pic>
      <p:pic>
        <p:nvPicPr>
          <p:cNvPr id="7" name="Obrázek 6" descr="Obsah obrázku noviny&#10;&#10;Popis byl vytvořen automaticky">
            <a:extLst>
              <a:ext uri="{FF2B5EF4-FFF2-40B4-BE49-F238E27FC236}">
                <a16:creationId xmlns:a16="http://schemas.microsoft.com/office/drawing/2014/main" id="{CD52A18B-3D86-804E-8ACF-D45196A5FA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3177" y="922358"/>
            <a:ext cx="5157201" cy="501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301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A8B565-6CEF-7F4B-B325-7D10A877A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Kameraman a scenárista</a:t>
            </a:r>
            <a:br>
              <a:rPr lang="cs-CZ" dirty="0"/>
            </a:br>
            <a:r>
              <a:rPr lang="cs-CZ" dirty="0"/>
              <a:t>ohrožené profese?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FD7700E-C409-EC44-B082-2EEFFE51E8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62615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F48D903-5DC8-494A-A477-F140DC2AD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cs-CZ" dirty="0"/>
              <a:t>scenárista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8F4AFBC-DA5D-CC47-AA9D-2E473AE99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sz="1500">
                <a:solidFill>
                  <a:srgbClr val="404040"/>
                </a:solidFill>
              </a:rPr>
              <a:t>Prestiž profese klesá, ale kvalitativně zůstává skoro beze změny</a:t>
            </a:r>
          </a:p>
          <a:p>
            <a:pPr lvl="1">
              <a:lnSpc>
                <a:spcPct val="90000"/>
              </a:lnSpc>
            </a:pPr>
            <a:r>
              <a:rPr lang="cs-CZ" sz="1500">
                <a:solidFill>
                  <a:srgbClr val="404040"/>
                </a:solidFill>
              </a:rPr>
              <a:t>Žánrová kinematografie scenáristy potřebuje – např. Jean Aurenche a jeho podíl na 19 scénářích v 50.letech X 16 scénářů v 60. letech</a:t>
            </a:r>
          </a:p>
          <a:p>
            <a:pPr lvl="1">
              <a:lnSpc>
                <a:spcPct val="90000"/>
              </a:lnSpc>
            </a:pPr>
            <a:r>
              <a:rPr lang="cs-CZ" sz="1500">
                <a:solidFill>
                  <a:srgbClr val="404040"/>
                </a:solidFill>
              </a:rPr>
              <a:t>Tvůrčí tandemy nové vlny – Francois Truffaut a Marcel Moussy (Nikdo mne nemá rád, Střílejte na pianistu), Claude Chabrol a Paul Gégauff (14 filmů),  Alain Resnais a jeho těsná spolupráce s představiteli hnutí nového románu</a:t>
            </a:r>
          </a:p>
          <a:p>
            <a:pPr>
              <a:lnSpc>
                <a:spcPct val="90000"/>
              </a:lnSpc>
            </a:pPr>
            <a:r>
              <a:rPr lang="cs-CZ" sz="1500">
                <a:solidFill>
                  <a:srgbClr val="404040"/>
                </a:solidFill>
              </a:rPr>
              <a:t>Na druhou stranu:</a:t>
            </a:r>
          </a:p>
          <a:p>
            <a:pPr lvl="1">
              <a:lnSpc>
                <a:spcPct val="90000"/>
              </a:lnSpc>
            </a:pPr>
            <a:r>
              <a:rPr lang="cs-CZ" sz="1500">
                <a:solidFill>
                  <a:srgbClr val="404040"/>
                </a:solidFill>
              </a:rPr>
              <a:t>Legendy o improvizovaných projektech bez scénáře mají dopad na další generaci filmařů</a:t>
            </a:r>
          </a:p>
          <a:p>
            <a:pPr lvl="1">
              <a:lnSpc>
                <a:spcPct val="90000"/>
              </a:lnSpc>
            </a:pPr>
            <a:r>
              <a:rPr lang="cs-CZ" sz="1500">
                <a:solidFill>
                  <a:srgbClr val="404040"/>
                </a:solidFill>
              </a:rPr>
              <a:t>Scenáristé zůstávají spisovatelé</a:t>
            </a:r>
          </a:p>
          <a:p>
            <a:pPr lvl="1">
              <a:lnSpc>
                <a:spcPct val="90000"/>
              </a:lnSpc>
            </a:pPr>
            <a:r>
              <a:rPr lang="cs-CZ" sz="1500">
                <a:solidFill>
                  <a:srgbClr val="404040"/>
                </a:solidFill>
              </a:rPr>
              <a:t>Režisérské ambice</a:t>
            </a:r>
          </a:p>
          <a:p>
            <a:pPr lvl="1">
              <a:lnSpc>
                <a:spcPct val="90000"/>
              </a:lnSpc>
            </a:pPr>
            <a:endParaRPr lang="cs-CZ" sz="150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446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9C454C8-9ED1-BE41-A2C6-E770B1ED1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cs-CZ" dirty="0"/>
              <a:t>Na druhou stranu…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59F4B3-79B2-F544-ACA2-B2674B9D7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b="1">
                <a:solidFill>
                  <a:srgbClr val="404040"/>
                </a:solidFill>
              </a:rPr>
              <a:t>Kritické hlasy</a:t>
            </a:r>
          </a:p>
          <a:p>
            <a:pPr lvl="1">
              <a:lnSpc>
                <a:spcPct val="90000"/>
              </a:lnSpc>
            </a:pPr>
            <a:r>
              <a:rPr lang="cs-CZ" u="sng">
                <a:solidFill>
                  <a:srgbClr val="404040"/>
                </a:solidFill>
              </a:rPr>
              <a:t>Dobové</a:t>
            </a:r>
            <a:r>
              <a:rPr lang="cs-CZ">
                <a:solidFill>
                  <a:srgbClr val="404040"/>
                </a:solidFill>
              </a:rPr>
              <a:t>: </a:t>
            </a:r>
            <a:r>
              <a:rPr lang="en-US" altLang="cs-CZ" b="1">
                <a:solidFill>
                  <a:srgbClr val="404040"/>
                </a:solidFill>
              </a:rPr>
              <a:t>Bernard Chardère (</a:t>
            </a:r>
            <a:r>
              <a:rPr lang="en-US" altLang="cs-CZ" b="1" i="1">
                <a:solidFill>
                  <a:srgbClr val="404040"/>
                </a:solidFill>
              </a:rPr>
              <a:t>Positif</a:t>
            </a:r>
            <a:r>
              <a:rPr lang="en-US" altLang="cs-CZ" b="1">
                <a:solidFill>
                  <a:srgbClr val="404040"/>
                </a:solidFill>
              </a:rPr>
              <a:t>)</a:t>
            </a:r>
            <a:r>
              <a:rPr lang="en-US" altLang="cs-CZ">
                <a:solidFill>
                  <a:srgbClr val="404040"/>
                </a:solidFill>
              </a:rPr>
              <a:t>: “velmi vágní a ne zas tak nová”; </a:t>
            </a:r>
            <a:r>
              <a:rPr lang="en-US" altLang="cs-CZ" b="1">
                <a:solidFill>
                  <a:srgbClr val="404040"/>
                </a:solidFill>
              </a:rPr>
              <a:t>Henri Jeanson</a:t>
            </a:r>
            <a:r>
              <a:rPr lang="en-US" altLang="cs-CZ">
                <a:solidFill>
                  <a:srgbClr val="404040"/>
                </a:solidFill>
              </a:rPr>
              <a:t>: “díra v umyvadle”</a:t>
            </a:r>
          </a:p>
          <a:p>
            <a:pPr lvl="1">
              <a:lnSpc>
                <a:spcPct val="90000"/>
              </a:lnSpc>
            </a:pPr>
            <a:r>
              <a:rPr lang="cs-CZ" u="sng">
                <a:solidFill>
                  <a:srgbClr val="404040"/>
                </a:solidFill>
              </a:rPr>
              <a:t>Současné</a:t>
            </a:r>
            <a:r>
              <a:rPr lang="cs-CZ">
                <a:solidFill>
                  <a:srgbClr val="404040"/>
                </a:solidFill>
              </a:rPr>
              <a:t>: </a:t>
            </a:r>
            <a:r>
              <a:rPr lang="cs-CZ" b="1">
                <a:solidFill>
                  <a:srgbClr val="404040"/>
                </a:solidFill>
              </a:rPr>
              <a:t>Colin Crisp</a:t>
            </a:r>
            <a:r>
              <a:rPr lang="cs-CZ">
                <a:solidFill>
                  <a:srgbClr val="404040"/>
                </a:solidFill>
              </a:rPr>
              <a:t>: „pokračování klasické kinematografie, nikoliv její popření“; </a:t>
            </a:r>
            <a:r>
              <a:rPr lang="cs-CZ" b="1">
                <a:solidFill>
                  <a:srgbClr val="404040"/>
                </a:solidFill>
              </a:rPr>
              <a:t>Genevieve Sellierová</a:t>
            </a:r>
            <a:r>
              <a:rPr lang="cs-CZ">
                <a:solidFill>
                  <a:srgbClr val="404040"/>
                </a:solidFill>
              </a:rPr>
              <a:t>: kritika genderové reprezentace &gt;&gt; ryze maskulinní vize</a:t>
            </a:r>
          </a:p>
          <a:p>
            <a:pPr lvl="1">
              <a:lnSpc>
                <a:spcPct val="90000"/>
              </a:lnSpc>
            </a:pPr>
            <a:r>
              <a:rPr lang="cs-CZ">
                <a:solidFill>
                  <a:srgbClr val="404040"/>
                </a:solidFill>
              </a:rPr>
              <a:t>Tendence redukovat veškeré dění na poli kinematografie v 60. letech na zásluhy nové vlny</a:t>
            </a:r>
          </a:p>
          <a:p>
            <a:pPr lvl="1">
              <a:lnSpc>
                <a:spcPct val="90000"/>
              </a:lnSpc>
            </a:pPr>
            <a:r>
              <a:rPr lang="cs-CZ">
                <a:solidFill>
                  <a:srgbClr val="404040"/>
                </a:solidFill>
              </a:rPr>
              <a:t>Triumf marketingu nad obsahem?</a:t>
            </a:r>
          </a:p>
          <a:p>
            <a:pPr lvl="1">
              <a:lnSpc>
                <a:spcPct val="90000"/>
              </a:lnSpc>
            </a:pPr>
            <a:r>
              <a:rPr lang="cs-CZ">
                <a:solidFill>
                  <a:srgbClr val="404040"/>
                </a:solidFill>
              </a:rPr>
              <a:t>Sociální reprezentace – pouze lásky a životy hrdinů ze střední třídy, absence reprezentace pracující třídy</a:t>
            </a:r>
          </a:p>
        </p:txBody>
      </p:sp>
    </p:spTree>
    <p:extLst>
      <p:ext uri="{BB962C8B-B14F-4D97-AF65-F5344CB8AC3E}">
        <p14:creationId xmlns:p14="http://schemas.microsoft.com/office/powerpoint/2010/main" val="37769554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3A99E95-C469-1343-B98F-D7EA799A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0"/>
            <a:ext cx="3177730" cy="2286000"/>
          </a:xfrm>
          <a:prstGeom prst="roundRect">
            <a:avLst>
              <a:gd name="adj" fmla="val 14141"/>
            </a:avLst>
          </a:prstGeom>
          <a:solidFill>
            <a:schemeClr val="accent2"/>
          </a:solidFill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jean-</a:t>
            </a:r>
            <a:r>
              <a:rPr lang="en-US" sz="2400" dirty="0" err="1">
                <a:solidFill>
                  <a:srgbClr val="FFFFFF"/>
                </a:solidFill>
              </a:rPr>
              <a:t>claude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carrière</a:t>
            </a:r>
            <a:endParaRPr lang="en-US" sz="2400" kern="1200" cap="all" spc="20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" name="Zástupný symbol obrázku 15" descr="Obsah obrázku osoba, muž, zeď, interiér&#10;&#10;Popis byl vytvořen automaticky">
            <a:extLst>
              <a:ext uri="{FF2B5EF4-FFF2-40B4-BE49-F238E27FC236}">
                <a16:creationId xmlns:a16="http://schemas.microsoft.com/office/drawing/2014/main" id="{EF293FB2-74D6-694C-9634-AC4EC082431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6180" r="6182" b="1"/>
          <a:stretch/>
        </p:blipFill>
        <p:spPr>
          <a:xfrm>
            <a:off x="4361406" y="1122807"/>
            <a:ext cx="6695895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4874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354DAE1-0709-6840-A0A5-1CAD8F330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0" y="978776"/>
            <a:ext cx="3044953" cy="1174991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000" dirty="0"/>
              <a:t>Agnes </a:t>
            </a:r>
            <a:r>
              <a:rPr lang="en-US" sz="2000" dirty="0" err="1"/>
              <a:t>varda</a:t>
            </a:r>
            <a:br>
              <a:rPr lang="en-US" sz="2000" dirty="0"/>
            </a:br>
            <a:r>
              <a:rPr lang="en-US" sz="2000" dirty="0"/>
              <a:t>(1928)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17972AE-5DAB-354B-AB01-7A2BB9AEE3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4670" y="2640692"/>
            <a:ext cx="3044952" cy="325525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- „Matka nové vlny“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/>
                </a:solidFill>
              </a:rPr>
              <a:t>- Mýtus o neznalé filmařce – začátečnici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- „Tři životy </a:t>
            </a:r>
            <a:r>
              <a:rPr lang="cs-CZ" dirty="0" err="1">
                <a:solidFill>
                  <a:schemeClr val="tx1"/>
                </a:solidFill>
              </a:rPr>
              <a:t>Agnes</a:t>
            </a:r>
            <a:r>
              <a:rPr lang="cs-CZ" dirty="0">
                <a:solidFill>
                  <a:schemeClr val="tx1"/>
                </a:solidFill>
              </a:rPr>
              <a:t>“ – jako fotografka, jako filmařka, jako multimediální umělkyně &gt;&gt; všechny tyto aspekty se v její tvorbě harmonicky snoubí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/>
                </a:solidFill>
              </a:rPr>
              <a:t>- Subtilní, nenápadná </a:t>
            </a:r>
            <a:r>
              <a:rPr lang="cs-CZ" sz="1600" dirty="0" err="1">
                <a:solidFill>
                  <a:schemeClr val="tx1"/>
                </a:solidFill>
              </a:rPr>
              <a:t>intermedialita</a:t>
            </a:r>
            <a:r>
              <a:rPr lang="cs-CZ" sz="1600" dirty="0">
                <a:solidFill>
                  <a:schemeClr val="tx1"/>
                </a:solidFill>
              </a:rPr>
              <a:t> a politická angažovanost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8" name="Zástupný symbol obrázku 7" descr="Obsah obrázku osoba, počítač, muž, držení&#10;&#10;Popis byl vytvořen automaticky">
            <a:extLst>
              <a:ext uri="{FF2B5EF4-FFF2-40B4-BE49-F238E27FC236}">
                <a16:creationId xmlns:a16="http://schemas.microsoft.com/office/drawing/2014/main" id="{860DC498-4D16-0A4C-8901-D809CF853A4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9117" r="22355"/>
          <a:stretch/>
        </p:blipFill>
        <p:spPr>
          <a:xfrm>
            <a:off x="4654296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749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0C5C0C-9521-BE46-A76E-1083CCB0B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672" y="978776"/>
            <a:ext cx="4486656" cy="1174991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000" i="1" dirty="0" err="1"/>
              <a:t>Všichni</a:t>
            </a:r>
            <a:r>
              <a:rPr lang="en-US" sz="2000" i="1" dirty="0"/>
              <a:t> </a:t>
            </a:r>
            <a:r>
              <a:rPr lang="en-US" sz="2000" i="1" dirty="0" err="1"/>
              <a:t>možní</a:t>
            </a:r>
            <a:r>
              <a:rPr lang="en-US" sz="2000" i="1" dirty="0"/>
              <a:t> </a:t>
            </a:r>
            <a:r>
              <a:rPr lang="en-US" sz="2000" i="1" dirty="0" err="1"/>
              <a:t>sběrači</a:t>
            </a:r>
            <a:r>
              <a:rPr lang="en-US" sz="2000" i="1" dirty="0"/>
              <a:t> a </a:t>
            </a:r>
            <a:r>
              <a:rPr lang="en-US" sz="2000" i="1" dirty="0" err="1"/>
              <a:t>já</a:t>
            </a:r>
            <a:endParaRPr lang="en-US" sz="2000" i="1" dirty="0"/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900E1D85-0430-D849-B157-F40758B414E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7747" r="1" b="7749"/>
          <a:stretch/>
        </p:blipFill>
        <p:spPr>
          <a:xfrm>
            <a:off x="20" y="10"/>
            <a:ext cx="6086621" cy="6857990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BEE1A77-52E0-C14C-B2FE-6798ED5477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00672" y="2640692"/>
            <a:ext cx="4486656" cy="325525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Dokumentární</a:t>
            </a:r>
            <a:r>
              <a:rPr lang="en-US" dirty="0">
                <a:solidFill>
                  <a:schemeClr val="tx1"/>
                </a:solidFill>
              </a:rPr>
              <a:t> film (2000)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Portrét doby, kdy vedle sebe koexistují přebytek a hladová populace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Sběračkou (obrazů) je ale i sama režisérka &gt;&gt; </a:t>
            </a:r>
            <a:r>
              <a:rPr lang="cs-CZ" dirty="0" err="1">
                <a:solidFill>
                  <a:schemeClr val="tx1"/>
                </a:solidFill>
              </a:rPr>
              <a:t>sebereflexivní</a:t>
            </a:r>
            <a:r>
              <a:rPr lang="cs-CZ" dirty="0">
                <a:solidFill>
                  <a:schemeClr val="tx1"/>
                </a:solidFill>
              </a:rPr>
              <a:t> pozice, tvorba jako sběračství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Zájem o lidi a jevy na okraji společnosti (</a:t>
            </a:r>
            <a:r>
              <a:rPr lang="cs-CZ" i="1" dirty="0">
                <a:solidFill>
                  <a:schemeClr val="tx1"/>
                </a:solidFill>
              </a:rPr>
              <a:t>Bez střechy a bez zákona</a:t>
            </a:r>
            <a:r>
              <a:rPr lang="cs-CZ" dirty="0">
                <a:solidFill>
                  <a:schemeClr val="tx1"/>
                </a:solidFill>
              </a:rPr>
              <a:t>, 1985)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Tvorba ve smyslu </a:t>
            </a:r>
            <a:r>
              <a:rPr lang="cs-CZ" b="1" dirty="0">
                <a:solidFill>
                  <a:schemeClr val="tx1"/>
                </a:solidFill>
              </a:rPr>
              <a:t>„</a:t>
            </a:r>
            <a:r>
              <a:rPr lang="cs-CZ" b="1" dirty="0" err="1">
                <a:solidFill>
                  <a:schemeClr val="tx1"/>
                </a:solidFill>
              </a:rPr>
              <a:t>cinécriture</a:t>
            </a:r>
            <a:r>
              <a:rPr lang="cs-CZ" b="1" dirty="0">
                <a:solidFill>
                  <a:schemeClr val="tx1"/>
                </a:solidFill>
              </a:rPr>
              <a:t>“ </a:t>
            </a:r>
            <a:r>
              <a:rPr lang="cs-CZ" dirty="0">
                <a:solidFill>
                  <a:schemeClr val="tx1"/>
                </a:solidFill>
              </a:rPr>
              <a:t>= psát filmem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Není tu tak silně přítomná </a:t>
            </a:r>
            <a:r>
              <a:rPr lang="cs-CZ" dirty="0" err="1">
                <a:solidFill>
                  <a:schemeClr val="tx1"/>
                </a:solidFill>
              </a:rPr>
              <a:t>auterská</a:t>
            </a:r>
            <a:r>
              <a:rPr lang="cs-CZ" dirty="0">
                <a:solidFill>
                  <a:schemeClr val="tx1"/>
                </a:solidFill>
              </a:rPr>
              <a:t> pozice ve smyslu definovaném pravým břehem NV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Všechny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projekty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napříč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filmografií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velmi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osobní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920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obloha, muž, okno, osoba&#10;&#10;Popis byl vytvořen automaticky">
            <a:extLst>
              <a:ext uri="{FF2B5EF4-FFF2-40B4-BE49-F238E27FC236}">
                <a16:creationId xmlns:a16="http://schemas.microsoft.com/office/drawing/2014/main" id="{79C9BB53-C680-F344-BF49-913A77EF3D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0243"/>
          <a:stretch/>
        </p:blipFill>
        <p:spPr>
          <a:xfrm>
            <a:off x="6887045" y="10"/>
            <a:ext cx="4661488" cy="3104198"/>
          </a:xfrm>
          <a:prstGeom prst="rect">
            <a:avLst/>
          </a:prstGeom>
        </p:spPr>
      </p:pic>
      <p:pic>
        <p:nvPicPr>
          <p:cNvPr id="14" name="Obrázek 13" descr="Obsah obrázku exteriér, budova, země, muž&#10;&#10;Popis byl vytvořen automaticky">
            <a:extLst>
              <a:ext uri="{FF2B5EF4-FFF2-40B4-BE49-F238E27FC236}">
                <a16:creationId xmlns:a16="http://schemas.microsoft.com/office/drawing/2014/main" id="{8FBA505B-0D90-4C4A-A09B-AC666051E4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3" r="-1" b="5065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6" name="Obrázek 5" descr="Obsah obrázku tráva, exteriér, zvíře, savci&#10;&#10;Popis byl vytvořen automaticky">
            <a:extLst>
              <a:ext uri="{FF2B5EF4-FFF2-40B4-BE49-F238E27FC236}">
                <a16:creationId xmlns:a16="http://schemas.microsoft.com/office/drawing/2014/main" id="{167DE142-AEBF-384C-82E8-6612A2FE6F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785" r="1" b="1"/>
          <a:stretch/>
        </p:blipFill>
        <p:spPr>
          <a:xfrm>
            <a:off x="643467" y="-5"/>
            <a:ext cx="6082711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106427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F36669-E0A8-9840-A48D-84D95F3FB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78776"/>
            <a:ext cx="5925310" cy="1174991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400" dirty="0" err="1"/>
              <a:t>Cléo</a:t>
            </a:r>
            <a:r>
              <a:rPr lang="en-US" sz="2400" dirty="0"/>
              <a:t> od 5 do 7 (1962)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70098F9-BCA9-5745-A2FE-CE80EDC31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2888" y="2928938"/>
            <a:ext cx="5729287" cy="3243262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cs-CZ" sz="1600" dirty="0">
                <a:solidFill>
                  <a:schemeClr val="tx1"/>
                </a:solidFill>
              </a:rPr>
              <a:t>- příběh zpěvačky </a:t>
            </a:r>
            <a:r>
              <a:rPr lang="cs-CZ" sz="1600" dirty="0" err="1">
                <a:solidFill>
                  <a:schemeClr val="tx1"/>
                </a:solidFill>
              </a:rPr>
              <a:t>Cleo</a:t>
            </a:r>
            <a:r>
              <a:rPr lang="cs-CZ" sz="1600" dirty="0">
                <a:solidFill>
                  <a:schemeClr val="tx1"/>
                </a:solidFill>
              </a:rPr>
              <a:t>, která čeká na výsledky biopsie, a blízkost smrti naruší její myšlenky, zvyky i vědomí sebe samotné</a:t>
            </a:r>
          </a:p>
          <a:p>
            <a:pPr algn="l"/>
            <a:r>
              <a:rPr lang="cs-CZ" sz="1600" dirty="0">
                <a:solidFill>
                  <a:schemeClr val="tx1"/>
                </a:solidFill>
              </a:rPr>
              <a:t>- oslavovaný jako přední film inspirovaný </a:t>
            </a:r>
            <a:r>
              <a:rPr lang="cs-CZ" sz="1600" dirty="0" err="1">
                <a:solidFill>
                  <a:schemeClr val="tx1"/>
                </a:solidFill>
              </a:rPr>
              <a:t>cinema-verité</a:t>
            </a:r>
            <a:r>
              <a:rPr lang="cs-CZ" sz="1600" dirty="0">
                <a:solidFill>
                  <a:schemeClr val="tx1"/>
                </a:solidFill>
              </a:rPr>
              <a:t> X velmi stylizované dílo,</a:t>
            </a:r>
          </a:p>
          <a:p>
            <a:pPr lvl="1"/>
            <a:r>
              <a:rPr lang="cs-CZ" sz="1600" dirty="0">
                <a:solidFill>
                  <a:schemeClr val="tx1"/>
                </a:solidFill>
              </a:rPr>
              <a:t>- přechod z barvy do černobílého obrazu / film ve filmu / propracované jízdy kamery / subjektivní </a:t>
            </a:r>
            <a:r>
              <a:rPr lang="cs-CZ" sz="1600" dirty="0" err="1">
                <a:solidFill>
                  <a:schemeClr val="tx1"/>
                </a:solidFill>
              </a:rPr>
              <a:t>voiceovery</a:t>
            </a:r>
            <a:r>
              <a:rPr lang="cs-CZ" sz="1600" dirty="0">
                <a:solidFill>
                  <a:schemeClr val="tx1"/>
                </a:solidFill>
              </a:rPr>
              <a:t> / hudební číslo </a:t>
            </a:r>
          </a:p>
          <a:p>
            <a:pPr algn="l"/>
            <a:r>
              <a:rPr lang="cs-CZ" sz="1600" dirty="0">
                <a:solidFill>
                  <a:schemeClr val="tx1"/>
                </a:solidFill>
              </a:rPr>
              <a:t>- Dvojí čas – objektivní a subjektivní</a:t>
            </a:r>
          </a:p>
          <a:p>
            <a:pPr algn="l"/>
            <a:r>
              <a:rPr lang="cs-CZ" sz="1600" dirty="0">
                <a:solidFill>
                  <a:schemeClr val="tx1"/>
                </a:solidFill>
              </a:rPr>
              <a:t>- Proto-feministický film</a:t>
            </a:r>
          </a:p>
          <a:p>
            <a:pPr lvl="1"/>
            <a:r>
              <a:rPr lang="cs-CZ" sz="1600" dirty="0">
                <a:solidFill>
                  <a:schemeClr val="tx1"/>
                </a:solidFill>
              </a:rPr>
              <a:t>- Žena, která je viděna a která se zároveň dívá</a:t>
            </a:r>
          </a:p>
          <a:p>
            <a:endParaRPr lang="cs-CZ" sz="1600" dirty="0">
              <a:solidFill>
                <a:schemeClr val="tx1"/>
              </a:solidFill>
            </a:endParaRPr>
          </a:p>
          <a:p>
            <a:endParaRPr lang="cs-CZ" sz="1600" dirty="0">
              <a:solidFill>
                <a:schemeClr val="tx1"/>
              </a:solidFill>
            </a:endParaRPr>
          </a:p>
          <a:p>
            <a:pPr algn="l"/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6" name="Zástupný symbol obrázku 5" descr="Obsah obrázku text, kniha, noviny&#10;&#10;Popis byl vytvořen automaticky">
            <a:extLst>
              <a:ext uri="{FF2B5EF4-FFF2-40B4-BE49-F238E27FC236}">
                <a16:creationId xmlns:a16="http://schemas.microsoft.com/office/drawing/2014/main" id="{1875E18F-EA5C-B041-A9B9-5D3821E753E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4686"/>
          <a:stretch/>
        </p:blipFill>
        <p:spPr>
          <a:xfrm>
            <a:off x="7534654" y="10"/>
            <a:ext cx="465734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45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osoba, muž, budova, držení&#10;&#10;Popis byl vytvořen automaticky">
            <a:extLst>
              <a:ext uri="{FF2B5EF4-FFF2-40B4-BE49-F238E27FC236}">
                <a16:creationId xmlns:a16="http://schemas.microsoft.com/office/drawing/2014/main" id="{45492302-B4DB-4F49-A2AF-4577A31E4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139" y="1124712"/>
            <a:ext cx="7373721" cy="460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1751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osoba, interiér, strop&#10;&#10;Popis byl vytvořen automaticky">
            <a:extLst>
              <a:ext uri="{FF2B5EF4-FFF2-40B4-BE49-F238E27FC236}">
                <a16:creationId xmlns:a16="http://schemas.microsoft.com/office/drawing/2014/main" id="{EECC0C8A-4B45-A841-B116-F0A3C727B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448" y="321734"/>
            <a:ext cx="4648272" cy="2905170"/>
          </a:xfrm>
          <a:prstGeom prst="rect">
            <a:avLst/>
          </a:prstGeom>
        </p:spPr>
      </p:pic>
      <p:pic>
        <p:nvPicPr>
          <p:cNvPr id="6" name="Obrázek 5" descr="Obsah obrázku osoba, interiér, fotka, dítě&#10;&#10;Popis byl vytvořen automaticky">
            <a:extLst>
              <a:ext uri="{FF2B5EF4-FFF2-40B4-BE49-F238E27FC236}">
                <a16:creationId xmlns:a16="http://schemas.microsoft.com/office/drawing/2014/main" id="{680A2131-188D-2B47-961B-36C26D5AE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225" y="3631096"/>
            <a:ext cx="4488716" cy="2760560"/>
          </a:xfrm>
          <a:prstGeom prst="rect">
            <a:avLst/>
          </a:prstGeom>
        </p:spPr>
      </p:pic>
      <p:pic>
        <p:nvPicPr>
          <p:cNvPr id="8" name="Obrázek 7" descr="Obsah obrázku osoba, interiér, zeď, držení&#10;&#10;Popis byl vytvořen automaticky">
            <a:extLst>
              <a:ext uri="{FF2B5EF4-FFF2-40B4-BE49-F238E27FC236}">
                <a16:creationId xmlns:a16="http://schemas.microsoft.com/office/drawing/2014/main" id="{317B6E09-83A8-E545-BCD4-17609A23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034" y="1660831"/>
            <a:ext cx="5426764" cy="339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556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auto, osoba, autobus, vlak&#10;&#10;Popis byl vytvořen automaticky">
            <a:extLst>
              <a:ext uri="{FF2B5EF4-FFF2-40B4-BE49-F238E27FC236}">
                <a16:creationId xmlns:a16="http://schemas.microsoft.com/office/drawing/2014/main" id="{30F50F6A-85C5-9642-930F-104BDC394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439" y="1932178"/>
            <a:ext cx="4789827" cy="2993641"/>
          </a:xfrm>
          <a:prstGeom prst="rect">
            <a:avLst/>
          </a:prstGeom>
        </p:spPr>
      </p:pic>
      <p:pic>
        <p:nvPicPr>
          <p:cNvPr id="5" name="Obrázek 4" descr="Obsah obrázku osoba, exteriér, země&#10;&#10;Popis byl vytvořen automaticky">
            <a:extLst>
              <a:ext uri="{FF2B5EF4-FFF2-40B4-BE49-F238E27FC236}">
                <a16:creationId xmlns:a16="http://schemas.microsoft.com/office/drawing/2014/main" id="{C3B4C518-5D63-3F43-B4BB-6DC0F02EB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734" y="1959166"/>
            <a:ext cx="4799456" cy="293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570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soba, noviny, budova, exteriér&#10;&#10;Popis byl vytvořen automaticky">
            <a:extLst>
              <a:ext uri="{FF2B5EF4-FFF2-40B4-BE49-F238E27FC236}">
                <a16:creationId xmlns:a16="http://schemas.microsoft.com/office/drawing/2014/main" id="{518BDD46-4C8D-0845-9342-CBB790AC5E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09" r="-1" b="-1"/>
          <a:stretch/>
        </p:blipFill>
        <p:spPr>
          <a:xfrm>
            <a:off x="5419264" y="3265079"/>
            <a:ext cx="6129269" cy="3592925"/>
          </a:xfrm>
          <a:prstGeom prst="rect">
            <a:avLst/>
          </a:prstGeom>
        </p:spPr>
      </p:pic>
      <p:pic>
        <p:nvPicPr>
          <p:cNvPr id="3" name="Obrázek 2" descr="Obsah obrázku budova, interiér, zeď, muž&#10;&#10;Popis byl vytvořen automaticky">
            <a:extLst>
              <a:ext uri="{FF2B5EF4-FFF2-40B4-BE49-F238E27FC236}">
                <a16:creationId xmlns:a16="http://schemas.microsoft.com/office/drawing/2014/main" id="{DB9810DF-B101-AB41-A85C-8BDCEED3D0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18" b="-1"/>
          <a:stretch/>
        </p:blipFill>
        <p:spPr>
          <a:xfrm>
            <a:off x="643467" y="-4"/>
            <a:ext cx="6082711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5776349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ABA24D-ECE3-5848-A3FF-6FB5A4C44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dirty="0" err="1"/>
              <a:t>Mužský</a:t>
            </a:r>
            <a:r>
              <a:rPr lang="en-US" dirty="0"/>
              <a:t> </a:t>
            </a:r>
            <a:r>
              <a:rPr lang="en-US" dirty="0" err="1"/>
              <a:t>hrdina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i="1" dirty="0" err="1"/>
              <a:t>flâneur</a:t>
            </a:r>
            <a:br>
              <a:rPr lang="en-US" i="1" dirty="0"/>
            </a:br>
            <a:r>
              <a:rPr lang="en-US" dirty="0"/>
              <a:t>(</a:t>
            </a:r>
            <a:r>
              <a:rPr lang="en-US" i="1" dirty="0" err="1"/>
              <a:t>flâner</a:t>
            </a:r>
            <a:r>
              <a:rPr lang="en-US" dirty="0"/>
              <a:t> = </a:t>
            </a:r>
            <a:r>
              <a:rPr lang="en-US" dirty="0" err="1"/>
              <a:t>toulat</a:t>
            </a:r>
            <a:r>
              <a:rPr lang="en-US" dirty="0"/>
              <a:t> se, </a:t>
            </a:r>
            <a:r>
              <a:rPr lang="en-US" dirty="0" err="1"/>
              <a:t>bloumat</a:t>
            </a:r>
            <a:r>
              <a:rPr lang="en-US" dirty="0"/>
              <a:t>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B1211B-FE4E-6D45-B93C-18A4EF188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2291262"/>
            <a:ext cx="8779512" cy="2879256"/>
          </a:xfrm>
        </p:spPr>
        <p:txBody>
          <a:bodyPr>
            <a:normAutofit/>
          </a:bodyPr>
          <a:lstStyle/>
          <a:p>
            <a:r>
              <a:rPr lang="en-US" u="sng" dirty="0" err="1"/>
              <a:t>Definice</a:t>
            </a:r>
            <a:r>
              <a:rPr lang="en-US" dirty="0"/>
              <a:t> :  </a:t>
            </a:r>
            <a:r>
              <a:rPr lang="en-US" dirty="0" err="1"/>
              <a:t>Muž</a:t>
            </a:r>
            <a:r>
              <a:rPr lang="en-US" dirty="0"/>
              <a:t> </a:t>
            </a:r>
            <a:r>
              <a:rPr lang="en-US" dirty="0" err="1"/>
              <a:t>toulající</a:t>
            </a:r>
            <a:r>
              <a:rPr lang="en-US" dirty="0"/>
              <a:t> se </a:t>
            </a:r>
            <a:r>
              <a:rPr lang="en-US" dirty="0" err="1"/>
              <a:t>městskými</a:t>
            </a:r>
            <a:r>
              <a:rPr lang="en-US" dirty="0"/>
              <a:t> </a:t>
            </a:r>
            <a:r>
              <a:rPr lang="en-US" dirty="0" err="1"/>
              <a:t>ulicemi</a:t>
            </a:r>
            <a:r>
              <a:rPr lang="en-US" dirty="0"/>
              <a:t>, </a:t>
            </a:r>
            <a:r>
              <a:rPr lang="en-US" dirty="0" err="1"/>
              <a:t>který</a:t>
            </a:r>
            <a:r>
              <a:rPr lang="en-US" dirty="0"/>
              <a:t> </a:t>
            </a:r>
            <a:r>
              <a:rPr lang="en-US" dirty="0" err="1"/>
              <a:t>patří</a:t>
            </a:r>
            <a:r>
              <a:rPr lang="en-US" dirty="0"/>
              <a:t> </a:t>
            </a:r>
            <a:r>
              <a:rPr lang="en-US" dirty="0" err="1"/>
              <a:t>davu</a:t>
            </a:r>
            <a:r>
              <a:rPr lang="en-US" dirty="0"/>
              <a:t> (Baudelaire)</a:t>
            </a:r>
          </a:p>
          <a:p>
            <a:pPr marL="742950" lvl="1" indent="-285750"/>
            <a:r>
              <a:rPr lang="en-US" dirty="0" err="1"/>
              <a:t>Zásadní</a:t>
            </a:r>
            <a:r>
              <a:rPr lang="en-US" dirty="0"/>
              <a:t> </a:t>
            </a:r>
            <a:r>
              <a:rPr lang="en-US" dirty="0" err="1"/>
              <a:t>postava</a:t>
            </a:r>
            <a:r>
              <a:rPr lang="en-US" dirty="0"/>
              <a:t> 19. </a:t>
            </a:r>
            <a:r>
              <a:rPr lang="en-US" dirty="0" err="1"/>
              <a:t>století</a:t>
            </a:r>
            <a:r>
              <a:rPr lang="en-US" dirty="0"/>
              <a:t>, </a:t>
            </a:r>
            <a:r>
              <a:rPr lang="en-US" dirty="0" err="1"/>
              <a:t>která</a:t>
            </a:r>
            <a:r>
              <a:rPr lang="en-US" dirty="0"/>
              <a:t> </a:t>
            </a:r>
            <a:r>
              <a:rPr lang="en-US" dirty="0" err="1"/>
              <a:t>přichází</a:t>
            </a:r>
            <a:r>
              <a:rPr lang="en-US" dirty="0"/>
              <a:t> se </a:t>
            </a:r>
            <a:r>
              <a:rPr lang="en-US" dirty="0" err="1"/>
              <a:t>zrodem</a:t>
            </a:r>
            <a:r>
              <a:rPr lang="en-US" dirty="0"/>
              <a:t> modern </a:t>
            </a:r>
            <a:r>
              <a:rPr lang="en-US" dirty="0" err="1"/>
              <a:t>éry</a:t>
            </a:r>
            <a:r>
              <a:rPr lang="en-US" dirty="0"/>
              <a:t> &gt;&gt; </a:t>
            </a:r>
            <a:r>
              <a:rPr lang="en-US" dirty="0" err="1"/>
              <a:t>buržoazní</a:t>
            </a:r>
            <a:r>
              <a:rPr lang="en-US" dirty="0"/>
              <a:t> dandy, </a:t>
            </a:r>
            <a:r>
              <a:rPr lang="en-US" dirty="0" err="1"/>
              <a:t>který</a:t>
            </a:r>
            <a:r>
              <a:rPr lang="en-US" dirty="0"/>
              <a:t> </a:t>
            </a:r>
            <a:r>
              <a:rPr lang="en-US" dirty="0" err="1"/>
              <a:t>pozoruje</a:t>
            </a:r>
            <a:r>
              <a:rPr lang="en-US" dirty="0"/>
              <a:t> </a:t>
            </a:r>
            <a:r>
              <a:rPr lang="en-US" dirty="0" err="1"/>
              <a:t>městský</a:t>
            </a:r>
            <a:r>
              <a:rPr lang="en-US" dirty="0"/>
              <a:t> </a:t>
            </a:r>
            <a:r>
              <a:rPr lang="en-US" dirty="0" err="1"/>
              <a:t>život</a:t>
            </a:r>
            <a:r>
              <a:rPr lang="en-US" dirty="0"/>
              <a:t>, ale </a:t>
            </a:r>
            <a:r>
              <a:rPr lang="en-US" dirty="0" err="1"/>
              <a:t>také</a:t>
            </a:r>
            <a:r>
              <a:rPr lang="en-US" dirty="0"/>
              <a:t> se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něm</a:t>
            </a:r>
            <a:r>
              <a:rPr lang="en-US" dirty="0"/>
              <a:t> </a:t>
            </a:r>
            <a:r>
              <a:rPr lang="en-US" dirty="0" err="1"/>
              <a:t>podílí</a:t>
            </a:r>
            <a:endParaRPr lang="en-US" dirty="0"/>
          </a:p>
          <a:p>
            <a:pPr marL="514350" indent="-285750"/>
            <a:r>
              <a:rPr lang="en-US" dirty="0" err="1"/>
              <a:t>Dva</a:t>
            </a:r>
            <a:r>
              <a:rPr lang="en-US" dirty="0"/>
              <a:t> “</a:t>
            </a:r>
            <a:r>
              <a:rPr lang="en-US" dirty="0" err="1"/>
              <a:t>flaneuři</a:t>
            </a:r>
            <a:r>
              <a:rPr lang="en-US" dirty="0"/>
              <a:t>”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filmech</a:t>
            </a:r>
            <a:r>
              <a:rPr lang="en-US" dirty="0"/>
              <a:t> </a:t>
            </a:r>
            <a:r>
              <a:rPr lang="en-US" dirty="0" err="1"/>
              <a:t>nové</a:t>
            </a:r>
            <a:r>
              <a:rPr lang="en-US" dirty="0"/>
              <a:t> </a:t>
            </a:r>
            <a:r>
              <a:rPr lang="en-US" dirty="0" err="1"/>
              <a:t>vlny</a:t>
            </a:r>
            <a:endParaRPr lang="en-US" dirty="0"/>
          </a:p>
          <a:p>
            <a:pPr marL="971550" lvl="2" indent="-285750"/>
            <a:r>
              <a:rPr lang="en-US" dirty="0"/>
              <a:t>Pierre </a:t>
            </a:r>
            <a:r>
              <a:rPr lang="en-US" dirty="0" err="1"/>
              <a:t>Wesserlin</a:t>
            </a:r>
            <a:r>
              <a:rPr lang="en-US" dirty="0"/>
              <a:t> (</a:t>
            </a:r>
            <a:r>
              <a:rPr lang="en-US" i="1" dirty="0" err="1"/>
              <a:t>Znamení</a:t>
            </a:r>
            <a:r>
              <a:rPr lang="en-US" i="1" dirty="0"/>
              <a:t> </a:t>
            </a:r>
            <a:r>
              <a:rPr lang="en-US" i="1" dirty="0" err="1"/>
              <a:t>lva</a:t>
            </a:r>
            <a:r>
              <a:rPr lang="en-US" dirty="0"/>
              <a:t>)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nedobrovolný</a:t>
            </a:r>
            <a:r>
              <a:rPr lang="en-US" dirty="0"/>
              <a:t> flaneur</a:t>
            </a:r>
          </a:p>
          <a:p>
            <a:pPr marL="971550" lvl="2" indent="-285750"/>
            <a:r>
              <a:rPr lang="en-US" dirty="0"/>
              <a:t>Cleo (</a:t>
            </a:r>
            <a:r>
              <a:rPr lang="en-US" i="1" dirty="0"/>
              <a:t>Cleo od 5 do 7</a:t>
            </a:r>
            <a:r>
              <a:rPr lang="en-US" dirty="0"/>
              <a:t>)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ženská</a:t>
            </a:r>
            <a:r>
              <a:rPr lang="en-US" dirty="0"/>
              <a:t> </a:t>
            </a:r>
            <a:r>
              <a:rPr lang="en-US" dirty="0" err="1"/>
              <a:t>verze</a:t>
            </a:r>
            <a:r>
              <a:rPr lang="en-US" dirty="0"/>
              <a:t> </a:t>
            </a:r>
            <a:r>
              <a:rPr lang="en-US" dirty="0" err="1"/>
              <a:t>flaneura</a:t>
            </a:r>
            <a:r>
              <a:rPr lang="en-US" dirty="0"/>
              <a:t> &gt;&gt; </a:t>
            </a:r>
            <a:r>
              <a:rPr lang="en-US" dirty="0" err="1"/>
              <a:t>flaneuse</a:t>
            </a:r>
            <a:r>
              <a:rPr lang="en-US" dirty="0"/>
              <a:t>?</a:t>
            </a:r>
          </a:p>
          <a:p>
            <a:pPr lvl="1" indent="0">
              <a:buNone/>
            </a:pPr>
            <a:endParaRPr lang="en-US" dirty="0"/>
          </a:p>
          <a:p>
            <a:endParaRPr lang="cs-CZ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922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642F1F7-6246-4C87-B941-6957B32BD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AC2F1B5-A9BB-9D40-B431-66731A50D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en-US" sz="3200" dirty="0" err="1"/>
              <a:t>Skupina</a:t>
            </a:r>
            <a:r>
              <a:rPr lang="en-US" sz="3200" dirty="0"/>
              <a:t> “</a:t>
            </a:r>
            <a:r>
              <a:rPr lang="en-US" sz="3200" dirty="0" err="1"/>
              <a:t>pravého</a:t>
            </a:r>
            <a:r>
              <a:rPr lang="en-US" sz="3200" dirty="0"/>
              <a:t> </a:t>
            </a:r>
            <a:r>
              <a:rPr lang="en-US" sz="3200" dirty="0" err="1"/>
              <a:t>břehu</a:t>
            </a:r>
            <a:r>
              <a:rPr lang="en-US" sz="3200" dirty="0"/>
              <a:t>”</a:t>
            </a:r>
            <a:br>
              <a:rPr lang="en-US" sz="3200" dirty="0"/>
            </a:br>
            <a:r>
              <a:rPr lang="en-US" sz="2000" dirty="0"/>
              <a:t>Truffaut, </a:t>
            </a:r>
            <a:r>
              <a:rPr lang="en-US" sz="2000" dirty="0" err="1"/>
              <a:t>rohmer</a:t>
            </a:r>
            <a:r>
              <a:rPr lang="en-US" sz="2000" dirty="0"/>
              <a:t>, </a:t>
            </a:r>
            <a:r>
              <a:rPr lang="en-US" sz="2000" dirty="0" err="1"/>
              <a:t>godard</a:t>
            </a:r>
            <a:r>
              <a:rPr lang="en-US" sz="2000" dirty="0"/>
              <a:t>, </a:t>
            </a:r>
            <a:r>
              <a:rPr lang="en-US" sz="2000" dirty="0" err="1"/>
              <a:t>rivette</a:t>
            </a:r>
            <a:r>
              <a:rPr lang="en-US" sz="2000" dirty="0"/>
              <a:t> (+ </a:t>
            </a:r>
            <a:r>
              <a:rPr lang="en-US" sz="2000" dirty="0" err="1"/>
              <a:t>claude</a:t>
            </a:r>
            <a:r>
              <a:rPr lang="en-US" sz="2000" dirty="0"/>
              <a:t> </a:t>
            </a:r>
            <a:r>
              <a:rPr lang="en-US" sz="2000" dirty="0" err="1"/>
              <a:t>chabrol</a:t>
            </a:r>
            <a:r>
              <a:rPr lang="en-US" sz="2000" dirty="0"/>
              <a:t>)</a:t>
            </a:r>
          </a:p>
        </p:txBody>
      </p:sp>
      <p:pic>
        <p:nvPicPr>
          <p:cNvPr id="6" name="Obrázek 5" descr="Obsah obrázku osoba, oblek, muž, oblečení&#10;&#10;&#10;&#10;Popis se vygeneroval automaticky.">
            <a:extLst>
              <a:ext uri="{FF2B5EF4-FFF2-40B4-BE49-F238E27FC236}">
                <a16:creationId xmlns:a16="http://schemas.microsoft.com/office/drawing/2014/main" id="{BB8184BD-4DA7-724E-AD9C-A17D38D24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60" y="587857"/>
            <a:ext cx="2478797" cy="3301307"/>
          </a:xfrm>
          <a:prstGeom prst="rect">
            <a:avLst/>
          </a:prstGeom>
        </p:spPr>
      </p:pic>
      <p:pic>
        <p:nvPicPr>
          <p:cNvPr id="10" name="Obrázek 9" descr="Obsah obrázku osoba, zeď, interiér, muž&#10;&#10;&#10;&#10;Popis se vygeneroval automaticky.">
            <a:extLst>
              <a:ext uri="{FF2B5EF4-FFF2-40B4-BE49-F238E27FC236}">
                <a16:creationId xmlns:a16="http://schemas.microsoft.com/office/drawing/2014/main" id="{12CA0D05-BB06-8A41-A611-BCE5083DD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672" y="659982"/>
            <a:ext cx="2580895" cy="3157058"/>
          </a:xfrm>
          <a:prstGeom prst="rect">
            <a:avLst/>
          </a:prstGeom>
        </p:spPr>
      </p:pic>
      <p:pic>
        <p:nvPicPr>
          <p:cNvPr id="8" name="Obrázek 7" descr="Obsah obrázku muž, osoba, brýle, nošení&#10;&#10;&#10;&#10;Popis se vygeneroval automaticky.">
            <a:extLst>
              <a:ext uri="{FF2B5EF4-FFF2-40B4-BE49-F238E27FC236}">
                <a16:creationId xmlns:a16="http://schemas.microsoft.com/office/drawing/2014/main" id="{6C7B86E4-D5E0-4E4C-B762-6D988B705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433" y="869336"/>
            <a:ext cx="2580895" cy="2738350"/>
          </a:xfrm>
          <a:prstGeom prst="rect">
            <a:avLst/>
          </a:prstGeom>
        </p:spPr>
      </p:pic>
      <p:pic>
        <p:nvPicPr>
          <p:cNvPr id="12" name="Obrázek 11" descr="Obsah obrázku osoba, exteriér, muž, budova&#10;&#10;&#10;&#10;Popis se vygeneroval automaticky.">
            <a:extLst>
              <a:ext uri="{FF2B5EF4-FFF2-40B4-BE49-F238E27FC236}">
                <a16:creationId xmlns:a16="http://schemas.microsoft.com/office/drawing/2014/main" id="{5C6519C9-B047-5A41-BA25-60E99CB7B4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8193" y="1177117"/>
            <a:ext cx="2580895" cy="212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8730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banlieue Nanterre.tiff">
            <a:extLst>
              <a:ext uri="{FF2B5EF4-FFF2-40B4-BE49-F238E27FC236}">
                <a16:creationId xmlns:a16="http://schemas.microsoft.com/office/drawing/2014/main" id="{E5D7518E-4FE7-F74C-8333-5DC200A5BD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5" r="-2" b="20103"/>
          <a:stretch/>
        </p:blipFill>
        <p:spPr>
          <a:xfrm>
            <a:off x="4493436" y="243"/>
            <a:ext cx="7698564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4" name="Content Placeholder 7" descr="Screen Shot 2015-02-23 at 13.41.46.png">
            <a:extLst>
              <a:ext uri="{FF2B5EF4-FFF2-40B4-BE49-F238E27FC236}">
                <a16:creationId xmlns:a16="http://schemas.microsoft.com/office/drawing/2014/main" id="{5B66AC5E-E344-B54A-AB2A-BC7A21AA54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3" r="-3" b="18232"/>
          <a:stretch/>
        </p:blipFill>
        <p:spPr>
          <a:xfrm>
            <a:off x="20" y="10"/>
            <a:ext cx="585977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Content Placeholder 3" descr="man in city 1.tiff">
            <a:extLst>
              <a:ext uri="{FF2B5EF4-FFF2-40B4-BE49-F238E27FC236}">
                <a16:creationId xmlns:a16="http://schemas.microsoft.com/office/drawing/2014/main" id="{40BF7F10-8A49-3D4D-A408-D5764B0ACF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5"/>
          <a:stretch/>
        </p:blipFill>
        <p:spPr>
          <a:xfrm>
            <a:off x="6350089" y="3511295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Content Placeholder 3" descr="3595-le-signe-du-lion.jpg">
            <a:extLst>
              <a:ext uri="{FF2B5EF4-FFF2-40B4-BE49-F238E27FC236}">
                <a16:creationId xmlns:a16="http://schemas.microsoft.com/office/drawing/2014/main" id="{BDD3C3EF-A315-F647-848E-D144CD2D7E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6" r="-2" b="19159"/>
          <a:stretch/>
        </p:blipFill>
        <p:spPr>
          <a:xfrm>
            <a:off x="20" y="3511295"/>
            <a:ext cx="769854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1518384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170639-55BD-074A-B42D-75865330D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rmAutofit/>
          </a:bodyPr>
          <a:lstStyle/>
          <a:p>
            <a:r>
              <a:rPr lang="en-US" sz="2800" i="1" dirty="0" err="1">
                <a:solidFill>
                  <a:schemeClr val="bg1"/>
                </a:solidFill>
              </a:rPr>
              <a:t>Štěstí</a:t>
            </a:r>
            <a:r>
              <a:rPr lang="en-US" sz="2800" dirty="0">
                <a:solidFill>
                  <a:schemeClr val="bg1"/>
                </a:solidFill>
              </a:rPr>
              <a:t> (1965)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D7AAD73-D9CE-4C46-91E0-A1A59E8B08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8" y="2638044"/>
            <a:ext cx="3363974" cy="341562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Nejvíc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dezinterpretovaný</a:t>
            </a:r>
            <a:r>
              <a:rPr lang="en-US" dirty="0">
                <a:solidFill>
                  <a:schemeClr val="bg1"/>
                </a:solidFill>
              </a:rPr>
              <a:t> film Agnes </a:t>
            </a:r>
            <a:r>
              <a:rPr lang="en-US" dirty="0" err="1">
                <a:solidFill>
                  <a:schemeClr val="bg1"/>
                </a:solidFill>
              </a:rPr>
              <a:t>Vardové</a:t>
            </a:r>
            <a:r>
              <a:rPr lang="en-US" dirty="0">
                <a:solidFill>
                  <a:schemeClr val="bg1"/>
                </a:solidFill>
              </a:rPr>
              <a:t> &gt;&gt; </a:t>
            </a:r>
            <a:r>
              <a:rPr lang="en-US" dirty="0" err="1">
                <a:solidFill>
                  <a:schemeClr val="bg1"/>
                </a:solidFill>
              </a:rPr>
              <a:t>sentimentální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selanka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oslavující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patriarchální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rodinné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štěstí</a:t>
            </a:r>
            <a:r>
              <a:rPr lang="en-US" dirty="0">
                <a:solidFill>
                  <a:schemeClr val="bg1"/>
                </a:solidFill>
              </a:rPr>
              <a:t> X </a:t>
            </a:r>
            <a:r>
              <a:rPr lang="en-US" dirty="0" err="1">
                <a:solidFill>
                  <a:schemeClr val="bg1"/>
                </a:solidFill>
              </a:rPr>
              <a:t>krutě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ironický</a:t>
            </a:r>
            <a:r>
              <a:rPr lang="en-US" dirty="0">
                <a:solidFill>
                  <a:schemeClr val="bg1"/>
                </a:solidFill>
              </a:rPr>
              <a:t> film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Ironie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přítomná</a:t>
            </a:r>
            <a:r>
              <a:rPr lang="en-US" dirty="0">
                <a:solidFill>
                  <a:schemeClr val="bg1"/>
                </a:solidFill>
              </a:rPr>
              <a:t> v </a:t>
            </a:r>
            <a:r>
              <a:rPr lang="en-US" dirty="0" err="1">
                <a:solidFill>
                  <a:schemeClr val="bg1"/>
                </a:solidFill>
              </a:rPr>
              <a:t>dialozích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cyklické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struktuře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příběhu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vizuální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rovině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velmi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subtilní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zpochybňování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tradičního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ideálu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ženy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jako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hlavně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matky</a:t>
            </a:r>
            <a:r>
              <a:rPr lang="en-US" dirty="0">
                <a:solidFill>
                  <a:schemeClr val="bg1"/>
                </a:solidFill>
              </a:rPr>
              <a:t> v </a:t>
            </a:r>
            <a:r>
              <a:rPr lang="en-US" dirty="0" err="1">
                <a:solidFill>
                  <a:schemeClr val="bg1"/>
                </a:solidFill>
              </a:rPr>
              <a:t>domácnosti</a:t>
            </a:r>
            <a:endParaRPr lang="en-US" dirty="0">
              <a:solidFill>
                <a:schemeClr val="bg1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cs-CZ" dirty="0"/>
              <a:t>skryté politikum každodenního života – dělba práce v domácnosti, hledání osobního naplnění v redukci vlastního života na péči o druhé </a:t>
            </a:r>
            <a:endParaRPr lang="en-US" dirty="0">
              <a:solidFill>
                <a:schemeClr val="bg1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08CE9585-9E54-CE47-8444-90E6B277AD2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4013"/>
          <a:stretch/>
        </p:blipFill>
        <p:spPr>
          <a:xfrm>
            <a:off x="6586093" y="643467"/>
            <a:ext cx="3674108" cy="54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9699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exteriér, tráva, strom, muž&#10;&#10;Popis byl vytvořen automaticky">
            <a:extLst>
              <a:ext uri="{FF2B5EF4-FFF2-40B4-BE49-F238E27FC236}">
                <a16:creationId xmlns:a16="http://schemas.microsoft.com/office/drawing/2014/main" id="{A1E7054F-6343-3744-B3FF-7A1C825290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0" r="-1" b="-1"/>
          <a:stretch/>
        </p:blipFill>
        <p:spPr>
          <a:xfrm>
            <a:off x="5419264" y="3265079"/>
            <a:ext cx="6129269" cy="3592925"/>
          </a:xfrm>
          <a:prstGeom prst="rect">
            <a:avLst/>
          </a:prstGeom>
        </p:spPr>
      </p:pic>
      <p:pic>
        <p:nvPicPr>
          <p:cNvPr id="6" name="Obrázek 5" descr="Obsah obrázku rostlina, květina, váza, stůl&#10;&#10;Popis byl vytvořen automaticky">
            <a:extLst>
              <a:ext uri="{FF2B5EF4-FFF2-40B4-BE49-F238E27FC236}">
                <a16:creationId xmlns:a16="http://schemas.microsoft.com/office/drawing/2014/main" id="{746C7E2A-50BF-F342-A78B-FF92017C87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74" r="1" b="1"/>
          <a:stretch/>
        </p:blipFill>
        <p:spPr>
          <a:xfrm>
            <a:off x="643467" y="-4"/>
            <a:ext cx="6082711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5332137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interiér, osoba, zeď, kniha&#10;&#10;Popis byl vytvořen automaticky">
            <a:extLst>
              <a:ext uri="{FF2B5EF4-FFF2-40B4-BE49-F238E27FC236}">
                <a16:creationId xmlns:a16="http://schemas.microsoft.com/office/drawing/2014/main" id="{BAC3CC3C-D351-314F-AFC9-E13C5F849B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16" r="-3" b="9779"/>
          <a:stretch/>
        </p:blipFill>
        <p:spPr>
          <a:xfrm>
            <a:off x="321731" y="321731"/>
            <a:ext cx="5728548" cy="3079194"/>
          </a:xfrm>
          <a:prstGeom prst="rect">
            <a:avLst/>
          </a:prstGeom>
        </p:spPr>
      </p:pic>
      <p:pic>
        <p:nvPicPr>
          <p:cNvPr id="7" name="Obrázek 6" descr="Obsah obrázku osoba, šicí stroj, interiér, spotřebič&#10;&#10;Popis byl vytvořen automaticky">
            <a:extLst>
              <a:ext uri="{FF2B5EF4-FFF2-40B4-BE49-F238E27FC236}">
                <a16:creationId xmlns:a16="http://schemas.microsoft.com/office/drawing/2014/main" id="{5E8C8D1E-A497-3547-A485-FF495467F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29" r="-3" b="1566"/>
          <a:stretch/>
        </p:blipFill>
        <p:spPr>
          <a:xfrm>
            <a:off x="6141719" y="321731"/>
            <a:ext cx="5728547" cy="3079194"/>
          </a:xfrm>
          <a:prstGeom prst="rect">
            <a:avLst/>
          </a:prstGeom>
        </p:spPr>
      </p:pic>
      <p:pic>
        <p:nvPicPr>
          <p:cNvPr id="3" name="Obrázek 2" descr="Obsah obrázku osoba, interiér, zeď&#10;&#10;Popis byl vytvořen automaticky">
            <a:extLst>
              <a:ext uri="{FF2B5EF4-FFF2-40B4-BE49-F238E27FC236}">
                <a16:creationId xmlns:a16="http://schemas.microsoft.com/office/drawing/2014/main" id="{1402CC39-01CC-EF4B-A993-5BE53F2790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197" r="-3" b="4694"/>
          <a:stretch/>
        </p:blipFill>
        <p:spPr>
          <a:xfrm>
            <a:off x="321730" y="3489159"/>
            <a:ext cx="5728548" cy="3047107"/>
          </a:xfrm>
          <a:prstGeom prst="rect">
            <a:avLst/>
          </a:prstGeom>
        </p:spPr>
      </p:pic>
      <p:pic>
        <p:nvPicPr>
          <p:cNvPr id="5" name="Obrázek 4" descr="Obsah obrázku osoba, muž, interiér&#10;&#10;Popis byl vytvořen automaticky">
            <a:extLst>
              <a:ext uri="{FF2B5EF4-FFF2-40B4-BE49-F238E27FC236}">
                <a16:creationId xmlns:a16="http://schemas.microsoft.com/office/drawing/2014/main" id="{EB1A6DF8-8426-D74C-A313-D96C260EB3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3" b="7086"/>
          <a:stretch/>
        </p:blipFill>
        <p:spPr>
          <a:xfrm>
            <a:off x="6141718" y="3489159"/>
            <a:ext cx="5728547" cy="304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9888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interiér, zeď, muž&#10;&#10;Popis byl vytvořen automaticky">
            <a:extLst>
              <a:ext uri="{FF2B5EF4-FFF2-40B4-BE49-F238E27FC236}">
                <a16:creationId xmlns:a16="http://schemas.microsoft.com/office/drawing/2014/main" id="{013EC6A9-E38D-814D-A2A6-FDE3B46AE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826" y="643467"/>
            <a:ext cx="4069147" cy="2543217"/>
          </a:xfrm>
          <a:prstGeom prst="rect">
            <a:avLst/>
          </a:prstGeom>
        </p:spPr>
      </p:pic>
      <p:pic>
        <p:nvPicPr>
          <p:cNvPr id="7" name="Obrázek 6" descr="Obsah obrázku interiér, osoba, zeď&#10;&#10;Popis byl vytvořen automaticky">
            <a:extLst>
              <a:ext uri="{FF2B5EF4-FFF2-40B4-BE49-F238E27FC236}">
                <a16:creationId xmlns:a16="http://schemas.microsoft.com/office/drawing/2014/main" id="{C15A2B95-1536-D846-8732-083CE2599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212" y="643467"/>
            <a:ext cx="4069147" cy="2543217"/>
          </a:xfrm>
          <a:prstGeom prst="rect">
            <a:avLst/>
          </a:prstGeom>
        </p:spPr>
      </p:pic>
      <p:pic>
        <p:nvPicPr>
          <p:cNvPr id="9" name="Obrázek 8" descr="Obsah obrázku osoba, interiér, jídlo, mladý&#10;&#10;Popis byl vytvořen automaticky">
            <a:extLst>
              <a:ext uri="{FF2B5EF4-FFF2-40B4-BE49-F238E27FC236}">
                <a16:creationId xmlns:a16="http://schemas.microsoft.com/office/drawing/2014/main" id="{B01CC2EF-11F5-9D46-996E-E80AD7034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437" y="3671316"/>
            <a:ext cx="3327924" cy="2545862"/>
          </a:xfrm>
          <a:prstGeom prst="rect">
            <a:avLst/>
          </a:prstGeom>
        </p:spPr>
      </p:pic>
      <p:pic>
        <p:nvPicPr>
          <p:cNvPr id="5" name="Obrázek 4" descr="Obsah obrázku osoba, interiér, stůl&#10;&#10;Popis byl vytvořen automaticky">
            <a:extLst>
              <a:ext uri="{FF2B5EF4-FFF2-40B4-BE49-F238E27FC236}">
                <a16:creationId xmlns:a16="http://schemas.microsoft.com/office/drawing/2014/main" id="{B975EF06-CD67-2844-9A08-C2110DB0B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4864" y="3671316"/>
            <a:ext cx="3039843" cy="255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03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69E2CD62-4138-5542-87AF-2005BDCA3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08804"/>
            <a:ext cx="3698803" cy="1440394"/>
          </a:xfrm>
          <a:noFill/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cs-CZ" sz="2400">
                <a:solidFill>
                  <a:schemeClr val="tx1"/>
                </a:solidFill>
              </a:rPr>
              <a:t>Politika auterů: dva texty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403EBD-907E-4D59-98D4-A72CD1063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82D5153-F101-174C-B92A-7D7D2C783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anchor="ctr">
            <a:normAutofit fontScale="92500" lnSpcReduction="10000"/>
          </a:bodyPr>
          <a:lstStyle/>
          <a:p>
            <a:r>
              <a:rPr lang="en-GB" altLang="cs-CZ" sz="1700">
                <a:solidFill>
                  <a:schemeClr val="bg1"/>
                </a:solidFill>
              </a:rPr>
              <a:t>Alexandre Astruc: The Birth of a New Avant-Garde: </a:t>
            </a:r>
            <a:r>
              <a:rPr lang="en-GB" altLang="cs-CZ" sz="1700" i="1">
                <a:solidFill>
                  <a:schemeClr val="bg1"/>
                </a:solidFill>
              </a:rPr>
              <a:t>la</a:t>
            </a:r>
            <a:r>
              <a:rPr lang="en-GB" altLang="cs-CZ" sz="1700">
                <a:solidFill>
                  <a:schemeClr val="bg1"/>
                </a:solidFill>
              </a:rPr>
              <a:t> </a:t>
            </a:r>
            <a:r>
              <a:rPr lang="en-GB" altLang="cs-CZ" sz="1700" i="1">
                <a:solidFill>
                  <a:schemeClr val="bg1"/>
                </a:solidFill>
              </a:rPr>
              <a:t>caméra-stylo</a:t>
            </a:r>
            <a:r>
              <a:rPr lang="en-GB" altLang="cs-CZ" sz="1700">
                <a:solidFill>
                  <a:schemeClr val="bg1"/>
                </a:solidFill>
              </a:rPr>
              <a:t> (</a:t>
            </a:r>
            <a:r>
              <a:rPr lang="en-GB" altLang="cs-CZ" sz="1700" i="1">
                <a:solidFill>
                  <a:schemeClr val="bg1"/>
                </a:solidFill>
              </a:rPr>
              <a:t>L</a:t>
            </a:r>
            <a:r>
              <a:rPr lang="en-GB" altLang="en-US" sz="1700" i="1">
                <a:solidFill>
                  <a:schemeClr val="bg1"/>
                </a:solidFill>
              </a:rPr>
              <a:t>’</a:t>
            </a:r>
            <a:r>
              <a:rPr lang="en-GB" altLang="cs-CZ" sz="1700" i="1">
                <a:solidFill>
                  <a:schemeClr val="bg1"/>
                </a:solidFill>
              </a:rPr>
              <a:t>Ecran français</a:t>
            </a:r>
            <a:r>
              <a:rPr lang="en-GB" altLang="cs-CZ" sz="1700">
                <a:solidFill>
                  <a:schemeClr val="bg1"/>
                </a:solidFill>
              </a:rPr>
              <a:t>, 1948) </a:t>
            </a:r>
          </a:p>
          <a:p>
            <a:pPr lvl="1"/>
            <a:r>
              <a:rPr lang="en-GB" altLang="cs-CZ" sz="1700">
                <a:solidFill>
                  <a:schemeClr val="bg1"/>
                </a:solidFill>
              </a:rPr>
              <a:t>Film jako jazyk, kamera jako pero &gt;&gt; umělec (režisér) může použít tohoto jazyka k osobnímu vyjadřování. Mizanscéna není jen ilustrací – jde o způsob “psaní” </a:t>
            </a:r>
          </a:p>
          <a:p>
            <a:pPr lvl="1"/>
            <a:r>
              <a:rPr lang="cs-CZ" sz="1700">
                <a:solidFill>
                  <a:schemeClr val="bg1"/>
                </a:solidFill>
              </a:rPr>
              <a:t>X – nabízí svůdnou představu filmaře jako romantického umělce, povzneseného nad film jako kolektivní dílo; abstraktní definice kinematografie, odtržená od sociální reality</a:t>
            </a:r>
          </a:p>
          <a:p>
            <a:r>
              <a:rPr lang="en-US" altLang="cs-CZ" sz="1700">
                <a:solidFill>
                  <a:schemeClr val="bg1"/>
                </a:solidFill>
              </a:rPr>
              <a:t>François Truffaut: </a:t>
            </a:r>
            <a:r>
              <a:rPr lang="en-US" altLang="cs-CZ" sz="1700" i="1">
                <a:solidFill>
                  <a:schemeClr val="bg1"/>
                </a:solidFill>
              </a:rPr>
              <a:t>Jistá tendence francouzského filmu</a:t>
            </a:r>
            <a:r>
              <a:rPr lang="en-US" altLang="cs-CZ" sz="1700">
                <a:solidFill>
                  <a:schemeClr val="bg1"/>
                </a:solidFill>
              </a:rPr>
              <a:t> (Cahiers du Cinema, leden 1954) a politika auteurů jako kritický nástroj</a:t>
            </a:r>
          </a:p>
          <a:p>
            <a:pPr lvl="1"/>
            <a:r>
              <a:rPr lang="en-US" altLang="cs-CZ" sz="1700">
                <a:solidFill>
                  <a:schemeClr val="bg1"/>
                </a:solidFill>
              </a:rPr>
              <a:t>Film umožňuje osobní vyjádření režiséra/umělce </a:t>
            </a:r>
          </a:p>
          <a:p>
            <a:pPr lvl="1"/>
            <a:r>
              <a:rPr lang="en-US" altLang="cs-CZ" sz="1700">
                <a:solidFill>
                  <a:schemeClr val="bg1"/>
                </a:solidFill>
              </a:rPr>
              <a:t>Skutečný auteur vytváří koherentní fikční svět a to prostřednictvím mizanscény</a:t>
            </a:r>
            <a:endParaRPr lang="en-US" altLang="cs-CZ" sz="1700" i="1">
              <a:solidFill>
                <a:schemeClr val="bg1"/>
              </a:solidFill>
            </a:endParaRPr>
          </a:p>
          <a:p>
            <a:pPr lvl="1"/>
            <a:r>
              <a:rPr lang="en-US" altLang="cs-CZ" sz="1700">
                <a:solidFill>
                  <a:schemeClr val="bg1"/>
                </a:solidFill>
              </a:rPr>
              <a:t>Auteorovo dílo jako celek je podstatnější než jednotlivé filmy</a:t>
            </a:r>
          </a:p>
          <a:p>
            <a:pPr lvl="1"/>
            <a:r>
              <a:rPr lang="en-US" altLang="cs-CZ" sz="1700">
                <a:solidFill>
                  <a:schemeClr val="bg1"/>
                </a:solidFill>
              </a:rPr>
              <a:t>Nejhorší film auteura je pořád lepší než nejlepší film </a:t>
            </a:r>
            <a:r>
              <a:rPr lang="en-US" altLang="cs-CZ" sz="1700" i="1">
                <a:solidFill>
                  <a:schemeClr val="bg1"/>
                </a:solidFill>
              </a:rPr>
              <a:t>metteur-en-scène</a:t>
            </a:r>
          </a:p>
          <a:p>
            <a:pPr lvl="1"/>
            <a:endParaRPr lang="cs-CZ" sz="17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30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Balík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1000</TotalTime>
  <Words>2300</Words>
  <Application>Microsoft Macintosh PowerPoint</Application>
  <PresentationFormat>Širokoúhlá obrazovka</PresentationFormat>
  <Paragraphs>265</Paragraphs>
  <Slides>84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84</vt:i4>
      </vt:variant>
    </vt:vector>
  </HeadingPairs>
  <TitlesOfParts>
    <vt:vector size="87" baseType="lpstr">
      <vt:lpstr>Arial</vt:lpstr>
      <vt:lpstr>Gill Sans MT</vt:lpstr>
      <vt:lpstr>Balík</vt:lpstr>
      <vt:lpstr>Francouzská kinematografie od roku 1959 do současnosti</vt:lpstr>
      <vt:lpstr>Organizace kurzu</vt:lpstr>
      <vt:lpstr>Prezentace aplikace PowerPoint</vt:lpstr>
      <vt:lpstr>Nová vlna </vt:lpstr>
      <vt:lpstr>Kanonické filmy nové vlny a jejich režiséři (výběr)</vt:lpstr>
      <vt:lpstr>Čtyři inovace nové vlny</vt:lpstr>
      <vt:lpstr>Na druhou stranu…</vt:lpstr>
      <vt:lpstr>Skupina “pravého břehu” Truffaut, rohmer, godard, rivette (+ claude chabrol)</vt:lpstr>
      <vt:lpstr>Politika auterů: dva texty</vt:lpstr>
      <vt:lpstr>Skupina “levého břehu” Agnes Varda, Alain Resnais, Chris Marker</vt:lpstr>
      <vt:lpstr>Nezařazení? Louis Malle, Jacques demy</vt:lpstr>
      <vt:lpstr>Systémová podpora </vt:lpstr>
      <vt:lpstr>Francois Truffaut (1932-1984)</vt:lpstr>
      <vt:lpstr>Uličníci (francie, 1957)</vt:lpstr>
      <vt:lpstr>Prezentace aplikace PowerPoint</vt:lpstr>
      <vt:lpstr>Nikdo mne nemá rád (Francie 1959)</vt:lpstr>
      <vt:lpstr>Nikdo mne nemá rád: úspěch</vt:lpstr>
      <vt:lpstr>Realistický film</vt:lpstr>
      <vt:lpstr>Estetika spontaneity</vt:lpstr>
      <vt:lpstr>Prezentace aplikace PowerPoint</vt:lpstr>
      <vt:lpstr>Prezentace aplikace PowerPoint</vt:lpstr>
      <vt:lpstr>Jean luc godard * 1930</vt:lpstr>
      <vt:lpstr>Prezentace aplikace PowerPoint</vt:lpstr>
      <vt:lpstr>JLG jako auteurská star</vt:lpstr>
      <vt:lpstr>Cameo role</vt:lpstr>
      <vt:lpstr>Prezentace aplikace PowerPoint</vt:lpstr>
      <vt:lpstr>U konce s dechem jako „revoluce“</vt:lpstr>
      <vt:lpstr>U konce s dechem  jako typický film nové vlny 1)</vt:lpstr>
      <vt:lpstr>Prezentace aplikace PowerPoint</vt:lpstr>
      <vt:lpstr>Prezentace aplikace PowerPoint</vt:lpstr>
      <vt:lpstr>U konce s dechem  jako typický film nové vlny 2)</vt:lpstr>
      <vt:lpstr>Jump cut</vt:lpstr>
      <vt:lpstr>Jean-paul Belmondo  jako michel poiccard  &gt;&gt; nové hvězdy, nové herectví</vt:lpstr>
      <vt:lpstr>Prezentace aplikace PowerPoint</vt:lpstr>
      <vt:lpstr>Béčková kinematografie a žánr filmu noir</vt:lpstr>
      <vt:lpstr>Prezentace aplikace PowerPoint</vt:lpstr>
      <vt:lpstr>Prezentace aplikace PowerPoint</vt:lpstr>
      <vt:lpstr>Prezentace aplikace PowerPoint</vt:lpstr>
      <vt:lpstr>Kameraman a scenárista ohrožené profese?</vt:lpstr>
      <vt:lpstr>kameraman</vt:lpstr>
      <vt:lpstr>Prezentace aplikace PowerPoint</vt:lpstr>
      <vt:lpstr>Prezentace aplikace PowerPoint</vt:lpstr>
      <vt:lpstr>Eric rohmer 1920–2010 </vt:lpstr>
      <vt:lpstr>Rohmer jako autor</vt:lpstr>
      <vt:lpstr>Znamení lva (1962)</vt:lpstr>
      <vt:lpstr>Prezentace aplikace PowerPoint</vt:lpstr>
      <vt:lpstr>M (Sacha Pittoëff )  X (Giorgio Albertazzi)&amp; A (Delphine Seyrig)</vt:lpstr>
      <vt:lpstr>Přijetí filmu</vt:lpstr>
      <vt:lpstr>Prezentace aplikace PowerPoint</vt:lpstr>
      <vt:lpstr>Alain Robbe-Grillet &amp; Alain Resnais</vt:lpstr>
      <vt:lpstr>Prezentace aplikace PowerPoint</vt:lpstr>
      <vt:lpstr>Všechna paměť světa (1956)  noc a mlha (1956) hirošima, má láska (1959)</vt:lpstr>
      <vt:lpstr>Hirošima, má láska (1959)</vt:lpstr>
      <vt:lpstr>Prezentace aplikace PowerPoint</vt:lpstr>
      <vt:lpstr>Prezentace aplikace PowerPoint</vt:lpstr>
      <vt:lpstr>Prezentace aplikace PowerPoint</vt:lpstr>
      <vt:lpstr>Prezentace aplikace PowerPoint</vt:lpstr>
      <vt:lpstr>Záasady hnutí nového románu</vt:lpstr>
      <vt:lpstr>Loni v Marienbadu jako série odmítnutí</vt:lpstr>
      <vt:lpstr>Prezentace aplikace PowerPoint</vt:lpstr>
      <vt:lpstr>Možná čtení</vt:lpstr>
      <vt:lpstr>Loni v Marienbadu jako přemlouvání</vt:lpstr>
      <vt:lpstr>Prezentace aplikace PowerPoint</vt:lpstr>
      <vt:lpstr>Kostýmní návrhy Coco Chanel</vt:lpstr>
      <vt:lpstr>Prezentace aplikace PowerPoint</vt:lpstr>
      <vt:lpstr>Prezentace aplikace PowerPoint</vt:lpstr>
      <vt:lpstr>Prezentace aplikace PowerPoint</vt:lpstr>
      <vt:lpstr>Kameraman a scenárista ohrožené profese?</vt:lpstr>
      <vt:lpstr>scenárista</vt:lpstr>
      <vt:lpstr>jean-claude carrière</vt:lpstr>
      <vt:lpstr>Agnes varda (1928)</vt:lpstr>
      <vt:lpstr>Všichni možní sběrači a já</vt:lpstr>
      <vt:lpstr>Prezentace aplikace PowerPoint</vt:lpstr>
      <vt:lpstr>Cléo od 5 do 7 (1962)</vt:lpstr>
      <vt:lpstr>Prezentace aplikace PowerPoint</vt:lpstr>
      <vt:lpstr>Prezentace aplikace PowerPoint</vt:lpstr>
      <vt:lpstr>Prezentace aplikace PowerPoint</vt:lpstr>
      <vt:lpstr>Prezentace aplikace PowerPoint</vt:lpstr>
      <vt:lpstr>Mužský hrdina jako flâneur (flâner = toulat se, bloumat)</vt:lpstr>
      <vt:lpstr>Prezentace aplikace PowerPoint</vt:lpstr>
      <vt:lpstr>Štěstí (1965)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Francouzská kinematografie od roku 1959 do současnosti</dc:title>
  <dc:creator>Šárka Gmiterková</dc:creator>
  <cp:lastModifiedBy>Šárka Gmiterková</cp:lastModifiedBy>
  <cp:revision>6</cp:revision>
  <dcterms:created xsi:type="dcterms:W3CDTF">2019-02-20T21:14:52Z</dcterms:created>
  <dcterms:modified xsi:type="dcterms:W3CDTF">2019-04-13T07:59:15Z</dcterms:modified>
</cp:coreProperties>
</file>