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5" r:id="rId10"/>
    <p:sldId id="26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cs-CZ" smtClean="0"/>
              <a:t>Kliknutím lze upravit styl.</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en-US" dirty="0"/>
          </a:p>
        </p:txBody>
      </p:sp>
      <p:sp>
        <p:nvSpPr>
          <p:cNvPr id="4" name="Date Placeholder 3"/>
          <p:cNvSpPr>
            <a:spLocks noGrp="1"/>
          </p:cNvSpPr>
          <p:nvPr>
            <p:ph type="dt" sz="half" idx="10"/>
          </p:nvPr>
        </p:nvSpPr>
        <p:spPr/>
        <p:txBody>
          <a:bodyPr/>
          <a:lstStyle/>
          <a:p>
            <a:fld id="{592E5060-FEB8-4C7D-B7CD-8561722F7639}" type="datetimeFigureOut">
              <a:rPr lang="cs-CZ" smtClean="0"/>
              <a:t>03.04.2018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a:xfrm>
            <a:off x="9255346" y="2750337"/>
            <a:ext cx="1171888" cy="1356442"/>
          </a:xfrm>
        </p:spPr>
        <p:txBody>
          <a:bodyPr/>
          <a:lstStyle/>
          <a:p>
            <a:fld id="{5C5E36F2-C51D-415A-93D3-72B4BE85CAC0}" type="slidenum">
              <a:rPr lang="cs-CZ" smtClean="0"/>
              <a:t>‹#›</a:t>
            </a:fld>
            <a:endParaRPr lang="cs-CZ"/>
          </a:p>
        </p:txBody>
      </p:sp>
    </p:spTree>
    <p:extLst>
      <p:ext uri="{BB962C8B-B14F-4D97-AF65-F5344CB8AC3E}">
        <p14:creationId xmlns:p14="http://schemas.microsoft.com/office/powerpoint/2010/main" val="31612365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592E5060-FEB8-4C7D-B7CD-8561722F7639}" type="datetimeFigureOut">
              <a:rPr lang="cs-CZ" smtClean="0"/>
              <a:t>03.04.2018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a:xfrm>
            <a:off x="10729455" y="4711309"/>
            <a:ext cx="1154151" cy="1090789"/>
          </a:xfrm>
        </p:spPr>
        <p:txBody>
          <a:bodyPr/>
          <a:lstStyle/>
          <a:p>
            <a:fld id="{5C5E36F2-C51D-415A-93D3-72B4BE85CAC0}" type="slidenum">
              <a:rPr lang="cs-CZ" smtClean="0"/>
              <a:t>‹#›</a:t>
            </a:fld>
            <a:endParaRPr lang="cs-CZ"/>
          </a:p>
        </p:txBody>
      </p:sp>
    </p:spTree>
    <p:extLst>
      <p:ext uri="{BB962C8B-B14F-4D97-AF65-F5344CB8AC3E}">
        <p14:creationId xmlns:p14="http://schemas.microsoft.com/office/powerpoint/2010/main" val="2114253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cs-CZ" smtClean="0"/>
              <a:t>Kliknutím lze upravit styl.</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592E5060-FEB8-4C7D-B7CD-8561722F7639}" type="datetimeFigureOut">
              <a:rPr lang="cs-CZ" smtClean="0"/>
              <a:t>03.04.2018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a:xfrm>
            <a:off x="10729455" y="4711615"/>
            <a:ext cx="1154151" cy="1090789"/>
          </a:xfrm>
        </p:spPr>
        <p:txBody>
          <a:bodyPr/>
          <a:lstStyle/>
          <a:p>
            <a:fld id="{5C5E36F2-C51D-415A-93D3-72B4BE85CAC0}" type="slidenum">
              <a:rPr lang="cs-CZ" smtClean="0"/>
              <a:t>‹#›</a:t>
            </a:fld>
            <a:endParaRPr lang="cs-CZ"/>
          </a:p>
        </p:txBody>
      </p:sp>
    </p:spTree>
    <p:extLst>
      <p:ext uri="{BB962C8B-B14F-4D97-AF65-F5344CB8AC3E}">
        <p14:creationId xmlns:p14="http://schemas.microsoft.com/office/powerpoint/2010/main" val="31018733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cs-CZ" smtClean="0"/>
              <a:t>Kliknutím lze upravit styl.</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592E5060-FEB8-4C7D-B7CD-8561722F7639}" type="datetimeFigureOut">
              <a:rPr lang="cs-CZ" smtClean="0"/>
              <a:t>03.04.2018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a:xfrm>
            <a:off x="10729455" y="4709925"/>
            <a:ext cx="1154151" cy="1090789"/>
          </a:xfrm>
        </p:spPr>
        <p:txBody>
          <a:bodyPr/>
          <a:lstStyle/>
          <a:p>
            <a:fld id="{5C5E36F2-C51D-415A-93D3-72B4BE85CAC0}" type="slidenum">
              <a:rPr lang="cs-CZ" smtClean="0"/>
              <a:t>‹#›</a:t>
            </a:fld>
            <a:endParaRPr lang="cs-CZ"/>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2140844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cs-CZ" smtClean="0"/>
              <a:t>Kliknutím lze upravit styl.</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592E5060-FEB8-4C7D-B7CD-8561722F7639}" type="datetimeFigureOut">
              <a:rPr lang="cs-CZ" smtClean="0"/>
              <a:t>03.04.2018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a:xfrm>
            <a:off x="10729455" y="4709925"/>
            <a:ext cx="1154151" cy="1090789"/>
          </a:xfrm>
        </p:spPr>
        <p:txBody>
          <a:bodyPr/>
          <a:lstStyle/>
          <a:p>
            <a:fld id="{5C5E36F2-C51D-415A-93D3-72B4BE85CAC0}" type="slidenum">
              <a:rPr lang="cs-CZ" smtClean="0"/>
              <a:t>‹#›</a:t>
            </a:fld>
            <a:endParaRPr lang="cs-CZ"/>
          </a:p>
        </p:txBody>
      </p:sp>
    </p:spTree>
    <p:extLst>
      <p:ext uri="{BB962C8B-B14F-4D97-AF65-F5344CB8AC3E}">
        <p14:creationId xmlns:p14="http://schemas.microsoft.com/office/powerpoint/2010/main" val="24365223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cs-CZ" smtClean="0"/>
              <a:t>Kliknutím lze upravit styl.</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3" name="Date Placeholder 2"/>
          <p:cNvSpPr>
            <a:spLocks noGrp="1"/>
          </p:cNvSpPr>
          <p:nvPr>
            <p:ph type="dt" sz="half" idx="10"/>
          </p:nvPr>
        </p:nvSpPr>
        <p:spPr/>
        <p:txBody>
          <a:bodyPr/>
          <a:lstStyle/>
          <a:p>
            <a:fld id="{592E5060-FEB8-4C7D-B7CD-8561722F7639}" type="datetimeFigureOut">
              <a:rPr lang="cs-CZ" smtClean="0"/>
              <a:t>03.04.2018</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5C5E36F2-C51D-415A-93D3-72B4BE85CAC0}" type="slidenum">
              <a:rPr lang="cs-CZ" smtClean="0"/>
              <a:t>‹#›</a:t>
            </a:fld>
            <a:endParaRPr lang="cs-CZ"/>
          </a:p>
        </p:txBody>
      </p:sp>
    </p:spTree>
    <p:extLst>
      <p:ext uri="{BB962C8B-B14F-4D97-AF65-F5344CB8AC3E}">
        <p14:creationId xmlns:p14="http://schemas.microsoft.com/office/powerpoint/2010/main" val="13583090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cs-CZ" smtClean="0"/>
              <a:t>Kliknutím lze upravit styl.</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3" name="Date Placeholder 2"/>
          <p:cNvSpPr>
            <a:spLocks noGrp="1"/>
          </p:cNvSpPr>
          <p:nvPr>
            <p:ph type="dt" sz="half" idx="10"/>
          </p:nvPr>
        </p:nvSpPr>
        <p:spPr/>
        <p:txBody>
          <a:bodyPr/>
          <a:lstStyle/>
          <a:p>
            <a:fld id="{592E5060-FEB8-4C7D-B7CD-8561722F7639}" type="datetimeFigureOut">
              <a:rPr lang="cs-CZ" smtClean="0"/>
              <a:t>03.04.2018</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5C5E36F2-C51D-415A-93D3-72B4BE85CAC0}" type="slidenum">
              <a:rPr lang="cs-CZ" smtClean="0"/>
              <a:t>‹#›</a:t>
            </a:fld>
            <a:endParaRPr lang="cs-CZ"/>
          </a:p>
        </p:txBody>
      </p:sp>
    </p:spTree>
    <p:extLst>
      <p:ext uri="{BB962C8B-B14F-4D97-AF65-F5344CB8AC3E}">
        <p14:creationId xmlns:p14="http://schemas.microsoft.com/office/powerpoint/2010/main" val="14219126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592E5060-FEB8-4C7D-B7CD-8561722F7639}" type="datetimeFigureOut">
              <a:rPr lang="cs-CZ" smtClean="0"/>
              <a:t>03.04.2018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5C5E36F2-C51D-415A-93D3-72B4BE85CAC0}" type="slidenum">
              <a:rPr lang="cs-CZ" smtClean="0"/>
              <a:t>‹#›</a:t>
            </a:fld>
            <a:endParaRPr lang="cs-CZ"/>
          </a:p>
        </p:txBody>
      </p:sp>
    </p:spTree>
    <p:extLst>
      <p:ext uri="{BB962C8B-B14F-4D97-AF65-F5344CB8AC3E}">
        <p14:creationId xmlns:p14="http://schemas.microsoft.com/office/powerpoint/2010/main" val="22172244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592E5060-FEB8-4C7D-B7CD-8561722F7639}" type="datetimeFigureOut">
              <a:rPr lang="cs-CZ" smtClean="0"/>
              <a:t>03.04.2018</a:t>
            </a:fld>
            <a:endParaRPr lang="cs-CZ"/>
          </a:p>
        </p:txBody>
      </p:sp>
      <p:sp>
        <p:nvSpPr>
          <p:cNvPr id="5" name="Footer Placeholder 4"/>
          <p:cNvSpPr>
            <a:spLocks noGrp="1"/>
          </p:cNvSpPr>
          <p:nvPr>
            <p:ph type="ftr" sz="quarter" idx="11"/>
          </p:nvPr>
        </p:nvSpPr>
        <p:spPr>
          <a:xfrm>
            <a:off x="680321" y="5936188"/>
            <a:ext cx="6126805" cy="365125"/>
          </a:xfrm>
        </p:spPr>
        <p:txBody>
          <a:bodyPr/>
          <a:lstStyle/>
          <a:p>
            <a:endParaRPr lang="cs-CZ"/>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5C5E36F2-C51D-415A-93D3-72B4BE85CAC0}" type="slidenum">
              <a:rPr lang="cs-CZ" smtClean="0"/>
              <a:t>‹#›</a:t>
            </a:fld>
            <a:endParaRPr lang="cs-CZ"/>
          </a:p>
        </p:txBody>
      </p:sp>
    </p:spTree>
    <p:extLst>
      <p:ext uri="{BB962C8B-B14F-4D97-AF65-F5344CB8AC3E}">
        <p14:creationId xmlns:p14="http://schemas.microsoft.com/office/powerpoint/2010/main" val="1938745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592E5060-FEB8-4C7D-B7CD-8561722F7639}" type="datetimeFigureOut">
              <a:rPr lang="cs-CZ" smtClean="0"/>
              <a:t>03.04.2018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5C5E36F2-C51D-415A-93D3-72B4BE85CAC0}" type="slidenum">
              <a:rPr lang="cs-CZ" smtClean="0"/>
              <a:t>‹#›</a:t>
            </a:fld>
            <a:endParaRPr lang="cs-CZ"/>
          </a:p>
        </p:txBody>
      </p:sp>
    </p:spTree>
    <p:extLst>
      <p:ext uri="{BB962C8B-B14F-4D97-AF65-F5344CB8AC3E}">
        <p14:creationId xmlns:p14="http://schemas.microsoft.com/office/powerpoint/2010/main" val="1437718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cs-CZ" smtClean="0"/>
              <a:t>Kliknutím lze upravit styl.</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592E5060-FEB8-4C7D-B7CD-8561722F7639}" type="datetimeFigureOut">
              <a:rPr lang="cs-CZ" smtClean="0"/>
              <a:t>03.04.2018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a:xfrm>
            <a:off x="10729455" y="2869895"/>
            <a:ext cx="1154151" cy="1090789"/>
          </a:xfrm>
        </p:spPr>
        <p:txBody>
          <a:bodyPr/>
          <a:lstStyle/>
          <a:p>
            <a:fld id="{5C5E36F2-C51D-415A-93D3-72B4BE85CAC0}" type="slidenum">
              <a:rPr lang="cs-CZ" smtClean="0"/>
              <a:t>‹#›</a:t>
            </a:fld>
            <a:endParaRPr lang="cs-CZ"/>
          </a:p>
        </p:txBody>
      </p:sp>
    </p:spTree>
    <p:extLst>
      <p:ext uri="{BB962C8B-B14F-4D97-AF65-F5344CB8AC3E}">
        <p14:creationId xmlns:p14="http://schemas.microsoft.com/office/powerpoint/2010/main" val="627243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592E5060-FEB8-4C7D-B7CD-8561722F7639}" type="datetimeFigureOut">
              <a:rPr lang="cs-CZ" smtClean="0"/>
              <a:t>03.04.2018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5C5E36F2-C51D-415A-93D3-72B4BE85CAC0}" type="slidenum">
              <a:rPr lang="cs-CZ" smtClean="0"/>
              <a:t>‹#›</a:t>
            </a:fld>
            <a:endParaRPr lang="cs-CZ"/>
          </a:p>
        </p:txBody>
      </p:sp>
    </p:spTree>
    <p:extLst>
      <p:ext uri="{BB962C8B-B14F-4D97-AF65-F5344CB8AC3E}">
        <p14:creationId xmlns:p14="http://schemas.microsoft.com/office/powerpoint/2010/main" val="4258614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cs-CZ" smtClean="0"/>
              <a:t>Kliknutím lze upravit styl.</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Content Placeholder 3"/>
          <p:cNvSpPr>
            <a:spLocks noGrp="1"/>
          </p:cNvSpPr>
          <p:nvPr>
            <p:ph sz="half" idx="2"/>
          </p:nvPr>
        </p:nvSpPr>
        <p:spPr>
          <a:xfrm>
            <a:off x="680322" y="3030008"/>
            <a:ext cx="4698355" cy="2906179"/>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Content Placeholder 5"/>
          <p:cNvSpPr>
            <a:spLocks noGrp="1"/>
          </p:cNvSpPr>
          <p:nvPr>
            <p:ph sz="quarter" idx="4"/>
          </p:nvPr>
        </p:nvSpPr>
        <p:spPr>
          <a:xfrm>
            <a:off x="5594123" y="3030008"/>
            <a:ext cx="4700059" cy="2906179"/>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592E5060-FEB8-4C7D-B7CD-8561722F7639}" type="datetimeFigureOut">
              <a:rPr lang="cs-CZ" smtClean="0"/>
              <a:t>03.04.2018</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5C5E36F2-C51D-415A-93D3-72B4BE85CAC0}" type="slidenum">
              <a:rPr lang="cs-CZ" smtClean="0"/>
              <a:t>‹#›</a:t>
            </a:fld>
            <a:endParaRPr lang="cs-CZ"/>
          </a:p>
        </p:txBody>
      </p:sp>
    </p:spTree>
    <p:extLst>
      <p:ext uri="{BB962C8B-B14F-4D97-AF65-F5344CB8AC3E}">
        <p14:creationId xmlns:p14="http://schemas.microsoft.com/office/powerpoint/2010/main" val="15424035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592E5060-FEB8-4C7D-B7CD-8561722F7639}" type="datetimeFigureOut">
              <a:rPr lang="cs-CZ" smtClean="0"/>
              <a:t>03.04.2018</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5C5E36F2-C51D-415A-93D3-72B4BE85CAC0}" type="slidenum">
              <a:rPr lang="cs-CZ" smtClean="0"/>
              <a:t>‹#›</a:t>
            </a:fld>
            <a:endParaRPr lang="cs-CZ"/>
          </a:p>
        </p:txBody>
      </p:sp>
    </p:spTree>
    <p:extLst>
      <p:ext uri="{BB962C8B-B14F-4D97-AF65-F5344CB8AC3E}">
        <p14:creationId xmlns:p14="http://schemas.microsoft.com/office/powerpoint/2010/main" val="1914384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592E5060-FEB8-4C7D-B7CD-8561722F7639}" type="datetimeFigureOut">
              <a:rPr lang="cs-CZ" smtClean="0"/>
              <a:t>03.04.2018</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5C5E36F2-C51D-415A-93D3-72B4BE85CAC0}" type="slidenum">
              <a:rPr lang="cs-CZ" smtClean="0"/>
              <a:t>‹#›</a:t>
            </a:fld>
            <a:endParaRPr lang="cs-CZ"/>
          </a:p>
        </p:txBody>
      </p:sp>
    </p:spTree>
    <p:extLst>
      <p:ext uri="{BB962C8B-B14F-4D97-AF65-F5344CB8AC3E}">
        <p14:creationId xmlns:p14="http://schemas.microsoft.com/office/powerpoint/2010/main" val="1164587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cs-CZ" smtClean="0"/>
              <a:t>Kliknutím lze upravit styl.</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592E5060-FEB8-4C7D-B7CD-8561722F7639}" type="datetimeFigureOut">
              <a:rPr lang="cs-CZ" smtClean="0"/>
              <a:t>03.04.2018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5C5E36F2-C51D-415A-93D3-72B4BE85CAC0}" type="slidenum">
              <a:rPr lang="cs-CZ" smtClean="0"/>
              <a:t>‹#›</a:t>
            </a:fld>
            <a:endParaRPr lang="cs-CZ"/>
          </a:p>
        </p:txBody>
      </p:sp>
    </p:spTree>
    <p:extLst>
      <p:ext uri="{BB962C8B-B14F-4D97-AF65-F5344CB8AC3E}">
        <p14:creationId xmlns:p14="http://schemas.microsoft.com/office/powerpoint/2010/main" val="203280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592E5060-FEB8-4C7D-B7CD-8561722F7639}" type="datetimeFigureOut">
              <a:rPr lang="cs-CZ" smtClean="0"/>
              <a:t>03.04.2018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5C5E36F2-C51D-415A-93D3-72B4BE85CAC0}" type="slidenum">
              <a:rPr lang="cs-CZ" smtClean="0"/>
              <a:t>‹#›</a:t>
            </a:fld>
            <a:endParaRPr lang="cs-CZ"/>
          </a:p>
        </p:txBody>
      </p:sp>
    </p:spTree>
    <p:extLst>
      <p:ext uri="{BB962C8B-B14F-4D97-AF65-F5344CB8AC3E}">
        <p14:creationId xmlns:p14="http://schemas.microsoft.com/office/powerpoint/2010/main" val="16555640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592E5060-FEB8-4C7D-B7CD-8561722F7639}" type="datetimeFigureOut">
              <a:rPr lang="cs-CZ" smtClean="0"/>
              <a:t>03.04.2018</a:t>
            </a:fld>
            <a:endParaRPr lang="cs-CZ"/>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5C5E36F2-C51D-415A-93D3-72B4BE85CAC0}" type="slidenum">
              <a:rPr lang="cs-CZ" smtClean="0"/>
              <a:t>‹#›</a:t>
            </a:fld>
            <a:endParaRPr lang="cs-CZ"/>
          </a:p>
        </p:txBody>
      </p:sp>
    </p:spTree>
    <p:extLst>
      <p:ext uri="{BB962C8B-B14F-4D97-AF65-F5344CB8AC3E}">
        <p14:creationId xmlns:p14="http://schemas.microsoft.com/office/powerpoint/2010/main" val="3547434043"/>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fr-CH" dirty="0" smtClean="0"/>
              <a:t>La langue française au Québec</a:t>
            </a:r>
            <a:endParaRPr lang="cs-CZ" dirty="0"/>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14284529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fr-CH" dirty="0" smtClean="0"/>
              <a:t>Mots en –</a:t>
            </a:r>
            <a:r>
              <a:rPr lang="fr-CH" dirty="0" err="1" smtClean="0"/>
              <a:t>oune</a:t>
            </a:r>
            <a:r>
              <a:rPr lang="fr-CH" dirty="0" smtClean="0"/>
              <a:t>: particularité morphologique intéressante</a:t>
            </a:r>
            <a:endParaRPr lang="cs-CZ" dirty="0"/>
          </a:p>
        </p:txBody>
      </p:sp>
      <p:sp>
        <p:nvSpPr>
          <p:cNvPr id="3" name="Zástupný symbol pro obsah 2"/>
          <p:cNvSpPr>
            <a:spLocks noGrp="1"/>
          </p:cNvSpPr>
          <p:nvPr>
            <p:ph idx="1"/>
          </p:nvPr>
        </p:nvSpPr>
        <p:spPr/>
        <p:txBody>
          <a:bodyPr/>
          <a:lstStyle/>
          <a:p>
            <a:r>
              <a:rPr lang="fr-CH" dirty="0" smtClean="0"/>
              <a:t>La… minoune, </a:t>
            </a:r>
            <a:r>
              <a:rPr lang="fr-CH" dirty="0" err="1" smtClean="0"/>
              <a:t>pitoune</a:t>
            </a:r>
            <a:r>
              <a:rPr lang="fr-CH" dirty="0" smtClean="0"/>
              <a:t>, </a:t>
            </a:r>
            <a:r>
              <a:rPr lang="fr-CH" dirty="0" err="1" smtClean="0"/>
              <a:t>poupoune</a:t>
            </a:r>
            <a:r>
              <a:rPr lang="fr-CH" dirty="0" smtClean="0"/>
              <a:t>, </a:t>
            </a:r>
            <a:r>
              <a:rPr lang="fr-CH" dirty="0" err="1" smtClean="0"/>
              <a:t>nounoune</a:t>
            </a:r>
            <a:r>
              <a:rPr lang="fr-CH" dirty="0" smtClean="0"/>
              <a:t>, </a:t>
            </a:r>
            <a:r>
              <a:rPr lang="fr-CH" dirty="0" err="1" smtClean="0"/>
              <a:t>toune</a:t>
            </a:r>
            <a:r>
              <a:rPr lang="fr-CH" dirty="0" smtClean="0"/>
              <a:t>, </a:t>
            </a:r>
            <a:r>
              <a:rPr lang="fr-CH" dirty="0" err="1" smtClean="0"/>
              <a:t>toutoune</a:t>
            </a:r>
            <a:r>
              <a:rPr lang="fr-CH" dirty="0" smtClean="0"/>
              <a:t>, </a:t>
            </a:r>
            <a:r>
              <a:rPr lang="fr-CH" dirty="0" err="1" smtClean="0"/>
              <a:t>balloune</a:t>
            </a:r>
            <a:r>
              <a:rPr lang="fr-CH" dirty="0" smtClean="0"/>
              <a:t>, </a:t>
            </a:r>
            <a:r>
              <a:rPr lang="fr-CH" dirty="0" err="1" smtClean="0"/>
              <a:t>baboune</a:t>
            </a:r>
            <a:r>
              <a:rPr lang="fr-CH" dirty="0" smtClean="0"/>
              <a:t>, </a:t>
            </a:r>
            <a:r>
              <a:rPr lang="fr-CH" dirty="0" err="1" smtClean="0"/>
              <a:t>guidoune</a:t>
            </a:r>
            <a:r>
              <a:rPr lang="fr-CH" dirty="0" smtClean="0"/>
              <a:t>.</a:t>
            </a:r>
          </a:p>
          <a:p>
            <a:r>
              <a:rPr lang="fr-CH" dirty="0" smtClean="0"/>
              <a:t>Les… foufounes, </a:t>
            </a:r>
            <a:r>
              <a:rPr lang="fr-CH" dirty="0" err="1" smtClean="0"/>
              <a:t>gougounes</a:t>
            </a:r>
            <a:r>
              <a:rPr lang="fr-CH" dirty="0" smtClean="0"/>
              <a:t>.</a:t>
            </a:r>
          </a:p>
          <a:p>
            <a:endParaRPr lang="fr-CH" dirty="0"/>
          </a:p>
          <a:p>
            <a:endParaRPr lang="fr-CH" dirty="0" smtClean="0"/>
          </a:p>
          <a:p>
            <a:endParaRPr lang="fr-CH" dirty="0"/>
          </a:p>
          <a:p>
            <a:endParaRPr lang="fr-CH" dirty="0" smtClean="0"/>
          </a:p>
          <a:p>
            <a:r>
              <a:rPr lang="cs-CZ" dirty="0"/>
              <a:t>http://oreilletendue.com/2011/12/03/ounes/</a:t>
            </a:r>
          </a:p>
        </p:txBody>
      </p:sp>
    </p:spTree>
    <p:extLst>
      <p:ext uri="{BB962C8B-B14F-4D97-AF65-F5344CB8AC3E}">
        <p14:creationId xmlns:p14="http://schemas.microsoft.com/office/powerpoint/2010/main" val="2031856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Octave</a:t>
            </a:r>
            <a:r>
              <a:rPr lang="cs-CZ" dirty="0" smtClean="0"/>
              <a:t> </a:t>
            </a:r>
            <a:r>
              <a:rPr lang="cs-CZ" dirty="0" err="1" smtClean="0"/>
              <a:t>Crémazie</a:t>
            </a:r>
            <a:r>
              <a:rPr lang="cs-CZ" dirty="0" smtClean="0"/>
              <a:t>, 1867</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P</a:t>
            </a:r>
            <a:r>
              <a:rPr lang="fr-FR" dirty="0" smtClean="0"/>
              <a:t>lus </a:t>
            </a:r>
            <a:r>
              <a:rPr lang="fr-FR" dirty="0"/>
              <a:t>je réfléchis sur les destinées de la littérature canadienne, moins je lui trouve de chances de laisser une trace dans l’histoire</a:t>
            </a:r>
            <a:r>
              <a:rPr lang="fr-FR" b="1" dirty="0"/>
              <a:t>. Ce qui manque au Canada, c’est d’avoir une langue à lui. Si nous parlions iroquois ou huron, notre littérature vivrait.</a:t>
            </a:r>
            <a:r>
              <a:rPr lang="fr-FR" dirty="0"/>
              <a:t> Malheureusement nous parlons et écrivons d’une assez piteuse façon, il est vrai, la langue de Bossuet et de Racine. Nous avons beau dire et beau faire, nous ne serons toujours, au point de vue littéraire, qu’une simple colonie; et quand bien même le Canada deviendrait un pays indépendant et ferait briller son drapeau au soleil des nations, nous n’en demeurerions pas moins de simples colons littéraires. Voyez la Belgique, qui parle la même langue que nous. Est-ce qu’il y a une littérature belge? Ne pouvant lutter avec la France pour la beauté de la forme, le Canada aurait pu conquérir sa place au milieu des littératures du vieux monde, si parmi ses enfants il s’était trouvé un écrivain capable d’initier, avant </a:t>
            </a:r>
            <a:r>
              <a:rPr lang="fr-FR" dirty="0" err="1"/>
              <a:t>Fenimore</a:t>
            </a:r>
            <a:r>
              <a:rPr lang="fr-FR" dirty="0"/>
              <a:t> Cooper, l’Europe à la grandiose nature de nos forêts, aux exploits légendaires de nos trappeurs et de nos voyageurs. Aujourd’hui, quand bien même un talent aussi puissant que celui de l’auteur du </a:t>
            </a:r>
            <a:r>
              <a:rPr lang="fr-FR" i="1" dirty="0"/>
              <a:t>Dernier des Mohican</a:t>
            </a:r>
            <a:r>
              <a:rPr lang="fr-FR" dirty="0"/>
              <a:t>s se révélerait parmi nous, ses </a:t>
            </a:r>
            <a:r>
              <a:rPr lang="fr-FR" dirty="0" err="1"/>
              <a:t>oeuvres</a:t>
            </a:r>
            <a:r>
              <a:rPr lang="fr-FR" dirty="0"/>
              <a:t> ne produiraient aucune sensation en Europe, car il aurait l’irréparable tort d’arriver le second, c’est-à-dire trop tard. Je le répète, si nous parlions huron ou iroquois, les travaux de nos écrivains attireraient l’attention du vieux monde. Cette langue mâle et nerveuse, née dans les forêts de l’Amérique, aurait cette poésie du cru qui fait les délices de l’étranger. On se pâmerait devant un roman ou un poème traduit de l’iroquois, tandis que l’on ne prend pas la peine de lire un livre écrit en français par un colon de Québec ou de Montréal. Depuis vingt ans, on publie chaque année, en France, des traductions de romans russes, scandinaves, roumains. Supposez ces mêmes livres écrits en français, ils ne trouveraient pas cinquante lecteurs</a:t>
            </a:r>
            <a:r>
              <a:rPr lang="fr-FR" dirty="0" smtClean="0"/>
              <a:t>…</a:t>
            </a:r>
            <a:r>
              <a:rPr lang="cs-CZ" dirty="0" smtClean="0"/>
              <a:t>  </a:t>
            </a:r>
            <a:endParaRPr lang="cs-CZ" dirty="0"/>
          </a:p>
        </p:txBody>
      </p:sp>
    </p:spTree>
    <p:extLst>
      <p:ext uri="{BB962C8B-B14F-4D97-AF65-F5344CB8AC3E}">
        <p14:creationId xmlns:p14="http://schemas.microsoft.com/office/powerpoint/2010/main" val="1526487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fr-CH" dirty="0" smtClean="0"/>
              <a:t>F</a:t>
            </a:r>
            <a:r>
              <a:rPr lang="fr-CH" dirty="0"/>
              <a:t>. Dumont, août 1982</a:t>
            </a:r>
            <a:endParaRPr lang="cs-CZ" dirty="0"/>
          </a:p>
        </p:txBody>
      </p:sp>
      <p:sp>
        <p:nvSpPr>
          <p:cNvPr id="3" name="Zástupný symbol pro obsah 2"/>
          <p:cNvSpPr>
            <a:spLocks noGrp="1"/>
          </p:cNvSpPr>
          <p:nvPr>
            <p:ph idx="1"/>
          </p:nvPr>
        </p:nvSpPr>
        <p:spPr/>
        <p:txBody>
          <a:bodyPr/>
          <a:lstStyle/>
          <a:p>
            <a:r>
              <a:rPr lang="cs-CZ" dirty="0" smtClean="0"/>
              <a:t>La </a:t>
            </a:r>
            <a:r>
              <a:rPr lang="cs-CZ" dirty="0" err="1" smtClean="0"/>
              <a:t>langue</a:t>
            </a:r>
            <a:r>
              <a:rPr lang="cs-CZ" dirty="0" smtClean="0"/>
              <a:t> n</a:t>
            </a:r>
            <a:r>
              <a:rPr lang="fr-CH" dirty="0" smtClean="0"/>
              <a:t>’est pas le revêtement de nos vies, leur traduction en paroles. La langue constitue en quelque sorte notre existence puisqu’elle est l’outil indispensable pour la comprendre, pour la reprendre jusque dans ses déterminismes les plus lointains, pour en tirer des intentions et des projets, pour partager aussi avec autrui une conquête commune de nos sentiments et de nos pensées.</a:t>
            </a:r>
            <a:endParaRPr lang="cs-CZ" dirty="0"/>
          </a:p>
        </p:txBody>
      </p:sp>
    </p:spTree>
    <p:extLst>
      <p:ext uri="{BB962C8B-B14F-4D97-AF65-F5344CB8AC3E}">
        <p14:creationId xmlns:p14="http://schemas.microsoft.com/office/powerpoint/2010/main" val="1780629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a:t>
            </a:r>
            <a:r>
              <a:rPr lang="fr-CH" dirty="0" smtClean="0"/>
              <a:t>ère Charlevoix (1744)</a:t>
            </a:r>
            <a:endParaRPr lang="cs-CZ" dirty="0"/>
          </a:p>
        </p:txBody>
      </p:sp>
      <p:sp>
        <p:nvSpPr>
          <p:cNvPr id="3" name="Zástupný symbol pro obsah 2"/>
          <p:cNvSpPr>
            <a:spLocks noGrp="1"/>
          </p:cNvSpPr>
          <p:nvPr>
            <p:ph idx="1"/>
          </p:nvPr>
        </p:nvSpPr>
        <p:spPr/>
        <p:txBody>
          <a:bodyPr/>
          <a:lstStyle/>
          <a:p>
            <a:r>
              <a:rPr lang="fr-CH" dirty="0" smtClean="0"/>
              <a:t>Les Canadiens, c’est-à-dire les Créoles du Canada, respirent en naissant un air de liberté qui les rend fort agréables dans le commerce de la vie, et nulle part ailleurs, on ne parle plus purement notre langue. On ne remarque même ici aucun accent.</a:t>
            </a:r>
            <a:endParaRPr lang="cs-CZ" dirty="0"/>
          </a:p>
        </p:txBody>
      </p:sp>
    </p:spTree>
    <p:extLst>
      <p:ext uri="{BB962C8B-B14F-4D97-AF65-F5344CB8AC3E}">
        <p14:creationId xmlns:p14="http://schemas.microsoft.com/office/powerpoint/2010/main" val="31649247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fr-CH" dirty="0" smtClean="0"/>
              <a:t>Prononciation - voyelles	</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a:t>[a</a:t>
            </a:r>
            <a:r>
              <a:rPr lang="cs-CZ" dirty="0" smtClean="0"/>
              <a:t>]</a:t>
            </a:r>
            <a:r>
              <a:rPr lang="fr-CH" dirty="0" smtClean="0"/>
              <a:t> a tendance à devenir </a:t>
            </a:r>
            <a:r>
              <a:rPr lang="cs-CZ" dirty="0"/>
              <a:t>[ɑ</a:t>
            </a:r>
            <a:r>
              <a:rPr lang="cs-CZ" dirty="0" smtClean="0"/>
              <a:t>]</a:t>
            </a:r>
            <a:r>
              <a:rPr lang="fr-CH" dirty="0" smtClean="0"/>
              <a:t> et à s’allonger: </a:t>
            </a:r>
          </a:p>
          <a:p>
            <a:pPr marL="0" indent="0">
              <a:buNone/>
            </a:pPr>
            <a:r>
              <a:rPr lang="fr-CH" dirty="0"/>
              <a:t>	</a:t>
            </a:r>
            <a:r>
              <a:rPr lang="fr-CH" dirty="0" err="1" smtClean="0"/>
              <a:t>Canadâ</a:t>
            </a:r>
            <a:r>
              <a:rPr lang="fr-CH" dirty="0" smtClean="0"/>
              <a:t>, </a:t>
            </a:r>
            <a:r>
              <a:rPr lang="fr-CH" dirty="0" err="1" smtClean="0"/>
              <a:t>chât</a:t>
            </a:r>
            <a:r>
              <a:rPr lang="fr-CH" dirty="0" smtClean="0"/>
              <a:t>, </a:t>
            </a:r>
            <a:r>
              <a:rPr lang="fr-CH" dirty="0" err="1" smtClean="0"/>
              <a:t>quârt</a:t>
            </a:r>
            <a:r>
              <a:rPr lang="fr-CH" dirty="0" smtClean="0"/>
              <a:t>, </a:t>
            </a:r>
            <a:r>
              <a:rPr lang="fr-CH" dirty="0" err="1" smtClean="0"/>
              <a:t>mârdi</a:t>
            </a:r>
            <a:r>
              <a:rPr lang="fr-CH" dirty="0" smtClean="0"/>
              <a:t>, </a:t>
            </a:r>
            <a:r>
              <a:rPr lang="fr-CH" dirty="0" err="1" smtClean="0"/>
              <a:t>radâr</a:t>
            </a:r>
            <a:r>
              <a:rPr lang="fr-CH" dirty="0" smtClean="0"/>
              <a:t>, </a:t>
            </a:r>
            <a:r>
              <a:rPr lang="fr-CH" dirty="0" err="1" smtClean="0"/>
              <a:t>guitâre</a:t>
            </a:r>
            <a:r>
              <a:rPr lang="fr-CH" dirty="0" smtClean="0"/>
              <a:t>. </a:t>
            </a:r>
          </a:p>
          <a:p>
            <a:pPr marL="0" indent="0">
              <a:buNone/>
            </a:pPr>
            <a:r>
              <a:rPr lang="fr-CH" dirty="0"/>
              <a:t>	</a:t>
            </a:r>
            <a:r>
              <a:rPr lang="fr-CH" dirty="0" smtClean="0"/>
              <a:t>Faut </a:t>
            </a:r>
            <a:r>
              <a:rPr lang="fr-CH" dirty="0" err="1" smtClean="0"/>
              <a:t>gongner</a:t>
            </a:r>
            <a:r>
              <a:rPr lang="fr-CH" dirty="0" smtClean="0"/>
              <a:t>!</a:t>
            </a:r>
          </a:p>
          <a:p>
            <a:pPr marL="0" indent="0">
              <a:buNone/>
            </a:pPr>
            <a:r>
              <a:rPr lang="fr-CH" dirty="0"/>
              <a:t>	</a:t>
            </a:r>
            <a:r>
              <a:rPr lang="fr-CH" dirty="0" smtClean="0"/>
              <a:t>Différence sonore entre «pâte» et «patte», «tâche» et «tache».</a:t>
            </a:r>
          </a:p>
          <a:p>
            <a:r>
              <a:rPr lang="cs-CZ" dirty="0"/>
              <a:t>[ɛ</a:t>
            </a:r>
            <a:r>
              <a:rPr lang="cs-CZ" dirty="0" smtClean="0"/>
              <a:t>]</a:t>
            </a:r>
            <a:r>
              <a:rPr lang="fr-CH" dirty="0" smtClean="0"/>
              <a:t> peut devenir </a:t>
            </a:r>
            <a:r>
              <a:rPr lang="cs-CZ" dirty="0"/>
              <a:t>[a</a:t>
            </a:r>
            <a:r>
              <a:rPr lang="cs-CZ" dirty="0" smtClean="0"/>
              <a:t>]</a:t>
            </a:r>
            <a:r>
              <a:rPr lang="fr-CH" dirty="0" smtClean="0"/>
              <a:t>:</a:t>
            </a:r>
          </a:p>
          <a:p>
            <a:r>
              <a:rPr lang="cs-CZ" dirty="0"/>
              <a:t>[ɛ</a:t>
            </a:r>
            <a:r>
              <a:rPr lang="cs-CZ" dirty="0" smtClean="0"/>
              <a:t>]</a:t>
            </a:r>
            <a:r>
              <a:rPr lang="fr-CH" dirty="0" smtClean="0"/>
              <a:t> s’allonge: </a:t>
            </a:r>
            <a:r>
              <a:rPr lang="fr-CH" dirty="0" err="1" smtClean="0"/>
              <a:t>baêête</a:t>
            </a:r>
            <a:r>
              <a:rPr lang="fr-CH" dirty="0" smtClean="0"/>
              <a:t>, </a:t>
            </a:r>
            <a:r>
              <a:rPr lang="fr-CH" dirty="0" err="1" smtClean="0"/>
              <a:t>faêête</a:t>
            </a:r>
            <a:r>
              <a:rPr lang="fr-CH" dirty="0" smtClean="0"/>
              <a:t>. Cf. belle / bêle</a:t>
            </a:r>
          </a:p>
          <a:p>
            <a:r>
              <a:rPr lang="en-US" dirty="0" smtClean="0"/>
              <a:t>[</a:t>
            </a:r>
            <a:r>
              <a:rPr lang="cs-CZ" dirty="0" err="1" smtClean="0"/>
              <a:t>ɔʁ</a:t>
            </a:r>
            <a:r>
              <a:rPr lang="en-US" dirty="0" smtClean="0"/>
              <a:t>] </a:t>
            </a:r>
            <a:r>
              <a:rPr lang="en-US" dirty="0" err="1" smtClean="0"/>
              <a:t>est</a:t>
            </a:r>
            <a:r>
              <a:rPr lang="en-US" dirty="0" smtClean="0"/>
              <a:t> </a:t>
            </a:r>
            <a:r>
              <a:rPr lang="en-US" dirty="0" err="1" smtClean="0"/>
              <a:t>diphtonguée</a:t>
            </a:r>
            <a:r>
              <a:rPr lang="en-US" dirty="0" smtClean="0"/>
              <a:t> </a:t>
            </a:r>
            <a:r>
              <a:rPr lang="en-US" dirty="0" err="1" smtClean="0"/>
              <a:t>en</a:t>
            </a:r>
            <a:r>
              <a:rPr lang="en-US" dirty="0" smtClean="0"/>
              <a:t> [a</a:t>
            </a:r>
            <a:r>
              <a:rPr lang="cs-CZ" dirty="0" err="1" smtClean="0"/>
              <a:t>ɔʁ</a:t>
            </a:r>
            <a:r>
              <a:rPr lang="en-US" dirty="0" smtClean="0"/>
              <a:t>]: </a:t>
            </a:r>
            <a:r>
              <a:rPr lang="en-US" dirty="0" err="1" smtClean="0"/>
              <a:t>Encaore</a:t>
            </a:r>
            <a:r>
              <a:rPr lang="en-US" dirty="0" smtClean="0"/>
              <a:t>, </a:t>
            </a:r>
            <a:r>
              <a:rPr lang="en-US" dirty="0" err="1" smtClean="0"/>
              <a:t>maort</a:t>
            </a:r>
            <a:r>
              <a:rPr lang="en-US" dirty="0" smtClean="0"/>
              <a:t>.</a:t>
            </a:r>
          </a:p>
          <a:p>
            <a:r>
              <a:rPr lang="en-US" dirty="0" smtClean="0"/>
              <a:t>[</a:t>
            </a:r>
            <a:r>
              <a:rPr lang="en-US" dirty="0" err="1" smtClean="0"/>
              <a:t>wa</a:t>
            </a:r>
            <a:r>
              <a:rPr lang="en-US" dirty="0" smtClean="0"/>
              <a:t>] se </a:t>
            </a:r>
            <a:r>
              <a:rPr lang="en-US" dirty="0" err="1" smtClean="0"/>
              <a:t>prononce</a:t>
            </a:r>
            <a:r>
              <a:rPr lang="en-US" dirty="0" smtClean="0"/>
              <a:t> </a:t>
            </a:r>
            <a:r>
              <a:rPr lang="cs-CZ" dirty="0"/>
              <a:t>[</a:t>
            </a:r>
            <a:r>
              <a:rPr lang="cs-CZ" dirty="0" err="1"/>
              <a:t>wɛ</a:t>
            </a:r>
            <a:r>
              <a:rPr lang="cs-CZ" dirty="0"/>
              <a:t>], [</a:t>
            </a:r>
            <a:r>
              <a:rPr lang="cs-CZ" dirty="0" err="1"/>
              <a:t>we</a:t>
            </a:r>
            <a:r>
              <a:rPr lang="cs-CZ" dirty="0"/>
              <a:t>] </a:t>
            </a:r>
            <a:r>
              <a:rPr lang="cs-CZ" dirty="0" err="1"/>
              <a:t>or</a:t>
            </a:r>
            <a:r>
              <a:rPr lang="cs-CZ" dirty="0"/>
              <a:t> [</a:t>
            </a:r>
            <a:r>
              <a:rPr lang="cs-CZ" dirty="0" err="1"/>
              <a:t>waɛ</a:t>
            </a:r>
            <a:r>
              <a:rPr lang="cs-CZ" dirty="0"/>
              <a:t>̯</a:t>
            </a:r>
            <a:r>
              <a:rPr lang="cs-CZ" dirty="0" smtClean="0"/>
              <a:t>]</a:t>
            </a:r>
            <a:r>
              <a:rPr lang="en-US" dirty="0" smtClean="0"/>
              <a:t>: </a:t>
            </a:r>
            <a:r>
              <a:rPr lang="en-US" dirty="0" err="1" smtClean="0"/>
              <a:t>bonsou</a:t>
            </a:r>
            <a:r>
              <a:rPr lang="fr-CH" dirty="0" err="1" smtClean="0"/>
              <a:t>èr</a:t>
            </a:r>
            <a:r>
              <a:rPr lang="fr-CH" dirty="0" smtClean="0"/>
              <a:t>, </a:t>
            </a:r>
            <a:r>
              <a:rPr lang="fr-CH" dirty="0" err="1" smtClean="0"/>
              <a:t>bouère</a:t>
            </a:r>
            <a:r>
              <a:rPr lang="fr-CH" dirty="0" smtClean="0"/>
              <a:t>, </a:t>
            </a:r>
            <a:r>
              <a:rPr lang="fr-CH" dirty="0" err="1" smtClean="0"/>
              <a:t>rouè</a:t>
            </a:r>
            <a:r>
              <a:rPr lang="fr-CH" dirty="0" smtClean="0"/>
              <a:t>, </a:t>
            </a:r>
            <a:r>
              <a:rPr lang="fr-CH" dirty="0" err="1" smtClean="0"/>
              <a:t>drouète</a:t>
            </a:r>
            <a:r>
              <a:rPr lang="fr-CH" dirty="0" smtClean="0"/>
              <a:t>. </a:t>
            </a:r>
            <a:r>
              <a:rPr lang="fr-CH" dirty="0" err="1" smtClean="0"/>
              <a:t>Moé</a:t>
            </a:r>
            <a:r>
              <a:rPr lang="fr-CH" dirty="0" smtClean="0"/>
              <a:t>, </a:t>
            </a:r>
            <a:r>
              <a:rPr lang="fr-CH" dirty="0" err="1" smtClean="0"/>
              <a:t>toé</a:t>
            </a:r>
            <a:r>
              <a:rPr lang="fr-CH" dirty="0" smtClean="0"/>
              <a:t>, je te </a:t>
            </a:r>
            <a:r>
              <a:rPr lang="fr-CH" dirty="0" err="1" smtClean="0"/>
              <a:t>cré</a:t>
            </a:r>
            <a:r>
              <a:rPr lang="fr-CH" dirty="0" smtClean="0"/>
              <a:t>, ça doué. «Le </a:t>
            </a:r>
            <a:r>
              <a:rPr lang="fr-CH" dirty="0" err="1" smtClean="0"/>
              <a:t>roé</a:t>
            </a:r>
            <a:r>
              <a:rPr lang="fr-CH" dirty="0" smtClean="0"/>
              <a:t>, c’est </a:t>
            </a:r>
            <a:r>
              <a:rPr lang="fr-CH" dirty="0" err="1" smtClean="0"/>
              <a:t>moé</a:t>
            </a:r>
            <a:r>
              <a:rPr lang="fr-CH" dirty="0" smtClean="0"/>
              <a:t>».</a:t>
            </a:r>
          </a:p>
          <a:p>
            <a:r>
              <a:rPr lang="en-US" dirty="0"/>
              <a:t>[</a:t>
            </a:r>
            <a:r>
              <a:rPr lang="cs-CZ" dirty="0" smtClean="0"/>
              <a:t>ɔ</a:t>
            </a:r>
            <a:r>
              <a:rPr lang="en-US" dirty="0" smtClean="0"/>
              <a:t>] </a:t>
            </a:r>
            <a:r>
              <a:rPr lang="en-US" dirty="0" err="1" smtClean="0"/>
              <a:t>penche</a:t>
            </a:r>
            <a:r>
              <a:rPr lang="en-US" dirty="0" smtClean="0"/>
              <a:t> </a:t>
            </a:r>
            <a:r>
              <a:rPr lang="en-US" dirty="0" err="1" smtClean="0"/>
              <a:t>vers</a:t>
            </a:r>
            <a:r>
              <a:rPr lang="en-US" dirty="0" smtClean="0"/>
              <a:t> </a:t>
            </a:r>
            <a:r>
              <a:rPr lang="cs-CZ" dirty="0"/>
              <a:t>[a</a:t>
            </a:r>
            <a:r>
              <a:rPr lang="cs-CZ" dirty="0" smtClean="0"/>
              <a:t>]</a:t>
            </a:r>
            <a:r>
              <a:rPr lang="fr-CH" dirty="0" smtClean="0"/>
              <a:t>: J’</a:t>
            </a:r>
            <a:r>
              <a:rPr lang="fr-CH" dirty="0" err="1" smtClean="0"/>
              <a:t>arais</a:t>
            </a:r>
            <a:r>
              <a:rPr lang="fr-CH" dirty="0" smtClean="0"/>
              <a:t> dû y aller.</a:t>
            </a:r>
          </a:p>
          <a:p>
            <a:endParaRPr lang="fr-CH" dirty="0" smtClean="0"/>
          </a:p>
          <a:p>
            <a:pPr marL="0" indent="0">
              <a:buNone/>
            </a:pPr>
            <a:r>
              <a:rPr lang="fr-CH" dirty="0"/>
              <a:t>	</a:t>
            </a:r>
            <a:endParaRPr lang="fr-CH" dirty="0" smtClean="0"/>
          </a:p>
        </p:txBody>
      </p:sp>
    </p:spTree>
    <p:extLst>
      <p:ext uri="{BB962C8B-B14F-4D97-AF65-F5344CB8AC3E}">
        <p14:creationId xmlns:p14="http://schemas.microsoft.com/office/powerpoint/2010/main" val="13371227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fr-CH" dirty="0" smtClean="0"/>
              <a:t>Prononciation des consonnes et des syllabes</a:t>
            </a:r>
            <a:endParaRPr lang="cs-CZ" dirty="0"/>
          </a:p>
        </p:txBody>
      </p:sp>
      <p:sp>
        <p:nvSpPr>
          <p:cNvPr id="3" name="Zástupný symbol pro obsah 2"/>
          <p:cNvSpPr>
            <a:spLocks noGrp="1"/>
          </p:cNvSpPr>
          <p:nvPr>
            <p:ph idx="1"/>
          </p:nvPr>
        </p:nvSpPr>
        <p:spPr/>
        <p:txBody>
          <a:bodyPr>
            <a:normAutofit fontScale="62500" lnSpcReduction="20000"/>
          </a:bodyPr>
          <a:lstStyle/>
          <a:p>
            <a:r>
              <a:rPr lang="en-US" dirty="0"/>
              <a:t>[</a:t>
            </a:r>
            <a:r>
              <a:rPr lang="en-US" dirty="0" smtClean="0"/>
              <a:t>t] et [d] </a:t>
            </a:r>
            <a:r>
              <a:rPr lang="en-US" dirty="0" err="1" smtClean="0"/>
              <a:t>sont</a:t>
            </a:r>
            <a:r>
              <a:rPr lang="en-US" dirty="0" smtClean="0"/>
              <a:t> </a:t>
            </a:r>
            <a:r>
              <a:rPr lang="en-US" dirty="0" err="1" smtClean="0"/>
              <a:t>affriqu</a:t>
            </a:r>
            <a:r>
              <a:rPr lang="fr-CH" dirty="0" err="1" smtClean="0"/>
              <a:t>és</a:t>
            </a:r>
            <a:r>
              <a:rPr lang="fr-CH" dirty="0" smtClean="0"/>
              <a:t> vers </a:t>
            </a:r>
            <a:r>
              <a:rPr lang="en-US" dirty="0" smtClean="0"/>
              <a:t>[</a:t>
            </a:r>
            <a:r>
              <a:rPr lang="en-US" dirty="0" err="1" smtClean="0"/>
              <a:t>t</a:t>
            </a:r>
            <a:r>
              <a:rPr lang="en-US" dirty="0" err="1"/>
              <a:t>͡s</a:t>
            </a:r>
            <a:r>
              <a:rPr lang="en-US" dirty="0"/>
              <a:t>] </a:t>
            </a:r>
            <a:r>
              <a:rPr lang="en-US" dirty="0" smtClean="0"/>
              <a:t>et </a:t>
            </a:r>
            <a:r>
              <a:rPr lang="en-US" dirty="0"/>
              <a:t>[</a:t>
            </a:r>
            <a:r>
              <a:rPr lang="en-US" dirty="0" err="1"/>
              <a:t>d͡z</a:t>
            </a:r>
            <a:r>
              <a:rPr lang="en-US" dirty="0"/>
              <a:t>] </a:t>
            </a:r>
            <a:r>
              <a:rPr lang="en-US" dirty="0" err="1" smtClean="0"/>
              <a:t>devant</a:t>
            </a:r>
            <a:r>
              <a:rPr lang="en-US" dirty="0" smtClean="0"/>
              <a:t> </a:t>
            </a:r>
            <a:r>
              <a:rPr lang="en-US" dirty="0"/>
              <a:t>[</a:t>
            </a:r>
            <a:r>
              <a:rPr lang="en-US" dirty="0" err="1" smtClean="0"/>
              <a:t>i</a:t>
            </a:r>
            <a:r>
              <a:rPr lang="en-US" dirty="0" smtClean="0"/>
              <a:t>], [y], [j], [ɥ], et </a:t>
            </a:r>
            <a:r>
              <a:rPr lang="en-US" dirty="0" err="1" smtClean="0"/>
              <a:t>ses</a:t>
            </a:r>
            <a:r>
              <a:rPr lang="en-US" dirty="0" smtClean="0"/>
              <a:t> allophones </a:t>
            </a:r>
            <a:r>
              <a:rPr lang="en-US" dirty="0"/>
              <a:t>[ɪ], [ʏ</a:t>
            </a:r>
            <a:r>
              <a:rPr lang="en-US" dirty="0" smtClean="0"/>
              <a:t>]:</a:t>
            </a:r>
          </a:p>
          <a:p>
            <a:pPr lvl="1"/>
            <a:r>
              <a:rPr lang="en-US" dirty="0" err="1" smtClean="0"/>
              <a:t>Petsit</a:t>
            </a:r>
            <a:r>
              <a:rPr lang="en-US" dirty="0" smtClean="0"/>
              <a:t>, </a:t>
            </a:r>
            <a:r>
              <a:rPr lang="en-US" dirty="0" err="1" smtClean="0"/>
              <a:t>tsigre</a:t>
            </a:r>
            <a:r>
              <a:rPr lang="en-US" dirty="0" smtClean="0"/>
              <a:t>, b</a:t>
            </a:r>
            <a:r>
              <a:rPr lang="fr-CH" dirty="0" err="1" smtClean="0"/>
              <a:t>âtsiment</a:t>
            </a:r>
            <a:r>
              <a:rPr lang="fr-CH" dirty="0" smtClean="0"/>
              <a:t>, </a:t>
            </a:r>
            <a:r>
              <a:rPr lang="fr-CH" dirty="0" err="1" smtClean="0"/>
              <a:t>tsunnel</a:t>
            </a:r>
            <a:r>
              <a:rPr lang="fr-CH" dirty="0" smtClean="0"/>
              <a:t>, </a:t>
            </a:r>
            <a:r>
              <a:rPr lang="fr-CH" dirty="0" err="1" smtClean="0"/>
              <a:t>tsunique</a:t>
            </a:r>
            <a:r>
              <a:rPr lang="fr-CH" dirty="0" smtClean="0"/>
              <a:t>, </a:t>
            </a:r>
            <a:r>
              <a:rPr lang="fr-CH" dirty="0" err="1" smtClean="0"/>
              <a:t>penitsure</a:t>
            </a:r>
            <a:endParaRPr lang="fr-CH" dirty="0" smtClean="0"/>
          </a:p>
          <a:p>
            <a:r>
              <a:rPr lang="cs-CZ" dirty="0" smtClean="0"/>
              <a:t>[</a:t>
            </a:r>
            <a:r>
              <a:rPr lang="fr-CH" dirty="0"/>
              <a:t>r</a:t>
            </a:r>
            <a:r>
              <a:rPr lang="cs-CZ" dirty="0" smtClean="0"/>
              <a:t>]|[</a:t>
            </a:r>
            <a:r>
              <a:rPr lang="fr-CH" dirty="0" err="1"/>
              <a:t>r</a:t>
            </a:r>
            <a:r>
              <a:rPr lang="fr-CH" baseline="30000" dirty="0" err="1" smtClean="0"/>
              <a:t>w</a:t>
            </a:r>
            <a:r>
              <a:rPr lang="cs-CZ" dirty="0" smtClean="0"/>
              <a:t>]</a:t>
            </a:r>
            <a:r>
              <a:rPr lang="fr-CH" dirty="0" smtClean="0"/>
              <a:t> (roulé</a:t>
            </a:r>
            <a:r>
              <a:rPr lang="cs-CZ" dirty="0" smtClean="0"/>
              <a:t>, </a:t>
            </a:r>
            <a:r>
              <a:rPr lang="cs-CZ" dirty="0" err="1" smtClean="0"/>
              <a:t>apical</a:t>
            </a:r>
            <a:r>
              <a:rPr lang="fr-CH" dirty="0" smtClean="0"/>
              <a:t>) x </a:t>
            </a:r>
            <a:r>
              <a:rPr lang="cs-CZ" dirty="0"/>
              <a:t>[ʁ</a:t>
            </a:r>
            <a:r>
              <a:rPr lang="cs-CZ" dirty="0" smtClean="0"/>
              <a:t>]</a:t>
            </a:r>
            <a:r>
              <a:rPr lang="fr-CH" dirty="0" smtClean="0"/>
              <a:t> (parisien, standard, guttural) x </a:t>
            </a:r>
            <a:r>
              <a:rPr lang="cs-CZ" dirty="0" smtClean="0"/>
              <a:t>[</a:t>
            </a:r>
            <a:r>
              <a:rPr lang="cs-CZ" dirty="0"/>
              <a:t>ʀ</a:t>
            </a:r>
            <a:r>
              <a:rPr lang="cs-CZ" dirty="0" smtClean="0"/>
              <a:t>]</a:t>
            </a:r>
            <a:r>
              <a:rPr lang="fr-CH" dirty="0" smtClean="0"/>
              <a:t> </a:t>
            </a:r>
            <a:r>
              <a:rPr lang="fr-CH" dirty="0"/>
              <a:t>(grasseyé, uvulaire) </a:t>
            </a:r>
            <a:r>
              <a:rPr lang="cs-CZ" dirty="0" smtClean="0"/>
              <a:t>: </a:t>
            </a:r>
            <a:endParaRPr lang="fr-CH" dirty="0" smtClean="0"/>
          </a:p>
          <a:p>
            <a:pPr lvl="1"/>
            <a:r>
              <a:rPr lang="cs-CZ" dirty="0" smtClean="0"/>
              <a:t>Rover, </a:t>
            </a:r>
            <a:r>
              <a:rPr lang="cs-CZ" dirty="0" err="1" smtClean="0"/>
              <a:t>char</a:t>
            </a:r>
            <a:r>
              <a:rPr lang="cs-CZ" dirty="0" smtClean="0"/>
              <a:t>, </a:t>
            </a:r>
            <a:r>
              <a:rPr lang="cs-CZ" dirty="0" err="1" smtClean="0"/>
              <a:t>tr</a:t>
            </a:r>
            <a:r>
              <a:rPr lang="fr-CH" dirty="0" smtClean="0"/>
              <a:t>ès</a:t>
            </a:r>
          </a:p>
          <a:p>
            <a:r>
              <a:rPr lang="cs-CZ" dirty="0" err="1" smtClean="0"/>
              <a:t>Tendance</a:t>
            </a:r>
            <a:r>
              <a:rPr lang="cs-CZ" dirty="0" smtClean="0"/>
              <a:t> </a:t>
            </a:r>
            <a:r>
              <a:rPr lang="fr-CH" dirty="0" smtClean="0"/>
              <a:t>à laisser tomber une lettre ou deux dans certaines syllabes finales qui contiennent deux ou trois consonnes. Souvent </a:t>
            </a:r>
            <a:r>
              <a:rPr lang="fr-CH" i="1" dirty="0" smtClean="0"/>
              <a:t>l, t </a:t>
            </a:r>
            <a:r>
              <a:rPr lang="fr-CH" dirty="0" smtClean="0"/>
              <a:t>ou </a:t>
            </a:r>
            <a:r>
              <a:rPr lang="fr-CH" i="1" dirty="0" smtClean="0"/>
              <a:t>r:</a:t>
            </a:r>
          </a:p>
          <a:p>
            <a:pPr lvl="1"/>
            <a:r>
              <a:rPr lang="fr-CH" i="1" dirty="0" smtClean="0"/>
              <a:t>Planter un </a:t>
            </a:r>
            <a:r>
              <a:rPr lang="fr-CH" i="1" dirty="0" err="1" smtClean="0"/>
              <a:t>arb</a:t>
            </a:r>
            <a:r>
              <a:rPr lang="fr-CH" i="1" dirty="0" smtClean="0"/>
              <a:t>’, un </a:t>
            </a:r>
            <a:r>
              <a:rPr lang="fr-CH" i="1" dirty="0" err="1" smtClean="0"/>
              <a:t>artic</a:t>
            </a:r>
            <a:r>
              <a:rPr lang="fr-CH" i="1" dirty="0" smtClean="0"/>
              <a:t>’ de sport, être </a:t>
            </a:r>
            <a:r>
              <a:rPr lang="fr-CH" i="1" dirty="0" err="1" smtClean="0"/>
              <a:t>capab</a:t>
            </a:r>
            <a:r>
              <a:rPr lang="fr-CH" i="1" dirty="0" smtClean="0"/>
              <a:t>’, tirer son </a:t>
            </a:r>
            <a:r>
              <a:rPr lang="fr-CH" i="1" dirty="0" err="1" smtClean="0"/>
              <a:t>éping</a:t>
            </a:r>
            <a:r>
              <a:rPr lang="fr-CH" i="1" dirty="0" smtClean="0"/>
              <a:t>’ du jeu</a:t>
            </a:r>
          </a:p>
          <a:p>
            <a:r>
              <a:rPr lang="fr-CH" dirty="0" smtClean="0"/>
              <a:t>Le </a:t>
            </a:r>
            <a:r>
              <a:rPr lang="en-US" dirty="0" smtClean="0"/>
              <a:t>[t] final deviant </a:t>
            </a:r>
            <a:r>
              <a:rPr lang="en-US" dirty="0" err="1" smtClean="0"/>
              <a:t>sonore</a:t>
            </a:r>
            <a:r>
              <a:rPr lang="en-US" dirty="0" smtClean="0"/>
              <a:t> </a:t>
            </a:r>
            <a:r>
              <a:rPr lang="en-US" dirty="0" err="1" smtClean="0"/>
              <a:t>dans</a:t>
            </a:r>
            <a:r>
              <a:rPr lang="en-US" dirty="0" smtClean="0"/>
              <a:t> </a:t>
            </a:r>
            <a:r>
              <a:rPr lang="en-US" dirty="0" err="1" smtClean="0"/>
              <a:t>certains</a:t>
            </a:r>
            <a:r>
              <a:rPr lang="en-US" dirty="0" smtClean="0"/>
              <a:t> mots:</a:t>
            </a:r>
          </a:p>
          <a:p>
            <a:pPr lvl="1"/>
            <a:r>
              <a:rPr lang="en-US" dirty="0" err="1" smtClean="0"/>
              <a:t>Nuitt</a:t>
            </a:r>
            <a:r>
              <a:rPr lang="fr-CH" dirty="0" smtClean="0"/>
              <a:t>’, </a:t>
            </a:r>
            <a:r>
              <a:rPr lang="fr-CH" dirty="0" err="1" smtClean="0"/>
              <a:t>litt</a:t>
            </a:r>
            <a:r>
              <a:rPr lang="fr-CH" dirty="0" smtClean="0"/>
              <a:t>’, </a:t>
            </a:r>
            <a:r>
              <a:rPr lang="fr-CH" dirty="0" err="1" smtClean="0"/>
              <a:t>pissenlitt</a:t>
            </a:r>
            <a:r>
              <a:rPr lang="fr-CH" dirty="0" smtClean="0"/>
              <a:t>’, </a:t>
            </a:r>
            <a:r>
              <a:rPr lang="fr-CH" dirty="0" err="1" smtClean="0"/>
              <a:t>deboutt</a:t>
            </a:r>
            <a:r>
              <a:rPr lang="fr-CH" dirty="0" smtClean="0"/>
              <a:t>’, c’est pas </a:t>
            </a:r>
            <a:r>
              <a:rPr lang="fr-CH" dirty="0" err="1" smtClean="0"/>
              <a:t>toutt</a:t>
            </a:r>
            <a:r>
              <a:rPr lang="fr-CH" dirty="0" smtClean="0"/>
              <a:t>’ </a:t>
            </a:r>
            <a:r>
              <a:rPr lang="fr-CH" dirty="0" err="1" smtClean="0"/>
              <a:t>icitt</a:t>
            </a:r>
            <a:r>
              <a:rPr lang="fr-CH" dirty="0" smtClean="0"/>
              <a:t>’, il fait </a:t>
            </a:r>
            <a:r>
              <a:rPr lang="fr-CH" b="1" dirty="0" err="1" smtClean="0"/>
              <a:t>frett</a:t>
            </a:r>
            <a:r>
              <a:rPr lang="fr-CH" b="1" dirty="0" smtClean="0"/>
              <a:t>’</a:t>
            </a:r>
          </a:p>
          <a:p>
            <a:r>
              <a:rPr lang="fr-CH" dirty="0" smtClean="0"/>
              <a:t>Beaucoup de verbes en français commence par </a:t>
            </a:r>
            <a:r>
              <a:rPr lang="fr-CH" dirty="0" err="1" smtClean="0"/>
              <a:t>re</a:t>
            </a:r>
            <a:r>
              <a:rPr lang="fr-CH" dirty="0" smtClean="0"/>
              <a:t>-. Dans le langage courant, au Québec, la plupart de ces verbes changes en </a:t>
            </a:r>
            <a:r>
              <a:rPr lang="en-US" dirty="0" smtClean="0"/>
              <a:t>[a</a:t>
            </a:r>
            <a:r>
              <a:rPr lang="cs-CZ" dirty="0" smtClean="0"/>
              <a:t>ʀ</a:t>
            </a:r>
            <a:r>
              <a:rPr lang="fr-CH" dirty="0" smtClean="0"/>
              <a:t>]: </a:t>
            </a:r>
            <a:r>
              <a:rPr lang="fr-CH" dirty="0" err="1" smtClean="0"/>
              <a:t>arcommencer</a:t>
            </a:r>
            <a:r>
              <a:rPr lang="fr-CH" dirty="0" smtClean="0"/>
              <a:t> à jouer, </a:t>
            </a:r>
            <a:r>
              <a:rPr lang="fr-CH" dirty="0" err="1" smtClean="0"/>
              <a:t>arfaire</a:t>
            </a:r>
            <a:r>
              <a:rPr lang="fr-CH" dirty="0" smtClean="0"/>
              <a:t> un travail, </a:t>
            </a:r>
            <a:r>
              <a:rPr lang="fr-CH" dirty="0" err="1" smtClean="0"/>
              <a:t>arlire</a:t>
            </a:r>
            <a:r>
              <a:rPr lang="fr-CH" dirty="0" smtClean="0"/>
              <a:t> un paragraphe, </a:t>
            </a:r>
            <a:r>
              <a:rPr lang="fr-CH" dirty="0" err="1" smtClean="0"/>
              <a:t>arvenir</a:t>
            </a:r>
            <a:r>
              <a:rPr lang="fr-CH" dirty="0" smtClean="0"/>
              <a:t> demain</a:t>
            </a:r>
          </a:p>
          <a:p>
            <a:r>
              <a:rPr lang="fr-FR" dirty="0"/>
              <a:t>Parfois, une jota [x] s'entend pour le son de la lettre &lt;j&gt; ou &lt;g&gt; doux dans certaines régions (Saguenay–Lac-Saint-Jean, Beauce, Mauricie, Lanaudière) :</a:t>
            </a:r>
          </a:p>
          <a:p>
            <a:pPr marL="0" indent="0">
              <a:buNone/>
            </a:pPr>
            <a:r>
              <a:rPr lang="fr-FR" dirty="0" smtClean="0"/>
              <a:t>	Georges </a:t>
            </a:r>
            <a:r>
              <a:rPr lang="fr-FR" dirty="0"/>
              <a:t>se prononcera [</a:t>
            </a:r>
            <a:r>
              <a:rPr lang="fr-FR" dirty="0" err="1"/>
              <a:t>xorx</a:t>
            </a:r>
            <a:r>
              <a:rPr lang="fr-FR" dirty="0" smtClean="0"/>
              <a:t>]</a:t>
            </a:r>
            <a:endParaRPr lang="fr-CH" b="1" dirty="0"/>
          </a:p>
          <a:p>
            <a:pPr marL="457200" lvl="1" indent="0">
              <a:buNone/>
            </a:pPr>
            <a:endParaRPr lang="cs-CZ" b="1" dirty="0"/>
          </a:p>
        </p:txBody>
      </p:sp>
    </p:spTree>
    <p:extLst>
      <p:ext uri="{BB962C8B-B14F-4D97-AF65-F5344CB8AC3E}">
        <p14:creationId xmlns:p14="http://schemas.microsoft.com/office/powerpoint/2010/main" val="37938094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80321" y="362529"/>
            <a:ext cx="9613861" cy="1080938"/>
          </a:xfrm>
        </p:spPr>
        <p:txBody>
          <a:bodyPr/>
          <a:lstStyle/>
          <a:p>
            <a:r>
              <a:rPr lang="cs-CZ" dirty="0" err="1" smtClean="0"/>
              <a:t>Anglicismes</a:t>
            </a:r>
            <a:endParaRPr lang="cs-CZ" dirty="0"/>
          </a:p>
        </p:txBody>
      </p:sp>
      <p:sp>
        <p:nvSpPr>
          <p:cNvPr id="3" name="Zástupný symbol pro obsah 2"/>
          <p:cNvSpPr>
            <a:spLocks noGrp="1"/>
          </p:cNvSpPr>
          <p:nvPr>
            <p:ph idx="1"/>
          </p:nvPr>
        </p:nvSpPr>
        <p:spPr>
          <a:xfrm>
            <a:off x="680321" y="1246909"/>
            <a:ext cx="9613861" cy="5095702"/>
          </a:xfrm>
        </p:spPr>
        <p:txBody>
          <a:bodyPr>
            <a:normAutofit fontScale="62500" lnSpcReduction="20000"/>
          </a:bodyPr>
          <a:lstStyle/>
          <a:p>
            <a:r>
              <a:rPr lang="fr-FR" dirty="0"/>
              <a:t>Les anglicismes </a:t>
            </a:r>
            <a:r>
              <a:rPr lang="fr-FR" b="1" dirty="0"/>
              <a:t>intégraux</a:t>
            </a:r>
            <a:r>
              <a:rPr lang="fr-FR" dirty="0"/>
              <a:t> sont le résultat d'un emprunt direct (ex. : </a:t>
            </a:r>
            <a:r>
              <a:rPr lang="fr-FR" dirty="0" err="1"/>
              <a:t>wiper</a:t>
            </a:r>
            <a:r>
              <a:rPr lang="fr-FR" dirty="0"/>
              <a:t> pour « essuie-glace </a:t>
            </a:r>
            <a:r>
              <a:rPr lang="fr-FR" dirty="0" smtClean="0"/>
              <a:t>»).</a:t>
            </a:r>
            <a:endParaRPr lang="fr-FR" dirty="0"/>
          </a:p>
          <a:p>
            <a:r>
              <a:rPr lang="fr-FR" dirty="0"/>
              <a:t>Les anglicismes </a:t>
            </a:r>
            <a:r>
              <a:rPr lang="fr-FR" b="1" dirty="0"/>
              <a:t>hybrides</a:t>
            </a:r>
            <a:r>
              <a:rPr lang="fr-FR" dirty="0"/>
              <a:t> consistent à ajouter au mot anglais un élément morphologique français (ex. : </a:t>
            </a:r>
            <a:r>
              <a:rPr lang="fr-FR" dirty="0" err="1"/>
              <a:t>checker</a:t>
            </a:r>
            <a:r>
              <a:rPr lang="fr-FR" dirty="0"/>
              <a:t> pour « vérifier » ou </a:t>
            </a:r>
            <a:r>
              <a:rPr lang="fr-FR" dirty="0" err="1"/>
              <a:t>spotter</a:t>
            </a:r>
            <a:r>
              <a:rPr lang="fr-FR" dirty="0"/>
              <a:t> pour « repérer </a:t>
            </a:r>
            <a:r>
              <a:rPr lang="fr-FR" dirty="0" smtClean="0"/>
              <a:t>»).</a:t>
            </a:r>
            <a:endParaRPr lang="fr-FR" dirty="0"/>
          </a:p>
          <a:p>
            <a:r>
              <a:rPr lang="fr-FR" dirty="0"/>
              <a:t>Les anglicismes </a:t>
            </a:r>
            <a:r>
              <a:rPr lang="fr-FR" b="1" dirty="0"/>
              <a:t>sémantiques</a:t>
            </a:r>
            <a:r>
              <a:rPr lang="fr-FR" dirty="0"/>
              <a:t> sont constitués par des mots qui sont français mais qui prennent le sens d'un mot anglais qui leur ressemble et qui a un sens différent (ex. : définitivement au sens de « certainement » plutôt qu'au sens de « pour toujours </a:t>
            </a:r>
            <a:r>
              <a:rPr lang="fr-FR" dirty="0" smtClean="0"/>
              <a:t>»).</a:t>
            </a:r>
            <a:endParaRPr lang="fr-FR" dirty="0"/>
          </a:p>
          <a:p>
            <a:r>
              <a:rPr lang="fr-FR" dirty="0"/>
              <a:t>Les anglicismes </a:t>
            </a:r>
            <a:r>
              <a:rPr lang="fr-FR" b="1" dirty="0"/>
              <a:t>syntaxiques</a:t>
            </a:r>
            <a:r>
              <a:rPr lang="fr-FR" dirty="0"/>
              <a:t> sont des agencements de mots français reproduisant une structure anglaise (ex. : siéger sur un comité, calquant to </a:t>
            </a:r>
            <a:r>
              <a:rPr lang="fr-FR" dirty="0" err="1"/>
              <a:t>sit</a:t>
            </a:r>
            <a:r>
              <a:rPr lang="fr-FR" dirty="0"/>
              <a:t> on a </a:t>
            </a:r>
            <a:r>
              <a:rPr lang="fr-FR" dirty="0" err="1"/>
              <a:t>committee</a:t>
            </a:r>
            <a:r>
              <a:rPr lang="fr-FR" dirty="0"/>
              <a:t> au lieu de faire partie d'un comité ou siéger à/dans un comité</a:t>
            </a:r>
            <a:r>
              <a:rPr lang="fr-FR" dirty="0" smtClean="0"/>
              <a:t>).</a:t>
            </a:r>
            <a:endParaRPr lang="fr-FR" dirty="0"/>
          </a:p>
          <a:p>
            <a:r>
              <a:rPr lang="fr-FR" dirty="0"/>
              <a:t>Les anglicismes </a:t>
            </a:r>
            <a:r>
              <a:rPr lang="fr-FR" b="1" dirty="0"/>
              <a:t>morphologiques</a:t>
            </a:r>
            <a:r>
              <a:rPr lang="fr-FR" dirty="0"/>
              <a:t> sont des traductions littérales d'une expression anglaise donnant naissance à une expression équivalente en français qui n'existerait pas sous cette forme autrement, parce que son sens est déjà couvert par un autre vocable. Par exemple, un Québécois peut dire qu'il fera « un [appel] longue distance » (traduction littérale de long distance [call]) plutôt qu'un « interurbain </a:t>
            </a:r>
            <a:r>
              <a:rPr lang="fr-FR" dirty="0" smtClean="0"/>
              <a:t>».</a:t>
            </a:r>
            <a:endParaRPr lang="fr-FR" dirty="0"/>
          </a:p>
          <a:p>
            <a:pPr lvl="1"/>
            <a:r>
              <a:rPr lang="fr-FR" i="1" dirty="0"/>
              <a:t>Le cas de week-end est particulièrement intéressant. Jusqu'aux années 1980, les Québécois parlaient uniquement de fin de semaine pour désigner les deux jours de congé que sont le samedi et le dimanche. Parallèlement, le week-end étant une réalité britannique avant d'être française, les Français ont jugé préférable et légitime de faire un emprunt direct (autour des années 1920). Dans les années 1980, les Québécois, constatant que le mot week-end était dans les dictionnaires français et non le mot fin de semaine, se sont mis à répandre l'idée selon laquelle fin de semaine était un calque erroné, et qu'il fallait lui préférer l'emprunt francisé week-end. Depuis, le mot week-end est en concurrence avec fin de semaine au Québec. L'OQLF recommande fin de semaine23.</a:t>
            </a:r>
          </a:p>
          <a:p>
            <a:r>
              <a:rPr lang="fr-FR" dirty="0"/>
              <a:t>Les anglicismes </a:t>
            </a:r>
            <a:r>
              <a:rPr lang="fr-FR" b="1" dirty="0"/>
              <a:t>phraséologiques</a:t>
            </a:r>
            <a:r>
              <a:rPr lang="fr-FR" dirty="0"/>
              <a:t> sont des expressions calquées directement de l'anglais, comme « au meilleur de ma connaissance » (to the best of </a:t>
            </a:r>
            <a:r>
              <a:rPr lang="fr-FR" dirty="0" err="1"/>
              <a:t>my</a:t>
            </a:r>
            <a:r>
              <a:rPr lang="fr-FR" dirty="0"/>
              <a:t> </a:t>
            </a:r>
            <a:r>
              <a:rPr lang="fr-FR" dirty="0" err="1" smtClean="0"/>
              <a:t>knowledge</a:t>
            </a:r>
            <a:r>
              <a:rPr lang="fr-FR" dirty="0"/>
              <a:t>) plutôt que « pour autant que je me souvienne » ou simplement « à ma </a:t>
            </a:r>
            <a:r>
              <a:rPr lang="fr-FR" dirty="0" smtClean="0"/>
              <a:t>connaissance ».</a:t>
            </a:r>
            <a:r>
              <a:rPr lang="cs-CZ" dirty="0" smtClean="0"/>
              <a:t> (</a:t>
            </a:r>
            <a:r>
              <a:rPr lang="cs-CZ" dirty="0" err="1" smtClean="0"/>
              <a:t>Wikipedia</a:t>
            </a:r>
            <a:r>
              <a:rPr lang="cs-CZ" dirty="0" smtClean="0"/>
              <a:t>: </a:t>
            </a:r>
            <a:r>
              <a:rPr lang="cs-CZ" dirty="0" err="1" smtClean="0"/>
              <a:t>Fran</a:t>
            </a:r>
            <a:r>
              <a:rPr lang="fr-CH" dirty="0" err="1" smtClean="0"/>
              <a:t>çais</a:t>
            </a:r>
            <a:r>
              <a:rPr lang="fr-CH" dirty="0" smtClean="0"/>
              <a:t> québécois</a:t>
            </a:r>
            <a:r>
              <a:rPr lang="cs-CZ" dirty="0" smtClean="0"/>
              <a:t>)</a:t>
            </a:r>
            <a:endParaRPr lang="cs-CZ" dirty="0"/>
          </a:p>
        </p:txBody>
      </p:sp>
    </p:spTree>
    <p:extLst>
      <p:ext uri="{BB962C8B-B14F-4D97-AF65-F5344CB8AC3E}">
        <p14:creationId xmlns:p14="http://schemas.microsoft.com/office/powerpoint/2010/main" val="16882833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80321" y="753228"/>
            <a:ext cx="9613861" cy="344052"/>
          </a:xfrm>
        </p:spPr>
        <p:txBody>
          <a:bodyPr>
            <a:normAutofit fontScale="90000"/>
          </a:bodyPr>
          <a:lstStyle/>
          <a:p>
            <a:r>
              <a:rPr lang="fr-CH" dirty="0" smtClean="0"/>
              <a:t>Devinettes : cherchez le mot «français»</a:t>
            </a:r>
            <a:endParaRPr lang="cs-CZ" dirty="0"/>
          </a:p>
        </p:txBody>
      </p:sp>
      <p:sp>
        <p:nvSpPr>
          <p:cNvPr id="3" name="Zástupný symbol pro obsah 2"/>
          <p:cNvSpPr>
            <a:spLocks noGrp="1"/>
          </p:cNvSpPr>
          <p:nvPr>
            <p:ph idx="1"/>
          </p:nvPr>
        </p:nvSpPr>
        <p:spPr>
          <a:xfrm>
            <a:off x="680321" y="1271847"/>
            <a:ext cx="9613861" cy="4664342"/>
          </a:xfrm>
        </p:spPr>
        <p:txBody>
          <a:bodyPr/>
          <a:lstStyle/>
          <a:p>
            <a:r>
              <a:rPr lang="fr-CH" dirty="0" smtClean="0"/>
              <a:t>On s’est croisé sur la </a:t>
            </a:r>
            <a:r>
              <a:rPr lang="fr-CH" b="1" u="sng" dirty="0" smtClean="0"/>
              <a:t>Main</a:t>
            </a:r>
            <a:r>
              <a:rPr lang="fr-CH" dirty="0" smtClean="0"/>
              <a:t> à Montréal. </a:t>
            </a:r>
          </a:p>
          <a:p>
            <a:r>
              <a:rPr lang="fr-CH" dirty="0" smtClean="0"/>
              <a:t>Les policiers pensent le </a:t>
            </a:r>
            <a:r>
              <a:rPr lang="fr-CH" b="1" u="sng" dirty="0" smtClean="0"/>
              <a:t>squeezer</a:t>
            </a:r>
            <a:r>
              <a:rPr lang="fr-CH" dirty="0" smtClean="0"/>
              <a:t> dans les prochains jours. Il y a un </a:t>
            </a:r>
            <a:r>
              <a:rPr lang="fr-CH" b="1" u="sng" dirty="0" smtClean="0"/>
              <a:t>char</a:t>
            </a:r>
            <a:r>
              <a:rPr lang="fr-CH" dirty="0" smtClean="0"/>
              <a:t> de police devant la maison 24/7.</a:t>
            </a:r>
          </a:p>
          <a:p>
            <a:r>
              <a:rPr lang="fr-CH" dirty="0"/>
              <a:t>Je vais nettoyer mon </a:t>
            </a:r>
            <a:r>
              <a:rPr lang="fr-CH" b="1" u="sng" dirty="0" err="1"/>
              <a:t>windshield</a:t>
            </a:r>
            <a:r>
              <a:rPr lang="fr-CH" dirty="0"/>
              <a:t>.</a:t>
            </a:r>
          </a:p>
          <a:p>
            <a:pPr marL="0" indent="0">
              <a:buNone/>
            </a:pPr>
            <a:r>
              <a:rPr lang="fr-CH" dirty="0" smtClean="0"/>
              <a:t>Peux-tu </a:t>
            </a:r>
            <a:r>
              <a:rPr lang="fr-CH" b="1" u="sng" dirty="0" err="1" smtClean="0"/>
              <a:t>tchéquer</a:t>
            </a:r>
            <a:r>
              <a:rPr lang="fr-CH" dirty="0" smtClean="0"/>
              <a:t> pour voir si elle va passer prendre son livre?</a:t>
            </a:r>
          </a:p>
          <a:p>
            <a:r>
              <a:rPr lang="fr-CH" dirty="0" smtClean="0"/>
              <a:t>Je n’ai pas de confiance. Il m’a déjà </a:t>
            </a:r>
            <a:r>
              <a:rPr lang="fr-CH" b="1" u="sng" dirty="0" err="1" smtClean="0"/>
              <a:t>bitché</a:t>
            </a:r>
            <a:r>
              <a:rPr lang="fr-CH" dirty="0" smtClean="0"/>
              <a:t> plusieurs fois.</a:t>
            </a:r>
          </a:p>
          <a:p>
            <a:r>
              <a:rPr lang="fr-CH" dirty="0" smtClean="0"/>
              <a:t>Ce vélo est de la </a:t>
            </a:r>
            <a:r>
              <a:rPr lang="fr-CH" b="1" u="sng" dirty="0" err="1" smtClean="0"/>
              <a:t>scrap</a:t>
            </a:r>
            <a:r>
              <a:rPr lang="fr-CH" dirty="0" smtClean="0"/>
              <a:t>. Je vais le </a:t>
            </a:r>
            <a:r>
              <a:rPr lang="fr-CH" b="1" u="sng" dirty="0" err="1" smtClean="0"/>
              <a:t>domper</a:t>
            </a:r>
            <a:r>
              <a:rPr lang="fr-CH" dirty="0" smtClean="0"/>
              <a:t>.</a:t>
            </a:r>
          </a:p>
          <a:p>
            <a:r>
              <a:rPr lang="fr-CH" dirty="0" smtClean="0"/>
              <a:t>On a eu un </a:t>
            </a:r>
            <a:r>
              <a:rPr lang="fr-CH" b="1" u="sng" dirty="0" err="1" smtClean="0"/>
              <a:t>fonne</a:t>
            </a:r>
            <a:r>
              <a:rPr lang="fr-CH" dirty="0" smtClean="0"/>
              <a:t> noir avec cette histoire.</a:t>
            </a:r>
          </a:p>
          <a:p>
            <a:r>
              <a:rPr lang="fr-CH" dirty="0" smtClean="0"/>
              <a:t>Je déteste manger des </a:t>
            </a:r>
            <a:r>
              <a:rPr lang="fr-CH" b="1" u="sng" dirty="0" smtClean="0"/>
              <a:t>bines</a:t>
            </a:r>
            <a:r>
              <a:rPr lang="fr-CH" dirty="0" smtClean="0"/>
              <a:t> à cette </a:t>
            </a:r>
            <a:r>
              <a:rPr lang="fr-CH" b="1" u="sng" dirty="0" err="1" smtClean="0"/>
              <a:t>binerie</a:t>
            </a:r>
            <a:r>
              <a:rPr lang="fr-CH" dirty="0" smtClean="0"/>
              <a:t>.</a:t>
            </a:r>
          </a:p>
          <a:p>
            <a:r>
              <a:rPr lang="fr-CH" dirty="0" smtClean="0"/>
              <a:t>Les enseignants se sont fait </a:t>
            </a:r>
            <a:r>
              <a:rPr lang="fr-CH" b="1" u="sng" dirty="0" err="1" smtClean="0"/>
              <a:t>enfirouâper</a:t>
            </a:r>
            <a:r>
              <a:rPr lang="fr-CH" dirty="0" smtClean="0"/>
              <a:t> avec cette politique.</a:t>
            </a:r>
          </a:p>
        </p:txBody>
      </p:sp>
    </p:spTree>
    <p:extLst>
      <p:ext uri="{BB962C8B-B14F-4D97-AF65-F5344CB8AC3E}">
        <p14:creationId xmlns:p14="http://schemas.microsoft.com/office/powerpoint/2010/main" val="4883172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80321" y="753228"/>
            <a:ext cx="9613861" cy="344052"/>
          </a:xfrm>
        </p:spPr>
        <p:txBody>
          <a:bodyPr>
            <a:normAutofit fontScale="90000"/>
          </a:bodyPr>
          <a:lstStyle/>
          <a:p>
            <a:r>
              <a:rPr lang="fr-CH" dirty="0" smtClean="0"/>
              <a:t>Devinettes : cherchez le mot «français»</a:t>
            </a:r>
            <a:endParaRPr lang="cs-CZ" dirty="0"/>
          </a:p>
        </p:txBody>
      </p:sp>
      <p:sp>
        <p:nvSpPr>
          <p:cNvPr id="3" name="Zástupný symbol pro obsah 2"/>
          <p:cNvSpPr>
            <a:spLocks noGrp="1"/>
          </p:cNvSpPr>
          <p:nvPr>
            <p:ph idx="1"/>
          </p:nvPr>
        </p:nvSpPr>
        <p:spPr>
          <a:xfrm>
            <a:off x="680321" y="1271847"/>
            <a:ext cx="9613861" cy="4664342"/>
          </a:xfrm>
        </p:spPr>
        <p:txBody>
          <a:bodyPr>
            <a:normAutofit fontScale="85000" lnSpcReduction="10000"/>
          </a:bodyPr>
          <a:lstStyle/>
          <a:p>
            <a:r>
              <a:rPr lang="fr-CH" dirty="0" smtClean="0"/>
              <a:t>On s’est croisé sur la </a:t>
            </a:r>
            <a:r>
              <a:rPr lang="fr-CH" b="1" u="sng" dirty="0" smtClean="0"/>
              <a:t>Main</a:t>
            </a:r>
            <a:r>
              <a:rPr lang="fr-CH" dirty="0" smtClean="0"/>
              <a:t> à Montréal. (main </a:t>
            </a:r>
            <a:r>
              <a:rPr lang="fr-CH" dirty="0" err="1" smtClean="0"/>
              <a:t>street</a:t>
            </a:r>
            <a:r>
              <a:rPr lang="fr-CH" dirty="0" smtClean="0"/>
              <a:t>, rue principale)</a:t>
            </a:r>
          </a:p>
          <a:p>
            <a:r>
              <a:rPr lang="fr-CH" dirty="0" smtClean="0"/>
              <a:t>Les policiers pensent le </a:t>
            </a:r>
            <a:r>
              <a:rPr lang="fr-CH" b="1" u="sng" dirty="0" smtClean="0"/>
              <a:t>squeezer</a:t>
            </a:r>
            <a:r>
              <a:rPr lang="fr-CH" dirty="0" smtClean="0"/>
              <a:t> dans les prochains jours. Il y a un </a:t>
            </a:r>
            <a:r>
              <a:rPr lang="fr-CH" b="1" u="sng" dirty="0" smtClean="0"/>
              <a:t>char</a:t>
            </a:r>
            <a:r>
              <a:rPr lang="fr-CH" dirty="0" smtClean="0"/>
              <a:t> de police devant la maison 24/7. (to squeeze, coincer)</a:t>
            </a:r>
          </a:p>
          <a:p>
            <a:r>
              <a:rPr lang="fr-CH" dirty="0"/>
              <a:t>Je vais nettoyer mon </a:t>
            </a:r>
            <a:r>
              <a:rPr lang="fr-CH" b="1" u="sng" dirty="0" err="1"/>
              <a:t>windshield</a:t>
            </a:r>
            <a:r>
              <a:rPr lang="fr-CH" dirty="0" smtClean="0"/>
              <a:t>. (pare-brise)</a:t>
            </a:r>
            <a:endParaRPr lang="fr-CH" dirty="0"/>
          </a:p>
          <a:p>
            <a:pPr marL="0" indent="0">
              <a:buNone/>
            </a:pPr>
            <a:r>
              <a:rPr lang="fr-CH" dirty="0" smtClean="0"/>
              <a:t>Peux-tu </a:t>
            </a:r>
            <a:r>
              <a:rPr lang="fr-CH" b="1" u="sng" dirty="0" err="1" smtClean="0"/>
              <a:t>tchéquer</a:t>
            </a:r>
            <a:r>
              <a:rPr lang="fr-CH" dirty="0" smtClean="0"/>
              <a:t> pour voir si elle va passer prendre son livre? (vérifier)</a:t>
            </a:r>
          </a:p>
          <a:p>
            <a:r>
              <a:rPr lang="fr-CH" dirty="0" smtClean="0"/>
              <a:t>Je n’ai pas de confiance. Il m’a déjà </a:t>
            </a:r>
            <a:r>
              <a:rPr lang="fr-CH" b="1" u="sng" dirty="0" err="1" smtClean="0"/>
              <a:t>bitché</a:t>
            </a:r>
            <a:r>
              <a:rPr lang="fr-CH" dirty="0" smtClean="0"/>
              <a:t> plusieurs fois. (joué dans le dos, fait une vacherie)</a:t>
            </a:r>
          </a:p>
          <a:p>
            <a:r>
              <a:rPr lang="fr-CH" dirty="0" smtClean="0"/>
              <a:t>Ce vélo, c’est de la </a:t>
            </a:r>
            <a:r>
              <a:rPr lang="fr-CH" b="1" u="sng" dirty="0" err="1" smtClean="0"/>
              <a:t>scrap</a:t>
            </a:r>
            <a:r>
              <a:rPr lang="fr-CH" dirty="0" smtClean="0"/>
              <a:t>. Je vais le </a:t>
            </a:r>
            <a:r>
              <a:rPr lang="fr-CH" b="1" u="sng" dirty="0" err="1" smtClean="0"/>
              <a:t>domper</a:t>
            </a:r>
            <a:r>
              <a:rPr lang="fr-CH" dirty="0" smtClean="0"/>
              <a:t>. (de la ferraille, dump=jeter)</a:t>
            </a:r>
          </a:p>
          <a:p>
            <a:r>
              <a:rPr lang="fr-CH" dirty="0" smtClean="0"/>
              <a:t>On a eu un </a:t>
            </a:r>
            <a:r>
              <a:rPr lang="fr-CH" b="1" u="sng" dirty="0" err="1" smtClean="0"/>
              <a:t>fonne</a:t>
            </a:r>
            <a:r>
              <a:rPr lang="fr-CH" b="1" u="sng" dirty="0" smtClean="0"/>
              <a:t> noir</a:t>
            </a:r>
            <a:r>
              <a:rPr lang="fr-CH" dirty="0" smtClean="0"/>
              <a:t> avec cette histoire. (fun, grand plaisir)</a:t>
            </a:r>
          </a:p>
          <a:p>
            <a:r>
              <a:rPr lang="fr-CH" dirty="0" smtClean="0"/>
              <a:t>Je déteste manger des </a:t>
            </a:r>
            <a:r>
              <a:rPr lang="fr-CH" b="1" u="sng" dirty="0" smtClean="0"/>
              <a:t>bines</a:t>
            </a:r>
            <a:r>
              <a:rPr lang="fr-CH" dirty="0" smtClean="0"/>
              <a:t> à cette </a:t>
            </a:r>
            <a:r>
              <a:rPr lang="fr-CH" b="1" u="sng" dirty="0" err="1" smtClean="0"/>
              <a:t>binerie</a:t>
            </a:r>
            <a:r>
              <a:rPr lang="fr-CH" dirty="0" smtClean="0"/>
              <a:t>. (</a:t>
            </a:r>
            <a:r>
              <a:rPr lang="fr-CH" dirty="0" err="1" smtClean="0"/>
              <a:t>beans</a:t>
            </a:r>
            <a:r>
              <a:rPr lang="fr-CH" dirty="0" smtClean="0"/>
              <a:t>, fèves)</a:t>
            </a:r>
          </a:p>
          <a:p>
            <a:r>
              <a:rPr lang="fr-CH" dirty="0" smtClean="0"/>
              <a:t>Les enseignants se sont fait </a:t>
            </a:r>
            <a:r>
              <a:rPr lang="fr-CH" b="1" u="sng" dirty="0" err="1" smtClean="0"/>
              <a:t>enfirouâper</a:t>
            </a:r>
            <a:r>
              <a:rPr lang="fr-CH" dirty="0" smtClean="0"/>
              <a:t> avec cette politique. (in fur wrap, rouler)</a:t>
            </a:r>
          </a:p>
          <a:p>
            <a:r>
              <a:rPr lang="fr-CH" dirty="0" smtClean="0"/>
              <a:t>A la fin de la soirée, ils ont tous chanté une </a:t>
            </a:r>
            <a:r>
              <a:rPr lang="fr-CH" b="1" u="sng" dirty="0" err="1" smtClean="0"/>
              <a:t>toune</a:t>
            </a:r>
            <a:r>
              <a:rPr lang="fr-CH" b="1" u="sng" dirty="0" smtClean="0"/>
              <a:t> </a:t>
            </a:r>
            <a:r>
              <a:rPr lang="fr-CH" dirty="0" smtClean="0"/>
              <a:t>bien connue. (tune=chanson)</a:t>
            </a:r>
          </a:p>
        </p:txBody>
      </p:sp>
    </p:spTree>
    <p:extLst>
      <p:ext uri="{BB962C8B-B14F-4D97-AF65-F5344CB8AC3E}">
        <p14:creationId xmlns:p14="http://schemas.microsoft.com/office/powerpoint/2010/main" val="667848545"/>
      </p:ext>
    </p:extLst>
  </p:cSld>
  <p:clrMapOvr>
    <a:masterClrMapping/>
  </p:clrMapOvr>
</p:sld>
</file>

<file path=ppt/theme/theme1.xml><?xml version="1.0" encoding="utf-8"?>
<a:theme xmlns:a="http://schemas.openxmlformats.org/drawingml/2006/main" name="Berlín">
  <a:themeElements>
    <a:clrScheme name="Berlí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í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í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TM04033917[[fn=Berlín]]</Template>
  <TotalTime>0</TotalTime>
  <Words>1353</Words>
  <Application>Microsoft Office PowerPoint</Application>
  <PresentationFormat>Širokoúhlá obrazovka</PresentationFormat>
  <Paragraphs>68</Paragraphs>
  <Slides>10</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10</vt:i4>
      </vt:variant>
    </vt:vector>
  </HeadingPairs>
  <TitlesOfParts>
    <vt:vector size="13" baseType="lpstr">
      <vt:lpstr>Arial</vt:lpstr>
      <vt:lpstr>Trebuchet MS</vt:lpstr>
      <vt:lpstr>Berlín</vt:lpstr>
      <vt:lpstr>La langue française au Québec</vt:lpstr>
      <vt:lpstr>Octave Crémazie, 1867</vt:lpstr>
      <vt:lpstr>F. Dumont, août 1982</vt:lpstr>
      <vt:lpstr>Père Charlevoix (1744)</vt:lpstr>
      <vt:lpstr>Prononciation - voyelles </vt:lpstr>
      <vt:lpstr>Prononciation des consonnes et des syllabes</vt:lpstr>
      <vt:lpstr>Anglicismes</vt:lpstr>
      <vt:lpstr>Devinettes : cherchez le mot «français»</vt:lpstr>
      <vt:lpstr>Devinettes : cherchez le mot «français»</vt:lpstr>
      <vt:lpstr>Mots en –oune: particularité morphologique intéressante</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langue française au Québec</dc:title>
  <dc:creator>Petr Vurm</dc:creator>
  <cp:lastModifiedBy>Petr Vurm</cp:lastModifiedBy>
  <cp:revision>16</cp:revision>
  <dcterms:created xsi:type="dcterms:W3CDTF">2018-04-03T07:47:36Z</dcterms:created>
  <dcterms:modified xsi:type="dcterms:W3CDTF">2018-04-03T11:43:39Z</dcterms:modified>
</cp:coreProperties>
</file>