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8" r:id="rId3"/>
    <p:sldId id="261" r:id="rId4"/>
    <p:sldId id="260" r:id="rId5"/>
    <p:sldId id="263" r:id="rId6"/>
    <p:sldId id="262" r:id="rId7"/>
    <p:sldId id="264" r:id="rId8"/>
    <p:sldId id="265" r:id="rId9"/>
    <p:sldId id="259"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107" d="100"/>
          <a:sy n="107" d="100"/>
        </p:scale>
        <p:origin x="138" y="3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cs-CZ"/>
              <a:t>Kliknutím lze upravit styl.</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Kliknutím můžete upravit styl předlohy.</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5923F103-BC34-4FE4-A40E-EDDEECFDA5D0}" type="datetimeFigureOut">
              <a:rPr lang="en-US" dirty="0"/>
              <a:pPr/>
              <a:t>3/8/2019</a:t>
            </a:fld>
            <a:endParaRPr lang="en-US" dirty="0"/>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r>
              <a:rPr lang="en-US" dirty="0"/>
              <a:t>
              </a:t>
            </a:r>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atický obrázek s popiskem">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cs-CZ"/>
              <a:t>Kliknutím lze upravit styl.</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a:t>Kliknutím na ikonu přidáte obrázek.</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5" name="Date Placeholder 4"/>
          <p:cNvSpPr>
            <a:spLocks noGrp="1"/>
          </p:cNvSpPr>
          <p:nvPr>
            <p:ph type="dt" sz="half" idx="10"/>
          </p:nvPr>
        </p:nvSpPr>
        <p:spPr/>
        <p:txBody>
          <a:bodyPr/>
          <a:lstStyle/>
          <a:p>
            <a:fld id="{923A1CC3-2375-41D4-9E03-427CAF2A4C1A}" type="datetimeFigureOut">
              <a:rPr lang="en-US" dirty="0"/>
              <a:t>3/8/2019</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Název a popisek">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cs-CZ"/>
              <a:t>Kliknutím lze upravit styl.</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4" name="Date Placeholder 3"/>
          <p:cNvSpPr>
            <a:spLocks noGrp="1"/>
          </p:cNvSpPr>
          <p:nvPr>
            <p:ph type="dt" sz="half" idx="10"/>
          </p:nvPr>
        </p:nvSpPr>
        <p:spPr/>
        <p:txBody>
          <a:bodyPr/>
          <a:lstStyle/>
          <a:p>
            <a:fld id="{AFF16868-8199-4C2C-A5B1-63AEE139F88E}" type="datetimeFigureOut">
              <a:rPr lang="en-US" dirty="0"/>
              <a:t>3/8/2019</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Citace s popiskem">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cs-CZ"/>
              <a:t>Kliknutím lze upravit styl.</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4" name="Date Placeholder 3"/>
          <p:cNvSpPr>
            <a:spLocks noGrp="1"/>
          </p:cNvSpPr>
          <p:nvPr>
            <p:ph type="dt" sz="half" idx="10"/>
          </p:nvPr>
        </p:nvSpPr>
        <p:spPr/>
        <p:txBody>
          <a:bodyPr/>
          <a:lstStyle/>
          <a:p>
            <a:fld id="{AAD9FF7F-6988-44CC-821B-644E70CD2F73}" type="datetimeFigureOut">
              <a:rPr lang="en-US" dirty="0"/>
              <a:t>3/8/2019</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Jmenovka">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cs-CZ"/>
              <a:t>Kliknutím lze upravit styl.</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Po kliknutí můžete upravovat styly textu v předloze.</a:t>
            </a:r>
          </a:p>
        </p:txBody>
      </p:sp>
      <p:sp>
        <p:nvSpPr>
          <p:cNvPr id="4" name="Date Placeholder 3"/>
          <p:cNvSpPr>
            <a:spLocks noGrp="1"/>
          </p:cNvSpPr>
          <p:nvPr>
            <p:ph type="dt" sz="half" idx="10"/>
          </p:nvPr>
        </p:nvSpPr>
        <p:spPr/>
        <p:txBody>
          <a:bodyPr/>
          <a:lstStyle/>
          <a:p>
            <a:fld id="{5C12C299-16B2-4475-990D-751901EACC14}" type="datetimeFigureOut">
              <a:rPr lang="en-US" dirty="0"/>
              <a:t>3/8/2019</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loupce">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cs-CZ"/>
              <a:t>Kliknutím lze upravit styl.</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9FE86839-B9D8-4651-8783-F325ECE74E65}" type="datetimeFigureOut">
              <a:rPr lang="en-US" dirty="0"/>
              <a:t>3/8/2019</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sloupce s obrázky">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cs-CZ"/>
              <a:t>Kliknutím lze upravit styl.</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a:t>Kliknutím na ikonu přidáte obrázek.</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a:t>Kliknutím na ikonu přidáte obrázek.</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a:t>Kliknutím na ikonu přidáte obrázek.</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FD484F64-32F6-45C5-931F-ADC1662401D0}" type="datetimeFigureOut">
              <a:rPr lang="en-US" dirty="0"/>
              <a:t>3/8/2019</a:t>
            </a:fld>
            <a:endParaRPr lang="en-US" dirty="0"/>
          </a:p>
        </p:txBody>
      </p:sp>
      <p:sp>
        <p:nvSpPr>
          <p:cNvPr id="8" name="Footer Placeholder 7"/>
          <p:cNvSpPr>
            <a:spLocks noGrp="1"/>
          </p:cNvSpPr>
          <p:nvPr>
            <p:ph type="ftr" sz="quarter" idx="11"/>
          </p:nvPr>
        </p:nvSpPr>
        <p:spPr>
          <a:xfrm>
            <a:off x="561111" y="6391838"/>
            <a:ext cx="3644282" cy="304801"/>
          </a:xfrm>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cs-CZ"/>
              <a:t>Kliknutím lze upravit styl.</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53086D93-FCAC-47E0-A2EE-787E62CA814C}" type="datetimeFigureOut">
              <a:rPr lang="en-US" dirty="0"/>
              <a:t>3/8/2019</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Svislý nadpis a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cs-CZ"/>
              <a:t>Kliknutím lze upravit styl.</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CDA879A6-0FD0-4734-A311-86BFCA472E6E}" type="datetimeFigureOut">
              <a:rPr lang="en-US" dirty="0"/>
              <a:t>3/8/2019</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19C9CA7B-DFD4-44B5-8C60-D14B8CD1FB59}" type="datetimeFigureOut">
              <a:rPr lang="en-US" dirty="0"/>
              <a:t>3/8/2019</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Záhlaví oddílu">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cs-CZ"/>
              <a:t>Kliknutím lze upravit styl.</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Po kliknutí můžete upravovat styly textu v předloze.</a:t>
            </a:r>
          </a:p>
        </p:txBody>
      </p:sp>
      <p:sp>
        <p:nvSpPr>
          <p:cNvPr id="4" name="Date Placeholder 3"/>
          <p:cNvSpPr>
            <a:spLocks noGrp="1"/>
          </p:cNvSpPr>
          <p:nvPr>
            <p:ph type="dt" sz="half" idx="10"/>
          </p:nvPr>
        </p:nvSpPr>
        <p:spPr/>
        <p:txBody>
          <a:bodyPr/>
          <a:lstStyle/>
          <a:p>
            <a:fld id="{F34E6425-0181-43F2-84FC-787E803FD2F8}" type="datetimeFigureOut">
              <a:rPr lang="en-US" dirty="0"/>
              <a:t>3/8/2019</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Date Placeholder 4"/>
          <p:cNvSpPr>
            <a:spLocks noGrp="1"/>
          </p:cNvSpPr>
          <p:nvPr>
            <p:ph type="dt" sz="half" idx="10"/>
          </p:nvPr>
        </p:nvSpPr>
        <p:spPr/>
        <p:txBody>
          <a:bodyPr/>
          <a:lstStyle/>
          <a:p>
            <a:fld id="{3BDB8791-F1B0-41E7-B7FD-A781E65C4266}" type="datetimeFigureOut">
              <a:rPr lang="en-US" dirty="0"/>
              <a:t>3/8/2019</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cs-CZ"/>
              <a:t>Kliknutím lze upravit styl.</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7" name="Date Placeholder 6"/>
          <p:cNvSpPr>
            <a:spLocks noGrp="1"/>
          </p:cNvSpPr>
          <p:nvPr>
            <p:ph type="dt" sz="half" idx="10"/>
          </p:nvPr>
        </p:nvSpPr>
        <p:spPr/>
        <p:txBody>
          <a:bodyPr/>
          <a:lstStyle/>
          <a:p>
            <a:fld id="{5FDD63B2-E120-4ED8-B27B-C685F510A5FE}" type="datetimeFigureOut">
              <a:rPr lang="en-US" dirty="0"/>
              <a:t>3/8/2019</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cs-CZ"/>
              <a:t>Kliknutím lze upravit styl.</a:t>
            </a:r>
            <a:endParaRPr lang="en-US" dirty="0"/>
          </a:p>
        </p:txBody>
      </p:sp>
      <p:sp>
        <p:nvSpPr>
          <p:cNvPr id="3" name="Date Placeholder 2"/>
          <p:cNvSpPr>
            <a:spLocks noGrp="1"/>
          </p:cNvSpPr>
          <p:nvPr>
            <p:ph type="dt" sz="half" idx="10"/>
          </p:nvPr>
        </p:nvSpPr>
        <p:spPr/>
        <p:txBody>
          <a:bodyPr/>
          <a:lstStyle/>
          <a:p>
            <a:fld id="{7AA18ACC-A947-437B-A130-35BD54FDF1E9}" type="datetimeFigureOut">
              <a:rPr lang="en-US" dirty="0"/>
              <a:t>3/8/2019</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8D7E02-BCB8-4D50-A234-369438C08659}" type="datetimeFigureOut">
              <a:rPr lang="en-US" dirty="0"/>
              <a:t>3/8/2019</a:t>
            </a:fld>
            <a:endParaRPr lang="en-US" dirty="0"/>
          </a:p>
        </p:txBody>
      </p:sp>
      <p:sp>
        <p:nvSpPr>
          <p:cNvPr id="3" name="Footer Placeholder 2"/>
          <p:cNvSpPr>
            <a:spLocks noGrp="1"/>
          </p:cNvSpPr>
          <p:nvPr>
            <p:ph type="ftr" sz="quarter" idx="11"/>
          </p:nvPr>
        </p:nvSpPr>
        <p:spPr/>
        <p:txBody>
          <a:bodyPr/>
          <a:lstStyle/>
          <a:p>
            <a:r>
              <a:rPr lang="en-US" dirty="0"/>
              <a:t>
              </a:t>
            </a:r>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Obsah s titulkem">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cs-CZ"/>
              <a:t>Kliknutím lze upravit styl.</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5" name="Date Placeholder 4"/>
          <p:cNvSpPr>
            <a:spLocks noGrp="1"/>
          </p:cNvSpPr>
          <p:nvPr>
            <p:ph type="dt" sz="half" idx="10"/>
          </p:nvPr>
        </p:nvSpPr>
        <p:spPr/>
        <p:txBody>
          <a:bodyPr/>
          <a:lstStyle/>
          <a:p>
            <a:fld id="{76E86A4C-8E40-4F87-A4F0-01A0687C5742}" type="datetimeFigureOut">
              <a:rPr lang="en-US" dirty="0"/>
              <a:t>3/8/2019</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ázek s titulkem">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cs-CZ"/>
              <a:t>Kliknutím lze upravit styl.</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cs-CZ"/>
              <a:t>Kliknutím na ikonu přidáte obrázek.</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5" name="Date Placeholder 4"/>
          <p:cNvSpPr>
            <a:spLocks noGrp="1"/>
          </p:cNvSpPr>
          <p:nvPr>
            <p:ph type="dt" sz="half" idx="10"/>
          </p:nvPr>
        </p:nvSpPr>
        <p:spPr/>
        <p:txBody>
          <a:bodyPr/>
          <a:lstStyle/>
          <a:p>
            <a:fld id="{35E72C73-2D91-4E12-BA25-F0AA0C03599B}" type="datetimeFigureOut">
              <a:rPr lang="en-US" dirty="0"/>
              <a:t>3/8/2019</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cs-CZ"/>
              <a:t>Kliknutím lze upravit styl.</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2BE451C3-0FF4-47C4-B829-773ADF60F88C}" type="datetimeFigureOut">
              <a:rPr lang="en-US" dirty="0"/>
              <a:t>3/8/2019</a:t>
            </a:fld>
            <a:endParaRPr lang="en-US" dirty="0"/>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r>
              <a:rPr lang="en-US" dirty="0"/>
              <a:t>
              </a:t>
            </a:r>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73"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72"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9981F81-01A0-46A6-9FF1-3BA7DCFF33E6}"/>
              </a:ext>
            </a:extLst>
          </p:cNvPr>
          <p:cNvSpPr>
            <a:spLocks noGrp="1"/>
          </p:cNvSpPr>
          <p:nvPr>
            <p:ph type="ctrTitle"/>
          </p:nvPr>
        </p:nvSpPr>
        <p:spPr/>
        <p:txBody>
          <a:bodyPr/>
          <a:lstStyle/>
          <a:p>
            <a:r>
              <a:rPr lang="fr-FR" dirty="0"/>
              <a:t>Archétype gothique</a:t>
            </a:r>
            <a:endParaRPr lang="cs-CZ" dirty="0"/>
          </a:p>
        </p:txBody>
      </p:sp>
      <p:sp>
        <p:nvSpPr>
          <p:cNvPr id="3" name="Podnadpis 2">
            <a:extLst>
              <a:ext uri="{FF2B5EF4-FFF2-40B4-BE49-F238E27FC236}">
                <a16:creationId xmlns:a16="http://schemas.microsoft.com/office/drawing/2014/main" id="{D0B3C1E0-55B6-496C-873F-818135D459D0}"/>
              </a:ext>
            </a:extLst>
          </p:cNvPr>
          <p:cNvSpPr>
            <a:spLocks noGrp="1"/>
          </p:cNvSpPr>
          <p:nvPr>
            <p:ph type="subTitle" idx="1"/>
          </p:nvPr>
        </p:nvSpPr>
        <p:spPr/>
        <p:txBody>
          <a:bodyPr/>
          <a:lstStyle/>
          <a:p>
            <a:r>
              <a:rPr lang="fr-FR"/>
              <a:t>1764-1824</a:t>
            </a:r>
            <a:endParaRPr lang="cs-CZ"/>
          </a:p>
        </p:txBody>
      </p:sp>
    </p:spTree>
    <p:extLst>
      <p:ext uri="{BB962C8B-B14F-4D97-AF65-F5344CB8AC3E}">
        <p14:creationId xmlns:p14="http://schemas.microsoft.com/office/powerpoint/2010/main" val="15523270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4BA31AA-D71F-4BCE-B6CE-CABC5F3A455A}"/>
              </a:ext>
            </a:extLst>
          </p:cNvPr>
          <p:cNvSpPr>
            <a:spLocks noGrp="1"/>
          </p:cNvSpPr>
          <p:nvPr>
            <p:ph type="title"/>
          </p:nvPr>
        </p:nvSpPr>
        <p:spPr/>
        <p:txBody>
          <a:bodyPr/>
          <a:lstStyle/>
          <a:p>
            <a:endParaRPr lang="cs-CZ"/>
          </a:p>
        </p:txBody>
      </p:sp>
      <p:pic>
        <p:nvPicPr>
          <p:cNvPr id="4" name="Obrázek 3">
            <a:extLst>
              <a:ext uri="{FF2B5EF4-FFF2-40B4-BE49-F238E27FC236}">
                <a16:creationId xmlns:a16="http://schemas.microsoft.com/office/drawing/2014/main" id="{DDE58909-B162-4586-B811-46F03434A5A5}"/>
              </a:ext>
            </a:extLst>
          </p:cNvPr>
          <p:cNvPicPr>
            <a:picLocks noChangeAspect="1"/>
          </p:cNvPicPr>
          <p:nvPr/>
        </p:nvPicPr>
        <p:blipFill>
          <a:blip r:embed="rId2"/>
          <a:stretch>
            <a:fillRect/>
          </a:stretch>
        </p:blipFill>
        <p:spPr>
          <a:xfrm>
            <a:off x="1058112" y="401880"/>
            <a:ext cx="4351025" cy="6303719"/>
          </a:xfrm>
          <a:prstGeom prst="rect">
            <a:avLst/>
          </a:prstGeom>
        </p:spPr>
      </p:pic>
      <p:sp>
        <p:nvSpPr>
          <p:cNvPr id="3" name="Zástupný text 2">
            <a:extLst>
              <a:ext uri="{FF2B5EF4-FFF2-40B4-BE49-F238E27FC236}">
                <a16:creationId xmlns:a16="http://schemas.microsoft.com/office/drawing/2014/main" id="{D2306001-54E5-4683-8563-93602A5FAB43}"/>
              </a:ext>
            </a:extLst>
          </p:cNvPr>
          <p:cNvSpPr>
            <a:spLocks noGrp="1"/>
          </p:cNvSpPr>
          <p:nvPr>
            <p:ph type="body" idx="1"/>
          </p:nvPr>
        </p:nvSpPr>
        <p:spPr/>
        <p:txBody>
          <a:bodyPr/>
          <a:lstStyle/>
          <a:p>
            <a:r>
              <a:rPr lang="en-US" dirty="0"/>
              <a:t> Raphael, pseud., 1795-1832</a:t>
            </a:r>
          </a:p>
          <a:p>
            <a:r>
              <a:rPr lang="en-US" dirty="0"/>
              <a:t>The astrologer of the nineteenth century (1825)</a:t>
            </a:r>
          </a:p>
        </p:txBody>
      </p:sp>
    </p:spTree>
    <p:extLst>
      <p:ext uri="{BB962C8B-B14F-4D97-AF65-F5344CB8AC3E}">
        <p14:creationId xmlns:p14="http://schemas.microsoft.com/office/powerpoint/2010/main" val="897894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B7F2A91-ABCC-41E5-9265-44D685DB71CF}"/>
              </a:ext>
            </a:extLst>
          </p:cNvPr>
          <p:cNvSpPr>
            <a:spLocks noGrp="1"/>
          </p:cNvSpPr>
          <p:nvPr>
            <p:ph type="title"/>
          </p:nvPr>
        </p:nvSpPr>
        <p:spPr/>
        <p:txBody>
          <a:bodyPr/>
          <a:lstStyle/>
          <a:p>
            <a:r>
              <a:rPr lang="fr-FR" dirty="0"/>
              <a:t>Origines contextuelles</a:t>
            </a:r>
            <a:endParaRPr lang="cs-CZ" dirty="0"/>
          </a:p>
        </p:txBody>
      </p:sp>
      <p:sp>
        <p:nvSpPr>
          <p:cNvPr id="3" name="TextovéPole 2">
            <a:extLst>
              <a:ext uri="{FF2B5EF4-FFF2-40B4-BE49-F238E27FC236}">
                <a16:creationId xmlns:a16="http://schemas.microsoft.com/office/drawing/2014/main" id="{C1CD2928-6A71-41E6-A3B7-0B1FCCB72262}"/>
              </a:ext>
            </a:extLst>
          </p:cNvPr>
          <p:cNvSpPr txBox="1"/>
          <p:nvPr/>
        </p:nvSpPr>
        <p:spPr>
          <a:xfrm>
            <a:off x="1154954" y="2623931"/>
            <a:ext cx="10056385" cy="6093976"/>
          </a:xfrm>
          <a:prstGeom prst="rect">
            <a:avLst/>
          </a:prstGeom>
          <a:noFill/>
        </p:spPr>
        <p:txBody>
          <a:bodyPr wrap="square" rtlCol="0">
            <a:spAutoFit/>
          </a:bodyPr>
          <a:lstStyle/>
          <a:p>
            <a:r>
              <a:rPr lang="fr-FR" sz="2000" dirty="0">
                <a:latin typeface="Times New Roman" panose="02020603050405020304" pitchFamily="18" charset="0"/>
                <a:cs typeface="Times New Roman" panose="02020603050405020304" pitchFamily="18" charset="0"/>
              </a:rPr>
              <a:t>Le genre gothique correspond à la « résurrection d'un certain intérêt pour le Moyen âge artistique et littéraire au milieu du XVIIIˑͤ siècle », Maurice Lévy, Le Roman « gothique » anglais 1764-1824</a:t>
            </a:r>
          </a:p>
          <a:p>
            <a:endParaRPr lang="fr-FR" sz="2000" dirty="0">
              <a:latin typeface="Times New Roman" panose="02020603050405020304" pitchFamily="18" charset="0"/>
              <a:cs typeface="Times New Roman" panose="02020603050405020304" pitchFamily="18" charset="0"/>
            </a:endParaRPr>
          </a:p>
          <a:p>
            <a:r>
              <a:rPr lang="fr-FR" sz="2000" dirty="0">
                <a:latin typeface="Times New Roman" panose="02020603050405020304" pitchFamily="18" charset="0"/>
                <a:cs typeface="Times New Roman" panose="02020603050405020304" pitchFamily="18" charset="0"/>
              </a:rPr>
              <a:t>Pourquoi?</a:t>
            </a:r>
          </a:p>
          <a:p>
            <a:endParaRPr lang="fr-FR" sz="20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fr-FR" sz="2000" dirty="0">
                <a:latin typeface="Times New Roman" panose="02020603050405020304" pitchFamily="18" charset="0"/>
                <a:cs typeface="Times New Roman" panose="02020603050405020304" pitchFamily="18" charset="0"/>
              </a:rPr>
              <a:t>Philosophie des Lumières, rationalisme, et valorisation de la sensibilité,</a:t>
            </a:r>
          </a:p>
          <a:p>
            <a:endParaRPr lang="fr-FR" sz="20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fr-FR" sz="2000" dirty="0">
                <a:latin typeface="Times New Roman" panose="02020603050405020304" pitchFamily="18" charset="0"/>
                <a:cs typeface="Times New Roman" panose="02020603050405020304" pitchFamily="18" charset="0"/>
              </a:rPr>
              <a:t>Essor bourgeois et « le mythe gothique » politique pour expliquer la liberté du parlement</a:t>
            </a:r>
          </a:p>
          <a:p>
            <a:endParaRPr lang="fr-FR" sz="20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fr-FR" sz="2000" dirty="0">
                <a:latin typeface="Times New Roman" panose="02020603050405020304" pitchFamily="18" charset="0"/>
                <a:cs typeface="Times New Roman" panose="02020603050405020304" pitchFamily="18" charset="0"/>
              </a:rPr>
              <a:t>Révoltes dans les classes populaires à cause de la révolution industrielle et de la mécanisation agricole </a:t>
            </a:r>
          </a:p>
          <a:p>
            <a:pPr lvl="3"/>
            <a:r>
              <a:rPr lang="fr-FR" sz="2000" dirty="0">
                <a:latin typeface="Times New Roman" panose="02020603050405020304" pitchFamily="18" charset="0"/>
                <a:cs typeface="Times New Roman" panose="02020603050405020304" pitchFamily="18" charset="0"/>
              </a:rPr>
              <a:t>= La ville devient synonyme de décadence: manque d’hygiène, univers ouvrier</a:t>
            </a:r>
          </a:p>
          <a:p>
            <a:pPr lvl="3"/>
            <a:r>
              <a:rPr lang="fr-FR" sz="2000" dirty="0">
                <a:latin typeface="Times New Roman" panose="02020603050405020304" pitchFamily="18" charset="0"/>
                <a:cs typeface="Times New Roman" panose="02020603050405020304" pitchFamily="18" charset="0"/>
              </a:rPr>
              <a:t>= la campagne devient </a:t>
            </a:r>
            <a:r>
              <a:rPr lang="fr-FR" sz="2000" i="1" dirty="0">
                <a:latin typeface="Times New Roman" panose="02020603050405020304" pitchFamily="18" charset="0"/>
                <a:cs typeface="Times New Roman" panose="02020603050405020304" pitchFamily="18" charset="0"/>
              </a:rPr>
              <a:t>locus </a:t>
            </a:r>
            <a:r>
              <a:rPr lang="fr-FR" sz="2000" i="1" dirty="0" err="1">
                <a:latin typeface="Times New Roman" panose="02020603050405020304" pitchFamily="18" charset="0"/>
                <a:cs typeface="Times New Roman" panose="02020603050405020304" pitchFamily="18" charset="0"/>
              </a:rPr>
              <a:t>amoenus</a:t>
            </a:r>
            <a:r>
              <a:rPr lang="fr-FR" sz="2000" i="1" dirty="0">
                <a:latin typeface="Times New Roman" panose="02020603050405020304" pitchFamily="18" charset="0"/>
                <a:cs typeface="Times New Roman" panose="02020603050405020304" pitchFamily="18" charset="0"/>
              </a:rPr>
              <a:t> </a:t>
            </a:r>
            <a:r>
              <a:rPr lang="fr-FR" sz="2000" dirty="0">
                <a:latin typeface="Times New Roman" panose="02020603050405020304" pitchFamily="18" charset="0"/>
                <a:cs typeface="Times New Roman" panose="02020603050405020304" pitchFamily="18" charset="0"/>
              </a:rPr>
              <a:t>/ pratique du</a:t>
            </a:r>
            <a:r>
              <a:rPr lang="fr-FR" sz="2000" i="1" dirty="0">
                <a:latin typeface="Times New Roman" panose="02020603050405020304" pitchFamily="18" charset="0"/>
                <a:cs typeface="Times New Roman" panose="02020603050405020304" pitchFamily="18" charset="0"/>
              </a:rPr>
              <a:t> rural retirement</a:t>
            </a:r>
          </a:p>
          <a:p>
            <a:endParaRPr lang="fr-FR" sz="2000" i="1" dirty="0">
              <a:latin typeface="Times New Roman" panose="02020603050405020304" pitchFamily="18" charset="0"/>
              <a:cs typeface="Times New Roman" panose="02020603050405020304" pitchFamily="18" charset="0"/>
            </a:endParaRPr>
          </a:p>
          <a:p>
            <a:endParaRPr lang="fr-FR" dirty="0"/>
          </a:p>
          <a:p>
            <a:endParaRPr lang="cs-CZ" dirty="0"/>
          </a:p>
          <a:p>
            <a:endParaRPr lang="fr-FR" dirty="0"/>
          </a:p>
          <a:p>
            <a:endParaRPr lang="fr-FR" dirty="0"/>
          </a:p>
          <a:p>
            <a:endParaRPr lang="cs-CZ" dirty="0"/>
          </a:p>
        </p:txBody>
      </p:sp>
    </p:spTree>
    <p:extLst>
      <p:ext uri="{BB962C8B-B14F-4D97-AF65-F5344CB8AC3E}">
        <p14:creationId xmlns:p14="http://schemas.microsoft.com/office/powerpoint/2010/main" val="39988577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délník 2">
            <a:extLst>
              <a:ext uri="{FF2B5EF4-FFF2-40B4-BE49-F238E27FC236}">
                <a16:creationId xmlns:a16="http://schemas.microsoft.com/office/drawing/2014/main" id="{E890AB21-4437-4B2D-8FA8-D79587443542}"/>
              </a:ext>
            </a:extLst>
          </p:cNvPr>
          <p:cNvSpPr/>
          <p:nvPr/>
        </p:nvSpPr>
        <p:spPr>
          <a:xfrm>
            <a:off x="1325217" y="1720000"/>
            <a:ext cx="9912625" cy="3077766"/>
          </a:xfrm>
          <a:prstGeom prst="rect">
            <a:avLst/>
          </a:prstGeom>
        </p:spPr>
        <p:txBody>
          <a:bodyPr wrap="square">
            <a:spAutoFit/>
          </a:bodyPr>
          <a:lstStyle/>
          <a:p>
            <a:pPr marL="450215" algn="just">
              <a:lnSpc>
                <a:spcPct val="150000"/>
              </a:lnSpc>
              <a:spcAft>
                <a:spcPts val="0"/>
              </a:spcAft>
            </a:pPr>
            <a:r>
              <a:rPr lang="fr-FR" sz="2000" dirty="0">
                <a:latin typeface="Times New Roman" panose="02020603050405020304" pitchFamily="18" charset="0"/>
                <a:ea typeface="Calibri" panose="020F0502020204030204" pitchFamily="34" charset="0"/>
                <a:cs typeface="Times New Roman" panose="02020603050405020304" pitchFamily="18" charset="0"/>
              </a:rPr>
              <a:t>Les nobles voyaient dans le style que leur proposait Langley le moyen de rester fidèles à celui de leurs ancêtres en même temps qu’à l’esprit de rigueur moderne. Les « bourgeois » que le commerce avait rendu riches et que la richesse avait anoblis, croyaient naïvement donner le change et prétendre à de lointains ancêtres par le style de leur villa.</a:t>
            </a:r>
          </a:p>
          <a:p>
            <a:pPr marL="450215" algn="just">
              <a:lnSpc>
                <a:spcPct val="150000"/>
              </a:lnSpc>
              <a:spcAft>
                <a:spcPts val="0"/>
              </a:spcAft>
            </a:pPr>
            <a:r>
              <a:rPr lang="cs-CZ" sz="2000" dirty="0">
                <a:latin typeface="Times New Roman" panose="02020603050405020304" pitchFamily="18" charset="0"/>
                <a:cs typeface="Times New Roman" panose="02020603050405020304" pitchFamily="18" charset="0"/>
              </a:rPr>
              <a:t>Maurice Lévy</a:t>
            </a:r>
            <a:r>
              <a:rPr lang="cs-CZ" sz="2000" i="1" dirty="0">
                <a:latin typeface="Times New Roman" panose="02020603050405020304" pitchFamily="18" charset="0"/>
                <a:cs typeface="Times New Roman" panose="02020603050405020304" pitchFamily="18" charset="0"/>
              </a:rPr>
              <a:t>, </a:t>
            </a:r>
            <a:r>
              <a:rPr lang="cs-CZ" sz="2000" i="1" dirty="0" err="1">
                <a:latin typeface="Times New Roman" panose="02020603050405020304" pitchFamily="18" charset="0"/>
                <a:cs typeface="Times New Roman" panose="02020603050405020304" pitchFamily="18" charset="0"/>
              </a:rPr>
              <a:t>Le</a:t>
            </a:r>
            <a:r>
              <a:rPr lang="cs-CZ" sz="2000" i="1" dirty="0">
                <a:latin typeface="Times New Roman" panose="02020603050405020304" pitchFamily="18" charset="0"/>
                <a:cs typeface="Times New Roman" panose="02020603050405020304" pitchFamily="18" charset="0"/>
              </a:rPr>
              <a:t> Roman </a:t>
            </a:r>
            <a:r>
              <a:rPr lang="fr-FR" sz="2000" i="1" dirty="0">
                <a:latin typeface="Times New Roman" panose="02020603050405020304" pitchFamily="18" charset="0"/>
                <a:cs typeface="Times New Roman" panose="02020603050405020304" pitchFamily="18" charset="0"/>
              </a:rPr>
              <a:t>« </a:t>
            </a:r>
            <a:r>
              <a:rPr lang="cs-CZ" sz="2000" i="1" dirty="0" err="1">
                <a:latin typeface="Times New Roman" panose="02020603050405020304" pitchFamily="18" charset="0"/>
                <a:cs typeface="Times New Roman" panose="02020603050405020304" pitchFamily="18" charset="0"/>
              </a:rPr>
              <a:t>gothique</a:t>
            </a:r>
            <a:r>
              <a:rPr lang="fr-FR" sz="2000" i="1" dirty="0">
                <a:latin typeface="Times New Roman" panose="02020603050405020304" pitchFamily="18" charset="0"/>
                <a:cs typeface="Times New Roman" panose="02020603050405020304" pitchFamily="18" charset="0"/>
              </a:rPr>
              <a:t> » </a:t>
            </a:r>
            <a:r>
              <a:rPr lang="cs-CZ" sz="2000" i="1" dirty="0" err="1">
                <a:latin typeface="Times New Roman" panose="02020603050405020304" pitchFamily="18" charset="0"/>
                <a:cs typeface="Times New Roman" panose="02020603050405020304" pitchFamily="18" charset="0"/>
              </a:rPr>
              <a:t>anglais</a:t>
            </a:r>
            <a:r>
              <a:rPr lang="cs-CZ" sz="2000" i="1" dirty="0">
                <a:latin typeface="Times New Roman" panose="02020603050405020304" pitchFamily="18" charset="0"/>
                <a:cs typeface="Times New Roman" panose="02020603050405020304" pitchFamily="18" charset="0"/>
              </a:rPr>
              <a:t>,</a:t>
            </a:r>
            <a:r>
              <a:rPr lang="cs-CZ" sz="2000" dirty="0">
                <a:latin typeface="Times New Roman" panose="02020603050405020304" pitchFamily="18" charset="0"/>
                <a:cs typeface="Times New Roman" panose="02020603050405020304" pitchFamily="18" charset="0"/>
              </a:rPr>
              <a:t> p.</a:t>
            </a:r>
            <a:r>
              <a:rPr lang="fr-FR" sz="2000" dirty="0">
                <a:latin typeface="Times New Roman" panose="02020603050405020304" pitchFamily="18" charset="0"/>
                <a:cs typeface="Times New Roman" panose="02020603050405020304" pitchFamily="18" charset="0"/>
              </a:rPr>
              <a:t>20</a:t>
            </a:r>
          </a:p>
          <a:p>
            <a:pPr marL="450215" algn="just">
              <a:lnSpc>
                <a:spcPct val="150000"/>
              </a:lnSpc>
              <a:spcAft>
                <a:spcPts val="0"/>
              </a:spcAft>
            </a:pPr>
            <a:endParaRPr lang="fr-FR" sz="2000" dirty="0">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0"/>
              </a:spcAft>
            </a:pPr>
            <a:endParaRPr lang="cs-CZ" sz="1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893349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E265AC6-694B-4E31-B6E5-494D210B0CB4}"/>
              </a:ext>
            </a:extLst>
          </p:cNvPr>
          <p:cNvSpPr>
            <a:spLocks noGrp="1"/>
          </p:cNvSpPr>
          <p:nvPr>
            <p:ph type="title"/>
          </p:nvPr>
        </p:nvSpPr>
        <p:spPr/>
        <p:txBody>
          <a:bodyPr/>
          <a:lstStyle/>
          <a:p>
            <a:r>
              <a:rPr lang="fr-FR" dirty="0"/>
              <a:t>Influences</a:t>
            </a:r>
            <a:endParaRPr lang="cs-CZ" dirty="0"/>
          </a:p>
        </p:txBody>
      </p:sp>
      <p:sp>
        <p:nvSpPr>
          <p:cNvPr id="3" name="TextovéPole 2">
            <a:extLst>
              <a:ext uri="{FF2B5EF4-FFF2-40B4-BE49-F238E27FC236}">
                <a16:creationId xmlns:a16="http://schemas.microsoft.com/office/drawing/2014/main" id="{54A7E77A-C3AF-4054-9E21-CA971FFABDA6}"/>
              </a:ext>
            </a:extLst>
          </p:cNvPr>
          <p:cNvSpPr txBox="1"/>
          <p:nvPr/>
        </p:nvSpPr>
        <p:spPr>
          <a:xfrm>
            <a:off x="1961322" y="3299791"/>
            <a:ext cx="8203095" cy="3139321"/>
          </a:xfrm>
          <a:prstGeom prst="rect">
            <a:avLst/>
          </a:prstGeom>
          <a:noFill/>
        </p:spPr>
        <p:txBody>
          <a:bodyPr wrap="square" rtlCol="0">
            <a:spAutoFit/>
          </a:bodyPr>
          <a:lstStyle/>
          <a:p>
            <a:r>
              <a:rPr lang="fr-FR" sz="2000" dirty="0">
                <a:latin typeface="Times New Roman" panose="02020603050405020304" pitchFamily="18" charset="0"/>
                <a:cs typeface="Times New Roman" panose="02020603050405020304" pitchFamily="18" charset="0"/>
              </a:rPr>
              <a:t>Mode architecturale du gothique médiéval (bâtiment d’habitation + jardin à l’anglaise et en opposition aux Lumières françaises)</a:t>
            </a:r>
          </a:p>
          <a:p>
            <a:endParaRPr lang="fr-FR" sz="2000" dirty="0">
              <a:latin typeface="Times New Roman" panose="02020603050405020304" pitchFamily="18" charset="0"/>
              <a:cs typeface="Times New Roman" panose="02020603050405020304" pitchFamily="18" charset="0"/>
            </a:endParaRPr>
          </a:p>
          <a:p>
            <a:r>
              <a:rPr lang="fr-FR" sz="2000" dirty="0">
                <a:latin typeface="Times New Roman" panose="02020603050405020304" pitchFamily="18" charset="0"/>
                <a:cs typeface="Times New Roman" panose="02020603050405020304" pitchFamily="18" charset="0"/>
              </a:rPr>
              <a:t>Shakespeare</a:t>
            </a:r>
          </a:p>
          <a:p>
            <a:r>
              <a:rPr lang="fr-FR" sz="2000" dirty="0">
                <a:latin typeface="Times New Roman" panose="02020603050405020304" pitchFamily="18" charset="0"/>
                <a:cs typeface="Times New Roman" panose="02020603050405020304" pitchFamily="18" charset="0"/>
              </a:rPr>
              <a:t>Romans de chevalerie</a:t>
            </a:r>
          </a:p>
          <a:p>
            <a:endParaRPr lang="fr-FR" sz="2000" dirty="0">
              <a:latin typeface="Times New Roman" panose="02020603050405020304" pitchFamily="18" charset="0"/>
              <a:cs typeface="Times New Roman" panose="02020603050405020304" pitchFamily="18" charset="0"/>
            </a:endParaRPr>
          </a:p>
          <a:p>
            <a:r>
              <a:rPr lang="fr-FR" sz="2000" dirty="0">
                <a:latin typeface="Times New Roman" panose="02020603050405020304" pitchFamily="18" charset="0"/>
                <a:cs typeface="Times New Roman" panose="02020603050405020304" pitchFamily="18" charset="0"/>
              </a:rPr>
              <a:t>Essor de la Littérature de voyage</a:t>
            </a:r>
          </a:p>
          <a:p>
            <a:endParaRPr lang="fr-FR" sz="2000" dirty="0">
              <a:latin typeface="Times New Roman" panose="02020603050405020304" pitchFamily="18" charset="0"/>
              <a:cs typeface="Times New Roman" panose="02020603050405020304" pitchFamily="18" charset="0"/>
            </a:endParaRPr>
          </a:p>
          <a:p>
            <a:r>
              <a:rPr lang="fr-FR" sz="2000" dirty="0">
                <a:latin typeface="Times New Roman" panose="02020603050405020304" pitchFamily="18" charset="0"/>
                <a:cs typeface="Times New Roman" panose="02020603050405020304" pitchFamily="18" charset="0"/>
              </a:rPr>
              <a:t>Roman de formation </a:t>
            </a:r>
            <a:r>
              <a:rPr lang="fr-FR" sz="2000" i="1" dirty="0" err="1">
                <a:latin typeface="Times New Roman" panose="02020603050405020304" pitchFamily="18" charset="0"/>
                <a:cs typeface="Times New Roman" panose="02020603050405020304" pitchFamily="18" charset="0"/>
              </a:rPr>
              <a:t>Bildungsroman</a:t>
            </a:r>
            <a:r>
              <a:rPr lang="fr-FR" sz="2000" i="1" dirty="0">
                <a:latin typeface="Times New Roman" panose="02020603050405020304" pitchFamily="18" charset="0"/>
                <a:cs typeface="Times New Roman" panose="02020603050405020304" pitchFamily="18" charset="0"/>
              </a:rPr>
              <a:t> </a:t>
            </a:r>
            <a:r>
              <a:rPr lang="fr-FR" sz="2000" dirty="0">
                <a:latin typeface="Times New Roman" panose="02020603050405020304" pitchFamily="18" charset="0"/>
                <a:cs typeface="Times New Roman" panose="02020603050405020304" pitchFamily="18" charset="0"/>
              </a:rPr>
              <a:t>et le roman sentimental </a:t>
            </a:r>
          </a:p>
          <a:p>
            <a:endParaRPr lang="fr-F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096887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a:extLst>
              <a:ext uri="{FF2B5EF4-FFF2-40B4-BE49-F238E27FC236}">
                <a16:creationId xmlns:a16="http://schemas.microsoft.com/office/drawing/2014/main" id="{261DE2B4-0533-43FF-B069-C16F4D2FA12F}"/>
              </a:ext>
            </a:extLst>
          </p:cNvPr>
          <p:cNvSpPr/>
          <p:nvPr/>
        </p:nvSpPr>
        <p:spPr>
          <a:xfrm>
            <a:off x="1431235" y="1179765"/>
            <a:ext cx="8865704" cy="5028556"/>
          </a:xfrm>
          <a:prstGeom prst="rect">
            <a:avLst/>
          </a:prstGeom>
        </p:spPr>
        <p:txBody>
          <a:bodyPr wrap="square">
            <a:spAutoFit/>
          </a:bodyPr>
          <a:lstStyle/>
          <a:p>
            <a:pPr indent="450215" algn="just">
              <a:lnSpc>
                <a:spcPct val="150000"/>
              </a:lnSpc>
              <a:spcAft>
                <a:spcPts val="0"/>
              </a:spcAft>
            </a:pPr>
            <a:r>
              <a:rPr lang="fr-FR" dirty="0" err="1">
                <a:latin typeface="Times New Roman" panose="02020603050405020304" pitchFamily="18" charset="0"/>
                <a:ea typeface="Calibri" panose="020F0502020204030204" pitchFamily="34" charset="0"/>
                <a:cs typeface="Times New Roman" panose="02020603050405020304" pitchFamily="18" charset="0"/>
              </a:rPr>
              <a:t>Graveyard</a:t>
            </a:r>
            <a:r>
              <a:rPr lang="fr-FR" dirty="0">
                <a:latin typeface="Times New Roman" panose="02020603050405020304" pitchFamily="18" charset="0"/>
                <a:ea typeface="Calibri" panose="020F0502020204030204" pitchFamily="34" charset="0"/>
                <a:cs typeface="Times New Roman" panose="02020603050405020304" pitchFamily="18" charset="0"/>
              </a:rPr>
              <a:t> </a:t>
            </a:r>
            <a:r>
              <a:rPr lang="fr-FR" dirty="0" err="1">
                <a:latin typeface="Times New Roman" panose="02020603050405020304" pitchFamily="18" charset="0"/>
                <a:ea typeface="Calibri" panose="020F0502020204030204" pitchFamily="34" charset="0"/>
                <a:cs typeface="Times New Roman" panose="02020603050405020304" pitchFamily="18" charset="0"/>
              </a:rPr>
              <a:t>School</a:t>
            </a:r>
            <a:r>
              <a:rPr lang="fr-FR" dirty="0">
                <a:latin typeface="Times New Roman" panose="02020603050405020304" pitchFamily="18" charset="0"/>
                <a:ea typeface="Calibri" panose="020F0502020204030204" pitchFamily="34" charset="0"/>
                <a:cs typeface="Times New Roman" panose="02020603050405020304" pitchFamily="18" charset="0"/>
              </a:rPr>
              <a:t>:</a:t>
            </a:r>
          </a:p>
          <a:p>
            <a:pPr indent="450215" algn="just">
              <a:lnSpc>
                <a:spcPct val="150000"/>
              </a:lnSpc>
              <a:spcAft>
                <a:spcPts val="0"/>
              </a:spcAft>
            </a:pPr>
            <a:endParaRPr lang="fr-FR" dirty="0">
              <a:latin typeface="Times New Roman" panose="02020603050405020304" pitchFamily="18" charset="0"/>
              <a:ea typeface="Calibri" panose="020F0502020204030204" pitchFamily="34" charset="0"/>
              <a:cs typeface="Times New Roman" panose="02020603050405020304" pitchFamily="18" charset="0"/>
            </a:endParaRPr>
          </a:p>
          <a:p>
            <a:pPr indent="450215" algn="just">
              <a:lnSpc>
                <a:spcPct val="150000"/>
              </a:lnSpc>
              <a:spcAft>
                <a:spcPts val="0"/>
              </a:spcAft>
            </a:pPr>
            <a:r>
              <a:rPr lang="fr-FR" dirty="0">
                <a:latin typeface="Times New Roman" panose="02020603050405020304" pitchFamily="18" charset="0"/>
                <a:ea typeface="Calibri" panose="020F0502020204030204" pitchFamily="34" charset="0"/>
                <a:cs typeface="Times New Roman" panose="02020603050405020304" pitchFamily="18" charset="0"/>
              </a:rPr>
              <a:t>Robert Burton, </a:t>
            </a:r>
            <a:r>
              <a:rPr lang="fr-FR" i="1" dirty="0">
                <a:latin typeface="Times New Roman" panose="02020603050405020304" pitchFamily="18" charset="0"/>
                <a:ea typeface="Calibri" panose="020F0502020204030204" pitchFamily="34" charset="0"/>
                <a:cs typeface="Times New Roman" panose="02020603050405020304" pitchFamily="18" charset="0"/>
              </a:rPr>
              <a:t>The </a:t>
            </a:r>
            <a:r>
              <a:rPr lang="fr-FR" i="1" dirty="0" err="1">
                <a:latin typeface="Times New Roman" panose="02020603050405020304" pitchFamily="18" charset="0"/>
                <a:ea typeface="Calibri" panose="020F0502020204030204" pitchFamily="34" charset="0"/>
                <a:cs typeface="Times New Roman" panose="02020603050405020304" pitchFamily="18" charset="0"/>
              </a:rPr>
              <a:t>Anatomy</a:t>
            </a:r>
            <a:r>
              <a:rPr lang="fr-FR" i="1" dirty="0">
                <a:latin typeface="Times New Roman" panose="02020603050405020304" pitchFamily="18" charset="0"/>
                <a:ea typeface="Calibri" panose="020F0502020204030204" pitchFamily="34" charset="0"/>
                <a:cs typeface="Times New Roman" panose="02020603050405020304" pitchFamily="18" charset="0"/>
              </a:rPr>
              <a:t> of </a:t>
            </a:r>
            <a:r>
              <a:rPr lang="fr-FR" i="1" dirty="0" err="1">
                <a:latin typeface="Times New Roman" panose="02020603050405020304" pitchFamily="18" charset="0"/>
                <a:ea typeface="Calibri" panose="020F0502020204030204" pitchFamily="34" charset="0"/>
                <a:cs typeface="Times New Roman" panose="02020603050405020304" pitchFamily="18" charset="0"/>
              </a:rPr>
              <a:t>Melancholy</a:t>
            </a:r>
            <a:r>
              <a:rPr lang="fr-FR" i="1" dirty="0">
                <a:latin typeface="Times New Roman" panose="02020603050405020304" pitchFamily="18" charset="0"/>
                <a:ea typeface="Calibri" panose="020F0502020204030204" pitchFamily="34" charset="0"/>
                <a:cs typeface="Times New Roman" panose="02020603050405020304" pitchFamily="18" charset="0"/>
              </a:rPr>
              <a:t> </a:t>
            </a:r>
            <a:r>
              <a:rPr lang="fr-FR" dirty="0">
                <a:latin typeface="Times New Roman" panose="02020603050405020304" pitchFamily="18" charset="0"/>
                <a:ea typeface="Calibri" panose="020F0502020204030204" pitchFamily="34" charset="0"/>
                <a:cs typeface="Times New Roman" panose="02020603050405020304" pitchFamily="18" charset="0"/>
              </a:rPr>
              <a:t>(1649)</a:t>
            </a:r>
            <a:r>
              <a:rPr lang="fr-FR" i="1" dirty="0">
                <a:latin typeface="Times New Roman" panose="02020603050405020304" pitchFamily="18" charset="0"/>
                <a:ea typeface="Calibri" panose="020F0502020204030204" pitchFamily="34" charset="0"/>
                <a:cs typeface="Times New Roman" panose="02020603050405020304" pitchFamily="18" charset="0"/>
              </a:rPr>
              <a:t>,</a:t>
            </a:r>
            <a:r>
              <a:rPr lang="fr-FR" dirty="0">
                <a:latin typeface="Times New Roman" panose="02020603050405020304" pitchFamily="18" charset="0"/>
                <a:ea typeface="Calibri" panose="020F0502020204030204" pitchFamily="34" charset="0"/>
                <a:cs typeface="Times New Roman" panose="02020603050405020304" pitchFamily="18" charset="0"/>
              </a:rPr>
              <a:t> dans lequel convergent littérature, philosophie et science. </a:t>
            </a:r>
          </a:p>
          <a:p>
            <a:pPr indent="450215" algn="just">
              <a:lnSpc>
                <a:spcPct val="150000"/>
              </a:lnSpc>
              <a:spcAft>
                <a:spcPts val="0"/>
              </a:spcAft>
            </a:pPr>
            <a:r>
              <a:rPr lang="fr-FR" dirty="0">
                <a:latin typeface="Times New Roman" panose="02020603050405020304" pitchFamily="18" charset="0"/>
                <a:ea typeface="Calibri" panose="020F0502020204030204" pitchFamily="34" charset="0"/>
                <a:cs typeface="Times New Roman" panose="02020603050405020304" pitchFamily="18" charset="0"/>
              </a:rPr>
              <a:t>Les éditions en sont régulièrement épuisées jusqu’en 1800 = l’inclination mélancolique est un sujet poétique à partir du XVII</a:t>
            </a:r>
            <a:r>
              <a:rPr lang="fr-FR" baseline="30000" dirty="0">
                <a:latin typeface="Times New Roman" panose="02020603050405020304" pitchFamily="18" charset="0"/>
                <a:ea typeface="Calibri" panose="020F0502020204030204" pitchFamily="34" charset="0"/>
                <a:cs typeface="Times New Roman" panose="02020603050405020304" pitchFamily="18" charset="0"/>
              </a:rPr>
              <a:t>e</a:t>
            </a:r>
            <a:r>
              <a:rPr lang="fr-FR" dirty="0">
                <a:latin typeface="Times New Roman" panose="02020603050405020304" pitchFamily="18" charset="0"/>
                <a:ea typeface="Calibri" panose="020F0502020204030204" pitchFamily="34" charset="0"/>
                <a:cs typeface="Times New Roman" panose="02020603050405020304" pitchFamily="18" charset="0"/>
              </a:rPr>
              <a:t> siècle.</a:t>
            </a:r>
          </a:p>
          <a:p>
            <a:pPr indent="450215" algn="just">
              <a:lnSpc>
                <a:spcPct val="150000"/>
              </a:lnSpc>
              <a:spcAft>
                <a:spcPts val="0"/>
              </a:spcAft>
            </a:pPr>
            <a:r>
              <a:rPr lang="fr-FR" dirty="0">
                <a:latin typeface="Times New Roman" panose="02020603050405020304" pitchFamily="18" charset="0"/>
                <a:ea typeface="Calibri" panose="020F0502020204030204" pitchFamily="34" charset="0"/>
                <a:cs typeface="Times New Roman" panose="02020603050405020304" pitchFamily="18" charset="0"/>
              </a:rPr>
              <a:t>Les textes favorisent un surnaturel propice à l’effroi, une orientation macabre, la relation entre réalité et illusion</a:t>
            </a:r>
          </a:p>
          <a:p>
            <a:pPr indent="450215" algn="just">
              <a:lnSpc>
                <a:spcPct val="150000"/>
              </a:lnSpc>
              <a:spcAft>
                <a:spcPts val="0"/>
              </a:spcAft>
            </a:pPr>
            <a:r>
              <a:rPr lang="fr-FR" dirty="0">
                <a:latin typeface="Times New Roman" panose="02020603050405020304" pitchFamily="18" charset="0"/>
                <a:ea typeface="Calibri" panose="020F0502020204030204" pitchFamily="34" charset="0"/>
                <a:cs typeface="Times New Roman" panose="02020603050405020304" pitchFamily="18" charset="0"/>
              </a:rPr>
              <a:t>= l’image du cimetière : Robert Blair, </a:t>
            </a:r>
            <a:r>
              <a:rPr lang="fr-FR" i="1" dirty="0">
                <a:latin typeface="Times New Roman" panose="02020603050405020304" pitchFamily="18" charset="0"/>
                <a:ea typeface="Calibri" panose="020F0502020204030204" pitchFamily="34" charset="0"/>
                <a:cs typeface="Times New Roman" panose="02020603050405020304" pitchFamily="18" charset="0"/>
              </a:rPr>
              <a:t>The Grave</a:t>
            </a:r>
            <a:r>
              <a:rPr lang="fr-FR" dirty="0">
                <a:latin typeface="Times New Roman" panose="02020603050405020304" pitchFamily="18" charset="0"/>
                <a:ea typeface="Calibri" panose="020F0502020204030204" pitchFamily="34" charset="0"/>
                <a:cs typeface="Times New Roman" panose="02020603050405020304" pitchFamily="18" charset="0"/>
              </a:rPr>
              <a:t> (1743), Thomas Gray, </a:t>
            </a:r>
            <a:r>
              <a:rPr lang="fr-FR" i="1" dirty="0" err="1">
                <a:latin typeface="Times New Roman" panose="02020603050405020304" pitchFamily="18" charset="0"/>
                <a:ea typeface="Calibri" panose="020F0502020204030204" pitchFamily="34" charset="0"/>
                <a:cs typeface="Times New Roman" panose="02020603050405020304" pitchFamily="18" charset="0"/>
              </a:rPr>
              <a:t>Elegy</a:t>
            </a:r>
            <a:r>
              <a:rPr lang="fr-FR" i="1" dirty="0">
                <a:latin typeface="Times New Roman" panose="02020603050405020304" pitchFamily="18" charset="0"/>
                <a:ea typeface="Calibri" panose="020F0502020204030204" pitchFamily="34" charset="0"/>
                <a:cs typeface="Times New Roman" panose="02020603050405020304" pitchFamily="18" charset="0"/>
              </a:rPr>
              <a:t> </a:t>
            </a:r>
            <a:r>
              <a:rPr lang="fr-FR" i="1" dirty="0" err="1">
                <a:latin typeface="Times New Roman" panose="02020603050405020304" pitchFamily="18" charset="0"/>
                <a:ea typeface="Calibri" panose="020F0502020204030204" pitchFamily="34" charset="0"/>
                <a:cs typeface="Times New Roman" panose="02020603050405020304" pitchFamily="18" charset="0"/>
              </a:rPr>
              <a:t>Written</a:t>
            </a:r>
            <a:r>
              <a:rPr lang="fr-FR" i="1" dirty="0">
                <a:latin typeface="Times New Roman" panose="02020603050405020304" pitchFamily="18" charset="0"/>
                <a:ea typeface="Calibri" panose="020F0502020204030204" pitchFamily="34" charset="0"/>
                <a:cs typeface="Times New Roman" panose="02020603050405020304" pitchFamily="18" charset="0"/>
              </a:rPr>
              <a:t> in a Country </a:t>
            </a:r>
            <a:r>
              <a:rPr lang="fr-FR" i="1" dirty="0" err="1">
                <a:latin typeface="Times New Roman" panose="02020603050405020304" pitchFamily="18" charset="0"/>
                <a:ea typeface="Calibri" panose="020F0502020204030204" pitchFamily="34" charset="0"/>
                <a:cs typeface="Times New Roman" panose="02020603050405020304" pitchFamily="18" charset="0"/>
              </a:rPr>
              <a:t>Churchyard</a:t>
            </a:r>
            <a:r>
              <a:rPr lang="fr-FR" i="1" dirty="0">
                <a:latin typeface="Times New Roman" panose="02020603050405020304" pitchFamily="18" charset="0"/>
                <a:ea typeface="Calibri" panose="020F0502020204030204" pitchFamily="34" charset="0"/>
                <a:cs typeface="Times New Roman" panose="02020603050405020304" pitchFamily="18" charset="0"/>
              </a:rPr>
              <a:t> </a:t>
            </a:r>
            <a:r>
              <a:rPr lang="fr-FR" dirty="0">
                <a:latin typeface="Times New Roman" panose="02020603050405020304" pitchFamily="18" charset="0"/>
                <a:ea typeface="Calibri" panose="020F0502020204030204" pitchFamily="34" charset="0"/>
                <a:cs typeface="Times New Roman" panose="02020603050405020304" pitchFamily="18" charset="0"/>
              </a:rPr>
              <a:t>(1751), et la </a:t>
            </a:r>
            <a:r>
              <a:rPr lang="fr-FR" i="1" dirty="0" err="1">
                <a:latin typeface="Times New Roman" panose="02020603050405020304" pitchFamily="18" charset="0"/>
                <a:ea typeface="Calibri" panose="020F0502020204030204" pitchFamily="34" charset="0"/>
                <a:cs typeface="Times New Roman" panose="02020603050405020304" pitchFamily="18" charset="0"/>
              </a:rPr>
              <a:t>Graveyard</a:t>
            </a:r>
            <a:r>
              <a:rPr lang="fr-FR" i="1" dirty="0">
                <a:latin typeface="Times New Roman" panose="02020603050405020304" pitchFamily="18" charset="0"/>
                <a:ea typeface="Calibri" panose="020F0502020204030204" pitchFamily="34" charset="0"/>
                <a:cs typeface="Times New Roman" panose="02020603050405020304" pitchFamily="18" charset="0"/>
              </a:rPr>
              <a:t> </a:t>
            </a:r>
            <a:r>
              <a:rPr lang="fr-FR" i="1" dirty="0" err="1">
                <a:latin typeface="Times New Roman" panose="02020603050405020304" pitchFamily="18" charset="0"/>
                <a:ea typeface="Calibri" panose="020F0502020204030204" pitchFamily="34" charset="0"/>
                <a:cs typeface="Times New Roman" panose="02020603050405020304" pitchFamily="18" charset="0"/>
              </a:rPr>
              <a:t>school</a:t>
            </a:r>
            <a:r>
              <a:rPr lang="fr-FR" dirty="0">
                <a:latin typeface="Times New Roman" panose="02020603050405020304" pitchFamily="18" charset="0"/>
                <a:ea typeface="Calibri" panose="020F0502020204030204" pitchFamily="34" charset="0"/>
                <a:cs typeface="Times New Roman" panose="02020603050405020304" pitchFamily="18" charset="0"/>
              </a:rPr>
              <a:t>, </a:t>
            </a:r>
          </a:p>
          <a:p>
            <a:pPr indent="450215" algn="just">
              <a:lnSpc>
                <a:spcPct val="150000"/>
              </a:lnSpc>
              <a:spcAft>
                <a:spcPts val="0"/>
              </a:spcAft>
            </a:pPr>
            <a:r>
              <a:rPr lang="fr-FR" dirty="0">
                <a:latin typeface="Times New Roman" panose="02020603050405020304" pitchFamily="18" charset="0"/>
                <a:ea typeface="Calibri" panose="020F0502020204030204" pitchFamily="34" charset="0"/>
                <a:cs typeface="Times New Roman" panose="02020603050405020304" pitchFamily="18" charset="0"/>
              </a:rPr>
              <a:t>= l’image de la ruine, </a:t>
            </a:r>
          </a:p>
          <a:p>
            <a:pPr indent="450215" algn="just">
              <a:lnSpc>
                <a:spcPct val="150000"/>
              </a:lnSpc>
              <a:spcAft>
                <a:spcPts val="0"/>
              </a:spcAft>
            </a:pPr>
            <a:r>
              <a:rPr lang="fr-FR" dirty="0">
                <a:latin typeface="Times New Roman" panose="02020603050405020304" pitchFamily="18" charset="0"/>
                <a:ea typeface="Calibri" panose="020F0502020204030204" pitchFamily="34" charset="0"/>
                <a:cs typeface="Times New Roman" panose="02020603050405020304" pitchFamily="18" charset="0"/>
              </a:rPr>
              <a:t>Des lieux communément associés à l’idée de finitude et au surnaturel. </a:t>
            </a:r>
            <a:endParaRPr lang="cs-CZ"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527149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5A56B14-B9F7-4144-841D-233D6CEE784D}"/>
              </a:ext>
            </a:extLst>
          </p:cNvPr>
          <p:cNvSpPr>
            <a:spLocks noGrp="1"/>
          </p:cNvSpPr>
          <p:nvPr>
            <p:ph type="title"/>
          </p:nvPr>
        </p:nvSpPr>
        <p:spPr/>
        <p:txBody>
          <a:bodyPr/>
          <a:lstStyle/>
          <a:p>
            <a:r>
              <a:rPr lang="fr-FR" dirty="0"/>
              <a:t>Caractéristiques</a:t>
            </a:r>
            <a:endParaRPr lang="cs-CZ" dirty="0"/>
          </a:p>
        </p:txBody>
      </p:sp>
      <p:sp>
        <p:nvSpPr>
          <p:cNvPr id="3" name="TextovéPole 2">
            <a:extLst>
              <a:ext uri="{FF2B5EF4-FFF2-40B4-BE49-F238E27FC236}">
                <a16:creationId xmlns:a16="http://schemas.microsoft.com/office/drawing/2014/main" id="{6EA90183-FA9A-4627-80F0-989CE5CD3BAC}"/>
              </a:ext>
            </a:extLst>
          </p:cNvPr>
          <p:cNvSpPr txBox="1"/>
          <p:nvPr/>
        </p:nvSpPr>
        <p:spPr>
          <a:xfrm>
            <a:off x="1154954" y="2608732"/>
            <a:ext cx="10309412" cy="5632311"/>
          </a:xfrm>
          <a:prstGeom prst="rect">
            <a:avLst/>
          </a:prstGeom>
          <a:noFill/>
        </p:spPr>
        <p:txBody>
          <a:bodyPr wrap="square" rtlCol="0">
            <a:spAutoFit/>
          </a:bodyPr>
          <a:lstStyle/>
          <a:p>
            <a:pPr marL="342900" indent="-342900">
              <a:buFont typeface="Arial" panose="020B0604020202020204" pitchFamily="34" charset="0"/>
              <a:buChar char="•"/>
            </a:pPr>
            <a:r>
              <a:rPr lang="fr-FR" sz="2000" dirty="0">
                <a:latin typeface="Times New Roman" panose="02020603050405020304" pitchFamily="18" charset="0"/>
                <a:cs typeface="Times New Roman" panose="02020603050405020304" pitchFamily="18" charset="0"/>
              </a:rPr>
              <a:t>Architecture gothique (château, abbaye, ruines, etc</a:t>
            </a:r>
            <a:r>
              <a:rPr lang="fr-FR" sz="2000" dirty="0" smtClean="0">
                <a:latin typeface="Times New Roman" panose="02020603050405020304" pitchFamily="18" charset="0"/>
                <a:cs typeface="Times New Roman" panose="02020603050405020304" pitchFamily="18" charset="0"/>
              </a:rPr>
              <a:t>.)</a:t>
            </a:r>
          </a:p>
          <a:p>
            <a:pPr marL="342900" indent="-342900">
              <a:buFont typeface="Arial" panose="020B0604020202020204" pitchFamily="34" charset="0"/>
              <a:buChar char="•"/>
            </a:pPr>
            <a:r>
              <a:rPr lang="fr-FR" sz="2000" dirty="0">
                <a:latin typeface="Times New Roman" panose="02020603050405020304" pitchFamily="18" charset="0"/>
                <a:cs typeface="Times New Roman" panose="02020603050405020304" pitchFamily="18" charset="0"/>
              </a:rPr>
              <a:t>Le sublime (Edmund Burke,</a:t>
            </a:r>
            <a:r>
              <a:rPr lang="fr-FR" sz="2000" i="1" dirty="0">
                <a:latin typeface="Times New Roman" panose="02020603050405020304" pitchFamily="18" charset="0"/>
                <a:cs typeface="Times New Roman" panose="02020603050405020304" pitchFamily="18" charset="0"/>
              </a:rPr>
              <a:t> </a:t>
            </a:r>
            <a:r>
              <a:rPr lang="en-US" sz="2000" i="1" dirty="0">
                <a:latin typeface="Times New Roman" panose="02020603050405020304" pitchFamily="18" charset="0"/>
                <a:cs typeface="Times New Roman" panose="02020603050405020304" pitchFamily="18" charset="0"/>
              </a:rPr>
              <a:t>A Philosophical Enquiry into the Origin of Our Ideas of the Sublime and Beautiful</a:t>
            </a:r>
            <a:r>
              <a:rPr lang="en-US" sz="2000" dirty="0">
                <a:latin typeface="Times New Roman" panose="02020603050405020304" pitchFamily="18" charset="0"/>
                <a:cs typeface="Times New Roman" panose="02020603050405020304" pitchFamily="18" charset="0"/>
              </a:rPr>
              <a:t>, 1757) </a:t>
            </a:r>
            <a:r>
              <a:rPr lang="fr-FR" sz="2000" dirty="0">
                <a:latin typeface="Times New Roman" panose="02020603050405020304" pitchFamily="18" charset="0"/>
                <a:cs typeface="Times New Roman" panose="02020603050405020304" pitchFamily="18" charset="0"/>
              </a:rPr>
              <a:t>et le pittoresque ( William </a:t>
            </a:r>
            <a:r>
              <a:rPr lang="fr-FR" sz="2000" dirty="0" err="1">
                <a:latin typeface="Times New Roman" panose="02020603050405020304" pitchFamily="18" charset="0"/>
                <a:cs typeface="Times New Roman" panose="02020603050405020304" pitchFamily="18" charset="0"/>
              </a:rPr>
              <a:t>Gilpin</a:t>
            </a:r>
            <a:r>
              <a:rPr lang="fr-FR" sz="2000" dirty="0">
                <a:latin typeface="Times New Roman" panose="02020603050405020304" pitchFamily="18" charset="0"/>
                <a:cs typeface="Times New Roman" panose="02020603050405020304" pitchFamily="18" charset="0"/>
              </a:rPr>
              <a:t>, </a:t>
            </a:r>
            <a:r>
              <a:rPr lang="en-US" sz="2000" i="1" dirty="0">
                <a:latin typeface="Times New Roman" panose="02020603050405020304" pitchFamily="18" charset="0"/>
                <a:cs typeface="Times New Roman" panose="02020603050405020304" pitchFamily="18" charset="0"/>
              </a:rPr>
              <a:t>Three essays: on picturesque beauty; on picturesque travel; and on sketching landscape: to which is added a poem, on landscape painting</a:t>
            </a:r>
            <a:r>
              <a:rPr lang="en-US" sz="2000" dirty="0">
                <a:latin typeface="Times New Roman" panose="02020603050405020304" pitchFamily="18" charset="0"/>
                <a:cs typeface="Times New Roman" panose="02020603050405020304" pitchFamily="18" charset="0"/>
              </a:rPr>
              <a:t>, 1792</a:t>
            </a:r>
            <a:r>
              <a:rPr lang="en-US" sz="2000" dirty="0" smtClean="0">
                <a:latin typeface="Times New Roman" panose="02020603050405020304" pitchFamily="18" charset="0"/>
                <a:cs typeface="Times New Roman" panose="02020603050405020304" pitchFamily="18" charset="0"/>
              </a:rPr>
              <a:t>)</a:t>
            </a:r>
          </a:p>
          <a:p>
            <a:pPr marL="342900" indent="-342900">
              <a:buFont typeface="Arial" panose="020B0604020202020204" pitchFamily="34" charset="0"/>
              <a:buChar char="•"/>
            </a:pPr>
            <a:r>
              <a:rPr lang="fr-FR" sz="2000" dirty="0">
                <a:latin typeface="Times New Roman" panose="02020603050405020304" pitchFamily="18" charset="0"/>
                <a:cs typeface="Times New Roman" panose="02020603050405020304" pitchFamily="18" charset="0"/>
              </a:rPr>
              <a:t>Couple victime / bourreau (</a:t>
            </a:r>
            <a:r>
              <a:rPr lang="fr-FR" sz="2000" i="1" dirty="0" err="1">
                <a:latin typeface="Times New Roman" panose="02020603050405020304" pitchFamily="18" charset="0"/>
                <a:cs typeface="Times New Roman" panose="02020603050405020304" pitchFamily="18" charset="0"/>
              </a:rPr>
              <a:t>Villain</a:t>
            </a:r>
            <a:r>
              <a:rPr lang="fr-FR" sz="2000" dirty="0" smtClean="0">
                <a:latin typeface="Times New Roman" panose="02020603050405020304" pitchFamily="18" charset="0"/>
                <a:cs typeface="Times New Roman" panose="02020603050405020304" pitchFamily="18" charset="0"/>
              </a:rPr>
              <a:t>)</a:t>
            </a:r>
          </a:p>
          <a:p>
            <a:pPr marL="342900" indent="-342900">
              <a:buFont typeface="Arial" panose="020B0604020202020204" pitchFamily="34" charset="0"/>
              <a:buChar char="•"/>
            </a:pPr>
            <a:r>
              <a:rPr lang="fr-FR" sz="2000" dirty="0">
                <a:latin typeface="Times New Roman" panose="02020603050405020304" pitchFamily="18" charset="0"/>
                <a:cs typeface="Times New Roman" panose="02020603050405020304" pitchFamily="18" charset="0"/>
              </a:rPr>
              <a:t>Le parcours</a:t>
            </a:r>
          </a:p>
          <a:p>
            <a:pPr marL="342900" indent="-342900">
              <a:buFont typeface="Arial" panose="020B0604020202020204" pitchFamily="34" charset="0"/>
              <a:buChar char="•"/>
            </a:pPr>
            <a:r>
              <a:rPr lang="fr-FR" sz="2000" dirty="0">
                <a:latin typeface="Times New Roman" panose="02020603050405020304" pitchFamily="18" charset="0"/>
                <a:cs typeface="Times New Roman" panose="02020603050405020304" pitchFamily="18" charset="0"/>
              </a:rPr>
              <a:t>Le surnaturel (Ann Radcliffe: le surnaturel expliqué) </a:t>
            </a:r>
          </a:p>
          <a:p>
            <a:pPr marL="342900" indent="-342900">
              <a:buFont typeface="Arial" panose="020B0604020202020204" pitchFamily="34" charset="0"/>
              <a:buChar char="•"/>
            </a:pPr>
            <a:endParaRPr lang="fr-FR" sz="2000" dirty="0">
              <a:latin typeface="Times New Roman" panose="02020603050405020304" pitchFamily="18" charset="0"/>
              <a:cs typeface="Times New Roman" panose="02020603050405020304" pitchFamily="18" charset="0"/>
            </a:endParaRPr>
          </a:p>
          <a:p>
            <a:r>
              <a:rPr lang="fr-FR" sz="2000" dirty="0" smtClean="0">
                <a:solidFill>
                  <a:schemeClr val="accent5">
                    <a:lumMod val="75000"/>
                  </a:schemeClr>
                </a:solidFill>
                <a:latin typeface="Times New Roman" panose="02020603050405020304" pitchFamily="18" charset="0"/>
                <a:cs typeface="Times New Roman" panose="02020603050405020304" pitchFamily="18" charset="0"/>
              </a:rPr>
              <a:t>				+</a:t>
            </a:r>
            <a:r>
              <a:rPr lang="fr-FR" sz="2000" dirty="0">
                <a:solidFill>
                  <a:schemeClr val="accent5">
                    <a:lumMod val="75000"/>
                  </a:schemeClr>
                </a:solidFill>
                <a:latin typeface="Times New Roman" panose="02020603050405020304" pitchFamily="18" charset="0"/>
                <a:cs typeface="Times New Roman" panose="02020603050405020304" pitchFamily="18" charset="0"/>
              </a:rPr>
              <a:t>le cadre réaliste = les éléments du texte fantastique</a:t>
            </a:r>
            <a:endParaRPr lang="cs-CZ" sz="2000" dirty="0">
              <a:solidFill>
                <a:schemeClr val="accent5">
                  <a:lumMod val="75000"/>
                </a:schemeClr>
              </a:solidFill>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fr-FR" sz="20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fr-FR" sz="2000" dirty="0">
              <a:latin typeface="Times New Roman" panose="02020603050405020304" pitchFamily="18" charset="0"/>
              <a:cs typeface="Times New Roman" panose="02020603050405020304" pitchFamily="18" charset="0"/>
            </a:endParaRPr>
          </a:p>
          <a:p>
            <a:endParaRPr lang="fr-FR" sz="2000" dirty="0">
              <a:latin typeface="Times New Roman" panose="02020603050405020304" pitchFamily="18" charset="0"/>
              <a:cs typeface="Times New Roman" panose="02020603050405020304" pitchFamily="18" charset="0"/>
            </a:endParaRPr>
          </a:p>
          <a:p>
            <a:endParaRPr lang="fr-FR" sz="2000" dirty="0">
              <a:latin typeface="Times New Roman" panose="02020603050405020304" pitchFamily="18" charset="0"/>
              <a:cs typeface="Times New Roman" panose="02020603050405020304" pitchFamily="18" charset="0"/>
            </a:endParaRPr>
          </a:p>
          <a:p>
            <a:endParaRPr lang="fr-FR" sz="2000" dirty="0">
              <a:latin typeface="Times New Roman" panose="02020603050405020304" pitchFamily="18" charset="0"/>
              <a:cs typeface="Times New Roman" panose="02020603050405020304" pitchFamily="18" charset="0"/>
            </a:endParaRPr>
          </a:p>
          <a:p>
            <a:endParaRPr lang="fr-FR" sz="2000" dirty="0">
              <a:latin typeface="Times New Roman" panose="02020603050405020304" pitchFamily="18" charset="0"/>
              <a:cs typeface="Times New Roman" panose="02020603050405020304" pitchFamily="18" charset="0"/>
            </a:endParaRPr>
          </a:p>
          <a:p>
            <a:endParaRPr lang="fr-FR" sz="2000" dirty="0">
              <a:latin typeface="Times New Roman" panose="02020603050405020304" pitchFamily="18" charset="0"/>
              <a:cs typeface="Times New Roman" panose="02020603050405020304" pitchFamily="18" charset="0"/>
            </a:endParaRPr>
          </a:p>
          <a:p>
            <a:r>
              <a:rPr lang="fr-FR" sz="2000" dirty="0" smtClean="0">
                <a:latin typeface="Times New Roman" panose="02020603050405020304" pitchFamily="18" charset="0"/>
                <a:cs typeface="Times New Roman" panose="02020603050405020304" pitchFamily="18" charset="0"/>
              </a:rPr>
              <a:t>			</a:t>
            </a:r>
            <a:endParaRPr lang="cs-CZ" sz="2000" dirty="0">
              <a:solidFill>
                <a:schemeClr val="accent5">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941396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55CA12D-2D44-4E34-81FF-D0C7E99C0DA8}"/>
              </a:ext>
            </a:extLst>
          </p:cNvPr>
          <p:cNvSpPr>
            <a:spLocks noGrp="1"/>
          </p:cNvSpPr>
          <p:nvPr>
            <p:ph type="title"/>
          </p:nvPr>
        </p:nvSpPr>
        <p:spPr/>
        <p:txBody>
          <a:bodyPr/>
          <a:lstStyle/>
          <a:p>
            <a:r>
              <a:rPr lang="fr-FR" dirty="0"/>
              <a:t>Principaux auteurs et prolongements</a:t>
            </a:r>
            <a:endParaRPr lang="cs-CZ" dirty="0"/>
          </a:p>
        </p:txBody>
      </p:sp>
      <p:sp>
        <p:nvSpPr>
          <p:cNvPr id="3" name="TextovéPole 2">
            <a:extLst>
              <a:ext uri="{FF2B5EF4-FFF2-40B4-BE49-F238E27FC236}">
                <a16:creationId xmlns:a16="http://schemas.microsoft.com/office/drawing/2014/main" id="{83793620-F771-4942-BCC1-37227F4C4441}"/>
              </a:ext>
            </a:extLst>
          </p:cNvPr>
          <p:cNvSpPr txBox="1"/>
          <p:nvPr/>
        </p:nvSpPr>
        <p:spPr>
          <a:xfrm>
            <a:off x="1656522" y="3260035"/>
            <a:ext cx="9899374" cy="2523768"/>
          </a:xfrm>
          <a:prstGeom prst="rect">
            <a:avLst/>
          </a:prstGeom>
          <a:noFill/>
        </p:spPr>
        <p:txBody>
          <a:bodyPr wrap="square" rtlCol="0">
            <a:spAutoFit/>
          </a:bodyPr>
          <a:lstStyle/>
          <a:p>
            <a:r>
              <a:rPr lang="fr-FR" sz="2000" dirty="0">
                <a:latin typeface="Times New Roman" panose="02020603050405020304" pitchFamily="18" charset="0"/>
                <a:cs typeface="Times New Roman" panose="02020603050405020304" pitchFamily="18" charset="0"/>
              </a:rPr>
              <a:t>Horace Walpole, </a:t>
            </a:r>
            <a:r>
              <a:rPr lang="fr-FR" sz="2000" i="1" dirty="0">
                <a:latin typeface="Times New Roman" panose="02020603050405020304" pitchFamily="18" charset="0"/>
                <a:cs typeface="Times New Roman" panose="02020603050405020304" pitchFamily="18" charset="0"/>
              </a:rPr>
              <a:t>The Castle of </a:t>
            </a:r>
            <a:r>
              <a:rPr lang="fr-FR" sz="2000" i="1" dirty="0" err="1">
                <a:latin typeface="Times New Roman" panose="02020603050405020304" pitchFamily="18" charset="0"/>
                <a:cs typeface="Times New Roman" panose="02020603050405020304" pitchFamily="18" charset="0"/>
              </a:rPr>
              <a:t>Otranto</a:t>
            </a:r>
            <a:r>
              <a:rPr lang="fr-FR" sz="2000" dirty="0">
                <a:latin typeface="Times New Roman" panose="02020603050405020304" pitchFamily="18" charset="0"/>
                <a:cs typeface="Times New Roman" panose="02020603050405020304" pitchFamily="18" charset="0"/>
              </a:rPr>
              <a:t>, 1764</a:t>
            </a:r>
          </a:p>
          <a:p>
            <a:endParaRPr lang="fr-FR" sz="2000" dirty="0">
              <a:latin typeface="Times New Roman" panose="02020603050405020304" pitchFamily="18" charset="0"/>
              <a:cs typeface="Times New Roman" panose="02020603050405020304" pitchFamily="18" charset="0"/>
            </a:endParaRPr>
          </a:p>
          <a:p>
            <a:r>
              <a:rPr lang="fr-FR" sz="2000" dirty="0">
                <a:latin typeface="Times New Roman" panose="02020603050405020304" pitchFamily="18" charset="0"/>
                <a:cs typeface="Times New Roman" panose="02020603050405020304" pitchFamily="18" charset="0"/>
              </a:rPr>
              <a:t>Ann Radcliffe </a:t>
            </a:r>
            <a:r>
              <a:rPr lang="fr-FR" sz="2000" smtClean="0">
                <a:latin typeface="Times New Roman" panose="02020603050405020304" pitchFamily="18" charset="0"/>
                <a:cs typeface="Times New Roman" panose="02020603050405020304" pitchFamily="18" charset="0"/>
              </a:rPr>
              <a:t>(tous)</a:t>
            </a:r>
            <a:endParaRPr lang="fr-FR" sz="2000" dirty="0">
              <a:latin typeface="Times New Roman" panose="02020603050405020304" pitchFamily="18" charset="0"/>
              <a:cs typeface="Times New Roman" panose="02020603050405020304" pitchFamily="18" charset="0"/>
            </a:endParaRPr>
          </a:p>
          <a:p>
            <a:endParaRPr lang="fr-FR" sz="2000" dirty="0">
              <a:latin typeface="Times New Roman" panose="02020603050405020304" pitchFamily="18" charset="0"/>
              <a:cs typeface="Times New Roman" panose="02020603050405020304" pitchFamily="18" charset="0"/>
            </a:endParaRPr>
          </a:p>
          <a:p>
            <a:r>
              <a:rPr lang="fr-FR" sz="2000" dirty="0">
                <a:latin typeface="Times New Roman" panose="02020603050405020304" pitchFamily="18" charset="0"/>
                <a:cs typeface="Times New Roman" panose="02020603050405020304" pitchFamily="18" charset="0"/>
              </a:rPr>
              <a:t>Matthew Gregory Lewis, </a:t>
            </a:r>
            <a:r>
              <a:rPr lang="fr-FR" sz="2000" i="1" dirty="0">
                <a:latin typeface="Times New Roman" panose="02020603050405020304" pitchFamily="18" charset="0"/>
                <a:cs typeface="Times New Roman" panose="02020603050405020304" pitchFamily="18" charset="0"/>
              </a:rPr>
              <a:t>The Monk, </a:t>
            </a:r>
            <a:r>
              <a:rPr lang="fr-FR" sz="2000" dirty="0">
                <a:latin typeface="Times New Roman" panose="02020603050405020304" pitchFamily="18" charset="0"/>
                <a:cs typeface="Times New Roman" panose="02020603050405020304" pitchFamily="18" charset="0"/>
              </a:rPr>
              <a:t>1796</a:t>
            </a:r>
          </a:p>
          <a:p>
            <a:endParaRPr lang="fr-FR" sz="2000" i="1" dirty="0">
              <a:latin typeface="Times New Roman" panose="02020603050405020304" pitchFamily="18" charset="0"/>
              <a:cs typeface="Times New Roman" panose="02020603050405020304" pitchFamily="18" charset="0"/>
            </a:endParaRPr>
          </a:p>
          <a:p>
            <a:r>
              <a:rPr lang="fr-FR" sz="2000" dirty="0">
                <a:latin typeface="Times New Roman" panose="02020603050405020304" pitchFamily="18" charset="0"/>
                <a:cs typeface="Times New Roman" panose="02020603050405020304" pitchFamily="18" charset="0"/>
              </a:rPr>
              <a:t>Charles Robert Maturin</a:t>
            </a:r>
            <a:r>
              <a:rPr lang="fr-FR" sz="2000" i="1" dirty="0">
                <a:latin typeface="Times New Roman" panose="02020603050405020304" pitchFamily="18" charset="0"/>
                <a:cs typeface="Times New Roman" panose="02020603050405020304" pitchFamily="18" charset="0"/>
              </a:rPr>
              <a:t>, Melmoth the </a:t>
            </a:r>
            <a:r>
              <a:rPr lang="fr-FR" sz="2000" i="1" dirty="0" err="1">
                <a:latin typeface="Times New Roman" panose="02020603050405020304" pitchFamily="18" charset="0"/>
                <a:cs typeface="Times New Roman" panose="02020603050405020304" pitchFamily="18" charset="0"/>
              </a:rPr>
              <a:t>Wanderer</a:t>
            </a:r>
            <a:r>
              <a:rPr lang="fr-FR" sz="2000" i="1" dirty="0">
                <a:latin typeface="Times New Roman" panose="02020603050405020304" pitchFamily="18" charset="0"/>
                <a:cs typeface="Times New Roman" panose="02020603050405020304" pitchFamily="18" charset="0"/>
              </a:rPr>
              <a:t>, </a:t>
            </a:r>
            <a:r>
              <a:rPr lang="fr-FR" sz="2000" dirty="0">
                <a:latin typeface="Times New Roman" panose="02020603050405020304" pitchFamily="18" charset="0"/>
                <a:cs typeface="Times New Roman" panose="02020603050405020304" pitchFamily="18" charset="0"/>
              </a:rPr>
              <a:t>1820</a:t>
            </a:r>
          </a:p>
          <a:p>
            <a:endParaRPr lang="fr-FR" i="1" dirty="0"/>
          </a:p>
        </p:txBody>
      </p:sp>
    </p:spTree>
    <p:extLst>
      <p:ext uri="{BB962C8B-B14F-4D97-AF65-F5344CB8AC3E}">
        <p14:creationId xmlns:p14="http://schemas.microsoft.com/office/powerpoint/2010/main" val="42843661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a:extLst>
              <a:ext uri="{FF2B5EF4-FFF2-40B4-BE49-F238E27FC236}">
                <a16:creationId xmlns:a16="http://schemas.microsoft.com/office/drawing/2014/main" id="{1E08E88D-F0B9-4881-8F16-63F975751085}"/>
              </a:ext>
            </a:extLst>
          </p:cNvPr>
          <p:cNvSpPr/>
          <p:nvPr/>
        </p:nvSpPr>
        <p:spPr>
          <a:xfrm>
            <a:off x="934278" y="428178"/>
            <a:ext cx="10058400" cy="6001643"/>
          </a:xfrm>
          <a:prstGeom prst="rect">
            <a:avLst/>
          </a:prstGeom>
        </p:spPr>
        <p:txBody>
          <a:bodyPr wrap="square">
            <a:spAutoFit/>
          </a:bodyPr>
          <a:lstStyle/>
          <a:p>
            <a:r>
              <a:rPr lang="fr-FR" sz="2400" b="1" dirty="0">
                <a:latin typeface="Times New Roman" panose="02020603050405020304" pitchFamily="18" charset="0"/>
                <a:cs typeface="Times New Roman" panose="02020603050405020304" pitchFamily="18" charset="0"/>
              </a:rPr>
              <a:t>Elizabeth </a:t>
            </a:r>
            <a:r>
              <a:rPr lang="fr-FR" sz="2400" b="1" dirty="0" err="1">
                <a:latin typeface="Times New Roman" panose="02020603050405020304" pitchFamily="18" charset="0"/>
                <a:cs typeface="Times New Roman" panose="02020603050405020304" pitchFamily="18" charset="0"/>
              </a:rPr>
              <a:t>Durot</a:t>
            </a:r>
            <a:r>
              <a:rPr lang="fr-FR" sz="2400" b="1" dirty="0">
                <a:latin typeface="Times New Roman" panose="02020603050405020304" pitchFamily="18" charset="0"/>
                <a:cs typeface="Times New Roman" panose="02020603050405020304" pitchFamily="18" charset="0"/>
              </a:rPr>
              <a:t>-Boucé, « Le roman gothique et la peur des femmes », Université du Havre, 2011</a:t>
            </a:r>
          </a:p>
          <a:p>
            <a:endParaRPr lang="fr-FR" sz="2400" b="1" dirty="0">
              <a:latin typeface="Times New Roman" panose="02020603050405020304" pitchFamily="18" charset="0"/>
              <a:cs typeface="Times New Roman" panose="02020603050405020304" pitchFamily="18" charset="0"/>
            </a:endParaRPr>
          </a:p>
          <a:p>
            <a:pPr algn="just"/>
            <a:r>
              <a:rPr lang="fr-FR" sz="2400" dirty="0">
                <a:latin typeface="Times New Roman" panose="02020603050405020304" pitchFamily="18" charset="0"/>
                <a:cs typeface="Times New Roman" panose="02020603050405020304" pitchFamily="18" charset="0"/>
              </a:rPr>
              <a:t>La fiction gothique, comme la tradition du carnaval, comme le masque, permet une certaine libération, un exutoire pour les désirs refoulés. Il est significatif que de nombreuses femmes se soient tournées vers l’écriture gothique : le gothique s’avère être un mode qui permet l’expression de leurs propres fantasmes, qui leur offre un répit des frustrations de leur quotidien. Et la peur des femmes est bien aussi celle qu’elles inspirent aux hommes : le désir féminin est craint comme forme de désordre. Le désir subversif d’importance éprouvé par les femmes constitue une menace pour l’ordre social établi. C’est pourquoi on a pu qualifier le gothique de révolutionnaire : il accorde une voix à celles qui sont culturellement réduites au silence. Le roman gothique, principalement écrit par des femmes pour des femmes, découvre la scène primitive d’une femme opprimée, décrite comme un simple objet dépourvu de tout contrôle sur son propre destin et en fait un voyage où les femmes gagnent fortune et pouvoir</a:t>
            </a:r>
            <a:r>
              <a:rPr lang="fr-FR" sz="2000" dirty="0">
                <a:latin typeface="Times New Roman" panose="02020603050405020304" pitchFamily="18" charset="0"/>
                <a:cs typeface="Times New Roman" panose="02020603050405020304" pitchFamily="18" charset="0"/>
              </a:rPr>
              <a:t>.</a:t>
            </a:r>
            <a:endParaRPr lang="cs-CZ"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1155977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docProps/app.xml><?xml version="1.0" encoding="utf-8"?>
<Properties xmlns="http://schemas.openxmlformats.org/officeDocument/2006/extended-properties" xmlns:vt="http://schemas.openxmlformats.org/officeDocument/2006/docPropsVTypes">
  <Template>Ion Boardroom</Template>
  <TotalTime>0</TotalTime>
  <Words>337</Words>
  <Application>Microsoft Office PowerPoint</Application>
  <PresentationFormat>Širokoúhlá obrazovka</PresentationFormat>
  <Paragraphs>66</Paragraphs>
  <Slides>9</Slides>
  <Notes>0</Notes>
  <HiddenSlides>0</HiddenSlides>
  <MMClips>0</MMClips>
  <ScaleCrop>false</ScaleCrop>
  <HeadingPairs>
    <vt:vector size="6" baseType="variant">
      <vt:variant>
        <vt:lpstr>Použitá písma</vt:lpstr>
      </vt:variant>
      <vt:variant>
        <vt:i4>5</vt:i4>
      </vt:variant>
      <vt:variant>
        <vt:lpstr>Motiv</vt:lpstr>
      </vt:variant>
      <vt:variant>
        <vt:i4>1</vt:i4>
      </vt:variant>
      <vt:variant>
        <vt:lpstr>Nadpisy snímků</vt:lpstr>
      </vt:variant>
      <vt:variant>
        <vt:i4>9</vt:i4>
      </vt:variant>
    </vt:vector>
  </HeadingPairs>
  <TitlesOfParts>
    <vt:vector size="15" baseType="lpstr">
      <vt:lpstr>Arial</vt:lpstr>
      <vt:lpstr>Calibri</vt:lpstr>
      <vt:lpstr>Century Gothic</vt:lpstr>
      <vt:lpstr>Times New Roman</vt:lpstr>
      <vt:lpstr>Wingdings 3</vt:lpstr>
      <vt:lpstr>Ion Boardroom</vt:lpstr>
      <vt:lpstr>Archétype gothique</vt:lpstr>
      <vt:lpstr>Prezentace aplikace PowerPoint</vt:lpstr>
      <vt:lpstr>Origines contextuelles</vt:lpstr>
      <vt:lpstr>Prezentace aplikace PowerPoint</vt:lpstr>
      <vt:lpstr>Influences</vt:lpstr>
      <vt:lpstr>Prezentace aplikace PowerPoint</vt:lpstr>
      <vt:lpstr>Caractéristiques</vt:lpstr>
      <vt:lpstr>Principaux auteurs et prolongements</vt:lpstr>
      <vt:lpstr>Prezentace aplikace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Archétype gothique</dc:title>
  <dc:creator>ja</dc:creator>
  <cp:lastModifiedBy>Katia Émilie V. Hayek</cp:lastModifiedBy>
  <cp:revision>9</cp:revision>
  <dcterms:created xsi:type="dcterms:W3CDTF">2019-03-05T18:46:38Z</dcterms:created>
  <dcterms:modified xsi:type="dcterms:W3CDTF">2019-03-08T10:50:28Z</dcterms:modified>
</cp:coreProperties>
</file>