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7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34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04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43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92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40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46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22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75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05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90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F74D-8408-4437-A951-BFBECA9090D2}" type="datetimeFigureOut">
              <a:rPr lang="cs-CZ" smtClean="0"/>
              <a:t>04.05.2018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38F1-524B-4FDD-A2AD-27D60120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81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4213" y="1736517"/>
            <a:ext cx="8229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Slovesný čas 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fokalizace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otázce narativní vzdálenosti ve francouzské literatuře.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Kyloušek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0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58847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Tiens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modalizace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kontaktová interjekce],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pluie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cessé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Ayez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modalizace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rozkaz]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bonté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raccompagner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chez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fatigué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étrangement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modalizace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modální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advebium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non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d’avoir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parlé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la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seule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idée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qu’il</a:t>
            </a:r>
            <a:r>
              <a:rPr lang="cs-C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faut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encore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[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modalizace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interjekce, apel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/.../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Cette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nuit-là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récit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nedeiktické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určení času; passé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novembre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deux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trois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soir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crus</a:t>
            </a:r>
            <a:r>
              <a:rPr lang="cs-CZ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entendre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rire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regagnais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gauche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domicile, par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pont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Royal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/.../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pont, </a:t>
            </a:r>
            <a:r>
              <a:rPr lang="cs-CZ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passai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derrière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penchée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parapet, et qui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semblait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regarder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fleuve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 plus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près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distinguai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mince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jeune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femme,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habillée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noir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cheveux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sombres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manteau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voyait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[neosobní on +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vidět v imperfektu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změna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fokalizace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desubjektivizace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implikace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intradiegetického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svědka, tedy implicitního čtenáře]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seulement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nuque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fraîche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mouillée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à 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laquelle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fus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sensible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[návrat k předchozí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fokalizaci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36361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hele, přestalo pršet!. Buďte té dobroty a doprovoďte mě domů. Je divný, jak mě to unavilo, ne snad tím, že jsem mluvil, ale jen při pomyšlení, co vám ještě musím říct. Takže!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 noc, v listopadu, dva nebo tři roky před tím večerem, kdy jsem měl dojem, že slyším smích za svými zády, jsem se vracel na levý břeh Seiny, domů, po Pont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Royal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(…) Na mostě jsem prošel kolem postavy skloněné nad zábradlí, jako by zabrané do pozorování řeky. Když jsem byl blíž, rozeznal jsem mladou štíhlou ženu, oblečenou do černého</a:t>
            </a:r>
            <a:r>
              <a:rPr lang="cs-C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Mezi konečky tmavých vlasů a límcem kabátu byla vidět jenom šíje, svěží a zvlhčená, která mě přitahovala</a:t>
            </a:r>
            <a:r>
              <a:rPr lang="cs-CZ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60648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poursuivis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après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hésitation</a:t>
            </a:r>
            <a:r>
              <a:rPr lang="cs-CZ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Au </a:t>
            </a:r>
            <a:r>
              <a:rPr lang="cs-CZ" sz="2800" i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bout</a:t>
            </a:r>
            <a:r>
              <a:rPr lang="cs-CZ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pont je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Saint-Michel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demeurais</a:t>
            </a:r>
            <a:r>
              <a:rPr lang="cs-C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J’avais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déjà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parcouru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cinquantaine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mètres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peu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près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lorsque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j’entendis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bruit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qui,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malgré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distance,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parut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formidable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silence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nocturne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</a:t>
            </a:r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corps</a:t>
            </a:r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s’abat</a:t>
            </a:r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</a:t>
            </a:r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l’eau</a:t>
            </a:r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deskriptivní prézens]. 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m’arrêtai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[návrat k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récit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retourner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Presque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aussitôt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j’entendis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plusieurs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répété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descendait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aussi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fleuve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puis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s’éteignit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brusquement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silence qui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suivit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nuit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soudain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figée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parut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interminable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voulus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courir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 </a:t>
            </a:r>
            <a:r>
              <a:rPr lang="cs-CZ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bougeai</a:t>
            </a:r>
            <a:r>
              <a:rPr lang="cs-CZ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61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 šel jsem dál, po zaváhání. Na konci mostu jsem zahnul po nábřeží směrem k Saint-Michel, kde jsem bydlel. Ušel jsem asi padesát metrů, když jsem zaslechl zvuk, který i přes tu vzdálenost mi připadl úděsný v tom nočním tichu,</a:t>
            </a:r>
            <a:r>
              <a:rPr lang="cs-C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těla, jak dopadá na hladinu. </a:t>
            </a:r>
            <a:r>
              <a:rPr lang="cs-CZ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místě jsem se zastavil, ale neotočil. Hned vzápětí jsem uslyšel výkřik, několikanásobný, postupující ve stejném směru po řece, než náhle zanikl. Ticho, jež následovalo v náhle ztuhlé noci, se mi zdálo nekonečné. Chtěl jsem se rozběhnout, a stál jsem bez hnutí</a:t>
            </a:r>
            <a:r>
              <a:rPr lang="cs-C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359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3200" b="1" u="word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fr-CA" sz="3200" u="word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tremblais</a:t>
            </a:r>
            <a:r>
              <a:rPr lang="fr-CA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imperfektum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neutralizující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opozici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discours-récit], </a:t>
            </a:r>
            <a:r>
              <a:rPr lang="fr-C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crois</a:t>
            </a:r>
            <a:r>
              <a:rPr lang="fr-C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[discours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vložené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větě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shifter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fr-CA" sz="3200" u="word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froid et de saisissement. Je me disais qu’il fallait faire vite et je sentais une faiblesse irrésistible envahir mon corps</a:t>
            </a:r>
            <a:r>
              <a:rPr lang="fr-CA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C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oublié</a:t>
            </a:r>
            <a:r>
              <a:rPr lang="fr-C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[discours; passé composé] </a:t>
            </a:r>
            <a:r>
              <a:rPr lang="fr-C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que </a:t>
            </a:r>
            <a:r>
              <a:rPr lang="fr-CA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pensé alors</a:t>
            </a:r>
            <a:r>
              <a:rPr lang="fr-C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«Trop tard, trop loin...» ou quelque chose de ce genre.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b="1" u="word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J’écoutais</a:t>
            </a:r>
            <a:r>
              <a:rPr lang="fr-CA" sz="3200" u="word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toujours, immobile</a:t>
            </a:r>
            <a:r>
              <a:rPr lang="fr-CA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imperfektum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neutralizující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opozici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discours-récit]. </a:t>
            </a:r>
            <a:r>
              <a:rPr lang="fr-CA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Puis, à petits pas, sous la pluie, </a:t>
            </a:r>
            <a:r>
              <a:rPr lang="fr-CA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m’éloignai</a:t>
            </a:r>
            <a:r>
              <a:rPr lang="fr-CA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CA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 prévins </a:t>
            </a:r>
            <a:r>
              <a:rPr lang="fr-CA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</a:t>
            </a:r>
            <a:r>
              <a:rPr lang="fr-CA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[récit; passé simple].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5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76672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Třásl jsem se, myslím, zimou a návalem hrůzy. Říkal jsem si, že je třeba rychle jednat, a cítil, jak mi neodolatelná slabost zachvacuje tělo.</a:t>
            </a:r>
            <a:r>
              <a:rPr lang="cs-C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 jsem zapomněl (teď už nevím), co jsem si myslel. „Je pozdě, je daleko..“, něco takového. </a:t>
            </a:r>
            <a:r>
              <a:rPr lang="cs-CZ" sz="32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Naslouchal jsem, bez hnutí.</a:t>
            </a:r>
            <a:r>
              <a:rPr lang="cs-C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 pomalu, v dešti, jsem šel dál. Nikomu jsem nic neřekl.</a:t>
            </a:r>
            <a:endParaRPr lang="cs-CZ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04664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sommes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arrivés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voici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deixe,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prezentativ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Demain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modalizace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série otázek 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odpovědí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Oui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voudrez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vous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mènerai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volontiers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l’île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Marken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verrez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Zuyderzee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Rendez-vous à 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onze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heures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 "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Mexico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-City".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Quoi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Cette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femme?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ne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vraiment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ne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sais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pas. </a:t>
            </a:r>
            <a:r>
              <a:rPr lang="cs-CZ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cs-CZ" sz="32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lendemain</a:t>
            </a:r>
            <a:r>
              <a:rPr lang="cs-CZ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récit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nedeitické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označení času], </a:t>
            </a:r>
            <a:r>
              <a:rPr lang="cs-CZ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 les </a:t>
            </a:r>
            <a:r>
              <a:rPr lang="cs-CZ" sz="32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jours</a:t>
            </a:r>
            <a:r>
              <a:rPr lang="cs-CZ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suivirent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n’ai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cs-C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cs-CZ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journaux</a:t>
            </a:r>
            <a:r>
              <a:rPr lang="cs-C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passé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62711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ale už jsme na místě, tady je můj dům, mé útočiště! Zítra? Ano, jak budete chtít. Rád vás zavedu na ostrov </a:t>
            </a:r>
            <a:r>
              <a:rPr lang="cs-CZ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Marken</a:t>
            </a:r>
            <a:r>
              <a:rPr lang="cs-C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uvidíte </a:t>
            </a:r>
            <a:r>
              <a:rPr lang="cs-CZ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Zuydersee</a:t>
            </a:r>
            <a:r>
              <a:rPr lang="cs-C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Sejdeme se v jedenáct v </a:t>
            </a:r>
            <a:r>
              <a:rPr lang="cs-CZ" sz="3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Mexico</a:t>
            </a:r>
            <a:r>
              <a:rPr lang="cs-CZ" sz="3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-City</a:t>
            </a:r>
            <a:r>
              <a:rPr lang="cs-C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Co? Ta žena? No, to nevím, opravdu nevím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6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 nazítří, ani ty další dny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jsem noviny nečetl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548681"/>
            <a:ext cx="792088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J.-M.G.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Clézio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Mondo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 n’aurait pu dire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[discours,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modalizace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zpřítomňující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hlas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vypravěče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hodnotícího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d’où venait </a:t>
            </a:r>
            <a:r>
              <a:rPr lang="fr-CA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Mondo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fr-CA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était arrivé un jour 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[récit;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nedeiktické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časové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určení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fr-CA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hasard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ici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[discours;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deiktický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ukotvovač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dans </a:t>
            </a:r>
            <a:r>
              <a:rPr lang="fr-C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notre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ville, sans qu’</a:t>
            </a:r>
            <a:r>
              <a:rPr lang="fr-C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s’en aperçoive, et puis </a:t>
            </a:r>
            <a:r>
              <a:rPr lang="fr-C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fr-CA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s’est habitué à lui.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/.../ 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 </a:t>
            </a:r>
            <a:r>
              <a:rPr lang="fr-C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arrivait vers </a:t>
            </a:r>
            <a:r>
              <a:rPr lang="fr-C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il </a:t>
            </a:r>
            <a:r>
              <a:rPr lang="fr-C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regardait bien en face, il souriait, et </a:t>
            </a:r>
            <a:r>
              <a:rPr lang="fr-C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yeux étroits devenaient deux fentes brillantes 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neutralizace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opozice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mezi</a:t>
            </a:r>
            <a:r>
              <a:rPr lang="fr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discours a </a:t>
            </a:r>
            <a:r>
              <a:rPr lang="fr-C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récit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Nikdo by nedovedl říci, odkud </a:t>
            </a:r>
            <a:r>
              <a:rPr lang="cs-C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Mondo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je.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Jednoho dne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byl, náhohou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našem městě, aniž by si toho kdo všiml, a pak si na něho zvykli.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(...) </a:t>
            </a:r>
            <a:r>
              <a:rPr lang="cs-C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se na vás obracel, díval se vám zpříma do očí, usmíval se a jeho úzké oči se měnily v dvě zářivé štěrbiny. 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9799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Camus, L</a:t>
            </a:r>
            <a:r>
              <a:rPr lang="fr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’Étranger (</a:t>
            </a:r>
            <a:r>
              <a:rPr lang="fr-C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Cizinec</a:t>
            </a:r>
            <a:r>
              <a:rPr lang="fr-C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pris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l’autobus à deux heures. Il faisait très chaud.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mangé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restaurant, chez Céleste, comme d’habitude. Ils avaient tous beaucoup de peine pour moi et Céleste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m’a dit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« On n’a qu’une mère. » Quand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suis parti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ils m’ont accompagné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la porte. J’étais un peu étourdi parce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qu’il a fallu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je monte chez Emmanuel pour lui emprunter une cravate noire et un brassard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Il a perdu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oncle, il y a quelques mois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 jsem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autobus ve dvě hodiny. Bylo horko.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Najedl jsem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 bistru u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Célesta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 obvykle. Všichni se mnou soucítili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Céleste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 řekl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„Člověk má matku jen jednu.“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jsem odcházel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vyprovodili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 ke dveřím. Byl jsem trochu nesvůj, protože jsem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nahoru k Emmanuelovi, aby mi půjčil černou kravatu a pásku na rukáv. Před pár měsíci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 umřel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strýc.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8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Paradigmata v gramatikách nás utvrzují v přesvědčení, že všechny slovesné formy utvořené od téhož základu náleží do téže,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morfologicky pojaté konjugace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Hodláme zde prokázat, že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časovost je organizována jinak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že se odvíjí od principů na první pohled méně viditelných a složitějších. Časové formy francouzského slovesa se neužívají jakožto prvky jednotného systému, ale že jsou distribuovány do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dvou odlišných, komplementárních systémů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 nichž každý využívá jen část časových forem slovesa; oba způsoby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vzájemně konkurují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vždy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zůstávají k dispozici mluvčímu. Tyto dva systémy se projevují ve dvou rozdílných výpovědních úrovních, jež rozlišujeme jako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situačně ukotvený diskurz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situačně neukotvené  vyprávění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histoire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 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Genetta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récit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5717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764704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couru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ne pas manquer le départ. Cette hâte, cette course, c’est à cause de tout cela sans doute, ajouté aux cahots, à l’odeur d’essence, à la réverbération de la route et du ciel, que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me suis assoupi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dormi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pendant presque tout le trajet. Et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 je me suis réveillé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j’étais tassé contre un militaire qui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m’a souri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q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 m’a demandé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je venais de loin. </a:t>
            </a:r>
            <a:r>
              <a:rPr lang="fr-F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dit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oui » pour n’avoir plus à parler.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Běžel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abych stihl odjezd. Tenhle spěch, ten běh, asi kvůli tomu všemu, a ještě to házení sem tam, pach benzínu, světelné záblesky na silnici a na obloze,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usnul jsem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Spal jsem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celou cestu.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jsem se probudil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mačkal jsem se na nějakého vojáka, ten se na mě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usmál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zeptal 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jestli jsem zdaleka.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Řekl jsem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„ano“, abych nemusel dál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mluvit.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5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5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Marguerite Duras </a:t>
            </a:r>
            <a:r>
              <a:rPr lang="fr-C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Hiroshima mon amour</a:t>
            </a:r>
            <a:r>
              <a:rPr lang="fr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CA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Hirošima</a:t>
            </a:r>
            <a:r>
              <a:rPr lang="fr-C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fr-C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láska</a:t>
            </a:r>
            <a:r>
              <a:rPr lang="fr-C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lendemain de ce jour était un dimanche. Il pleuvait. J’allais à la ferme d’</a:t>
            </a:r>
            <a:r>
              <a:rPr lang="fr-CA" sz="2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Ezy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m’arrêtai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comme d’habitude, sous un peuplier, le long de la rivière.</a:t>
            </a:r>
            <a:endParaRPr lang="cs-CZ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L’ennemi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 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peu après moi sous ce même peuplier. Il était également à bicyclette. Sa main était guérie.</a:t>
            </a:r>
            <a:endParaRPr lang="cs-CZ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ne partait pas. La pluie tombait, drue. Puis le soleil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dans la pluie. Il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cessa 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me regarder, il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sourit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m’a demandé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remarquer comment parfois le soleil et la pluie pouvaient être ensemble, l’été.</a:t>
            </a: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n’ai rien dit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Quand même </a:t>
            </a:r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j’ai regardé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pluie.</a:t>
            </a: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m’a dit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alors qu’il m’avait suivie jusque-là. Qu’il ne partirait pas.</a:t>
            </a: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suis repartie. Il m’a suivie.</a:t>
            </a: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mois durant, </a:t>
            </a:r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m’a suivie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fr-CA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cs-CZ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fr-CA" sz="2000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suis plus arrêtée</a:t>
            </a:r>
            <a:r>
              <a:rPr lang="fr-C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 long de la rivière. Jamais. Mais il y était posé là, chaque dimanche. Comment ignorer qu’il était là pour moi.</a:t>
            </a: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n’en dis rien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mon père.</a:t>
            </a:r>
            <a:endParaRPr lang="cs-CZ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me mis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rêver à un ennemi, la nuit, le jour.</a:t>
            </a:r>
            <a:endParaRPr lang="cs-CZ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dans mes rêves, l’immoralité et la morale se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mélangèrent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façon telle que l’une ne </a:t>
            </a:r>
            <a:r>
              <a:rPr lang="fr-CA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</a:t>
            </a:r>
            <a:r>
              <a:rPr lang="fr-CA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bientôt plus discernable de l’autre.</a:t>
            </a:r>
            <a:endParaRPr lang="cs-CZ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97346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 potom byla neděle. Pršelo. Jela jsem na statek do </a:t>
            </a:r>
            <a:r>
              <a:rPr lang="cs-CZ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Ezy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Zastavila jsem 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jako obvykle pod topolem u řeky.</a:t>
            </a:r>
          </a:p>
          <a:p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Nepřítel se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objevil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chvíli po mě, pod stejným topolem. Taky přijel na kole. Ruku měl zahojenou.</a:t>
            </a:r>
          </a:p>
          <a:p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Stál pořád tam. Déšť hustě dopadal. Pak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vysvitlo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slunce, do deště.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Přestal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na mě dívat,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usmál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zeptal se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jestli jsem si všimla, že v létě jsou někdy slunce a déšť spolu.</a:t>
            </a:r>
          </a:p>
          <a:p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Neřekla jsem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to nic. Ale i tak jsem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pozorovala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déšť.</a:t>
            </a:r>
          </a:p>
          <a:p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pak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 řekl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sem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schválně za mnou. Že odtud neodjede.</a:t>
            </a:r>
          </a:p>
          <a:p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 jsem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jela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dál. On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mnou.</a:t>
            </a:r>
          </a:p>
          <a:p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měsíc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jezdil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mnou. Nikdy jsem se už u řeky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nezastavila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Nikdy. Ale on tam stál, každou neděli. Jak předstírat, že tam stál kvůli mně?</a:t>
            </a:r>
          </a:p>
          <a:p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Otci jsem nic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neřekla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Začala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jsem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nepříteli snít, v noci i ve dne.</a:t>
            </a:r>
          </a:p>
          <a:p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ve snech se nemravnost a morálka tak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propletly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už se </a:t>
            </a:r>
            <a:r>
              <a:rPr lang="cs-CZ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nedala</a:t>
            </a:r>
            <a:r>
              <a:rPr lang="cs-C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jedna od druhé rozeznat.</a:t>
            </a:r>
          </a:p>
        </p:txBody>
      </p:sp>
    </p:spTree>
    <p:extLst>
      <p:ext uri="{BB962C8B-B14F-4D97-AF65-F5344CB8AC3E}">
        <p14:creationId xmlns:p14="http://schemas.microsoft.com/office/powerpoint/2010/main" val="41977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363731"/>
              </p:ext>
            </p:extLst>
          </p:nvPr>
        </p:nvGraphicFramePr>
        <p:xfrm>
          <a:off x="611560" y="476671"/>
          <a:ext cx="8208911" cy="612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46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8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33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420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já/ty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ty/já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(já/ty)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(</a:t>
                      </a:r>
                      <a:r>
                        <a:rPr lang="cs-CZ" sz="1600" spc="-1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já/ty/</a:t>
                      </a:r>
                      <a:r>
                        <a:rPr lang="cs-CZ" sz="1600" spc="-1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on,</a:t>
                      </a:r>
                      <a:r>
                        <a:rPr lang="cs-CZ" sz="16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oni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 (</a:t>
                      </a:r>
                      <a:r>
                        <a:rPr lang="cs-CZ" sz="1600" spc="-1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ty/já/on, oni 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francouzské « on » (je, tu, </a:t>
                      </a:r>
                      <a:r>
                        <a:rPr lang="cs-CZ" sz="1600" spc="-1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cs-CZ" sz="1600" spc="-1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spc="-1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cs-CZ" sz="1600" spc="-1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on, oni</a:t>
                      </a:r>
                      <a:endParaRPr lang="cs-CZ" sz="16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situačně ukotvený diskurz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prézens, blízké futurum, jednoduché futurum, složené perfektum, blízká minulost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 </a:t>
                      </a:r>
                      <a:r>
                        <a:rPr lang="cs-CZ" sz="1600" spc="-10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parle</a:t>
                      </a: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je </a:t>
                      </a:r>
                      <a:r>
                        <a:rPr lang="cs-CZ" sz="16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vais</a:t>
                      </a: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parler</a:t>
                      </a: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je </a:t>
                      </a:r>
                      <a:r>
                        <a:rPr lang="cs-CZ" sz="16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parlerai</a:t>
                      </a: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spc="-1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fr-CA" sz="1600" spc="-1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cs-CZ" sz="1600" spc="-10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cs-CZ" sz="1600" spc="-1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0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parlé</a:t>
                      </a: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je </a:t>
                      </a:r>
                      <a:r>
                        <a:rPr lang="cs-CZ" sz="16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viens</a:t>
                      </a:r>
                      <a:r>
                        <a:rPr lang="cs-CZ" sz="16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cs-CZ" sz="16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parler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situačně neukotvené vyprávění</a:t>
                      </a:r>
                      <a:endParaRPr lang="cs-CZ" sz="16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récit</a:t>
                      </a:r>
                      <a:endParaRPr lang="cs-CZ" sz="16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jednoduché perfektum,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plusqamperfektum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passé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antérieur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futurum minulosti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5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cs-CZ" sz="1600" spc="-15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parla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avait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parlé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eut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parlé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parlerait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20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formy ambivalentní</a:t>
                      </a:r>
                      <a:endParaRPr lang="cs-CZ" sz="16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imperfektum, gnómický prézens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30"/>
                        </a:spcBef>
                        <a:spcAft>
                          <a:spcPts val="560"/>
                        </a:spcAft>
                        <a:tabLst>
                          <a:tab pos="-457200" algn="l"/>
                        </a:tabLst>
                      </a:pP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parlais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cs-CZ" sz="160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spc="-15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parlait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1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954210"/>
              </p:ext>
            </p:extLst>
          </p:nvPr>
        </p:nvGraphicFramePr>
        <p:xfrm>
          <a:off x="1115617" y="1268760"/>
          <a:ext cx="6408711" cy="2952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8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1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41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zájmeno discours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zájmeno récit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slov. </a:t>
                      </a: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discours/ S discours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récit / S discours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slov. </a:t>
                      </a: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récit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</a:t>
                      </a: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S </a:t>
                      </a: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récit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</a:t>
                      </a: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récit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S </a:t>
                      </a:r>
                      <a:r>
                        <a:rPr lang="cs-CZ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récit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5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3024" y="472251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nutno ve francouzštině interpretovat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(já říkám, teď), že on mluví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parla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promluvil, mluvil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(kdysi, jednou; bez toho, že by výpovědní situace byla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inscenována)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(já říkám, teď), že promluvil, mluvil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0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476672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souvislém řetězci sloves pak vzniká další důležitý efekt.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Srovnejme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české: 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Vešel, zapálil si cigaretu, podíval se oknem ven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francouzštině to můžeme vyjádřit takto:</a:t>
            </a:r>
          </a:p>
          <a:p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entré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allumé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cigarette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regardé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la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fenêtre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</a:p>
          <a:p>
            <a:r>
              <a:rPr lang="cs-CZ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entra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alluma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cigarette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regarda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la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fenêtre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5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47667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imparfait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ludique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étais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voleur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moi,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j’étais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policier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je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tirais</a:t>
            </a:r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dessus</a:t>
            </a:r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budeš zloděj, já budu policajt a jako na tebe vystřelím…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0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Průnik narativních prvků do pásma situačně ukotveného diskursu nepostačuje, aby diskurs pozbyl situační ukotvenosti a vymanil se ze svého pásma: narativní prvky totiž nejčastěji zůstávají nadále spjaty s mluvčím a odkazují k 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němu. Zato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jakýkoliv zásah prvků situačně ukotveného diskursu do vyprávění je pociťován jako narušení strohých pravidel vyprávění.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91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59632" y="692696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600" b="1" dirty="0" err="1"/>
              <a:t>ukotvovovač</a:t>
            </a:r>
            <a:r>
              <a:rPr lang="cs-CZ" sz="3600" b="1" dirty="0"/>
              <a:t> + </a:t>
            </a:r>
            <a:r>
              <a:rPr lang="cs-CZ" sz="3600" b="1" dirty="0" err="1"/>
              <a:t>ukotvovač</a:t>
            </a:r>
            <a:r>
              <a:rPr lang="cs-CZ" sz="3600" b="1" dirty="0" smtClean="0"/>
              <a:t>:</a:t>
            </a:r>
          </a:p>
          <a:p>
            <a:pPr lvl="0"/>
            <a:r>
              <a:rPr lang="cs-CZ" sz="3600" dirty="0" smtClean="0"/>
              <a:t> </a:t>
            </a:r>
            <a:r>
              <a:rPr lang="fr-FR" sz="3600" dirty="0"/>
              <a:t>je parle, j’ai parlé …</a:t>
            </a:r>
            <a:endParaRPr lang="cs-CZ" sz="3600" dirty="0"/>
          </a:p>
          <a:p>
            <a:pPr lvl="0"/>
            <a:r>
              <a:rPr lang="it-IT" sz="3600" b="1" dirty="0"/>
              <a:t>neukotvovač + neukotvovač </a:t>
            </a:r>
            <a:r>
              <a:rPr lang="it-IT" sz="3600" b="1" dirty="0" smtClean="0"/>
              <a:t>:</a:t>
            </a:r>
            <a:endParaRPr lang="cs-CZ" sz="3600" b="1" dirty="0" smtClean="0"/>
          </a:p>
          <a:p>
            <a:pPr lvl="0"/>
            <a:r>
              <a:rPr lang="it-IT" sz="3600" dirty="0" smtClean="0"/>
              <a:t> </a:t>
            </a:r>
            <a:r>
              <a:rPr lang="it-IT" sz="3600" dirty="0"/>
              <a:t>il parla, il avait parlé…</a:t>
            </a:r>
            <a:endParaRPr lang="cs-CZ" sz="3600" dirty="0"/>
          </a:p>
          <a:p>
            <a:pPr lvl="0"/>
            <a:r>
              <a:rPr lang="it-IT" sz="3600" b="1" dirty="0"/>
              <a:t>neukotvovač + </a:t>
            </a:r>
            <a:r>
              <a:rPr lang="it-IT" sz="3600" b="1" dirty="0" smtClean="0"/>
              <a:t>ukotvovač</a:t>
            </a:r>
            <a:r>
              <a:rPr lang="it-IT" sz="3600" b="1" dirty="0"/>
              <a:t>: </a:t>
            </a:r>
            <a:endParaRPr lang="cs-CZ" sz="3600" b="1" dirty="0" smtClean="0"/>
          </a:p>
          <a:p>
            <a:pPr lvl="0"/>
            <a:r>
              <a:rPr lang="it-IT" sz="3600" dirty="0" smtClean="0"/>
              <a:t>il </a:t>
            </a:r>
            <a:r>
              <a:rPr lang="it-IT" sz="3600" dirty="0"/>
              <a:t>a parlé</a:t>
            </a:r>
            <a:endParaRPr lang="cs-CZ" sz="3600" dirty="0"/>
          </a:p>
          <a:p>
            <a:pPr lvl="0"/>
            <a:r>
              <a:rPr lang="fr-CA" sz="3600" b="1" dirty="0" err="1"/>
              <a:t>ukotvovač</a:t>
            </a:r>
            <a:r>
              <a:rPr lang="fr-CA" sz="3600" b="1" dirty="0"/>
              <a:t> + </a:t>
            </a:r>
            <a:r>
              <a:rPr lang="fr-CA" sz="3600" b="1" dirty="0" err="1"/>
              <a:t>neukotvovač</a:t>
            </a:r>
            <a:r>
              <a:rPr lang="fr-CA" sz="3600" b="1" dirty="0" smtClean="0"/>
              <a:t>:</a:t>
            </a:r>
            <a:endParaRPr lang="cs-CZ" sz="3600" b="1" dirty="0" smtClean="0"/>
          </a:p>
          <a:p>
            <a:pPr lvl="0"/>
            <a:r>
              <a:rPr lang="fr-CA" sz="3600" dirty="0" smtClean="0"/>
              <a:t>maintenant </a:t>
            </a:r>
            <a:r>
              <a:rPr lang="fr-CA" sz="3600" dirty="0"/>
              <a:t>il parla (a </a:t>
            </a:r>
            <a:r>
              <a:rPr lang="fr-CA" sz="3600" dirty="0" err="1"/>
              <a:t>teď</a:t>
            </a:r>
            <a:r>
              <a:rPr lang="fr-CA" sz="3600" dirty="0"/>
              <a:t> </a:t>
            </a:r>
            <a:r>
              <a:rPr lang="fr-CA" sz="3600" dirty="0" err="1"/>
              <a:t>promluvil</a:t>
            </a:r>
            <a:r>
              <a:rPr lang="fr-CA" sz="3600" dirty="0"/>
              <a:t>), je parlai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444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1441</Words>
  <Application>Microsoft Office PowerPoint</Application>
  <PresentationFormat>Předvádění na obrazovce (4:3)</PresentationFormat>
  <Paragraphs>100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Motiv systému Office</vt:lpstr>
      <vt:lpstr>Slovesný čas a fokalizace. K otázce narativní vzdálenosti ve francouzské literatuře. Petr Kyloušek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Petr Kyloušek</cp:lastModifiedBy>
  <cp:revision>18</cp:revision>
  <dcterms:created xsi:type="dcterms:W3CDTF">2014-02-13T06:30:22Z</dcterms:created>
  <dcterms:modified xsi:type="dcterms:W3CDTF">2018-05-04T10:24:43Z</dcterms:modified>
</cp:coreProperties>
</file>