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57" r:id="rId5"/>
    <p:sldId id="262" r:id="rId6"/>
    <p:sldId id="258" r:id="rId7"/>
    <p:sldId id="259" r:id="rId8"/>
    <p:sldId id="269" r:id="rId9"/>
    <p:sldId id="270" r:id="rId10"/>
    <p:sldId id="263" r:id="rId11"/>
    <p:sldId id="264" r:id="rId12"/>
    <p:sldId id="265" r:id="rId13"/>
    <p:sldId id="266" r:id="rId14"/>
    <p:sldId id="267" r:id="rId15"/>
    <p:sldId id="268"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42A54C80-263E-416B-A8E0-580EDEADCBDC}"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065ECB-0707-4821-92F3-CA2F2CF91B62}"/>
              </a:ext>
            </a:extLst>
          </p:cNvPr>
          <p:cNvSpPr>
            <a:spLocks noGrp="1"/>
          </p:cNvSpPr>
          <p:nvPr>
            <p:ph type="ctrTitle"/>
          </p:nvPr>
        </p:nvSpPr>
        <p:spPr/>
        <p:txBody>
          <a:bodyPr/>
          <a:lstStyle/>
          <a:p>
            <a:r>
              <a:rPr lang="fr-FR" dirty="0"/>
              <a:t>Introduction à la traduction</a:t>
            </a:r>
            <a:endParaRPr lang="cs-CZ" dirty="0"/>
          </a:p>
        </p:txBody>
      </p:sp>
      <p:sp>
        <p:nvSpPr>
          <p:cNvPr id="3" name="Podnadpis 2">
            <a:extLst>
              <a:ext uri="{FF2B5EF4-FFF2-40B4-BE49-F238E27FC236}">
                <a16:creationId xmlns:a16="http://schemas.microsoft.com/office/drawing/2014/main" id="{E42802C4-F324-4023-808B-CA3A27DD4B1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996281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E5904E-80AF-4830-BE35-4E740BF94735}"/>
              </a:ext>
            </a:extLst>
          </p:cNvPr>
          <p:cNvSpPr>
            <a:spLocks noGrp="1"/>
          </p:cNvSpPr>
          <p:nvPr>
            <p:ph type="title"/>
          </p:nvPr>
        </p:nvSpPr>
        <p:spPr/>
        <p:txBody>
          <a:bodyPr/>
          <a:lstStyle/>
          <a:p>
            <a:r>
              <a:rPr lang="fr-FR" dirty="0"/>
              <a:t>Problèmes qui se posent au traducteur</a:t>
            </a:r>
            <a:endParaRPr lang="cs-CZ" dirty="0"/>
          </a:p>
        </p:txBody>
      </p:sp>
      <p:sp>
        <p:nvSpPr>
          <p:cNvPr id="3" name="Zástupný symbol pro obsah 2">
            <a:extLst>
              <a:ext uri="{FF2B5EF4-FFF2-40B4-BE49-F238E27FC236}">
                <a16:creationId xmlns:a16="http://schemas.microsoft.com/office/drawing/2014/main" id="{EE8150AD-A06B-4CD0-82A9-92000A7A5728}"/>
              </a:ext>
            </a:extLst>
          </p:cNvPr>
          <p:cNvSpPr>
            <a:spLocks noGrp="1"/>
          </p:cNvSpPr>
          <p:nvPr>
            <p:ph idx="1"/>
          </p:nvPr>
        </p:nvSpPr>
        <p:spPr/>
        <p:txBody>
          <a:bodyPr>
            <a:normAutofit/>
          </a:bodyPr>
          <a:lstStyle/>
          <a:p>
            <a:r>
              <a:rPr lang="fr-FR" dirty="0"/>
              <a:t>– la tentation de recourir à la traduction linguistique, le transcodage et le calque puisqu’il faut:</a:t>
            </a:r>
          </a:p>
          <a:p>
            <a:endParaRPr lang="fr-FR" dirty="0"/>
          </a:p>
          <a:p>
            <a:pPr marL="0" indent="0">
              <a:buNone/>
            </a:pPr>
            <a:r>
              <a:rPr lang="fr-FR" dirty="0"/>
              <a:t>–         trouver l’équivalence correspondant aux segments</a:t>
            </a:r>
          </a:p>
          <a:p>
            <a:endParaRPr lang="fr-FR" dirty="0"/>
          </a:p>
          <a:p>
            <a:pPr marL="0" indent="0">
              <a:buNone/>
            </a:pPr>
            <a:r>
              <a:rPr lang="fr-FR" dirty="0"/>
              <a:t>–         traduire les synecdoques et les implicites</a:t>
            </a:r>
          </a:p>
          <a:p>
            <a:endParaRPr lang="fr-FR" dirty="0"/>
          </a:p>
          <a:p>
            <a:pPr marL="0" indent="0">
              <a:buNone/>
            </a:pPr>
            <a:r>
              <a:rPr lang="fr-FR" dirty="0"/>
              <a:t>–         traduire la polysémie et les actualisations</a:t>
            </a:r>
          </a:p>
          <a:p>
            <a:endParaRPr lang="fr-FR" dirty="0"/>
          </a:p>
          <a:p>
            <a:endParaRPr lang="cs-CZ" dirty="0"/>
          </a:p>
        </p:txBody>
      </p:sp>
    </p:spTree>
    <p:extLst>
      <p:ext uri="{BB962C8B-B14F-4D97-AF65-F5344CB8AC3E}">
        <p14:creationId xmlns:p14="http://schemas.microsoft.com/office/powerpoint/2010/main" val="938898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F15C6C-A34C-4C80-8086-44F3B6E5060F}"/>
              </a:ext>
            </a:extLst>
          </p:cNvPr>
          <p:cNvSpPr>
            <a:spLocks noGrp="1"/>
          </p:cNvSpPr>
          <p:nvPr>
            <p:ph type="title"/>
          </p:nvPr>
        </p:nvSpPr>
        <p:spPr>
          <a:xfrm>
            <a:off x="677334" y="609600"/>
            <a:ext cx="8596668" cy="622852"/>
          </a:xfrm>
        </p:spPr>
        <p:txBody>
          <a:bodyPr>
            <a:normAutofit/>
          </a:bodyPr>
          <a:lstStyle/>
          <a:p>
            <a:r>
              <a:rPr lang="fr-FR" sz="2400" dirty="0"/>
              <a:t>Puisqu’il faut:</a:t>
            </a:r>
            <a:endParaRPr lang="cs-CZ" sz="2400" dirty="0"/>
          </a:p>
        </p:txBody>
      </p:sp>
      <p:sp>
        <p:nvSpPr>
          <p:cNvPr id="3" name="Zástupný symbol pro obsah 2">
            <a:extLst>
              <a:ext uri="{FF2B5EF4-FFF2-40B4-BE49-F238E27FC236}">
                <a16:creationId xmlns:a16="http://schemas.microsoft.com/office/drawing/2014/main" id="{8F731B13-973B-4B53-9DE5-A8FADF8FC799}"/>
              </a:ext>
            </a:extLst>
          </p:cNvPr>
          <p:cNvSpPr>
            <a:spLocks noGrp="1"/>
          </p:cNvSpPr>
          <p:nvPr>
            <p:ph idx="1"/>
          </p:nvPr>
        </p:nvSpPr>
        <p:spPr>
          <a:xfrm>
            <a:off x="677334" y="1869041"/>
            <a:ext cx="8596668" cy="3880773"/>
          </a:xfrm>
        </p:spPr>
        <p:txBody>
          <a:bodyPr>
            <a:normAutofit fontScale="92500" lnSpcReduction="20000"/>
          </a:bodyPr>
          <a:lstStyle/>
          <a:p>
            <a:r>
              <a:rPr lang="fr-FR" sz="1900" dirty="0"/>
              <a:t>–         traduire des mots intraduisibles dans la langue d’arrivée</a:t>
            </a:r>
          </a:p>
          <a:p>
            <a:endParaRPr lang="fr-FR" sz="1900" dirty="0"/>
          </a:p>
          <a:p>
            <a:r>
              <a:rPr lang="fr-FR" sz="1900" dirty="0"/>
              <a:t>–         traduire les termes techniques ou spécialisés :</a:t>
            </a:r>
          </a:p>
          <a:p>
            <a:pPr marL="0" indent="0">
              <a:buNone/>
            </a:pPr>
            <a:r>
              <a:rPr lang="fr-FR" sz="1900" dirty="0"/>
              <a:t>Madame Le Garde des Sceaux , CHU, juge d’instruction, cour d’Appel, tribunal de grande instance, juge  d’instruction, etc. poseront des problèmes de traduction de l’ordre du transfert du culturel (réalités étrangères …)</a:t>
            </a:r>
          </a:p>
          <a:p>
            <a:endParaRPr lang="fr-FR" sz="1900" dirty="0"/>
          </a:p>
          <a:p>
            <a:r>
              <a:rPr lang="fr-FR" sz="1900" dirty="0"/>
              <a:t>–     Adapter : formules de politesse d’une lettre : « nous les prions d’agréer l’expression de notre haute considération », « veuillez agréer Monsieur l’expression de nos sentiments distingués ».</a:t>
            </a:r>
          </a:p>
          <a:p>
            <a:endParaRPr lang="fr-FR" sz="1900" dirty="0"/>
          </a:p>
          <a:p>
            <a:r>
              <a:rPr lang="fr-FR" sz="1900" dirty="0"/>
              <a:t>– Trouver des équivalences : Franco de port, avant-garde, lieutenant (hiérarchie militaire)</a:t>
            </a:r>
          </a:p>
          <a:p>
            <a:endParaRPr lang="fr-FR" dirty="0"/>
          </a:p>
          <a:p>
            <a:endParaRPr lang="cs-CZ" dirty="0"/>
          </a:p>
        </p:txBody>
      </p:sp>
    </p:spTree>
    <p:extLst>
      <p:ext uri="{BB962C8B-B14F-4D97-AF65-F5344CB8AC3E}">
        <p14:creationId xmlns:p14="http://schemas.microsoft.com/office/powerpoint/2010/main" val="4109238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5BF638-598B-4900-B73D-498CABAF2E69}"/>
              </a:ext>
            </a:extLst>
          </p:cNvPr>
          <p:cNvSpPr>
            <a:spLocks noGrp="1"/>
          </p:cNvSpPr>
          <p:nvPr>
            <p:ph type="title"/>
          </p:nvPr>
        </p:nvSpPr>
        <p:spPr>
          <a:xfrm>
            <a:off x="677334" y="609600"/>
            <a:ext cx="8596668" cy="728870"/>
          </a:xfrm>
        </p:spPr>
        <p:txBody>
          <a:bodyPr>
            <a:normAutofit/>
          </a:bodyPr>
          <a:lstStyle/>
          <a:p>
            <a:r>
              <a:rPr lang="fr-FR" sz="2000" dirty="0"/>
              <a:t>Ou encore traduire:</a:t>
            </a:r>
            <a:endParaRPr lang="cs-CZ" sz="2000" dirty="0"/>
          </a:p>
        </p:txBody>
      </p:sp>
      <p:sp>
        <p:nvSpPr>
          <p:cNvPr id="3" name="Zástupný symbol pro obsah 2">
            <a:extLst>
              <a:ext uri="{FF2B5EF4-FFF2-40B4-BE49-F238E27FC236}">
                <a16:creationId xmlns:a16="http://schemas.microsoft.com/office/drawing/2014/main" id="{2A93251A-0A2D-4804-B4CA-6C6A11F19D9D}"/>
              </a:ext>
            </a:extLst>
          </p:cNvPr>
          <p:cNvSpPr>
            <a:spLocks noGrp="1"/>
          </p:cNvSpPr>
          <p:nvPr>
            <p:ph idx="1"/>
          </p:nvPr>
        </p:nvSpPr>
        <p:spPr>
          <a:xfrm>
            <a:off x="677334" y="1219684"/>
            <a:ext cx="8596668" cy="3880773"/>
          </a:xfrm>
        </p:spPr>
        <p:txBody>
          <a:bodyPr/>
          <a:lstStyle/>
          <a:p>
            <a:r>
              <a:rPr lang="fr-FR" dirty="0"/>
              <a:t>-         Noms : Mutuelle Assistance, Salaisons du plateau</a:t>
            </a:r>
          </a:p>
          <a:p>
            <a:endParaRPr lang="fr-FR" dirty="0"/>
          </a:p>
          <a:p>
            <a:r>
              <a:rPr lang="fr-FR" dirty="0"/>
              <a:t>–         Emprunt : leader (anglicisme)</a:t>
            </a:r>
          </a:p>
          <a:p>
            <a:endParaRPr lang="fr-FR" dirty="0"/>
          </a:p>
          <a:p>
            <a:r>
              <a:rPr lang="fr-FR" dirty="0"/>
              <a:t>–         Toponymes : Barcelone, Madrid, Espagne, France, Besançon</a:t>
            </a:r>
          </a:p>
          <a:p>
            <a:endParaRPr lang="cs-CZ" dirty="0"/>
          </a:p>
        </p:txBody>
      </p:sp>
    </p:spTree>
    <p:extLst>
      <p:ext uri="{BB962C8B-B14F-4D97-AF65-F5344CB8AC3E}">
        <p14:creationId xmlns:p14="http://schemas.microsoft.com/office/powerpoint/2010/main" val="1871443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3233F5-9B4B-418F-85A0-4D9B822F0C47}"/>
              </a:ext>
            </a:extLst>
          </p:cNvPr>
          <p:cNvSpPr>
            <a:spLocks noGrp="1"/>
          </p:cNvSpPr>
          <p:nvPr>
            <p:ph type="title"/>
          </p:nvPr>
        </p:nvSpPr>
        <p:spPr/>
        <p:txBody>
          <a:bodyPr/>
          <a:lstStyle/>
          <a:p>
            <a:r>
              <a:rPr lang="fr-FR" dirty="0"/>
              <a:t>Solutions/Outils</a:t>
            </a:r>
            <a:endParaRPr lang="cs-CZ" dirty="0"/>
          </a:p>
        </p:txBody>
      </p:sp>
      <p:sp>
        <p:nvSpPr>
          <p:cNvPr id="3" name="Zástupný symbol pro obsah 2">
            <a:extLst>
              <a:ext uri="{FF2B5EF4-FFF2-40B4-BE49-F238E27FC236}">
                <a16:creationId xmlns:a16="http://schemas.microsoft.com/office/drawing/2014/main" id="{8CBD2587-4B8D-459A-89D7-677C5E6851F0}"/>
              </a:ext>
            </a:extLst>
          </p:cNvPr>
          <p:cNvSpPr>
            <a:spLocks noGrp="1"/>
          </p:cNvSpPr>
          <p:nvPr>
            <p:ph idx="1"/>
          </p:nvPr>
        </p:nvSpPr>
        <p:spPr>
          <a:xfrm>
            <a:off x="677334" y="1563757"/>
            <a:ext cx="8596668" cy="4797286"/>
          </a:xfrm>
        </p:spPr>
        <p:txBody>
          <a:bodyPr>
            <a:normAutofit/>
          </a:bodyPr>
          <a:lstStyle/>
          <a:p>
            <a:r>
              <a:rPr lang="fr-FR" dirty="0"/>
              <a:t>Emprunt (directement de la langue étrangère) ex: café, robot</a:t>
            </a:r>
          </a:p>
          <a:p>
            <a:r>
              <a:rPr lang="fr-FR" dirty="0"/>
              <a:t>Calque = parallélisme ex: No chance, aucune chance</a:t>
            </a:r>
          </a:p>
          <a:p>
            <a:r>
              <a:rPr lang="cs-CZ" dirty="0"/>
              <a:t>La </a:t>
            </a:r>
            <a:r>
              <a:rPr lang="cs-CZ" dirty="0" err="1"/>
              <a:t>transposition</a:t>
            </a:r>
            <a:r>
              <a:rPr lang="fr-FR" dirty="0"/>
              <a:t>, remplacer une partie du discours par une autre, changement de catégorie grammaticale.</a:t>
            </a:r>
          </a:p>
          <a:p>
            <a:r>
              <a:rPr lang="fr-FR" dirty="0"/>
              <a:t>La modulation, variation dans le message, obtenue en changeant de point de vue (par exemple de la négation à l’affirmation)</a:t>
            </a:r>
          </a:p>
          <a:p>
            <a:r>
              <a:rPr lang="cs-CZ" dirty="0"/>
              <a:t>L</a:t>
            </a:r>
            <a:r>
              <a:rPr lang="fr-FR" dirty="0"/>
              <a:t>’</a:t>
            </a:r>
            <a:r>
              <a:rPr lang="cs-CZ" dirty="0" err="1"/>
              <a:t>équivalence</a:t>
            </a:r>
            <a:r>
              <a:rPr lang="cs-CZ" dirty="0"/>
              <a:t>,</a:t>
            </a:r>
            <a:r>
              <a:rPr lang="fr-FR" dirty="0"/>
              <a:t> ex: du proverbe français au proverbe tchèque</a:t>
            </a:r>
          </a:p>
          <a:p>
            <a:r>
              <a:rPr lang="fr-FR" dirty="0"/>
              <a:t>L’adaptation &lt; réalités culturelles, ex: 15 </a:t>
            </a:r>
            <a:r>
              <a:rPr lang="fr-FR" dirty="0" err="1"/>
              <a:t>deka</a:t>
            </a:r>
            <a:r>
              <a:rPr lang="fr-FR" dirty="0"/>
              <a:t> = 150 grammes</a:t>
            </a:r>
          </a:p>
          <a:p>
            <a:r>
              <a:rPr lang="fr-FR" dirty="0"/>
              <a:t>Explicitation: rendre explicite ce qui était implicite</a:t>
            </a:r>
          </a:p>
          <a:p>
            <a:r>
              <a:rPr lang="fr-FR" dirty="0"/>
              <a:t>Collocation et coloration: utilisation de termes idiomatiques fréquents dans la langue-cible</a:t>
            </a:r>
          </a:p>
          <a:p>
            <a:r>
              <a:rPr lang="fr-FR" dirty="0"/>
              <a:t>Compensation: reporter un trait spécifique difficilement traduisible à un autre moment du texte pour conserver le ton</a:t>
            </a:r>
          </a:p>
          <a:p>
            <a:endParaRPr lang="cs-CZ" dirty="0"/>
          </a:p>
        </p:txBody>
      </p:sp>
    </p:spTree>
    <p:extLst>
      <p:ext uri="{BB962C8B-B14F-4D97-AF65-F5344CB8AC3E}">
        <p14:creationId xmlns:p14="http://schemas.microsoft.com/office/powerpoint/2010/main" val="1744223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346AA3-419B-46BC-B93A-CAA19C26FB5B}"/>
              </a:ext>
            </a:extLst>
          </p:cNvPr>
          <p:cNvSpPr>
            <a:spLocks noGrp="1"/>
          </p:cNvSpPr>
          <p:nvPr>
            <p:ph type="title"/>
          </p:nvPr>
        </p:nvSpPr>
        <p:spPr/>
        <p:txBody>
          <a:bodyPr/>
          <a:lstStyle/>
          <a:p>
            <a:r>
              <a:rPr lang="fr-FR" dirty="0"/>
              <a:t>Qu’est-ce qu’une traduction réussie?</a:t>
            </a:r>
            <a:endParaRPr lang="cs-CZ" dirty="0"/>
          </a:p>
        </p:txBody>
      </p:sp>
      <p:sp>
        <p:nvSpPr>
          <p:cNvPr id="3" name="Zástupný symbol pro obsah 2">
            <a:extLst>
              <a:ext uri="{FF2B5EF4-FFF2-40B4-BE49-F238E27FC236}">
                <a16:creationId xmlns:a16="http://schemas.microsoft.com/office/drawing/2014/main" id="{8FD42F02-1E80-4141-BC1E-6101A33EE2D0}"/>
              </a:ext>
            </a:extLst>
          </p:cNvPr>
          <p:cNvSpPr>
            <a:spLocks noGrp="1"/>
          </p:cNvSpPr>
          <p:nvPr>
            <p:ph idx="1"/>
          </p:nvPr>
        </p:nvSpPr>
        <p:spPr/>
        <p:txBody>
          <a:bodyPr>
            <a:normAutofit/>
          </a:bodyPr>
          <a:lstStyle/>
          <a:p>
            <a:pPr algn="just"/>
            <a:r>
              <a:rPr lang="fr-FR" sz="2000" dirty="0"/>
              <a:t>Une relation dialectique entre traduction et traductologie (celle-ci en modifiant la pratique).</a:t>
            </a:r>
          </a:p>
          <a:p>
            <a:pPr algn="just"/>
            <a:endParaRPr lang="fr-FR" sz="2000" dirty="0"/>
          </a:p>
          <a:p>
            <a:pPr algn="just"/>
            <a:r>
              <a:rPr lang="fr-FR" sz="2000" dirty="0"/>
              <a:t>Elle fait apparaître l'évaluation, la critique, l'analyse des traductions.</a:t>
            </a:r>
          </a:p>
          <a:p>
            <a:pPr algn="just"/>
            <a:endParaRPr lang="fr-FR" sz="2000" dirty="0"/>
          </a:p>
          <a:p>
            <a:pPr algn="just"/>
            <a:r>
              <a:rPr lang="fr-FR" sz="2000" dirty="0"/>
              <a:t>Elle implique une stratégie, une méthode de traduction, une cohérence/cohésion, en fonction d’objectifs.</a:t>
            </a:r>
            <a:endParaRPr lang="cs-CZ" sz="2000" dirty="0"/>
          </a:p>
        </p:txBody>
      </p:sp>
    </p:spTree>
    <p:extLst>
      <p:ext uri="{BB962C8B-B14F-4D97-AF65-F5344CB8AC3E}">
        <p14:creationId xmlns:p14="http://schemas.microsoft.com/office/powerpoint/2010/main" val="2663089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87B01D-70C9-4599-8FCC-77716A96BA01}"/>
              </a:ext>
            </a:extLst>
          </p:cNvPr>
          <p:cNvSpPr>
            <a:spLocks noGrp="1"/>
          </p:cNvSpPr>
          <p:nvPr>
            <p:ph type="title"/>
          </p:nvPr>
        </p:nvSpPr>
        <p:spPr/>
        <p:txBody>
          <a:bodyPr/>
          <a:lstStyle/>
          <a:p>
            <a:r>
              <a:rPr lang="fr-FR" dirty="0"/>
              <a:t>Avez-vous bien suivi?</a:t>
            </a:r>
            <a:endParaRPr lang="cs-CZ" dirty="0"/>
          </a:p>
        </p:txBody>
      </p:sp>
      <p:sp>
        <p:nvSpPr>
          <p:cNvPr id="3" name="Zástupný symbol pro obsah 2">
            <a:extLst>
              <a:ext uri="{FF2B5EF4-FFF2-40B4-BE49-F238E27FC236}">
                <a16:creationId xmlns:a16="http://schemas.microsoft.com/office/drawing/2014/main" id="{4EDF75FC-1132-4B8E-94B9-78CF49F44A95}"/>
              </a:ext>
            </a:extLst>
          </p:cNvPr>
          <p:cNvSpPr>
            <a:spLocks noGrp="1"/>
          </p:cNvSpPr>
          <p:nvPr>
            <p:ph idx="1"/>
          </p:nvPr>
        </p:nvSpPr>
        <p:spPr/>
        <p:txBody>
          <a:bodyPr>
            <a:normAutofit/>
          </a:bodyPr>
          <a:lstStyle/>
          <a:p>
            <a:r>
              <a:rPr lang="fr-FR" sz="2800" dirty="0"/>
              <a:t>En quoi la distinction entre différents « types de textes » est-elle utile pour le traducteur ?</a:t>
            </a:r>
            <a:endParaRPr lang="cs-CZ" sz="2800" dirty="0"/>
          </a:p>
        </p:txBody>
      </p:sp>
    </p:spTree>
    <p:extLst>
      <p:ext uri="{BB962C8B-B14F-4D97-AF65-F5344CB8AC3E}">
        <p14:creationId xmlns:p14="http://schemas.microsoft.com/office/powerpoint/2010/main" val="2419817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286C89-34B7-4BAA-B502-494921E33170}"/>
              </a:ext>
            </a:extLst>
          </p:cNvPr>
          <p:cNvSpPr>
            <a:spLocks noGrp="1"/>
          </p:cNvSpPr>
          <p:nvPr>
            <p:ph type="title"/>
          </p:nvPr>
        </p:nvSpPr>
        <p:spPr/>
        <p:txBody>
          <a:bodyPr/>
          <a:lstStyle/>
          <a:p>
            <a:r>
              <a:rPr lang="fr-FR" dirty="0"/>
              <a:t>Bibliographie</a:t>
            </a:r>
            <a:endParaRPr lang="cs-CZ" dirty="0"/>
          </a:p>
        </p:txBody>
      </p:sp>
      <p:sp>
        <p:nvSpPr>
          <p:cNvPr id="3" name="Zástupný symbol pro obsah 2">
            <a:extLst>
              <a:ext uri="{FF2B5EF4-FFF2-40B4-BE49-F238E27FC236}">
                <a16:creationId xmlns:a16="http://schemas.microsoft.com/office/drawing/2014/main" id="{FA1379D6-89FC-4B87-8747-C92926DE0567}"/>
              </a:ext>
            </a:extLst>
          </p:cNvPr>
          <p:cNvSpPr>
            <a:spLocks noGrp="1"/>
          </p:cNvSpPr>
          <p:nvPr>
            <p:ph idx="1"/>
          </p:nvPr>
        </p:nvSpPr>
        <p:spPr/>
        <p:txBody>
          <a:bodyPr/>
          <a:lstStyle/>
          <a:p>
            <a:r>
              <a:rPr lang="cs-CZ" i="1" dirty="0" err="1"/>
              <a:t>Introduction</a:t>
            </a:r>
            <a:r>
              <a:rPr lang="cs-CZ" i="1" dirty="0"/>
              <a:t> à la </a:t>
            </a:r>
            <a:r>
              <a:rPr lang="cs-CZ" i="1" dirty="0" err="1"/>
              <a:t>traductologie</a:t>
            </a:r>
            <a:r>
              <a:rPr lang="fr-FR" dirty="0"/>
              <a:t>, Ressources LEA.</a:t>
            </a:r>
          </a:p>
          <a:p>
            <a:r>
              <a:rPr lang="fr-FR" i="1" dirty="0"/>
              <a:t>Les Théories de la traduction</a:t>
            </a:r>
            <a:r>
              <a:rPr lang="fr-FR" dirty="0"/>
              <a:t>, Zuzana </a:t>
            </a:r>
            <a:r>
              <a:rPr lang="fr-FR" dirty="0" err="1"/>
              <a:t>Rakov</a:t>
            </a:r>
            <a:r>
              <a:rPr lang="cs-CZ" dirty="0"/>
              <a:t>á</a:t>
            </a:r>
          </a:p>
          <a:p>
            <a:r>
              <a:rPr lang="cs-CZ" i="1" dirty="0" err="1"/>
              <a:t>Introduction</a:t>
            </a:r>
            <a:r>
              <a:rPr lang="cs-CZ" i="1" dirty="0"/>
              <a:t> </a:t>
            </a:r>
            <a:r>
              <a:rPr lang="fr-FR" i="1" dirty="0"/>
              <a:t>à</a:t>
            </a:r>
            <a:r>
              <a:rPr lang="cs-CZ" i="1" dirty="0"/>
              <a:t> l</a:t>
            </a:r>
            <a:r>
              <a:rPr lang="fr-FR" i="1" dirty="0"/>
              <a:t>a</a:t>
            </a:r>
            <a:r>
              <a:rPr lang="cs-CZ" i="1" dirty="0"/>
              <a:t> </a:t>
            </a:r>
            <a:r>
              <a:rPr lang="cs-CZ" i="1" dirty="0" err="1"/>
              <a:t>tr</a:t>
            </a:r>
            <a:r>
              <a:rPr lang="fr-FR" i="1" dirty="0"/>
              <a:t>a</a:t>
            </a:r>
            <a:r>
              <a:rPr lang="cs-CZ" i="1" dirty="0" err="1"/>
              <a:t>ductologie</a:t>
            </a:r>
            <a:r>
              <a:rPr lang="fr-FR" dirty="0"/>
              <a:t>, De Bock Supérieur</a:t>
            </a:r>
          </a:p>
          <a:p>
            <a:r>
              <a:rPr lang="fr-FR" i="1" dirty="0"/>
              <a:t>Traductologie</a:t>
            </a:r>
            <a:r>
              <a:rPr lang="fr-FR" dirty="0"/>
              <a:t>, Carine </a:t>
            </a:r>
            <a:r>
              <a:rPr lang="fr-FR" dirty="0" err="1"/>
              <a:t>Zanchi</a:t>
            </a:r>
            <a:endParaRPr lang="cs-CZ" dirty="0"/>
          </a:p>
          <a:p>
            <a:endParaRPr lang="cs-CZ" dirty="0"/>
          </a:p>
        </p:txBody>
      </p:sp>
    </p:spTree>
    <p:extLst>
      <p:ext uri="{BB962C8B-B14F-4D97-AF65-F5344CB8AC3E}">
        <p14:creationId xmlns:p14="http://schemas.microsoft.com/office/powerpoint/2010/main" val="2155274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62A11B-C173-4124-9F27-E4D668127EDB}"/>
              </a:ext>
            </a:extLst>
          </p:cNvPr>
          <p:cNvSpPr>
            <a:spLocks noGrp="1"/>
          </p:cNvSpPr>
          <p:nvPr>
            <p:ph type="title"/>
          </p:nvPr>
        </p:nvSpPr>
        <p:spPr/>
        <p:txBody>
          <a:bodyPr/>
          <a:lstStyle/>
          <a:p>
            <a:r>
              <a:rPr lang="fr-FR" dirty="0"/>
              <a:t>Examen</a:t>
            </a:r>
            <a:endParaRPr lang="cs-CZ" dirty="0"/>
          </a:p>
        </p:txBody>
      </p:sp>
      <p:sp>
        <p:nvSpPr>
          <p:cNvPr id="3" name="TextovéPole 2">
            <a:extLst>
              <a:ext uri="{FF2B5EF4-FFF2-40B4-BE49-F238E27FC236}">
                <a16:creationId xmlns:a16="http://schemas.microsoft.com/office/drawing/2014/main" id="{08B97AB6-5703-4594-9281-9E89AE3C1FE9}"/>
              </a:ext>
            </a:extLst>
          </p:cNvPr>
          <p:cNvSpPr txBox="1"/>
          <p:nvPr/>
        </p:nvSpPr>
        <p:spPr>
          <a:xfrm>
            <a:off x="677334" y="1710832"/>
            <a:ext cx="9394318" cy="4801314"/>
          </a:xfrm>
          <a:prstGeom prst="rect">
            <a:avLst/>
          </a:prstGeom>
          <a:noFill/>
        </p:spPr>
        <p:txBody>
          <a:bodyPr wrap="square" rtlCol="0">
            <a:spAutoFit/>
          </a:bodyPr>
          <a:lstStyle/>
          <a:p>
            <a:r>
              <a:rPr lang="fr-FR" dirty="0"/>
              <a:t>Constituer un mini-dossier de 3 à 5 pages autour d’une analyse de traductologie</a:t>
            </a:r>
          </a:p>
          <a:p>
            <a:endParaRPr lang="fr-FR" dirty="0"/>
          </a:p>
          <a:p>
            <a:r>
              <a:rPr lang="fr-FR" dirty="0"/>
              <a:t>Votre dossier devra comporter:</a:t>
            </a:r>
          </a:p>
          <a:p>
            <a:endParaRPr lang="fr-FR" dirty="0"/>
          </a:p>
          <a:p>
            <a:pPr marL="285750" indent="-285750">
              <a:buFontTx/>
              <a:buChar char="-"/>
            </a:pPr>
            <a:r>
              <a:rPr lang="fr-FR" dirty="0"/>
              <a:t>La présentation de l’œuvre choisie (langue-cible: français)</a:t>
            </a:r>
          </a:p>
          <a:p>
            <a:pPr marL="285750" indent="-285750">
              <a:buFontTx/>
              <a:buChar char="-"/>
            </a:pPr>
            <a:r>
              <a:rPr lang="fr-FR" dirty="0"/>
              <a:t>Les choix du traducteur expliqués et illustrés</a:t>
            </a:r>
          </a:p>
          <a:p>
            <a:pPr marL="285750" indent="-285750">
              <a:buFontTx/>
              <a:buChar char="-"/>
            </a:pPr>
            <a:r>
              <a:rPr lang="fr-FR" dirty="0"/>
              <a:t>Les difficultés de traduction repérées et comment le traducteur y a répondu</a:t>
            </a:r>
          </a:p>
          <a:p>
            <a:pPr marL="285750" indent="-285750">
              <a:buFontTx/>
              <a:buChar char="-"/>
            </a:pPr>
            <a:r>
              <a:rPr lang="fr-FR" dirty="0"/>
              <a:t>Un extrait d’environ 200 mots au choix que vous traduirez en expliquant pourquoi vos choix de traduction sont différents de ceux du traducteur (évidemment toute la traduction ne pourra pas être changée, seulement quelques éléments)</a:t>
            </a:r>
          </a:p>
          <a:p>
            <a:pPr marL="285750" indent="-285750">
              <a:buFontTx/>
              <a:buChar char="-"/>
            </a:pPr>
            <a:endParaRPr lang="fr-FR" dirty="0"/>
          </a:p>
          <a:p>
            <a:pPr marL="285750" indent="-285750">
              <a:buFontTx/>
              <a:buChar char="-"/>
            </a:pPr>
            <a:r>
              <a:rPr lang="fr-FR" dirty="0"/>
              <a:t>Le dossier sera évalué sur 20 (50% suffisent pour valider l’examen)</a:t>
            </a:r>
          </a:p>
          <a:p>
            <a:pPr marL="285750" indent="-285750">
              <a:buFontTx/>
              <a:buChar char="-"/>
            </a:pPr>
            <a:endParaRPr lang="fr-FR" dirty="0"/>
          </a:p>
          <a:p>
            <a:pPr marL="285750" indent="-285750">
              <a:buFontTx/>
              <a:buChar char="-"/>
            </a:pPr>
            <a:r>
              <a:rPr lang="fr-FR" dirty="0"/>
              <a:t>Le dossier est à rendre pour le 22 mai 2019. </a:t>
            </a:r>
            <a:r>
              <a:rPr lang="fr-FR"/>
              <a:t>Deux </a:t>
            </a:r>
            <a:r>
              <a:rPr lang="fr-FR" dirty="0"/>
              <a:t>corrections </a:t>
            </a:r>
            <a:r>
              <a:rPr lang="fr-FR"/>
              <a:t>seront possibles, si nécessaires, </a:t>
            </a:r>
            <a:r>
              <a:rPr lang="fr-FR" dirty="0"/>
              <a:t>pour </a:t>
            </a:r>
            <a:r>
              <a:rPr lang="fr-FR"/>
              <a:t>valider l’examen.</a:t>
            </a:r>
            <a:endParaRPr lang="fr-FR" dirty="0"/>
          </a:p>
          <a:p>
            <a:pPr marL="285750" indent="-285750">
              <a:buFontTx/>
              <a:buChar char="-"/>
            </a:pPr>
            <a:endParaRPr lang="fr-FR" dirty="0"/>
          </a:p>
          <a:p>
            <a:pPr marL="285750" indent="-285750">
              <a:buFontTx/>
              <a:buChar char="-"/>
            </a:pPr>
            <a:endParaRPr lang="cs-CZ" dirty="0"/>
          </a:p>
        </p:txBody>
      </p:sp>
    </p:spTree>
    <p:extLst>
      <p:ext uri="{BB962C8B-B14F-4D97-AF65-F5344CB8AC3E}">
        <p14:creationId xmlns:p14="http://schemas.microsoft.com/office/powerpoint/2010/main" val="119462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45F17A-3F09-4285-88C8-7AE16819495C}"/>
              </a:ext>
            </a:extLst>
          </p:cNvPr>
          <p:cNvSpPr>
            <a:spLocks noGrp="1"/>
          </p:cNvSpPr>
          <p:nvPr>
            <p:ph type="title"/>
          </p:nvPr>
        </p:nvSpPr>
        <p:spPr/>
        <p:txBody>
          <a:bodyPr/>
          <a:lstStyle/>
          <a:p>
            <a:r>
              <a:rPr lang="fr-FR" dirty="0"/>
              <a:t>La traduction</a:t>
            </a:r>
            <a:endParaRPr lang="cs-CZ" dirty="0"/>
          </a:p>
        </p:txBody>
      </p:sp>
      <p:sp>
        <p:nvSpPr>
          <p:cNvPr id="3" name="Zástupný symbol pro obsah 2">
            <a:extLst>
              <a:ext uri="{FF2B5EF4-FFF2-40B4-BE49-F238E27FC236}">
                <a16:creationId xmlns:a16="http://schemas.microsoft.com/office/drawing/2014/main" id="{78D1B838-792A-4DAB-AFCE-16328EB72A15}"/>
              </a:ext>
            </a:extLst>
          </p:cNvPr>
          <p:cNvSpPr>
            <a:spLocks noGrp="1"/>
          </p:cNvSpPr>
          <p:nvPr>
            <p:ph idx="1"/>
          </p:nvPr>
        </p:nvSpPr>
        <p:spPr/>
        <p:txBody>
          <a:bodyPr>
            <a:normAutofit lnSpcReduction="10000"/>
          </a:bodyPr>
          <a:lstStyle/>
          <a:p>
            <a:r>
              <a:rPr lang="fr-FR" dirty="0"/>
              <a:t>2 grands types de traduction:</a:t>
            </a:r>
          </a:p>
          <a:p>
            <a:pPr>
              <a:buFontTx/>
              <a:buChar char="-"/>
            </a:pPr>
            <a:r>
              <a:rPr lang="fr-FR" dirty="0"/>
              <a:t>la pragmatique (ou technique) </a:t>
            </a:r>
          </a:p>
          <a:p>
            <a:pPr>
              <a:buFontTx/>
              <a:buChar char="-"/>
            </a:pPr>
            <a:r>
              <a:rPr lang="fr-FR" dirty="0"/>
              <a:t>la littéraire</a:t>
            </a:r>
          </a:p>
          <a:p>
            <a:pPr>
              <a:buFontTx/>
              <a:buChar char="-"/>
            </a:pPr>
            <a:endParaRPr lang="fr-FR" dirty="0"/>
          </a:p>
          <a:p>
            <a:r>
              <a:rPr lang="fr-FR" dirty="0"/>
              <a:t>Ni modèle idéal, ni modèle unique, mais plusieurs possibilités</a:t>
            </a:r>
            <a:r>
              <a:rPr lang="cs-CZ" dirty="0"/>
              <a:t> de </a:t>
            </a:r>
            <a:r>
              <a:rPr lang="cs-CZ" dirty="0" err="1"/>
              <a:t>traductions</a:t>
            </a:r>
            <a:r>
              <a:rPr lang="cs-CZ" dirty="0"/>
              <a:t> d</a:t>
            </a:r>
            <a:r>
              <a:rPr lang="fr-FR" dirty="0"/>
              <a:t>’un même texte.</a:t>
            </a:r>
          </a:p>
          <a:p>
            <a:endParaRPr lang="fr-FR" dirty="0"/>
          </a:p>
          <a:p>
            <a:r>
              <a:rPr lang="fr-FR" dirty="0"/>
              <a:t>une image infidèle, traître, peu respectueuse, sélective. Elle </a:t>
            </a:r>
            <a:r>
              <a:rPr lang="cs-CZ" dirty="0" err="1"/>
              <a:t>implique</a:t>
            </a:r>
            <a:r>
              <a:rPr lang="cs-CZ" dirty="0"/>
              <a:t> </a:t>
            </a:r>
            <a:r>
              <a:rPr lang="fr-FR" dirty="0"/>
              <a:t>un</a:t>
            </a:r>
            <a:r>
              <a:rPr lang="cs-CZ" dirty="0"/>
              <a:t> </a:t>
            </a:r>
            <a:r>
              <a:rPr lang="cs-CZ" dirty="0" err="1"/>
              <a:t>décalage</a:t>
            </a:r>
            <a:r>
              <a:rPr lang="cs-CZ" dirty="0"/>
              <a:t>.</a:t>
            </a:r>
            <a:r>
              <a:rPr lang="fr-FR" dirty="0"/>
              <a:t> </a:t>
            </a:r>
          </a:p>
          <a:p>
            <a:pPr marL="0" indent="0">
              <a:buNone/>
            </a:pPr>
            <a:endParaRPr lang="fr-FR" dirty="0"/>
          </a:p>
          <a:p>
            <a:pPr marL="0" indent="0">
              <a:buNone/>
            </a:pPr>
            <a:r>
              <a:rPr lang="fr-FR" dirty="0"/>
              <a:t>« Les originaux ne vieillissent pas mais les traductions, oui ! » Walter Benjamin</a:t>
            </a:r>
          </a:p>
          <a:p>
            <a:endParaRPr lang="fr-FR" dirty="0"/>
          </a:p>
          <a:p>
            <a:endParaRPr lang="fr-FR" dirty="0"/>
          </a:p>
        </p:txBody>
      </p:sp>
    </p:spTree>
    <p:extLst>
      <p:ext uri="{BB962C8B-B14F-4D97-AF65-F5344CB8AC3E}">
        <p14:creationId xmlns:p14="http://schemas.microsoft.com/office/powerpoint/2010/main" val="2014482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FFE9FA-C204-491B-9332-B8BEE71B9CD0}"/>
              </a:ext>
            </a:extLst>
          </p:cNvPr>
          <p:cNvSpPr>
            <a:spLocks noGrp="1"/>
          </p:cNvSpPr>
          <p:nvPr>
            <p:ph type="title"/>
          </p:nvPr>
        </p:nvSpPr>
        <p:spPr>
          <a:xfrm>
            <a:off x="677334" y="609600"/>
            <a:ext cx="8596668" cy="1020417"/>
          </a:xfrm>
        </p:spPr>
        <p:txBody>
          <a:bodyPr>
            <a:normAutofit fontScale="90000"/>
          </a:bodyPr>
          <a:lstStyle/>
          <a:p>
            <a:r>
              <a:rPr lang="fr-FR" sz="2200" dirty="0"/>
              <a:t>« Les originaux ne vieillissent pas mais les traductions, oui ! » Walter Benjamin</a:t>
            </a:r>
            <a:br>
              <a:rPr lang="fr-FR" dirty="0"/>
            </a:br>
            <a:endParaRPr lang="cs-CZ" dirty="0"/>
          </a:p>
        </p:txBody>
      </p:sp>
      <p:sp>
        <p:nvSpPr>
          <p:cNvPr id="3" name="Zástupný symbol pro obsah 2">
            <a:extLst>
              <a:ext uri="{FF2B5EF4-FFF2-40B4-BE49-F238E27FC236}">
                <a16:creationId xmlns:a16="http://schemas.microsoft.com/office/drawing/2014/main" id="{905B0A32-8771-45D3-A358-A6DA45DF9621}"/>
              </a:ext>
            </a:extLst>
          </p:cNvPr>
          <p:cNvSpPr>
            <a:spLocks noGrp="1"/>
          </p:cNvSpPr>
          <p:nvPr>
            <p:ph idx="1"/>
          </p:nvPr>
        </p:nvSpPr>
        <p:spPr>
          <a:xfrm>
            <a:off x="677334" y="1630017"/>
            <a:ext cx="8596668" cy="4411345"/>
          </a:xfrm>
        </p:spPr>
        <p:txBody>
          <a:bodyPr/>
          <a:lstStyle/>
          <a:p>
            <a:r>
              <a:rPr lang="fr-FR" dirty="0"/>
              <a:t>« tous les phénomènes de traduction ont en commun l'acte de reformulation, on entend réexpression d'un message sous une autre forme ».</a:t>
            </a:r>
          </a:p>
          <a:p>
            <a:endParaRPr lang="fr-FR" dirty="0"/>
          </a:p>
          <a:p>
            <a:pPr marL="0" indent="0">
              <a:buNone/>
            </a:pPr>
            <a:r>
              <a:rPr lang="fr-FR" dirty="0"/>
              <a:t>	traduction = reformulation + changement de code linguistique</a:t>
            </a:r>
          </a:p>
          <a:p>
            <a:endParaRPr lang="fr-FR" dirty="0"/>
          </a:p>
          <a:p>
            <a:r>
              <a:rPr lang="fr-FR" dirty="0"/>
              <a:t>Phénomène majeur à l'image négative du point de vue du grand public :</a:t>
            </a:r>
          </a:p>
          <a:p>
            <a:pPr marL="0" indent="0">
              <a:buNone/>
            </a:pPr>
            <a:r>
              <a:rPr lang="fr-FR" dirty="0"/>
              <a:t>Suspicions sur le traducteur, croyance en une infériorité de la traduction comparée à l'original, la traduction: mal identifiée, mal rémunérée...</a:t>
            </a:r>
            <a:endParaRPr lang="cs-CZ" dirty="0"/>
          </a:p>
        </p:txBody>
      </p:sp>
    </p:spTree>
    <p:extLst>
      <p:ext uri="{BB962C8B-B14F-4D97-AF65-F5344CB8AC3E}">
        <p14:creationId xmlns:p14="http://schemas.microsoft.com/office/powerpoint/2010/main" val="916548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7E42AD-11DF-4BF9-9847-1A296187CAD0}"/>
              </a:ext>
            </a:extLst>
          </p:cNvPr>
          <p:cNvSpPr>
            <a:spLocks noGrp="1"/>
          </p:cNvSpPr>
          <p:nvPr>
            <p:ph type="title"/>
          </p:nvPr>
        </p:nvSpPr>
        <p:spPr/>
        <p:txBody>
          <a:bodyPr/>
          <a:lstStyle/>
          <a:p>
            <a:r>
              <a:rPr lang="fr-FR" dirty="0"/>
              <a:t>Traduction et traductologie</a:t>
            </a:r>
            <a:endParaRPr lang="cs-CZ" dirty="0"/>
          </a:p>
        </p:txBody>
      </p:sp>
      <p:sp>
        <p:nvSpPr>
          <p:cNvPr id="3" name="Zástupný symbol pro obsah 2">
            <a:extLst>
              <a:ext uri="{FF2B5EF4-FFF2-40B4-BE49-F238E27FC236}">
                <a16:creationId xmlns:a16="http://schemas.microsoft.com/office/drawing/2014/main" id="{C352C191-A0EA-4670-8A65-D5C53E638C7B}"/>
              </a:ext>
            </a:extLst>
          </p:cNvPr>
          <p:cNvSpPr>
            <a:spLocks noGrp="1"/>
          </p:cNvSpPr>
          <p:nvPr>
            <p:ph idx="1"/>
          </p:nvPr>
        </p:nvSpPr>
        <p:spPr/>
        <p:txBody>
          <a:bodyPr>
            <a:normAutofit/>
          </a:bodyPr>
          <a:lstStyle/>
          <a:p>
            <a:r>
              <a:rPr lang="fr-FR" sz="2000" dirty="0"/>
              <a:t>la « théorie de la traduction » se confond avec la pratique du traducteur.</a:t>
            </a:r>
          </a:p>
          <a:p>
            <a:r>
              <a:rPr lang="fr-FR" sz="2000" dirty="0"/>
              <a:t>Le mot « </a:t>
            </a:r>
            <a:r>
              <a:rPr lang="fr-FR" sz="2000" dirty="0" err="1"/>
              <a:t>traductologie</a:t>
            </a:r>
            <a:r>
              <a:rPr lang="fr-FR" sz="2000" dirty="0"/>
              <a:t> » désigne la science (</a:t>
            </a:r>
            <a:r>
              <a:rPr lang="fr-FR" sz="2000" i="1" dirty="0"/>
              <a:t>logos</a:t>
            </a:r>
            <a:r>
              <a:rPr lang="fr-FR" sz="2000" dirty="0"/>
              <a:t>) de la traduction (</a:t>
            </a:r>
            <a:r>
              <a:rPr lang="fr-FR" sz="2000" i="1" dirty="0" err="1"/>
              <a:t>traducto</a:t>
            </a:r>
            <a:r>
              <a:rPr lang="fr-FR" sz="2000" dirty="0"/>
              <a:t>). Garnier (1985 : 13) / </a:t>
            </a:r>
            <a:r>
              <a:rPr lang="fr-FR" sz="2000" i="1" dirty="0"/>
              <a:t>Translation </a:t>
            </a:r>
            <a:r>
              <a:rPr lang="fr-FR" sz="2000" i="1" dirty="0" err="1"/>
              <a:t>Studies</a:t>
            </a:r>
            <a:endParaRPr lang="fr-FR" sz="2000" i="1" dirty="0"/>
          </a:p>
          <a:p>
            <a:r>
              <a:rPr lang="fr-FR" sz="2000" dirty="0"/>
              <a:t> la traductologie est la discipline qui étudie à la fois la théorie et la pratique de la traduction sous toutes ses formes, verbales et non verbales, la traduction dans toutes ses manifestations. </a:t>
            </a:r>
          </a:p>
          <a:p>
            <a:r>
              <a:rPr lang="fr-FR" sz="2000" dirty="0"/>
              <a:t>Une sous-discipline de la linguistique.</a:t>
            </a:r>
          </a:p>
          <a:p>
            <a:r>
              <a:rPr lang="fr-FR" sz="2000" dirty="0"/>
              <a:t>Elle pose une question: sur quels critères peut-on juger que telle traduction est acceptable ou non ?</a:t>
            </a:r>
            <a:endParaRPr lang="cs-CZ" sz="2000" dirty="0"/>
          </a:p>
        </p:txBody>
      </p:sp>
    </p:spTree>
    <p:extLst>
      <p:ext uri="{BB962C8B-B14F-4D97-AF65-F5344CB8AC3E}">
        <p14:creationId xmlns:p14="http://schemas.microsoft.com/office/powerpoint/2010/main" val="534177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32537E-93AB-4C8D-B7E3-6DCF30B9043D}"/>
              </a:ext>
            </a:extLst>
          </p:cNvPr>
          <p:cNvSpPr>
            <a:spLocks noGrp="1"/>
          </p:cNvSpPr>
          <p:nvPr>
            <p:ph type="title"/>
          </p:nvPr>
        </p:nvSpPr>
        <p:spPr/>
        <p:txBody>
          <a:bodyPr/>
          <a:lstStyle/>
          <a:p>
            <a:r>
              <a:rPr lang="fr-FR" dirty="0"/>
              <a:t>Histoire de la traduction comme science</a:t>
            </a:r>
            <a:endParaRPr lang="cs-CZ" dirty="0"/>
          </a:p>
        </p:txBody>
      </p:sp>
      <p:sp>
        <p:nvSpPr>
          <p:cNvPr id="3" name="Zástupný symbol pro obsah 2">
            <a:extLst>
              <a:ext uri="{FF2B5EF4-FFF2-40B4-BE49-F238E27FC236}">
                <a16:creationId xmlns:a16="http://schemas.microsoft.com/office/drawing/2014/main" id="{49B586C0-2A47-4793-B723-E7FC34AB4A4B}"/>
              </a:ext>
            </a:extLst>
          </p:cNvPr>
          <p:cNvSpPr>
            <a:spLocks noGrp="1"/>
          </p:cNvSpPr>
          <p:nvPr>
            <p:ph idx="1"/>
          </p:nvPr>
        </p:nvSpPr>
        <p:spPr/>
        <p:txBody>
          <a:bodyPr>
            <a:normAutofit/>
          </a:bodyPr>
          <a:lstStyle/>
          <a:p>
            <a:r>
              <a:rPr lang="fr-FR" dirty="0"/>
              <a:t>Après deuxième guerre mondiale : de 1945 à 1955, premier réel questionnement sur la traduction.</a:t>
            </a:r>
          </a:p>
          <a:p>
            <a:endParaRPr lang="fr-FR" dirty="0"/>
          </a:p>
          <a:p>
            <a:r>
              <a:rPr lang="fr-FR" dirty="0"/>
              <a:t>Dans ces années, ce sont les linguistes qui s'intéressent à la traduction:</a:t>
            </a:r>
          </a:p>
          <a:p>
            <a:pPr marL="0" indent="0">
              <a:buNone/>
            </a:pPr>
            <a:r>
              <a:rPr lang="fr-FR" dirty="0"/>
              <a:t>- Georges </a:t>
            </a:r>
            <a:r>
              <a:rPr lang="fr-FR" dirty="0" err="1"/>
              <a:t>Mounin</a:t>
            </a:r>
            <a:r>
              <a:rPr lang="fr-FR" dirty="0"/>
              <a:t> : </a:t>
            </a:r>
            <a:r>
              <a:rPr lang="fr-FR" i="1" dirty="0"/>
              <a:t>Les Belles Infidèles</a:t>
            </a:r>
            <a:r>
              <a:rPr lang="fr-FR" dirty="0"/>
              <a:t>, 1955. Etude historique sur la manière dont on traduisait aux XVII-XVIIIe siècles.</a:t>
            </a:r>
          </a:p>
          <a:p>
            <a:pPr marL="0" indent="0">
              <a:buNone/>
            </a:pPr>
            <a:r>
              <a:rPr lang="fr-FR" dirty="0"/>
              <a:t>- Edmond Cary, </a:t>
            </a:r>
            <a:r>
              <a:rPr lang="fr-FR" i="1" dirty="0"/>
              <a:t>La traduction dans le monde moderne</a:t>
            </a:r>
            <a:r>
              <a:rPr lang="fr-FR" dirty="0"/>
              <a:t>, 1956.</a:t>
            </a:r>
          </a:p>
          <a:p>
            <a:endParaRPr lang="fr-FR" dirty="0"/>
          </a:p>
          <a:p>
            <a:r>
              <a:rPr lang="fr-FR" dirty="0"/>
              <a:t>Dès lors : vraie césure : institutionnalisation de la traduction:</a:t>
            </a:r>
            <a:r>
              <a:rPr lang="cs-CZ" dirty="0"/>
              <a:t> </a:t>
            </a:r>
            <a:r>
              <a:rPr lang="fr-FR" dirty="0"/>
              <a:t>filières universitaires, chair (Saarbrücken), écoles de traduction.</a:t>
            </a:r>
          </a:p>
        </p:txBody>
      </p:sp>
    </p:spTree>
    <p:extLst>
      <p:ext uri="{BB962C8B-B14F-4D97-AF65-F5344CB8AC3E}">
        <p14:creationId xmlns:p14="http://schemas.microsoft.com/office/powerpoint/2010/main" val="2713470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1FDC3D-1B6C-406E-A93E-7BE8A21087CD}"/>
              </a:ext>
            </a:extLst>
          </p:cNvPr>
          <p:cNvSpPr>
            <a:spLocks noGrp="1"/>
          </p:cNvSpPr>
          <p:nvPr>
            <p:ph type="title"/>
          </p:nvPr>
        </p:nvSpPr>
        <p:spPr/>
        <p:txBody>
          <a:bodyPr/>
          <a:lstStyle/>
          <a:p>
            <a:r>
              <a:rPr lang="fr-FR" dirty="0"/>
              <a:t>Les formes de traduction</a:t>
            </a:r>
            <a:endParaRPr lang="cs-CZ" dirty="0"/>
          </a:p>
        </p:txBody>
      </p:sp>
      <p:sp>
        <p:nvSpPr>
          <p:cNvPr id="3" name="Zástupný symbol pro obsah 2">
            <a:extLst>
              <a:ext uri="{FF2B5EF4-FFF2-40B4-BE49-F238E27FC236}">
                <a16:creationId xmlns:a16="http://schemas.microsoft.com/office/drawing/2014/main" id="{10B23478-F9D8-45AC-8769-6F5729B0DFCA}"/>
              </a:ext>
            </a:extLst>
          </p:cNvPr>
          <p:cNvSpPr>
            <a:spLocks noGrp="1"/>
          </p:cNvSpPr>
          <p:nvPr>
            <p:ph idx="1"/>
          </p:nvPr>
        </p:nvSpPr>
        <p:spPr/>
        <p:txBody>
          <a:bodyPr>
            <a:normAutofit/>
          </a:bodyPr>
          <a:lstStyle/>
          <a:p>
            <a:pPr marL="0" indent="0">
              <a:buNone/>
            </a:pPr>
            <a:r>
              <a:rPr lang="fr-FR" sz="2800" dirty="0"/>
              <a:t>De la langue source à la langue cible:</a:t>
            </a:r>
          </a:p>
          <a:p>
            <a:endParaRPr lang="fr-FR" sz="2800" dirty="0"/>
          </a:p>
          <a:p>
            <a:r>
              <a:rPr lang="fr-FR" sz="2800" dirty="0"/>
              <a:t>La traduction directe ou littérale (parallélismes possibles entre les deux langues)</a:t>
            </a:r>
          </a:p>
          <a:p>
            <a:endParaRPr lang="fr-FR" sz="2800" dirty="0"/>
          </a:p>
          <a:p>
            <a:r>
              <a:rPr lang="fr-FR" sz="2800" dirty="0"/>
              <a:t> La traduction oblique (équivalences à choisir)</a:t>
            </a:r>
            <a:endParaRPr lang="cs-CZ" sz="2800" dirty="0"/>
          </a:p>
        </p:txBody>
      </p:sp>
    </p:spTree>
    <p:extLst>
      <p:ext uri="{BB962C8B-B14F-4D97-AF65-F5344CB8AC3E}">
        <p14:creationId xmlns:p14="http://schemas.microsoft.com/office/powerpoint/2010/main" val="1539122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A75E0B-CA3E-409A-B9D3-6654CD887178}"/>
              </a:ext>
            </a:extLst>
          </p:cNvPr>
          <p:cNvSpPr>
            <a:spLocks noGrp="1"/>
          </p:cNvSpPr>
          <p:nvPr>
            <p:ph type="title"/>
          </p:nvPr>
        </p:nvSpPr>
        <p:spPr/>
        <p:txBody>
          <a:bodyPr/>
          <a:lstStyle/>
          <a:p>
            <a:r>
              <a:rPr lang="fr-FR" dirty="0"/>
              <a:t>Traduction oblique (littéraire)</a:t>
            </a:r>
            <a:endParaRPr lang="cs-CZ" dirty="0"/>
          </a:p>
        </p:txBody>
      </p:sp>
      <p:sp>
        <p:nvSpPr>
          <p:cNvPr id="3" name="Zástupný symbol pro obsah 2">
            <a:extLst>
              <a:ext uri="{FF2B5EF4-FFF2-40B4-BE49-F238E27FC236}">
                <a16:creationId xmlns:a16="http://schemas.microsoft.com/office/drawing/2014/main" id="{D4BDEEEC-FA90-489A-9775-41A328040976}"/>
              </a:ext>
            </a:extLst>
          </p:cNvPr>
          <p:cNvSpPr>
            <a:spLocks noGrp="1"/>
          </p:cNvSpPr>
          <p:nvPr>
            <p:ph idx="1"/>
          </p:nvPr>
        </p:nvSpPr>
        <p:spPr/>
        <p:txBody>
          <a:bodyPr>
            <a:normAutofit lnSpcReduction="10000"/>
          </a:bodyPr>
          <a:lstStyle/>
          <a:p>
            <a:r>
              <a:rPr lang="fr-FR" sz="2000" dirty="0"/>
              <a:t> « c´est le message seul, reflet de la situation, qui permet en dernière analyse de se prononcer sur le parallélisme de deux textes. » (Vinay-</a:t>
            </a:r>
            <a:r>
              <a:rPr lang="fr-FR" sz="2000" dirty="0" err="1"/>
              <a:t>Darbelnet</a:t>
            </a:r>
            <a:r>
              <a:rPr lang="fr-FR" sz="2000" dirty="0"/>
              <a:t>, 1958 : 48-50)</a:t>
            </a:r>
          </a:p>
          <a:p>
            <a:endParaRPr lang="fr-FR" sz="2000" dirty="0"/>
          </a:p>
          <a:p>
            <a:r>
              <a:rPr lang="fr-FR" sz="2000" dirty="0"/>
              <a:t>une traduction interprétative</a:t>
            </a:r>
          </a:p>
          <a:p>
            <a:endParaRPr lang="fr-FR" sz="2000" dirty="0"/>
          </a:p>
          <a:p>
            <a:r>
              <a:rPr lang="fr-FR" sz="2000" dirty="0"/>
              <a:t>constat que le passage d'une langue source à une langue cible nécessite des manœuvres pour </a:t>
            </a:r>
            <a:r>
              <a:rPr lang="cs-CZ" sz="2000" dirty="0" err="1"/>
              <a:t>être</a:t>
            </a:r>
            <a:r>
              <a:rPr lang="cs-CZ" sz="2000" dirty="0"/>
              <a:t> </a:t>
            </a:r>
            <a:r>
              <a:rPr lang="cs-CZ" sz="2000" dirty="0" err="1"/>
              <a:t>efficace</a:t>
            </a:r>
            <a:r>
              <a:rPr lang="cs-CZ" sz="2000" dirty="0"/>
              <a:t>, </a:t>
            </a:r>
            <a:r>
              <a:rPr lang="cs-CZ" sz="2000" dirty="0" err="1"/>
              <a:t>intelligible</a:t>
            </a:r>
            <a:endParaRPr lang="fr-FR" sz="2000" dirty="0"/>
          </a:p>
          <a:p>
            <a:endParaRPr lang="fr-FR" sz="2000" dirty="0"/>
          </a:p>
          <a:p>
            <a:r>
              <a:rPr lang="fr-FR" sz="2000" dirty="0"/>
              <a:t>Choix du traducteur pour rendre compte de l’originalité du texte-source </a:t>
            </a:r>
            <a:endParaRPr lang="cs-CZ" sz="2000" dirty="0"/>
          </a:p>
        </p:txBody>
      </p:sp>
    </p:spTree>
    <p:extLst>
      <p:ext uri="{BB962C8B-B14F-4D97-AF65-F5344CB8AC3E}">
        <p14:creationId xmlns:p14="http://schemas.microsoft.com/office/powerpoint/2010/main" val="1400105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055328-3FE6-466D-A882-F753F61C2FFC}"/>
              </a:ext>
            </a:extLst>
          </p:cNvPr>
          <p:cNvSpPr>
            <a:spLocks noGrp="1"/>
          </p:cNvSpPr>
          <p:nvPr>
            <p:ph type="title"/>
          </p:nvPr>
        </p:nvSpPr>
        <p:spPr/>
        <p:txBody>
          <a:bodyPr/>
          <a:lstStyle/>
          <a:p>
            <a:r>
              <a:rPr lang="fr-FR" dirty="0"/>
              <a:t>Méthodologies</a:t>
            </a:r>
            <a:endParaRPr lang="cs-CZ" dirty="0"/>
          </a:p>
        </p:txBody>
      </p:sp>
      <p:sp>
        <p:nvSpPr>
          <p:cNvPr id="3" name="Zástupný symbol pro obsah 2">
            <a:extLst>
              <a:ext uri="{FF2B5EF4-FFF2-40B4-BE49-F238E27FC236}">
                <a16:creationId xmlns:a16="http://schemas.microsoft.com/office/drawing/2014/main" id="{2ECF434E-5FFA-4B84-AD0B-46A5C510CBC5}"/>
              </a:ext>
            </a:extLst>
          </p:cNvPr>
          <p:cNvSpPr>
            <a:spLocks noGrp="1"/>
          </p:cNvSpPr>
          <p:nvPr>
            <p:ph idx="1"/>
          </p:nvPr>
        </p:nvSpPr>
        <p:spPr/>
        <p:txBody>
          <a:bodyPr>
            <a:normAutofit/>
          </a:bodyPr>
          <a:lstStyle/>
          <a:p>
            <a:pPr marL="0" indent="0">
              <a:buNone/>
            </a:pPr>
            <a:r>
              <a:rPr lang="fr-FR" dirty="0"/>
              <a:t>Deux méthodologies de traduction coexistent:</a:t>
            </a:r>
          </a:p>
          <a:p>
            <a:pPr marL="0" indent="0">
              <a:buNone/>
            </a:pPr>
            <a:endParaRPr lang="fr-FR" dirty="0"/>
          </a:p>
          <a:p>
            <a:r>
              <a:rPr lang="fr-FR" dirty="0"/>
              <a:t>RECREER: essayer de faire aussi bien que l'auteur. Conserver l'originalité. Traducteur-écrivain, superposition d'auteurs, œuvre de recréation</a:t>
            </a:r>
          </a:p>
          <a:p>
            <a:endParaRPr lang="fr-FR" dirty="0"/>
          </a:p>
          <a:p>
            <a:r>
              <a:rPr lang="fr-FR" dirty="0"/>
              <a:t>RETRANSCRIRE: Traducteur en retrait. Il identifie les signes et marques pour les retranscrire.</a:t>
            </a:r>
          </a:p>
          <a:p>
            <a:endParaRPr lang="fr-FR" dirty="0"/>
          </a:p>
          <a:p>
            <a:endParaRPr lang="cs-CZ" dirty="0"/>
          </a:p>
        </p:txBody>
      </p:sp>
    </p:spTree>
    <p:extLst>
      <p:ext uri="{BB962C8B-B14F-4D97-AF65-F5344CB8AC3E}">
        <p14:creationId xmlns:p14="http://schemas.microsoft.com/office/powerpoint/2010/main" val="2868122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0A5F3D-58AF-407A-8FC6-7AF1A2A0BB73}"/>
              </a:ext>
            </a:extLst>
          </p:cNvPr>
          <p:cNvSpPr>
            <a:spLocks noGrp="1"/>
          </p:cNvSpPr>
          <p:nvPr>
            <p:ph type="title"/>
          </p:nvPr>
        </p:nvSpPr>
        <p:spPr/>
        <p:txBody>
          <a:bodyPr/>
          <a:lstStyle/>
          <a:p>
            <a:r>
              <a:rPr lang="fr-FR" dirty="0"/>
              <a:t>Dans tous les cas, traduire contient:</a:t>
            </a:r>
            <a:br>
              <a:rPr lang="fr-FR" dirty="0"/>
            </a:br>
            <a:endParaRPr lang="cs-CZ" dirty="0"/>
          </a:p>
        </p:txBody>
      </p:sp>
      <p:sp>
        <p:nvSpPr>
          <p:cNvPr id="3" name="Zástupný symbol pro obsah 2">
            <a:extLst>
              <a:ext uri="{FF2B5EF4-FFF2-40B4-BE49-F238E27FC236}">
                <a16:creationId xmlns:a16="http://schemas.microsoft.com/office/drawing/2014/main" id="{4C88C4D0-1BDE-4237-9943-94BBC51440BA}"/>
              </a:ext>
            </a:extLst>
          </p:cNvPr>
          <p:cNvSpPr>
            <a:spLocks noGrp="1"/>
          </p:cNvSpPr>
          <p:nvPr>
            <p:ph idx="1"/>
          </p:nvPr>
        </p:nvSpPr>
        <p:spPr>
          <a:xfrm>
            <a:off x="677334" y="1444487"/>
            <a:ext cx="8596668" cy="4596875"/>
          </a:xfrm>
        </p:spPr>
        <p:txBody>
          <a:bodyPr>
            <a:normAutofit fontScale="92500" lnSpcReduction="20000"/>
          </a:bodyPr>
          <a:lstStyle/>
          <a:p>
            <a:pPr>
              <a:buFontTx/>
              <a:buChar char="-"/>
            </a:pPr>
            <a:r>
              <a:rPr lang="fr-FR" sz="2100" dirty="0"/>
              <a:t>Des traits de subjectivité</a:t>
            </a:r>
            <a:r>
              <a:rPr lang="cs-CZ" sz="2100" dirty="0"/>
              <a:t>: o</a:t>
            </a:r>
            <a:r>
              <a:rPr lang="fr-FR" sz="2100" dirty="0" err="1"/>
              <a:t>rganisent</a:t>
            </a:r>
            <a:r>
              <a:rPr lang="fr-FR" sz="2100" dirty="0"/>
              <a:t> </a:t>
            </a:r>
            <a:r>
              <a:rPr lang="cs-CZ" sz="2100" dirty="0"/>
              <a:t>en </a:t>
            </a:r>
            <a:r>
              <a:rPr lang="fr-FR" sz="2100" dirty="0"/>
              <a:t>suivant rythme, imagerie particulière.</a:t>
            </a:r>
            <a:br>
              <a:rPr lang="fr-FR" sz="2100" dirty="0"/>
            </a:br>
            <a:r>
              <a:rPr lang="fr-FR" sz="2100" dirty="0"/>
              <a:t>Analyse stylistique. Pour le traducteur : être attentif aux données formelles de la langue, puis construire des « systèmes d'équivalence ».</a:t>
            </a:r>
            <a:br>
              <a:rPr lang="fr-FR" sz="2100" dirty="0"/>
            </a:br>
            <a:br>
              <a:rPr lang="fr-FR" sz="2100" dirty="0"/>
            </a:br>
            <a:r>
              <a:rPr lang="fr-FR" sz="2100" dirty="0"/>
              <a:t>- Un travail sur la langue.</a:t>
            </a:r>
            <a:br>
              <a:rPr lang="fr-FR" sz="2100" dirty="0"/>
            </a:br>
            <a:br>
              <a:rPr lang="fr-FR" sz="2100" dirty="0"/>
            </a:br>
            <a:r>
              <a:rPr lang="fr-FR" sz="2100" dirty="0"/>
              <a:t>Il faut bouger les lignes. Il y a en fait « transgression ». Jusqu'à récemment, des traducteurs n'osaient pas, n'étaient pas audacieux, étaient timides, laissant de fait l'originalité de côté.</a:t>
            </a:r>
            <a:br>
              <a:rPr lang="fr-FR" sz="2100" dirty="0"/>
            </a:br>
            <a:br>
              <a:rPr lang="fr-FR" sz="2100" dirty="0"/>
            </a:br>
            <a:r>
              <a:rPr lang="fr-FR" sz="2100" dirty="0"/>
              <a:t>- Une dimension interprétative.</a:t>
            </a:r>
            <a:br>
              <a:rPr lang="fr-FR" sz="2100" dirty="0"/>
            </a:br>
            <a:br>
              <a:rPr lang="fr-FR" sz="2100" dirty="0"/>
            </a:br>
            <a:r>
              <a:rPr lang="fr-FR" sz="2100" dirty="0"/>
              <a:t>Signification non aléatoire mais ouverte ! De nombreuses interprétations sont possibles. Plus il y a de traductions, plus l'œuvre est susceptible d'être de qualité. traduire un texte, c'est d'abord l'interpréter !</a:t>
            </a:r>
          </a:p>
          <a:p>
            <a:pPr>
              <a:buFontTx/>
              <a:buChar char="-"/>
            </a:pPr>
            <a:endParaRPr lang="fr-FR" sz="2100" dirty="0"/>
          </a:p>
          <a:p>
            <a:r>
              <a:rPr lang="fr-FR" sz="2100" dirty="0"/>
              <a:t>Soit: traduire un texte, c'est d'abord l'interpréter !</a:t>
            </a:r>
          </a:p>
          <a:p>
            <a:endParaRPr lang="cs-CZ" dirty="0"/>
          </a:p>
        </p:txBody>
      </p:sp>
    </p:spTree>
    <p:extLst>
      <p:ext uri="{BB962C8B-B14F-4D97-AF65-F5344CB8AC3E}">
        <p14:creationId xmlns:p14="http://schemas.microsoft.com/office/powerpoint/2010/main" val="969987918"/>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TotalTime>
  <Words>940</Words>
  <Application>Microsoft Office PowerPoint</Application>
  <PresentationFormat>Širokoúhlá obrazovka</PresentationFormat>
  <Paragraphs>115</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Trebuchet MS</vt:lpstr>
      <vt:lpstr>Wingdings 3</vt:lpstr>
      <vt:lpstr>Fazeta</vt:lpstr>
      <vt:lpstr>Introduction à la traduction</vt:lpstr>
      <vt:lpstr>La traduction</vt:lpstr>
      <vt:lpstr>« Les originaux ne vieillissent pas mais les traductions, oui ! » Walter Benjamin </vt:lpstr>
      <vt:lpstr>Traduction et traductologie</vt:lpstr>
      <vt:lpstr>Histoire de la traduction comme science</vt:lpstr>
      <vt:lpstr>Les formes de traduction</vt:lpstr>
      <vt:lpstr>Traduction oblique (littéraire)</vt:lpstr>
      <vt:lpstr>Méthodologies</vt:lpstr>
      <vt:lpstr>Dans tous les cas, traduire contient: </vt:lpstr>
      <vt:lpstr>Problèmes qui se posent au traducteur</vt:lpstr>
      <vt:lpstr>Puisqu’il faut:</vt:lpstr>
      <vt:lpstr>Ou encore traduire:</vt:lpstr>
      <vt:lpstr>Solutions/Outils</vt:lpstr>
      <vt:lpstr>Qu’est-ce qu’une traduction réussie?</vt:lpstr>
      <vt:lpstr>Avez-vous bien suivi?</vt:lpstr>
      <vt:lpstr>Bibliographie</vt:lpstr>
      <vt:lpstr>Examen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à la traduction</dc:title>
  <dc:creator>ja</dc:creator>
  <cp:lastModifiedBy>ja</cp:lastModifiedBy>
  <cp:revision>22</cp:revision>
  <dcterms:created xsi:type="dcterms:W3CDTF">2018-03-07T14:05:17Z</dcterms:created>
  <dcterms:modified xsi:type="dcterms:W3CDTF">2019-03-13T18:11:00Z</dcterms:modified>
</cp:coreProperties>
</file>