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66" r:id="rId6"/>
    <p:sldId id="265" r:id="rId7"/>
    <p:sldId id="257" r:id="rId8"/>
    <p:sldId id="259" r:id="rId9"/>
    <p:sldId id="260" r:id="rId10"/>
    <p:sldId id="268" r:id="rId11"/>
    <p:sldId id="258" r:id="rId12"/>
    <p:sldId id="267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1341" autoAdjust="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0A512-7DD2-4DB3-A9C6-E29B5C7CBDE2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66956-7B7B-4B79-90E5-D48936CEE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20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66956-7B7B-4B79-90E5-D48936CEE21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68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DCC-6854-41A3-B5B4-242A756F00E3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4015-21DE-4701-9624-11F1F9B7A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92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DCC-6854-41A3-B5B4-242A756F00E3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4015-21DE-4701-9624-11F1F9B7A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01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DCC-6854-41A3-B5B4-242A756F00E3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4015-21DE-4701-9624-11F1F9B7A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5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DCC-6854-41A3-B5B4-242A756F00E3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4015-21DE-4701-9624-11F1F9B7A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85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DCC-6854-41A3-B5B4-242A756F00E3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4015-21DE-4701-9624-11F1F9B7A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51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DCC-6854-41A3-B5B4-242A756F00E3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4015-21DE-4701-9624-11F1F9B7A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0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DCC-6854-41A3-B5B4-242A756F00E3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4015-21DE-4701-9624-11F1F9B7A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DCC-6854-41A3-B5B4-242A756F00E3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4015-21DE-4701-9624-11F1F9B7A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39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DCC-6854-41A3-B5B4-242A756F00E3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4015-21DE-4701-9624-11F1F9B7A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56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DCC-6854-41A3-B5B4-242A756F00E3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4015-21DE-4701-9624-11F1F9B7A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7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9DCC-6854-41A3-B5B4-242A756F00E3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4015-21DE-4701-9624-11F1F9B7A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1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9DCC-6854-41A3-B5B4-242A756F00E3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4015-21DE-4701-9624-11F1F9B7A1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9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Exkurze Berlín 2019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Informační schůzka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4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Obrázek 2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1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náklady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Vlak: cca 1000 Kč</a:t>
            </a:r>
          </a:p>
          <a:p>
            <a:pPr marL="0" indent="0">
              <a:buNone/>
            </a:pPr>
            <a:r>
              <a:rPr lang="cs-CZ" sz="2200" dirty="0" smtClean="0"/>
              <a:t>(bude uhrazeno prostřednictvím stipendia HÚ v dubnu)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Ubytování (včetně snídaně): 3500 Kč</a:t>
            </a:r>
          </a:p>
          <a:p>
            <a:pPr marL="0" indent="0">
              <a:buNone/>
            </a:pPr>
            <a:r>
              <a:rPr lang="cs-CZ" sz="2200" dirty="0" smtClean="0"/>
              <a:t>(po exkurzi bude zažádáno o stipendium FF MU, výše </a:t>
            </a:r>
            <a:r>
              <a:rPr lang="cs-CZ" sz="2200" dirty="0" smtClean="0"/>
              <a:t>stipendia kolem </a:t>
            </a:r>
            <a:r>
              <a:rPr lang="cs-CZ" sz="2200" dirty="0" smtClean="0"/>
              <a:t>30%)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MHD: cca 1000 </a:t>
            </a:r>
            <a:r>
              <a:rPr lang="cs-CZ" dirty="0" smtClean="0"/>
              <a:t>Kč (samozřejmě v Eur)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Vstupy: hromadné vstupy </a:t>
            </a:r>
            <a:r>
              <a:rPr lang="cs-CZ" dirty="0" smtClean="0"/>
              <a:t>hrazeny, na ostatní cca 500,- Kč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Strava: </a:t>
            </a:r>
            <a:r>
              <a:rPr lang="cs-CZ" dirty="0" smtClean="0"/>
              <a:t>na </a:t>
            </a:r>
            <a:r>
              <a:rPr lang="cs-CZ" dirty="0" smtClean="0"/>
              <a:t>vlastní </a:t>
            </a:r>
            <a:r>
              <a:rPr lang="cs-CZ" dirty="0" smtClean="0"/>
              <a:t>náklady (kromě snídaně)</a:t>
            </a:r>
          </a:p>
          <a:p>
            <a:pPr marL="0" indent="0">
              <a:buNone/>
            </a:pPr>
            <a:r>
              <a:rPr lang="cs-CZ" sz="2200" dirty="0"/>
              <a:t>(</a:t>
            </a:r>
            <a:r>
              <a:rPr lang="cs-CZ" sz="2200" dirty="0" smtClean="0"/>
              <a:t>Ceny </a:t>
            </a:r>
            <a:r>
              <a:rPr lang="cs-CZ" sz="2200" dirty="0"/>
              <a:t>v supermarketech 1-1,5x vůči pražským</a:t>
            </a:r>
            <a:r>
              <a:rPr lang="cs-CZ" sz="2200" dirty="0" smtClean="0"/>
              <a:t>.)</a:t>
            </a:r>
            <a:endParaRPr lang="cs-CZ" sz="22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05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1. Zakoupení </a:t>
            </a:r>
            <a:r>
              <a:rPr lang="cs-CZ" dirty="0" smtClean="0">
                <a:solidFill>
                  <a:srgbClr val="FF0000"/>
                </a:solidFill>
              </a:rPr>
              <a:t>jízdenek do Berlína a zpět</a:t>
            </a:r>
          </a:p>
          <a:p>
            <a:pPr marL="0" indent="0">
              <a:buNone/>
            </a:pPr>
            <a:r>
              <a:rPr lang="cs-CZ" dirty="0" smtClean="0"/>
              <a:t>(Co nejdříve. </a:t>
            </a:r>
            <a:r>
              <a:rPr lang="cs-CZ" dirty="0" smtClean="0"/>
              <a:t>Student pak bude zapsán na žádost o stipendium HÚ.)</a:t>
            </a:r>
          </a:p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dirty="0" smtClean="0"/>
              <a:t>. Uhradit nevratnou zálohu na ubytování </a:t>
            </a:r>
            <a:r>
              <a:rPr lang="cs-CZ" dirty="0" smtClean="0">
                <a:solidFill>
                  <a:srgbClr val="FF0000"/>
                </a:solidFill>
              </a:rPr>
              <a:t>3500</a:t>
            </a:r>
            <a:r>
              <a:rPr lang="cs-CZ" dirty="0" smtClean="0"/>
              <a:t>,- </a:t>
            </a:r>
            <a:r>
              <a:rPr lang="cs-CZ" dirty="0" smtClean="0"/>
              <a:t>Kč</a:t>
            </a:r>
          </a:p>
          <a:p>
            <a:pPr marL="0" indent="0">
              <a:buNone/>
            </a:pPr>
            <a:r>
              <a:rPr lang="cs-CZ" dirty="0" smtClean="0"/>
              <a:t>Do </a:t>
            </a:r>
            <a:r>
              <a:rPr lang="cs-CZ" dirty="0" smtClean="0">
                <a:solidFill>
                  <a:srgbClr val="FF0000"/>
                </a:solidFill>
              </a:rPr>
              <a:t>15. března 2019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r>
              <a:rPr lang="cs-CZ" dirty="0"/>
              <a:t>Studenti si po doložení </a:t>
            </a:r>
            <a:r>
              <a:rPr lang="cs-CZ" dirty="0" smtClean="0"/>
              <a:t>vytištěné </a:t>
            </a:r>
            <a:r>
              <a:rPr lang="cs-CZ" dirty="0"/>
              <a:t>zaplacené </a:t>
            </a:r>
            <a:r>
              <a:rPr lang="cs-CZ" dirty="0" smtClean="0"/>
              <a:t>jízdenky, složení zálohy a po odevzdání vyplněné přihlášky na exkurzi </a:t>
            </a:r>
            <a:r>
              <a:rPr lang="cs-CZ" dirty="0"/>
              <a:t>vylosují </a:t>
            </a:r>
            <a:r>
              <a:rPr lang="cs-CZ" b="1" dirty="0"/>
              <a:t>téma </a:t>
            </a:r>
            <a:r>
              <a:rPr lang="cs-CZ" b="1" dirty="0" smtClean="0"/>
              <a:t>krátkého </a:t>
            </a:r>
            <a:r>
              <a:rPr lang="cs-CZ" b="1" dirty="0"/>
              <a:t>referátu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Před cestou pojistit </a:t>
            </a:r>
            <a:r>
              <a:rPr lang="cs-CZ" u="sng" dirty="0"/>
              <a:t>na 5 dní.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Stornovat lze jen do 28. března 2019!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86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Exkurzi zdar!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703064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Program k prasknutí nabitý bude přerušen jedním </a:t>
            </a:r>
            <a:r>
              <a:rPr lang="cs-CZ" dirty="0" smtClean="0">
                <a:solidFill>
                  <a:srgbClr val="FF0000"/>
                </a:solidFill>
              </a:rPr>
              <a:t>půldnem volna </a:t>
            </a:r>
            <a:r>
              <a:rPr lang="cs-CZ" dirty="0" smtClean="0"/>
              <a:t>k návštěvě berlínských galerií nebo muzeí bez vztahu k tématu exkurze. Kdo však bude chtít pokračovat, může se vydat </a:t>
            </a:r>
            <a:r>
              <a:rPr lang="cs-CZ" dirty="0"/>
              <a:t> s </a:t>
            </a:r>
            <a:r>
              <a:rPr lang="cs-CZ" dirty="0" smtClean="0"/>
              <a:t>organizátorem na alternativní program, připravený zvláště a zcela podle jeho libosti.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"/>
          <a:stretch/>
        </p:blipFill>
        <p:spPr>
          <a:xfrm>
            <a:off x="5975299" y="1258824"/>
            <a:ext cx="5052365" cy="44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6968" y="98425"/>
            <a:ext cx="10263632" cy="1325563"/>
          </a:xfrm>
        </p:spPr>
        <p:txBody>
          <a:bodyPr/>
          <a:lstStyle/>
          <a:p>
            <a:r>
              <a:rPr lang="cs-CZ" dirty="0" smtClean="0"/>
              <a:t>Říšský sněm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5" y="1356870"/>
            <a:ext cx="4748039" cy="26738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7" y="4275590"/>
            <a:ext cx="9436128" cy="23495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" y="1354450"/>
            <a:ext cx="5341239" cy="26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3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Pamětní místa nacistického Berlína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65" y="1690688"/>
            <a:ext cx="5386635" cy="282798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29467" cy="21549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187234"/>
            <a:ext cx="3229467" cy="21562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77" y="4614710"/>
            <a:ext cx="2591924" cy="17288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b="9187"/>
          <a:stretch/>
        </p:blipFill>
        <p:spPr>
          <a:xfrm>
            <a:off x="4366965" y="4614711"/>
            <a:ext cx="2597765" cy="17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6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Památníky války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9" r="-1"/>
          <a:stretch/>
        </p:blipFill>
        <p:spPr>
          <a:xfrm>
            <a:off x="629166" y="1850751"/>
            <a:ext cx="7617850" cy="428604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54" y="1107593"/>
            <a:ext cx="36027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4716" y="669925"/>
            <a:ext cx="5615609" cy="1325563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amátníky války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49" y="2769703"/>
            <a:ext cx="6177445" cy="370646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6" y="233589"/>
            <a:ext cx="4164497" cy="62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1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Berlín lidově demokratické diktatury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581"/>
          <a:stretch/>
        </p:blipFill>
        <p:spPr>
          <a:xfrm>
            <a:off x="932069" y="1616768"/>
            <a:ext cx="3613428" cy="27100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66" y="1616768"/>
            <a:ext cx="3725596" cy="279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9" y="4326839"/>
            <a:ext cx="3613428" cy="21212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768" y="1606562"/>
            <a:ext cx="1871634" cy="28044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02" y="4555531"/>
            <a:ext cx="5691099" cy="18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1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Základní informace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dirty="0" smtClean="0"/>
              <a:t>Termín: </a:t>
            </a:r>
            <a:r>
              <a:rPr lang="cs-CZ" sz="5400" dirty="0" smtClean="0"/>
              <a:t>1.4. – 5.4. 2019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Maximální počet účastníků studentů: 28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Cesta</a:t>
            </a:r>
            <a:r>
              <a:rPr lang="cs-CZ" dirty="0" smtClean="0"/>
              <a:t>: vlak</a:t>
            </a:r>
          </a:p>
          <a:p>
            <a:pPr marL="0" indent="0">
              <a:buNone/>
            </a:pPr>
            <a:r>
              <a:rPr lang="cs-CZ" dirty="0" smtClean="0"/>
              <a:t>Ubytování: pension/hotel</a:t>
            </a:r>
          </a:p>
          <a:p>
            <a:pPr marL="0" indent="0">
              <a:buNone/>
            </a:pPr>
            <a:r>
              <a:rPr lang="cs-CZ" dirty="0" smtClean="0"/>
              <a:t>Strava: snídaně v pensionu (v ceně ubytování), obědy a večeře samostatně na vlastní náklady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Finanční náklady budou vyšší, než původně uvedeno.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14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Ubytování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90600"/>
            <a:ext cx="8178800" cy="505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Hotel Bellevue am Kurfürstendamm in Berlin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Emser Straße 19-20</a:t>
            </a:r>
            <a:r>
              <a:rPr lang="cs-CZ" sz="2400" dirty="0" smtClean="0"/>
              <a:t>, </a:t>
            </a:r>
            <a:r>
              <a:rPr lang="de-DE" sz="2400" dirty="0" smtClean="0"/>
              <a:t>10719 Berlin-Wilmersdorf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Bývalý západní Berlín, širší centrum, přemísťování MHD a pěšky.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Rezervace (5x čtyřlůžkový pokoj, 3x třílůžkový pokoj + pro doprovod 3x dvoulůžkové pokoje)</a:t>
            </a:r>
          </a:p>
          <a:p>
            <a:pPr marL="0" indent="0">
              <a:buNone/>
            </a:pPr>
            <a:r>
              <a:rPr lang="cs-CZ" dirty="0" smtClean="0"/>
              <a:t>Cena se snídaní: 3500 Kč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5446"/>
            <a:ext cx="7924800" cy="23165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73" y="677862"/>
            <a:ext cx="2925589" cy="46863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111272" y="5398869"/>
            <a:ext cx="2925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https://hotel-bellevue-berlin.de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054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Doprava vlakem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600" u="sng" dirty="0" smtClean="0"/>
              <a:t>Nutnost zakoupit jízdenku tam a zpět samostatně!</a:t>
            </a:r>
          </a:p>
          <a:p>
            <a:pPr marL="0" indent="0">
              <a:buNone/>
            </a:pPr>
            <a:r>
              <a:rPr lang="cs-CZ" sz="2400" dirty="0"/>
              <a:t>Cena zpáteční jízdenky pro studenta s ISIC cca </a:t>
            </a:r>
            <a:r>
              <a:rPr lang="cs-CZ" sz="2400" b="1" dirty="0"/>
              <a:t>1000,- </a:t>
            </a:r>
            <a:r>
              <a:rPr lang="cs-CZ" sz="2400" dirty="0" smtClean="0"/>
              <a:t>Kč (z Brna).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Trvání </a:t>
            </a:r>
            <a:r>
              <a:rPr lang="cs-CZ" sz="2400" dirty="0" smtClean="0"/>
              <a:t>cesty Brno – Berlín cca 7-8 hodin.</a:t>
            </a:r>
          </a:p>
          <a:p>
            <a:pPr marL="0" indent="0">
              <a:buNone/>
            </a:pPr>
            <a:r>
              <a:rPr lang="cs-CZ" sz="2400" dirty="0" smtClean="0"/>
              <a:t>Rezervace s místenkou </a:t>
            </a:r>
            <a:r>
              <a:rPr lang="cs-CZ" sz="2400" u="sng" dirty="0" smtClean="0">
                <a:hlinkClick r:id="rId2"/>
              </a:rPr>
              <a:t>www.cd.cz</a:t>
            </a:r>
            <a:r>
              <a:rPr lang="cs-CZ" sz="2400" dirty="0" smtClean="0"/>
              <a:t> .</a:t>
            </a:r>
            <a:endParaRPr lang="cs-CZ" sz="2400" dirty="0" smtClean="0"/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r>
              <a:rPr lang="cs-CZ" sz="3000" b="1" dirty="0" smtClean="0">
                <a:solidFill>
                  <a:srgbClr val="FF0000"/>
                </a:solidFill>
              </a:rPr>
              <a:t>Sraz v Praze na hlavním nádraží 9:30!</a:t>
            </a:r>
            <a:endParaRPr lang="cs-CZ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i="1" dirty="0" smtClean="0"/>
              <a:t>Cesta tam (Brno – Praha – Berlín)</a:t>
            </a:r>
          </a:p>
          <a:p>
            <a:pPr marL="0" indent="0">
              <a:buNone/>
            </a:pPr>
            <a:r>
              <a:rPr lang="cs-CZ" sz="2000" b="1" dirty="0" smtClean="0"/>
              <a:t>RJ 570    Brno dolní n.  6:37 (příjezd do Prahy 9:07) 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EC </a:t>
            </a:r>
            <a:r>
              <a:rPr lang="cs-CZ" sz="2000" b="1" dirty="0" smtClean="0">
                <a:solidFill>
                  <a:srgbClr val="FF0000"/>
                </a:solidFill>
              </a:rPr>
              <a:t>174    Praha hl. n. 10:32 –  </a:t>
            </a:r>
            <a:r>
              <a:rPr lang="cs-CZ" sz="2000" b="1" dirty="0" err="1" smtClean="0">
                <a:solidFill>
                  <a:srgbClr val="FF0000"/>
                </a:solidFill>
              </a:rPr>
              <a:t>Berlin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Hbf</a:t>
            </a:r>
            <a:r>
              <a:rPr lang="cs-CZ" sz="2000" b="1" dirty="0" smtClean="0">
                <a:solidFill>
                  <a:srgbClr val="FF0000"/>
                </a:solidFill>
              </a:rPr>
              <a:t> (</a:t>
            </a:r>
            <a:r>
              <a:rPr lang="cs-CZ" sz="2000" b="1" dirty="0" err="1" smtClean="0">
                <a:solidFill>
                  <a:srgbClr val="FF0000"/>
                </a:solidFill>
              </a:rPr>
              <a:t>tief</a:t>
            </a:r>
            <a:r>
              <a:rPr lang="cs-CZ" sz="2000" b="1" dirty="0" smtClean="0">
                <a:solidFill>
                  <a:srgbClr val="FF0000"/>
                </a:solidFill>
              </a:rPr>
              <a:t>) 14:43</a:t>
            </a:r>
          </a:p>
          <a:p>
            <a:pPr marL="0" indent="0">
              <a:buNone/>
            </a:pPr>
            <a:r>
              <a:rPr lang="cs-CZ" sz="2400" i="1" dirty="0" smtClean="0"/>
              <a:t>A zase zpátky (Berlín – Praha – Brno)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EC 175    </a:t>
            </a:r>
            <a:r>
              <a:rPr lang="cs-CZ" sz="2000" b="1" dirty="0" err="1" smtClean="0">
                <a:solidFill>
                  <a:srgbClr val="FF0000"/>
                </a:solidFill>
              </a:rPr>
              <a:t>Berlin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Hbf</a:t>
            </a:r>
            <a:r>
              <a:rPr lang="cs-CZ" sz="2000" b="1" dirty="0" smtClean="0">
                <a:solidFill>
                  <a:srgbClr val="FF0000"/>
                </a:solidFill>
              </a:rPr>
              <a:t> (</a:t>
            </a:r>
            <a:r>
              <a:rPr lang="cs-CZ" sz="2000" b="1" dirty="0" err="1" smtClean="0">
                <a:solidFill>
                  <a:srgbClr val="FF0000"/>
                </a:solidFill>
              </a:rPr>
              <a:t>tief</a:t>
            </a:r>
            <a:r>
              <a:rPr lang="cs-CZ" sz="2000" b="1" dirty="0" smtClean="0">
                <a:solidFill>
                  <a:srgbClr val="FF0000"/>
                </a:solidFill>
              </a:rPr>
              <a:t>) 12:59 – Praha hl. n. 17:26</a:t>
            </a:r>
          </a:p>
          <a:p>
            <a:pPr marL="0" indent="0">
              <a:buNone/>
            </a:pPr>
            <a:r>
              <a:rPr lang="cs-CZ" sz="2000" b="1" dirty="0" smtClean="0"/>
              <a:t>EC 283    Praha hl. n. 17:50 –  Brno dolní n. 20:22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568005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Širokoúhlá obrazovka</PresentationFormat>
  <Paragraphs>66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Exkurze Berlín 2019</vt:lpstr>
      <vt:lpstr>Říšský sněm</vt:lpstr>
      <vt:lpstr>Pamětní místa nacistického Berlína</vt:lpstr>
      <vt:lpstr>Památníky války</vt:lpstr>
      <vt:lpstr>Památníky války</vt:lpstr>
      <vt:lpstr>Berlín lidově demokratické diktatury</vt:lpstr>
      <vt:lpstr>Základní informace</vt:lpstr>
      <vt:lpstr>Ubytování</vt:lpstr>
      <vt:lpstr>Doprava vlakem</vt:lpstr>
      <vt:lpstr>Prezentace aplikace PowerPoint</vt:lpstr>
      <vt:lpstr>Finanční náklady </vt:lpstr>
      <vt:lpstr>Povinnosti</vt:lpstr>
      <vt:lpstr>Exkurzi zdar! 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Exkurze Berlín 2019</dc:title>
  <dc:creator>jiri nemec</dc:creator>
  <cp:lastModifiedBy>Jiří Němec</cp:lastModifiedBy>
  <cp:revision>30</cp:revision>
  <dcterms:created xsi:type="dcterms:W3CDTF">2019-02-25T07:52:27Z</dcterms:created>
  <dcterms:modified xsi:type="dcterms:W3CDTF">2019-02-25T14:34:56Z</dcterms:modified>
</cp:coreProperties>
</file>