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B58D3-FD14-44FB-B2CB-CBC2F3DD5471}" type="datetimeFigureOut">
              <a:rPr lang="sk-SK" smtClean="0"/>
              <a:t>08.04.2019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04EDA5-11D2-40C8-B7AD-A5EF64D125D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846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28B4-3C2A-4FDF-8226-B30C9D2A3623}" type="slidenum">
              <a:rPr lang="sk-SK" smtClean="0"/>
              <a:pPr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7615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A4D47-ED5C-4833-BDAD-7117CAAAC1CB}" type="datetimeFigureOut">
              <a:rPr lang="sk-SK" smtClean="0"/>
              <a:t>08.04.2019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C01C-EFFD-4446-96C3-D9C37D63D94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2458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A4D47-ED5C-4833-BDAD-7117CAAAC1CB}" type="datetimeFigureOut">
              <a:rPr lang="sk-SK" smtClean="0"/>
              <a:t>08.04.2019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C01C-EFFD-4446-96C3-D9C37D63D94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2213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A4D47-ED5C-4833-BDAD-7117CAAAC1CB}" type="datetimeFigureOut">
              <a:rPr lang="sk-SK" smtClean="0"/>
              <a:t>08.04.2019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C01C-EFFD-4446-96C3-D9C37D63D94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80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A4D47-ED5C-4833-BDAD-7117CAAAC1CB}" type="datetimeFigureOut">
              <a:rPr lang="sk-SK" smtClean="0"/>
              <a:t>08.04.2019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C01C-EFFD-4446-96C3-D9C37D63D94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4301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A4D47-ED5C-4833-BDAD-7117CAAAC1CB}" type="datetimeFigureOut">
              <a:rPr lang="sk-SK" smtClean="0"/>
              <a:t>08.04.2019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C01C-EFFD-4446-96C3-D9C37D63D94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2128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A4D47-ED5C-4833-BDAD-7117CAAAC1CB}" type="datetimeFigureOut">
              <a:rPr lang="sk-SK" smtClean="0"/>
              <a:t>08.04.2019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C01C-EFFD-4446-96C3-D9C37D63D94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78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A4D47-ED5C-4833-BDAD-7117CAAAC1CB}" type="datetimeFigureOut">
              <a:rPr lang="sk-SK" smtClean="0"/>
              <a:t>08.04.2019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C01C-EFFD-4446-96C3-D9C37D63D94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82200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A4D47-ED5C-4833-BDAD-7117CAAAC1CB}" type="datetimeFigureOut">
              <a:rPr lang="sk-SK" smtClean="0"/>
              <a:t>08.04.2019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C01C-EFFD-4446-96C3-D9C37D63D94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0529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A4D47-ED5C-4833-BDAD-7117CAAAC1CB}" type="datetimeFigureOut">
              <a:rPr lang="sk-SK" smtClean="0"/>
              <a:t>08.04.2019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C01C-EFFD-4446-96C3-D9C37D63D94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23998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A4D47-ED5C-4833-BDAD-7117CAAAC1CB}" type="datetimeFigureOut">
              <a:rPr lang="sk-SK" smtClean="0"/>
              <a:t>08.04.2019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C01C-EFFD-4446-96C3-D9C37D63D94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5387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A4D47-ED5C-4833-BDAD-7117CAAAC1CB}" type="datetimeFigureOut">
              <a:rPr lang="sk-SK" smtClean="0"/>
              <a:t>08.04.2019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C01C-EFFD-4446-96C3-D9C37D63D94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98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A4D47-ED5C-4833-BDAD-7117CAAAC1CB}" type="datetimeFigureOut">
              <a:rPr lang="sk-SK" smtClean="0"/>
              <a:t>08.04.2019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6C01C-EFFD-4446-96C3-D9C37D63D94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6503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vfVznGU2CE" TargetMode="External"/><Relationship Id="rId2" Type="http://schemas.openxmlformats.org/officeDocument/2006/relationships/hyperlink" Target="https://www.youtube.com/watch?v=WijMCSfX0R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1HbBqZrpe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8KRZX5KL4fA&amp;t=40s" TargetMode="External"/><Relationship Id="rId4" Type="http://schemas.openxmlformats.org/officeDocument/2006/relationships/hyperlink" Target="https://www.youtube.com/watch?v=9ctvilK76us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b47XHidvwQ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prezi.com/pz-jshmvwgis/artificial-life-art/?utm_campaign=share&amp;utm_medium=cop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88Ya9krtB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1jDt5unArNk&amp;feature=relate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://www.youtube.com/watch?v=opBD8HOQNV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nb4YowfXmY" TargetMode="External"/><Relationship Id="rId2" Type="http://schemas.openxmlformats.org/officeDocument/2006/relationships/hyperlink" Target="http://www.youtube.com/watch?v=aV6ChawH2K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TbEIwOI-hYM&amp;feature=related" TargetMode="External"/><Relationship Id="rId4" Type="http://schemas.openxmlformats.org/officeDocument/2006/relationships/hyperlink" Target="https://vimeo.com/127557329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illvorn.concordia.ca/robography/GraceState.html" TargetMode="External"/><Relationship Id="rId2" Type="http://schemas.openxmlformats.org/officeDocument/2006/relationships/hyperlink" Target="http://www.youtube.com/watch?v=4snPIAn4z8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3w53KboB-00" TargetMode="External"/><Relationship Id="rId4" Type="http://schemas.openxmlformats.org/officeDocument/2006/relationships/hyperlink" Target="https://www.youtube.com/watch?v=cVmlPvTcH2o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feature=player_embedded&amp;v=BjF1zoAd-AI" TargetMode="External"/><Relationship Id="rId2" Type="http://schemas.openxmlformats.org/officeDocument/2006/relationships/hyperlink" Target="http://www.youtube.com/watch?v=KvWo-OV1Nr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Jxzr6bd31io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2bExqhhWRI" TargetMode="External"/><Relationship Id="rId2" Type="http://schemas.openxmlformats.org/officeDocument/2006/relationships/hyperlink" Target="https://www.youtube.com/watch?v=tOp1DX4De0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rVlhMGQgDkY" TargetMode="External"/><Relationship Id="rId5" Type="http://schemas.openxmlformats.org/officeDocument/2006/relationships/hyperlink" Target="http://www.theverge.com/circuitbreaker/2017/2/9/14563036/bipedal-two-legged-robot-cassie-agility-robotics" TargetMode="External"/><Relationship Id="rId4" Type="http://schemas.openxmlformats.org/officeDocument/2006/relationships/hyperlink" Target="http://www.youtube.com/watch?v=VXJZVZFRFJ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5640" y="2492897"/>
            <a:ext cx="7344816" cy="1596177"/>
          </a:xfrm>
        </p:spPr>
        <p:txBody>
          <a:bodyPr>
            <a:normAutofit fontScale="90000"/>
          </a:bodyPr>
          <a:lstStyle/>
          <a:p>
            <a:r>
              <a:rPr lang="sk-SK" dirty="0"/>
              <a:t> </a:t>
            </a:r>
            <a:r>
              <a:rPr lang="sk-SK" dirty="0" smtClean="0"/>
              <a:t>  6. </a:t>
            </a:r>
            <a:r>
              <a:rPr lang="sk-SK" dirty="0" err="1" smtClean="0"/>
              <a:t>Artificial</a:t>
            </a:r>
            <a:r>
              <a:rPr lang="sk-SK" dirty="0" smtClean="0"/>
              <a:t> </a:t>
            </a:r>
            <a:r>
              <a:rPr lang="sk-SK" dirty="0" err="1" smtClean="0"/>
              <a:t>life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> </a:t>
            </a:r>
            <a:r>
              <a:rPr lang="sk-SK" dirty="0" smtClean="0"/>
              <a:t>   </a:t>
            </a:r>
            <a:br>
              <a:rPr lang="sk-SK" dirty="0" smtClean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68474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Robotický výskum</a:t>
            </a:r>
            <a:br>
              <a:rPr lang="sk-SK" b="1" dirty="0" smtClean="0"/>
            </a:br>
            <a:r>
              <a:rPr lang="sk-SK" b="1" dirty="0" smtClean="0"/>
              <a:t>správanie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209330" y="1844825"/>
            <a:ext cx="7772870" cy="475252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dirty="0" err="1"/>
              <a:t>Contemporary</a:t>
            </a:r>
            <a:r>
              <a:rPr lang="sk-SK" dirty="0"/>
              <a:t> </a:t>
            </a:r>
            <a:r>
              <a:rPr lang="sk-SK" dirty="0" err="1"/>
              <a:t>behavioral</a:t>
            </a:r>
            <a:r>
              <a:rPr lang="sk-SK" dirty="0"/>
              <a:t> </a:t>
            </a:r>
            <a:r>
              <a:rPr lang="sk-SK" dirty="0" err="1"/>
              <a:t>robots</a:t>
            </a:r>
            <a:endParaRPr lang="sk-SK" dirty="0"/>
          </a:p>
          <a:p>
            <a:r>
              <a:rPr lang="sk-SK" dirty="0" smtClean="0"/>
              <a:t>2009 </a:t>
            </a:r>
            <a:r>
              <a:rPr lang="sk-SK" dirty="0"/>
              <a:t>AEC: </a:t>
            </a:r>
            <a:r>
              <a:rPr lang="sk-SK" dirty="0" err="1"/>
              <a:t>Hiroshi</a:t>
            </a:r>
            <a:r>
              <a:rPr lang="sk-SK" dirty="0"/>
              <a:t> </a:t>
            </a:r>
            <a:r>
              <a:rPr lang="sk-SK" dirty="0" err="1"/>
              <a:t>Ishiguro</a:t>
            </a:r>
            <a:r>
              <a:rPr lang="sk-SK" dirty="0"/>
              <a:t>, Osaka /JP:  GEMINOID</a:t>
            </a:r>
          </a:p>
          <a:p>
            <a:r>
              <a:rPr lang="sk-SK" sz="2400" dirty="0">
                <a:hlinkClick r:id="rId2"/>
              </a:rPr>
              <a:t>https://</a:t>
            </a:r>
            <a:r>
              <a:rPr lang="sk-SK" sz="2400" dirty="0" smtClean="0">
                <a:hlinkClick r:id="rId2"/>
              </a:rPr>
              <a:t>www.youtube.com/watch?v=WijMCSfX0RA</a:t>
            </a:r>
            <a:r>
              <a:rPr lang="sk-SK" sz="2400" dirty="0" smtClean="0"/>
              <a:t> </a:t>
            </a:r>
            <a:endParaRPr lang="sk-SK" sz="2400" dirty="0"/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AEC</a:t>
            </a:r>
            <a:r>
              <a:rPr lang="sk-SK" dirty="0"/>
              <a:t>: </a:t>
            </a:r>
            <a:r>
              <a:rPr lang="sk-SK" dirty="0" err="1"/>
              <a:t>Environment</a:t>
            </a:r>
            <a:r>
              <a:rPr lang="sk-SK" dirty="0"/>
              <a:t>: TELENOID (2010) /  </a:t>
            </a:r>
            <a:r>
              <a:rPr lang="sk-SK" dirty="0" err="1"/>
              <a:t>Hiroshi</a:t>
            </a:r>
            <a:r>
              <a:rPr lang="sk-SK" dirty="0"/>
              <a:t> </a:t>
            </a:r>
            <a:r>
              <a:rPr lang="sk-SK" dirty="0" err="1"/>
              <a:t>Ishiguro</a:t>
            </a:r>
            <a:r>
              <a:rPr lang="sk-SK" dirty="0"/>
              <a:t>, Osaka </a:t>
            </a:r>
            <a:r>
              <a:rPr lang="sk-SK" dirty="0" err="1"/>
              <a:t>University</a:t>
            </a:r>
            <a:r>
              <a:rPr lang="sk-SK" dirty="0"/>
              <a:t>, ATR (JP</a:t>
            </a:r>
          </a:p>
          <a:p>
            <a:r>
              <a:rPr lang="sk-SK" u="sng" dirty="0">
                <a:hlinkClick r:id="rId3"/>
              </a:rPr>
              <a:t>https://</a:t>
            </a:r>
            <a:r>
              <a:rPr lang="sk-SK" u="sng" dirty="0" smtClean="0">
                <a:hlinkClick r:id="rId3"/>
              </a:rPr>
              <a:t>www.youtube.com/watch?v=bvfVznGU2CE</a:t>
            </a:r>
            <a:r>
              <a:rPr lang="sk-SK" u="sng" dirty="0" smtClean="0"/>
              <a:t> </a:t>
            </a:r>
            <a:r>
              <a:rPr lang="sk-SK" dirty="0"/>
              <a:t> 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9379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0931" y="332657"/>
            <a:ext cx="7773338" cy="504056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209330" y="1196753"/>
            <a:ext cx="7772870" cy="504055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sz="1800" dirty="0" err="1"/>
              <a:t>Paro</a:t>
            </a:r>
            <a:r>
              <a:rPr lang="sk-SK" sz="1800" dirty="0"/>
              <a:t> (</a:t>
            </a:r>
            <a:r>
              <a:rPr lang="sk-SK" sz="1800" dirty="0" err="1"/>
              <a:t>seit</a:t>
            </a:r>
            <a:r>
              <a:rPr lang="sk-SK" sz="1800" dirty="0"/>
              <a:t> 2003). </a:t>
            </a:r>
            <a:r>
              <a:rPr lang="sk-SK" sz="1800" dirty="0" err="1"/>
              <a:t>Japans</a:t>
            </a:r>
            <a:r>
              <a:rPr lang="sk-SK" sz="1800" dirty="0"/>
              <a:t> </a:t>
            </a:r>
            <a:r>
              <a:rPr lang="sk-SK" sz="1800" dirty="0" err="1"/>
              <a:t>National</a:t>
            </a:r>
            <a:r>
              <a:rPr lang="sk-SK" sz="1800" dirty="0"/>
              <a:t> </a:t>
            </a:r>
            <a:r>
              <a:rPr lang="sk-SK" sz="1800" dirty="0" err="1"/>
              <a:t>Institute</a:t>
            </a:r>
            <a:r>
              <a:rPr lang="sk-SK" sz="1800" dirty="0"/>
              <a:t> </a:t>
            </a:r>
            <a:r>
              <a:rPr lang="sk-SK" sz="1800" dirty="0" err="1"/>
              <a:t>of</a:t>
            </a:r>
            <a:r>
              <a:rPr lang="sk-SK" sz="1800" dirty="0"/>
              <a:t> </a:t>
            </a:r>
            <a:r>
              <a:rPr lang="sk-SK" sz="1800" dirty="0" err="1"/>
              <a:t>Advanced</a:t>
            </a:r>
            <a:r>
              <a:rPr lang="sk-SK" sz="1800" dirty="0"/>
              <a:t> </a:t>
            </a:r>
            <a:r>
              <a:rPr lang="sk-SK" sz="1800" dirty="0" err="1"/>
              <a:t>Industrial</a:t>
            </a:r>
            <a:r>
              <a:rPr lang="sk-SK" sz="1800" dirty="0"/>
              <a:t> </a:t>
            </a:r>
            <a:r>
              <a:rPr lang="sk-SK" sz="1800" dirty="0" err="1"/>
              <a:t>Science</a:t>
            </a:r>
            <a:r>
              <a:rPr lang="sk-SK" sz="1800" dirty="0"/>
              <a:t> and </a:t>
            </a:r>
            <a:r>
              <a:rPr lang="sk-SK" sz="1800" dirty="0" err="1"/>
              <a:t>Technology</a:t>
            </a:r>
            <a:r>
              <a:rPr lang="sk-SK" sz="1800" dirty="0"/>
              <a:t> (AIST)</a:t>
            </a:r>
          </a:p>
          <a:p>
            <a:r>
              <a:rPr lang="sk-SK" sz="2200" u="sng" dirty="0">
                <a:hlinkClick r:id="rId3"/>
              </a:rPr>
              <a:t>http://www.youtube.com/watch?v=b1HbBqZrpe8</a:t>
            </a:r>
            <a:endParaRPr lang="sk-SK" sz="2200" u="sng" dirty="0"/>
          </a:p>
          <a:p>
            <a:endParaRPr lang="sk-SK" sz="2200" dirty="0"/>
          </a:p>
          <a:p>
            <a:r>
              <a:rPr lang="sk-SK" b="1" i="1" dirty="0" err="1" smtClean="0"/>
              <a:t>Human</a:t>
            </a:r>
            <a:r>
              <a:rPr lang="sk-SK" b="1" i="1" dirty="0" smtClean="0"/>
              <a:t> Robot </a:t>
            </a:r>
            <a:r>
              <a:rPr lang="sk-SK" b="1" i="1" dirty="0" err="1" smtClean="0"/>
              <a:t>Harmony</a:t>
            </a:r>
            <a:r>
              <a:rPr lang="sk-SK" b="1" i="1" dirty="0" smtClean="0"/>
              <a:t> – </a:t>
            </a:r>
            <a:r>
              <a:rPr lang="sk-SK" b="1" i="1" dirty="0" err="1" smtClean="0"/>
              <a:t>Humanoid</a:t>
            </a:r>
            <a:r>
              <a:rPr lang="sk-SK" b="1" i="1" dirty="0" smtClean="0"/>
              <a:t>  „Honda ASIMO“</a:t>
            </a:r>
          </a:p>
          <a:p>
            <a:r>
              <a:rPr lang="sk-SK" sz="2200" u="sng" dirty="0">
                <a:hlinkClick r:id="rId4"/>
              </a:rPr>
              <a:t>https://</a:t>
            </a:r>
            <a:r>
              <a:rPr lang="sk-SK" sz="2200" u="sng" dirty="0">
                <a:hlinkClick r:id="rId4"/>
              </a:rPr>
              <a:t>www.youtube.com/watch?v=9ctvilK76us</a:t>
            </a:r>
            <a:r>
              <a:rPr lang="sk-SK" sz="2200" u="sng" dirty="0"/>
              <a:t> </a:t>
            </a:r>
          </a:p>
          <a:p>
            <a:endParaRPr lang="sk-SK" sz="2200" u="sng" dirty="0">
              <a:solidFill>
                <a:srgbClr val="D60093"/>
              </a:solidFill>
            </a:endParaRPr>
          </a:p>
          <a:p>
            <a:r>
              <a:rPr lang="sk-SK" dirty="0" smtClean="0">
                <a:solidFill>
                  <a:srgbClr val="D60093"/>
                </a:solidFill>
              </a:rPr>
              <a:t>KISMET: </a:t>
            </a:r>
            <a:r>
              <a:rPr lang="sk-SK" dirty="0">
                <a:solidFill>
                  <a:srgbClr val="D60093"/>
                </a:solidFill>
                <a:hlinkClick r:id="rId5"/>
              </a:rPr>
              <a:t>https://</a:t>
            </a:r>
            <a:r>
              <a:rPr lang="sk-SK" dirty="0" smtClean="0">
                <a:solidFill>
                  <a:srgbClr val="D60093"/>
                </a:solidFill>
                <a:hlinkClick r:id="rId5"/>
              </a:rPr>
              <a:t>www.youtube.com/watch?v=8KRZX5KL4fA&amp;t=40s</a:t>
            </a:r>
            <a:r>
              <a:rPr lang="en-US" dirty="0" smtClean="0">
                <a:solidFill>
                  <a:srgbClr val="D60093"/>
                </a:solidFill>
              </a:rPr>
              <a:t> </a:t>
            </a:r>
            <a:endParaRPr lang="sk-SK" dirty="0">
              <a:solidFill>
                <a:srgbClr val="D60093"/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9450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3925" y="0"/>
            <a:ext cx="486407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3512" y="1556793"/>
            <a:ext cx="7773338" cy="1596177"/>
          </a:xfrm>
        </p:spPr>
        <p:txBody>
          <a:bodyPr/>
          <a:lstStyle/>
          <a:p>
            <a:pPr algn="l"/>
            <a: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ASIMO by Honda </a:t>
            </a:r>
            <a:r>
              <a:rPr lang="sk-SK" sz="16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laying</a:t>
            </a:r>
            <a: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a </a:t>
            </a:r>
            <a:r>
              <a:rPr lang="sk-SK" sz="16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bunch</a:t>
            </a:r>
            <a: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sk-SK" sz="16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of</a:t>
            </a:r>
            <a: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b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sk-SK" sz="16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flowers</a:t>
            </a:r>
            <a: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to Karel </a:t>
            </a:r>
            <a:r>
              <a:rPr lang="sk-SK" sz="16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Čapek’s</a:t>
            </a:r>
            <a: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sk-SK" sz="16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bust</a:t>
            </a:r>
            <a: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in </a:t>
            </a:r>
            <a:b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sk-SK" sz="16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the</a:t>
            </a:r>
            <a: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sk-SK" sz="16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Prague</a:t>
            </a:r>
            <a: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sk-SK" sz="1600" dirty="0"/>
              <a:t/>
            </a:r>
            <a:br>
              <a:rPr lang="sk-SK" sz="1600" dirty="0"/>
            </a:br>
            <a:r>
              <a:rPr lang="sk-SK" sz="16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National</a:t>
            </a:r>
            <a: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sk-SK" sz="16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Museum</a:t>
            </a:r>
            <a: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(August 22, 2003)</a:t>
            </a:r>
            <a:r>
              <a:rPr lang="sk-SK" sz="1600" dirty="0"/>
              <a:t/>
            </a:r>
            <a:br>
              <a:rPr lang="sk-SK" sz="1600" dirty="0"/>
            </a:b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265004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Diy</a:t>
            </a:r>
            <a:r>
              <a:rPr lang="sk-SK" dirty="0" smtClean="0"/>
              <a:t> </a:t>
            </a:r>
            <a:r>
              <a:rPr lang="sk-SK" dirty="0" err="1" smtClean="0"/>
              <a:t>useless</a:t>
            </a:r>
            <a:r>
              <a:rPr lang="sk-SK" dirty="0" smtClean="0"/>
              <a:t> robot </a:t>
            </a:r>
            <a:r>
              <a:rPr lang="sk-SK" dirty="0" err="1" smtClean="0"/>
              <a:t>devices</a:t>
            </a:r>
            <a:r>
              <a:rPr lang="sk-SK" dirty="0" smtClean="0"/>
              <a:t> </a:t>
            </a:r>
            <a:r>
              <a:rPr lang="sk-SK" dirty="0" smtClean="0">
                <a:sym typeface="Wingdings" panose="05000000000000000000" pitchFamily="2" charset="2"/>
              </a:rPr>
              <a:t>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209330" y="2367094"/>
            <a:ext cx="7772870" cy="3424107"/>
          </a:xfrm>
          <a:prstGeom prst="rect">
            <a:avLst/>
          </a:prstGeom>
        </p:spPr>
        <p:txBody>
          <a:bodyPr/>
          <a:lstStyle/>
          <a:p>
            <a:r>
              <a:rPr lang="sk-SK" sz="1800" dirty="0">
                <a:hlinkClick r:id="rId2"/>
              </a:rPr>
              <a:t>https://</a:t>
            </a:r>
            <a:r>
              <a:rPr lang="sk-SK" sz="1800" dirty="0">
                <a:hlinkClick r:id="rId2"/>
              </a:rPr>
              <a:t>www.youtube.com/watch?v=ab47XHidvwQ</a:t>
            </a:r>
            <a:endParaRPr lang="sk-SK" sz="1800" dirty="0"/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955313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ARTIFICIAL </a:t>
            </a:r>
            <a:r>
              <a:rPr lang="sk-SK" smtClean="0"/>
              <a:t>LIFE PREZENTÁCIA NA PREZI: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endParaRPr lang="sk-SK" dirty="0"/>
          </a:p>
          <a:p>
            <a:r>
              <a:rPr lang="sk-SK" dirty="0" smtClean="0">
                <a:hlinkClick r:id="rId2"/>
              </a:rPr>
              <a:t>https://prezi.com/pz-jshmvwgis/artificial-life-art/?utm_campaign=share&amp;utm_medium=copy</a:t>
            </a:r>
            <a:r>
              <a:rPr lang="sk-SK" dirty="0" smtClean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8125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783632" y="2420889"/>
            <a:ext cx="7772870" cy="342410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How artificial intelligence will make technology disappear | Rand Hindi | </a:t>
            </a:r>
            <a:r>
              <a:rPr lang="en-US" dirty="0" err="1"/>
              <a:t>TEDxÉcolePolytechnique</a:t>
            </a:r>
            <a:endParaRPr lang="en-US" dirty="0"/>
          </a:p>
          <a:p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www.youtube.com/watch?v=U88Ya9krtBk</a:t>
            </a:r>
            <a:r>
              <a:rPr lang="sk-SK" dirty="0" smtClean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6466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Robotické </a:t>
            </a:r>
            <a:r>
              <a:rPr lang="sk-SK" dirty="0" err="1" smtClean="0"/>
              <a:t>umenie_rozdelenie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209332" y="1844825"/>
            <a:ext cx="7772870" cy="3424107"/>
          </a:xfrm>
          <a:prstGeom prst="rect">
            <a:avLst/>
          </a:prstGeom>
        </p:spPr>
        <p:txBody>
          <a:bodyPr/>
          <a:lstStyle/>
          <a:p>
            <a:r>
              <a:rPr lang="sk-SK" dirty="0" smtClean="0"/>
              <a:t>2</a:t>
            </a:r>
            <a:r>
              <a:rPr lang="sk-SK" b="1" u="sng" dirty="0" smtClean="0"/>
              <a:t>. Spojenie organického a strojového _ kybernetika</a:t>
            </a:r>
          </a:p>
          <a:p>
            <a:r>
              <a:rPr lang="sk-SK" dirty="0" smtClean="0"/>
              <a:t>Tom </a:t>
            </a:r>
            <a:r>
              <a:rPr lang="sk-SK" dirty="0" err="1" smtClean="0"/>
              <a:t>Shannon</a:t>
            </a:r>
            <a:r>
              <a:rPr lang="sk-SK" dirty="0" smtClean="0"/>
              <a:t>: </a:t>
            </a:r>
            <a:r>
              <a:rPr lang="sk-SK" dirty="0" err="1" smtClean="0"/>
              <a:t>Squat</a:t>
            </a:r>
            <a:r>
              <a:rPr lang="sk-SK" dirty="0" smtClean="0"/>
              <a:t> 1966</a:t>
            </a:r>
          </a:p>
          <a:p>
            <a:endParaRPr lang="sk-SK" dirty="0" smtClean="0"/>
          </a:p>
        </p:txBody>
      </p:sp>
      <p:pic>
        <p:nvPicPr>
          <p:cNvPr id="2050" name="Picture 2" descr="http://art1ficial.files.wordpress.com/2012/07/fig-27-tom-shannon-squat-19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3326" y="3314255"/>
            <a:ext cx="4762500" cy="3257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2765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Robotické </a:t>
            </a:r>
            <a:r>
              <a:rPr lang="sk-SK" dirty="0" err="1" smtClean="0"/>
              <a:t>umenie_rozdelenie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999656" y="2780929"/>
            <a:ext cx="7772870" cy="3424107"/>
          </a:xfrm>
          <a:prstGeom prst="rect">
            <a:avLst/>
          </a:prstGeom>
        </p:spPr>
        <p:txBody>
          <a:bodyPr/>
          <a:lstStyle/>
          <a:p>
            <a:r>
              <a:rPr lang="sk-SK" b="1" u="sng" dirty="0" smtClean="0"/>
              <a:t>3. Autonómia stroja a AI</a:t>
            </a:r>
          </a:p>
          <a:p>
            <a:r>
              <a:rPr lang="sk-SK" dirty="0" err="1" smtClean="0"/>
              <a:t>Edward</a:t>
            </a:r>
            <a:r>
              <a:rPr lang="sk-SK" dirty="0" smtClean="0"/>
              <a:t> </a:t>
            </a:r>
            <a:r>
              <a:rPr lang="sk-SK" dirty="0" err="1" smtClean="0"/>
              <a:t>Ihnatowicz</a:t>
            </a:r>
            <a:r>
              <a:rPr lang="sk-SK" dirty="0" smtClean="0"/>
              <a:t> : </a:t>
            </a:r>
            <a:r>
              <a:rPr lang="sk-SK" dirty="0" err="1" smtClean="0"/>
              <a:t>Senster</a:t>
            </a:r>
            <a:r>
              <a:rPr lang="sk-SK" dirty="0" smtClean="0"/>
              <a:t> 1969-1970</a:t>
            </a:r>
          </a:p>
          <a:p>
            <a:r>
              <a:rPr lang="sk-SK" sz="1800" u="sng" dirty="0">
                <a:hlinkClick r:id="rId2"/>
              </a:rPr>
              <a:t>http://www.youtube.com/watch?v=1jDt5unArNk&amp;feature=related</a:t>
            </a:r>
            <a:endParaRPr lang="sk-SK" sz="18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7099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38400" y="512064"/>
            <a:ext cx="7772400" cy="756696"/>
          </a:xfrm>
        </p:spPr>
        <p:txBody>
          <a:bodyPr>
            <a:normAutofit fontScale="90000"/>
          </a:bodyPr>
          <a:lstStyle/>
          <a:p>
            <a:r>
              <a:rPr lang="sk-SK" b="1" cap="all" dirty="0" smtClean="0"/>
              <a:t>Robotické </a:t>
            </a:r>
            <a:r>
              <a:rPr lang="sk-SK" b="1" cap="all" dirty="0" err="1" smtClean="0"/>
              <a:t>performance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438400" y="980728"/>
            <a:ext cx="7772400" cy="53748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sk-SK" sz="1600" dirty="0"/>
              <a:t> Louis </a:t>
            </a:r>
            <a:r>
              <a:rPr lang="sk-SK" sz="1600" dirty="0" err="1"/>
              <a:t>Philippe</a:t>
            </a:r>
            <a:r>
              <a:rPr lang="sk-SK" sz="1600" dirty="0"/>
              <a:t> </a:t>
            </a:r>
            <a:r>
              <a:rPr lang="sk-SK" sz="1600" dirty="0" err="1"/>
              <a:t>Demers</a:t>
            </a:r>
            <a:r>
              <a:rPr lang="sk-SK" sz="1600" dirty="0"/>
              <a:t> a Bill </a:t>
            </a:r>
            <a:r>
              <a:rPr lang="sk-SK" sz="1600" dirty="0" err="1"/>
              <a:t>Vorn</a:t>
            </a:r>
            <a:r>
              <a:rPr lang="sk-SK" sz="1600" dirty="0"/>
              <a:t>: No </a:t>
            </a:r>
            <a:r>
              <a:rPr lang="sk-SK" sz="1600" dirty="0" err="1"/>
              <a:t>Man´s</a:t>
            </a:r>
            <a:r>
              <a:rPr lang="sk-SK" sz="1600" dirty="0"/>
              <a:t> </a:t>
            </a:r>
            <a:r>
              <a:rPr lang="sk-SK" sz="1600" dirty="0" err="1"/>
              <a:t>Land</a:t>
            </a:r>
            <a:r>
              <a:rPr lang="sk-SK" sz="1600" dirty="0"/>
              <a:t> 1996, </a:t>
            </a:r>
            <a:r>
              <a:rPr lang="sk-SK" sz="1600" dirty="0" err="1"/>
              <a:t>Interactive</a:t>
            </a:r>
            <a:r>
              <a:rPr lang="sk-SK" sz="1600" dirty="0"/>
              <a:t> </a:t>
            </a:r>
            <a:r>
              <a:rPr lang="sk-SK" sz="1600" dirty="0" err="1"/>
              <a:t>Robotic</a:t>
            </a:r>
            <a:r>
              <a:rPr lang="sk-SK" sz="1600" dirty="0"/>
              <a:t> </a:t>
            </a:r>
            <a:r>
              <a:rPr lang="sk-SK" sz="1600" dirty="0" err="1"/>
              <a:t>Installation</a:t>
            </a:r>
            <a:r>
              <a:rPr lang="sk-SK" sz="1600" dirty="0"/>
              <a:t>   </a:t>
            </a:r>
            <a:r>
              <a:rPr lang="sk-SK" sz="1600" u="sng" dirty="0">
                <a:hlinkClick r:id="rId2"/>
              </a:rPr>
              <a:t>http://www.youtube.com/watch?v=opBD8HOQNVY</a:t>
            </a:r>
            <a:endParaRPr lang="sk-SK" sz="1600" u="sng" dirty="0"/>
          </a:p>
          <a:p>
            <a:endParaRPr lang="sk-SK" sz="16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1745" y="1737425"/>
            <a:ext cx="4458907" cy="4860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44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Louis </a:t>
            </a:r>
            <a:r>
              <a:rPr lang="sk-SK" dirty="0" err="1"/>
              <a:t>Philippe</a:t>
            </a:r>
            <a:r>
              <a:rPr lang="sk-SK" dirty="0"/>
              <a:t> </a:t>
            </a:r>
            <a:r>
              <a:rPr lang="sk-SK" dirty="0" err="1"/>
              <a:t>Demers</a:t>
            </a:r>
            <a:r>
              <a:rPr lang="sk-SK" dirty="0"/>
              <a:t> a Bill </a:t>
            </a:r>
            <a:r>
              <a:rPr lang="sk-SK" dirty="0" err="1"/>
              <a:t>Vorn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209330" y="2367094"/>
            <a:ext cx="7772870" cy="3424107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r>
              <a:rPr lang="sk-SK" b="1" dirty="0" err="1" smtClean="0">
                <a:solidFill>
                  <a:schemeClr val="accent2"/>
                </a:solidFill>
              </a:rPr>
              <a:t>The</a:t>
            </a:r>
            <a:r>
              <a:rPr lang="sk-SK" b="1" dirty="0" smtClean="0">
                <a:solidFill>
                  <a:schemeClr val="accent2"/>
                </a:solidFill>
              </a:rPr>
              <a:t> </a:t>
            </a:r>
            <a:r>
              <a:rPr lang="sk-SK" b="1" dirty="0">
                <a:solidFill>
                  <a:schemeClr val="accent2"/>
                </a:solidFill>
              </a:rPr>
              <a:t>Trial  / </a:t>
            </a:r>
            <a:r>
              <a:rPr lang="sk-SK" b="1" dirty="0" err="1">
                <a:solidFill>
                  <a:schemeClr val="accent2"/>
                </a:solidFill>
              </a:rPr>
              <a:t>Lé</a:t>
            </a:r>
            <a:r>
              <a:rPr lang="sk-SK" b="1" dirty="0">
                <a:solidFill>
                  <a:schemeClr val="accent2"/>
                </a:solidFill>
              </a:rPr>
              <a:t> Proces: </a:t>
            </a:r>
            <a:r>
              <a:rPr lang="en-US" b="1" dirty="0">
                <a:solidFill>
                  <a:schemeClr val="accent2"/>
                </a:solidFill>
              </a:rPr>
              <a:t>Robotic </a:t>
            </a:r>
            <a:r>
              <a:rPr lang="sk-SK" b="1" dirty="0" err="1">
                <a:solidFill>
                  <a:schemeClr val="accent2"/>
                </a:solidFill>
              </a:rPr>
              <a:t>Performance</a:t>
            </a:r>
            <a:endParaRPr lang="en-US" b="1" dirty="0">
              <a:solidFill>
                <a:schemeClr val="accent2"/>
              </a:solidFill>
            </a:endParaRPr>
          </a:p>
          <a:p>
            <a:r>
              <a:rPr lang="sk-SK" dirty="0">
                <a:hlinkClick r:id="rId2"/>
              </a:rPr>
              <a:t>http://www.youtube.com/watch?v=aV6ChawH2KI</a:t>
            </a:r>
            <a:r>
              <a:rPr lang="sk-SK" dirty="0"/>
              <a:t> </a:t>
            </a:r>
          </a:p>
          <a:p>
            <a:endParaRPr lang="sk-SK" dirty="0" smtClean="0"/>
          </a:p>
          <a:p>
            <a:r>
              <a:rPr lang="sk-SK" b="1" dirty="0" err="1" smtClean="0">
                <a:solidFill>
                  <a:schemeClr val="accent2"/>
                </a:solidFill>
              </a:rPr>
              <a:t>Frenchman</a:t>
            </a:r>
            <a:r>
              <a:rPr lang="sk-SK" b="1" dirty="0" smtClean="0">
                <a:solidFill>
                  <a:schemeClr val="accent2"/>
                </a:solidFill>
              </a:rPr>
              <a:t> </a:t>
            </a:r>
            <a:r>
              <a:rPr lang="sk-SK" b="1" dirty="0" err="1">
                <a:solidFill>
                  <a:schemeClr val="accent2"/>
                </a:solidFill>
              </a:rPr>
              <a:t>Lake</a:t>
            </a:r>
            <a:r>
              <a:rPr lang="sk-SK" b="1" dirty="0">
                <a:solidFill>
                  <a:schemeClr val="accent2"/>
                </a:solidFill>
              </a:rPr>
              <a:t>: 1995</a:t>
            </a:r>
            <a:r>
              <a:rPr lang="sk-SK" dirty="0"/>
              <a:t>, </a:t>
            </a:r>
            <a:r>
              <a:rPr lang="sk-SK" dirty="0" err="1"/>
              <a:t>Interactive</a:t>
            </a:r>
            <a:r>
              <a:rPr lang="sk-SK" dirty="0"/>
              <a:t> </a:t>
            </a:r>
            <a:r>
              <a:rPr lang="sk-SK" dirty="0" err="1"/>
              <a:t>Robotic</a:t>
            </a:r>
            <a:r>
              <a:rPr lang="sk-SK" dirty="0"/>
              <a:t> </a:t>
            </a:r>
            <a:r>
              <a:rPr lang="sk-SK" dirty="0" err="1"/>
              <a:t>Installation</a:t>
            </a:r>
            <a:endParaRPr lang="sk-SK" dirty="0"/>
          </a:p>
          <a:p>
            <a:r>
              <a:rPr lang="sk-SK" u="sng" dirty="0">
                <a:hlinkClick r:id="rId3"/>
              </a:rPr>
              <a:t>http://www.youtube.com/watch?v=bnb4YowfXmY</a:t>
            </a:r>
            <a:endParaRPr lang="sk-SK" dirty="0"/>
          </a:p>
          <a:p>
            <a:r>
              <a:rPr lang="sk-SK" dirty="0"/>
              <a:t> </a:t>
            </a:r>
            <a:endParaRPr lang="sk-SK" dirty="0" smtClean="0"/>
          </a:p>
          <a:p>
            <a:r>
              <a:rPr lang="sk-SK" dirty="0" smtClean="0"/>
              <a:t>Robotické </a:t>
            </a:r>
            <a:r>
              <a:rPr lang="sk-SK" dirty="0"/>
              <a:t>tanečné </a:t>
            </a:r>
            <a:r>
              <a:rPr lang="sk-SK" dirty="0" err="1"/>
              <a:t>performance</a:t>
            </a:r>
            <a:r>
              <a:rPr lang="sk-SK" dirty="0"/>
              <a:t>: </a:t>
            </a:r>
            <a:r>
              <a:rPr lang="sk-SK" dirty="0" err="1"/>
              <a:t>Devolution</a:t>
            </a:r>
            <a:r>
              <a:rPr lang="sk-SK" dirty="0"/>
              <a:t> (</a:t>
            </a:r>
            <a:r>
              <a:rPr lang="sk-SK" dirty="0" err="1"/>
              <a:t>Australian</a:t>
            </a:r>
            <a:r>
              <a:rPr lang="sk-SK" dirty="0"/>
              <a:t> </a:t>
            </a:r>
            <a:r>
              <a:rPr lang="sk-SK" dirty="0" err="1"/>
              <a:t>Dance</a:t>
            </a:r>
            <a:r>
              <a:rPr lang="sk-SK" dirty="0"/>
              <a:t> </a:t>
            </a:r>
            <a:r>
              <a:rPr lang="sk-SK" dirty="0" err="1"/>
              <a:t>Theatre</a:t>
            </a:r>
            <a:r>
              <a:rPr lang="cs-CZ" dirty="0"/>
              <a:t>)</a:t>
            </a:r>
            <a:endParaRPr lang="sk-SK" dirty="0"/>
          </a:p>
          <a:p>
            <a:r>
              <a:rPr lang="sk-SK" dirty="0">
                <a:hlinkClick r:id="rId4"/>
              </a:rPr>
              <a:t>https://vimeo.com/127557329 </a:t>
            </a:r>
            <a:endParaRPr lang="sk-SK" dirty="0" smtClean="0"/>
          </a:p>
          <a:p>
            <a:r>
              <a:rPr lang="sk-SK" dirty="0"/>
              <a:t> </a:t>
            </a:r>
            <a:endParaRPr lang="sk-SK" dirty="0" smtClean="0"/>
          </a:p>
          <a:p>
            <a:r>
              <a:rPr lang="sk-SK" b="1" dirty="0" err="1" smtClean="0">
                <a:solidFill>
                  <a:schemeClr val="accent2"/>
                </a:solidFill>
              </a:rPr>
              <a:t>The</a:t>
            </a:r>
            <a:r>
              <a:rPr lang="sk-SK" b="1" dirty="0" smtClean="0">
                <a:solidFill>
                  <a:schemeClr val="accent2"/>
                </a:solidFill>
              </a:rPr>
              <a:t> </a:t>
            </a:r>
            <a:r>
              <a:rPr lang="sk-SK" b="1" dirty="0" err="1">
                <a:solidFill>
                  <a:schemeClr val="accent2"/>
                </a:solidFill>
              </a:rPr>
              <a:t>robotic</a:t>
            </a:r>
            <a:r>
              <a:rPr lang="sk-SK" b="1" dirty="0">
                <a:solidFill>
                  <a:schemeClr val="accent2"/>
                </a:solidFill>
              </a:rPr>
              <a:t> art </a:t>
            </a:r>
            <a:r>
              <a:rPr lang="sk-SK" b="1" dirty="0" err="1">
                <a:solidFill>
                  <a:schemeClr val="accent2"/>
                </a:solidFill>
              </a:rPr>
              <a:t>project</a:t>
            </a:r>
            <a:r>
              <a:rPr lang="sk-SK" b="1" dirty="0">
                <a:solidFill>
                  <a:schemeClr val="accent2"/>
                </a:solidFill>
              </a:rPr>
              <a:t> </a:t>
            </a:r>
            <a:r>
              <a:rPr lang="sk-SK" b="1" dirty="0" err="1">
                <a:solidFill>
                  <a:schemeClr val="accent2"/>
                </a:solidFill>
              </a:rPr>
              <a:t>Hysterical</a:t>
            </a:r>
            <a:r>
              <a:rPr lang="sk-SK" b="1" dirty="0">
                <a:solidFill>
                  <a:schemeClr val="accent2"/>
                </a:solidFill>
              </a:rPr>
              <a:t> </a:t>
            </a:r>
            <a:r>
              <a:rPr lang="sk-SK" b="1" dirty="0" err="1">
                <a:solidFill>
                  <a:schemeClr val="accent2"/>
                </a:solidFill>
              </a:rPr>
              <a:t>Machines</a:t>
            </a:r>
            <a:r>
              <a:rPr lang="sk-SK" b="1" dirty="0">
                <a:solidFill>
                  <a:schemeClr val="accent2"/>
                </a:solidFill>
              </a:rPr>
              <a:t>/ Bill </a:t>
            </a:r>
            <a:r>
              <a:rPr lang="sk-SK" b="1" dirty="0" err="1">
                <a:solidFill>
                  <a:schemeClr val="accent2"/>
                </a:solidFill>
              </a:rPr>
              <a:t>Vorn</a:t>
            </a:r>
            <a:r>
              <a:rPr lang="sk-SK" b="1" dirty="0">
                <a:solidFill>
                  <a:schemeClr val="accent2"/>
                </a:solidFill>
              </a:rPr>
              <a:t> </a:t>
            </a:r>
            <a:r>
              <a:rPr lang="sk-SK" b="1" dirty="0" err="1">
                <a:solidFill>
                  <a:schemeClr val="accent2"/>
                </a:solidFill>
              </a:rPr>
              <a:t>performed</a:t>
            </a:r>
            <a:r>
              <a:rPr lang="sk-SK" b="1" dirty="0">
                <a:solidFill>
                  <a:schemeClr val="accent2"/>
                </a:solidFill>
              </a:rPr>
              <a:t> in </a:t>
            </a:r>
            <a:r>
              <a:rPr lang="sk-SK" b="1" dirty="0" err="1">
                <a:solidFill>
                  <a:schemeClr val="accent2"/>
                </a:solidFill>
              </a:rPr>
              <a:t>the</a:t>
            </a:r>
            <a:r>
              <a:rPr lang="sk-SK" b="1" dirty="0">
                <a:solidFill>
                  <a:schemeClr val="accent2"/>
                </a:solidFill>
              </a:rPr>
              <a:t> </a:t>
            </a:r>
            <a:r>
              <a:rPr lang="sk-SK" b="1" dirty="0" err="1">
                <a:solidFill>
                  <a:schemeClr val="accent2"/>
                </a:solidFill>
              </a:rPr>
              <a:t>Hexagram</a:t>
            </a:r>
            <a:r>
              <a:rPr lang="sk-SK" b="1" dirty="0">
                <a:solidFill>
                  <a:schemeClr val="accent2"/>
                </a:solidFill>
              </a:rPr>
              <a:t> Black Box. 2006 </a:t>
            </a:r>
          </a:p>
          <a:p>
            <a:r>
              <a:rPr lang="sk-SK" sz="1900" u="sng" dirty="0">
                <a:hlinkClick r:id="rId5"/>
              </a:rPr>
              <a:t>http://www.youtube.com/watch?v=TbEIwOI-hYM&amp;feature=related</a:t>
            </a:r>
            <a:r>
              <a:rPr lang="sk-SK" dirty="0"/>
              <a:t> 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362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1518093" y="463292"/>
            <a:ext cx="8050088" cy="595089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endParaRPr lang="sk-SK" b="1" dirty="0" smtClean="0">
              <a:solidFill>
                <a:schemeClr val="accent2"/>
              </a:solidFill>
            </a:endParaRPr>
          </a:p>
          <a:p>
            <a:r>
              <a:rPr lang="sk-SK" b="1" dirty="0" err="1" smtClean="0">
                <a:solidFill>
                  <a:schemeClr val="accent2"/>
                </a:solidFill>
              </a:rPr>
              <a:t>Bedlam</a:t>
            </a:r>
            <a:r>
              <a:rPr lang="sk-SK" b="1" dirty="0" smtClean="0">
                <a:solidFill>
                  <a:schemeClr val="accent2"/>
                </a:solidFill>
              </a:rPr>
              <a:t> : </a:t>
            </a:r>
            <a:r>
              <a:rPr lang="sk-SK" b="1" dirty="0" err="1" smtClean="0">
                <a:solidFill>
                  <a:schemeClr val="accent2"/>
                </a:solidFill>
              </a:rPr>
              <a:t>Robotic</a:t>
            </a:r>
            <a:r>
              <a:rPr lang="sk-SK" b="1" dirty="0" smtClean="0">
                <a:solidFill>
                  <a:schemeClr val="accent2"/>
                </a:solidFill>
              </a:rPr>
              <a:t> art </a:t>
            </a:r>
            <a:r>
              <a:rPr lang="sk-SK" b="1" dirty="0" err="1" smtClean="0">
                <a:solidFill>
                  <a:schemeClr val="accent2"/>
                </a:solidFill>
              </a:rPr>
              <a:t>project</a:t>
            </a:r>
            <a:r>
              <a:rPr lang="sk-SK" b="1" dirty="0" smtClean="0">
                <a:solidFill>
                  <a:schemeClr val="accent2"/>
                </a:solidFill>
              </a:rPr>
              <a:t>,  Bill </a:t>
            </a:r>
            <a:r>
              <a:rPr lang="sk-SK" b="1" dirty="0" err="1" smtClean="0">
                <a:solidFill>
                  <a:schemeClr val="accent2"/>
                </a:solidFill>
              </a:rPr>
              <a:t>Vorn</a:t>
            </a:r>
            <a:r>
              <a:rPr lang="sk-SK" b="1" dirty="0" smtClean="0">
                <a:solidFill>
                  <a:schemeClr val="accent2"/>
                </a:solidFill>
              </a:rPr>
              <a:t> and </a:t>
            </a:r>
            <a:r>
              <a:rPr lang="sk-SK" b="1" dirty="0" err="1" smtClean="0">
                <a:solidFill>
                  <a:schemeClr val="accent2"/>
                </a:solidFill>
              </a:rPr>
              <a:t>Simon</a:t>
            </a:r>
            <a:r>
              <a:rPr lang="sk-SK" b="1" dirty="0" smtClean="0">
                <a:solidFill>
                  <a:schemeClr val="accent2"/>
                </a:solidFill>
              </a:rPr>
              <a:t> Penny</a:t>
            </a:r>
          </a:p>
          <a:p>
            <a:r>
              <a:rPr lang="sk-SK" u="sng" dirty="0" smtClean="0">
                <a:hlinkClick r:id="rId2"/>
              </a:rPr>
              <a:t>http://www.youtube.com/watch?v=4snPIAn4z8g</a:t>
            </a:r>
            <a:endParaRPr lang="sk-SK" u="sng" dirty="0" smtClean="0"/>
          </a:p>
          <a:p>
            <a:endParaRPr lang="sk-SK" dirty="0" smtClean="0"/>
          </a:p>
          <a:p>
            <a:r>
              <a:rPr lang="sk-SK" dirty="0" smtClean="0"/>
              <a:t> </a:t>
            </a:r>
            <a:r>
              <a:rPr lang="sk-SK" dirty="0" err="1" smtClean="0"/>
              <a:t>Grace</a:t>
            </a:r>
            <a:r>
              <a:rPr lang="sk-SK" dirty="0" smtClean="0"/>
              <a:t> State </a:t>
            </a:r>
            <a:r>
              <a:rPr lang="sk-SK" dirty="0" err="1" smtClean="0"/>
              <a:t>Machines</a:t>
            </a:r>
            <a:r>
              <a:rPr lang="sk-SK" dirty="0" smtClean="0"/>
              <a:t> in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Hexagram</a:t>
            </a:r>
            <a:r>
              <a:rPr lang="sk-SK" dirty="0" smtClean="0"/>
              <a:t> Black Box, </a:t>
            </a:r>
            <a:r>
              <a:rPr lang="sk-SK" u="sng" dirty="0" smtClean="0">
                <a:hlinkClick r:id="rId3"/>
              </a:rPr>
              <a:t>http://billvorn.concordia.ca/robography/GraceState.html</a:t>
            </a:r>
            <a:endParaRPr lang="sk-SK" u="sng" dirty="0" smtClean="0"/>
          </a:p>
          <a:p>
            <a:endParaRPr lang="sk-SK" u="sng" dirty="0" smtClean="0"/>
          </a:p>
          <a:p>
            <a:r>
              <a:rPr lang="en-US" b="1" dirty="0" smtClean="0">
                <a:solidFill>
                  <a:schemeClr val="accent2"/>
                </a:solidFill>
              </a:rPr>
              <a:t>Louis-Philippe Demers / THE BLIND ROBOT</a:t>
            </a:r>
          </a:p>
          <a:p>
            <a:pPr marL="0" indent="0">
              <a:buNone/>
            </a:pPr>
            <a:r>
              <a:rPr lang="sk-SK" u="sng" dirty="0" smtClean="0">
                <a:hlinkClick r:id="rId4"/>
              </a:rPr>
              <a:t>    https://www.youtube.com/watch?v=cVmlPvTcH2o</a:t>
            </a:r>
            <a:r>
              <a:rPr lang="sk-SK" u="sng" dirty="0" smtClean="0"/>
              <a:t> </a:t>
            </a:r>
          </a:p>
          <a:p>
            <a:pPr marL="0" indent="0">
              <a:buNone/>
            </a:pPr>
            <a:endParaRPr lang="sk-SK" u="sng" dirty="0" smtClean="0"/>
          </a:p>
          <a:p>
            <a:r>
              <a:rPr lang="sk-SK" dirty="0" smtClean="0"/>
              <a:t> </a:t>
            </a:r>
            <a:r>
              <a:rPr lang="sk-SK" b="1" dirty="0" err="1" smtClean="0"/>
              <a:t>Ken</a:t>
            </a:r>
            <a:r>
              <a:rPr lang="sk-SK" b="1" dirty="0" smtClean="0"/>
              <a:t> </a:t>
            </a:r>
            <a:r>
              <a:rPr lang="sk-SK" b="1" dirty="0" err="1" smtClean="0"/>
              <a:t>Rinaldo:Autopoiesis</a:t>
            </a:r>
            <a:r>
              <a:rPr lang="sk-SK" b="1" dirty="0" smtClean="0"/>
              <a:t> 2000</a:t>
            </a:r>
          </a:p>
          <a:p>
            <a:r>
              <a:rPr lang="sk-SK" dirty="0">
                <a:hlinkClick r:id="rId5"/>
              </a:rPr>
              <a:t>https://www.youtube.com/watch?v=3w53KboB-00 </a:t>
            </a:r>
            <a:r>
              <a:rPr lang="sk-SK" dirty="0" smtClean="0"/>
              <a:t> 			</a:t>
            </a:r>
          </a:p>
        </p:txBody>
      </p:sp>
    </p:spTree>
    <p:extLst>
      <p:ext uri="{BB962C8B-B14F-4D97-AF65-F5344CB8AC3E}">
        <p14:creationId xmlns:p14="http://schemas.microsoft.com/office/powerpoint/2010/main" val="272328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207568" y="1124744"/>
            <a:ext cx="7772870" cy="524252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sk-SK" b="1" dirty="0" err="1" smtClean="0"/>
              <a:t>Survival</a:t>
            </a:r>
            <a:r>
              <a:rPr lang="sk-SK" b="1" dirty="0" smtClean="0"/>
              <a:t> </a:t>
            </a:r>
            <a:r>
              <a:rPr lang="sk-SK" b="1" dirty="0" err="1"/>
              <a:t>Research</a:t>
            </a:r>
            <a:r>
              <a:rPr lang="sk-SK" b="1" dirty="0"/>
              <a:t> </a:t>
            </a:r>
            <a:r>
              <a:rPr lang="sk-SK" b="1" dirty="0" err="1"/>
              <a:t>Laboratory</a:t>
            </a:r>
            <a:r>
              <a:rPr lang="sk-SK" b="1" dirty="0"/>
              <a:t>: 1997</a:t>
            </a:r>
            <a:endParaRPr lang="sk-SK" dirty="0"/>
          </a:p>
          <a:p>
            <a:r>
              <a:rPr lang="sk-SK" u="sng" dirty="0">
                <a:hlinkClick r:id="rId2"/>
              </a:rPr>
              <a:t>http://www.youtube.com/watch?v=KvWo-OV1Nrc</a:t>
            </a:r>
            <a:endParaRPr lang="sk-SK" u="sng" dirty="0"/>
          </a:p>
          <a:p>
            <a:endParaRPr lang="sk-SK" b="1" u="sng" dirty="0" smtClean="0">
              <a:solidFill>
                <a:schemeClr val="accent2"/>
              </a:solidFill>
            </a:endParaRPr>
          </a:p>
          <a:p>
            <a:endParaRPr lang="sk-SK" b="1" u="sng" dirty="0">
              <a:solidFill>
                <a:schemeClr val="accent2"/>
              </a:solidFill>
            </a:endParaRPr>
          </a:p>
          <a:p>
            <a:r>
              <a:rPr lang="sk-SK" b="1" u="sng" dirty="0" smtClean="0">
                <a:solidFill>
                  <a:schemeClr val="accent2"/>
                </a:solidFill>
              </a:rPr>
              <a:t>SRL </a:t>
            </a:r>
            <a:r>
              <a:rPr lang="sk-SK" b="1" u="sng" dirty="0">
                <a:solidFill>
                  <a:schemeClr val="accent2"/>
                </a:solidFill>
              </a:rPr>
              <a:t>2012 </a:t>
            </a:r>
            <a:r>
              <a:rPr lang="sk-SK" u="sng" dirty="0" smtClean="0"/>
              <a:t>:</a:t>
            </a:r>
          </a:p>
          <a:p>
            <a:endParaRPr lang="sk-SK" sz="1400" dirty="0">
              <a:hlinkClick r:id="rId3"/>
            </a:endParaRPr>
          </a:p>
          <a:p>
            <a:r>
              <a:rPr lang="sk-SK" sz="1400" dirty="0">
                <a:hlinkClick r:id="rId3"/>
              </a:rPr>
              <a:t>http</a:t>
            </a:r>
            <a:r>
              <a:rPr lang="sk-SK" sz="1400" dirty="0">
                <a:hlinkClick r:id="rId3"/>
              </a:rPr>
              <a:t>://www.youtube.com/watch?feature=player_embedded&amp;v=BjF1zoAd-AI#</a:t>
            </a:r>
            <a:r>
              <a:rPr lang="sk-SK" sz="1400" dirty="0"/>
              <a:t>! </a:t>
            </a:r>
            <a:endParaRPr lang="sk-SK" sz="1400" dirty="0"/>
          </a:p>
          <a:p>
            <a:endParaRPr lang="sk-SK" sz="1400" dirty="0"/>
          </a:p>
          <a:p>
            <a:endParaRPr lang="sk-SK" dirty="0"/>
          </a:p>
          <a:p>
            <a:endParaRPr lang="sk-SK" sz="2000" b="1" dirty="0">
              <a:solidFill>
                <a:schemeClr val="accent2"/>
              </a:solidFill>
            </a:endParaRPr>
          </a:p>
          <a:p>
            <a:r>
              <a:rPr lang="sk-SK" sz="2000" b="1" dirty="0">
                <a:solidFill>
                  <a:schemeClr val="accent2"/>
                </a:solidFill>
              </a:rPr>
              <a:t>SRL </a:t>
            </a:r>
            <a:r>
              <a:rPr lang="sk-SK" sz="2000" b="1" dirty="0">
                <a:solidFill>
                  <a:schemeClr val="accent2"/>
                </a:solidFill>
              </a:rPr>
              <a:t>- A </a:t>
            </a:r>
            <a:r>
              <a:rPr lang="sk-SK" sz="2000" b="1" dirty="0" err="1">
                <a:solidFill>
                  <a:schemeClr val="accent2"/>
                </a:solidFill>
              </a:rPr>
              <a:t>Plan</a:t>
            </a:r>
            <a:r>
              <a:rPr lang="sk-SK" sz="2000" b="1" dirty="0">
                <a:solidFill>
                  <a:schemeClr val="accent2"/>
                </a:solidFill>
              </a:rPr>
              <a:t> </a:t>
            </a:r>
            <a:r>
              <a:rPr lang="sk-SK" sz="2000" b="1" dirty="0" err="1">
                <a:solidFill>
                  <a:schemeClr val="accent2"/>
                </a:solidFill>
              </a:rPr>
              <a:t>For</a:t>
            </a:r>
            <a:r>
              <a:rPr lang="sk-SK" sz="2000" b="1" dirty="0">
                <a:solidFill>
                  <a:schemeClr val="accent2"/>
                </a:solidFill>
              </a:rPr>
              <a:t> </a:t>
            </a:r>
            <a:r>
              <a:rPr lang="sk-SK" sz="2000" b="1" dirty="0" err="1">
                <a:solidFill>
                  <a:schemeClr val="accent2"/>
                </a:solidFill>
              </a:rPr>
              <a:t>Social</a:t>
            </a:r>
            <a:r>
              <a:rPr lang="sk-SK" sz="2000" b="1" dirty="0">
                <a:solidFill>
                  <a:schemeClr val="accent2"/>
                </a:solidFill>
              </a:rPr>
              <a:t> </a:t>
            </a:r>
            <a:r>
              <a:rPr lang="sk-SK" sz="2000" b="1" dirty="0" err="1">
                <a:solidFill>
                  <a:schemeClr val="accent2"/>
                </a:solidFill>
              </a:rPr>
              <a:t>Improvement</a:t>
            </a:r>
            <a:r>
              <a:rPr lang="sk-SK" sz="2000" b="1" dirty="0">
                <a:solidFill>
                  <a:schemeClr val="accent2"/>
                </a:solidFill>
              </a:rPr>
              <a:t>. Amsterdam, 1988</a:t>
            </a:r>
          </a:p>
          <a:p>
            <a:r>
              <a:rPr lang="sk-SK" u="sng" dirty="0">
                <a:hlinkClick r:id="rId4"/>
              </a:rPr>
              <a:t>http://</a:t>
            </a:r>
            <a:r>
              <a:rPr lang="sk-SK" u="sng" dirty="0" smtClean="0">
                <a:hlinkClick r:id="rId4"/>
              </a:rPr>
              <a:t>www.youtube.com/watch?v=Jxzr6bd31io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7825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567608" y="692696"/>
            <a:ext cx="7772400" cy="681499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b="1" dirty="0"/>
              <a:t>R</a:t>
            </a:r>
            <a:r>
              <a:rPr lang="sk-SK" b="1" cap="all" dirty="0"/>
              <a:t>obotický výskum </a:t>
            </a:r>
            <a:r>
              <a:rPr lang="sk-SK" sz="1100" dirty="0"/>
              <a:t> </a:t>
            </a:r>
            <a:r>
              <a:rPr lang="sk-SK" sz="2400" b="1" dirty="0"/>
              <a:t>pohybu</a:t>
            </a:r>
          </a:p>
          <a:p>
            <a:endParaRPr lang="sk-SK" sz="2400" b="1" dirty="0"/>
          </a:p>
          <a:p>
            <a:r>
              <a:rPr lang="sk-SK" sz="1800" i="1" dirty="0"/>
              <a:t>MIT </a:t>
            </a:r>
            <a:r>
              <a:rPr lang="sk-SK" sz="1800" i="1" dirty="0"/>
              <a:t>Leg </a:t>
            </a:r>
            <a:r>
              <a:rPr lang="sk-SK" sz="1800" i="1" dirty="0" err="1"/>
              <a:t>Laboratory</a:t>
            </a:r>
            <a:r>
              <a:rPr lang="sk-SK" sz="1800" i="1" dirty="0"/>
              <a:t> </a:t>
            </a:r>
            <a:r>
              <a:rPr lang="sk-SK" sz="1800" i="1" dirty="0"/>
              <a:t>1996-2001</a:t>
            </a:r>
            <a:endParaRPr lang="sk-SK" sz="1800" dirty="0"/>
          </a:p>
          <a:p>
            <a:r>
              <a:rPr lang="sk-SK" sz="1800" dirty="0" err="1"/>
              <a:t>Walking</a:t>
            </a:r>
            <a:r>
              <a:rPr lang="sk-SK" sz="1800" dirty="0"/>
              <a:t> </a:t>
            </a:r>
            <a:r>
              <a:rPr lang="sk-SK" sz="1800" dirty="0" err="1"/>
              <a:t>Robots</a:t>
            </a:r>
            <a:r>
              <a:rPr lang="sk-SK" sz="1800" dirty="0"/>
              <a:t> : </a:t>
            </a:r>
            <a:r>
              <a:rPr lang="sk-SK" sz="1800" dirty="0" err="1"/>
              <a:t>Spring</a:t>
            </a:r>
            <a:r>
              <a:rPr lang="sk-SK" sz="1800" dirty="0"/>
              <a:t> </a:t>
            </a:r>
            <a:r>
              <a:rPr lang="sk-SK" sz="1800" dirty="0" err="1"/>
              <a:t>flamingo</a:t>
            </a:r>
            <a:r>
              <a:rPr lang="sk-SK" sz="1800" dirty="0"/>
              <a:t>, </a:t>
            </a:r>
            <a:r>
              <a:rPr lang="sk-SK" sz="1800" dirty="0" err="1"/>
              <a:t>spring</a:t>
            </a:r>
            <a:r>
              <a:rPr lang="sk-SK" sz="1800" dirty="0"/>
              <a:t> </a:t>
            </a:r>
            <a:r>
              <a:rPr lang="sk-SK" sz="1800" dirty="0" err="1"/>
              <a:t>turkey</a:t>
            </a:r>
            <a:r>
              <a:rPr lang="sk-SK" sz="1800" dirty="0"/>
              <a:t> </a:t>
            </a:r>
          </a:p>
          <a:p>
            <a:r>
              <a:rPr lang="sk-SK" sz="1800" i="1" u="sng" dirty="0">
                <a:hlinkClick r:id="rId2"/>
              </a:rPr>
              <a:t>https://</a:t>
            </a:r>
            <a:r>
              <a:rPr lang="sk-SK" sz="1800" i="1" u="sng" dirty="0">
                <a:hlinkClick r:id="rId2"/>
              </a:rPr>
              <a:t>www.youtube.com/watch?v=tOp1DX4De0g</a:t>
            </a:r>
            <a:endParaRPr lang="sk-SK" sz="1800" i="1" u="sng" dirty="0"/>
          </a:p>
          <a:p>
            <a:r>
              <a:rPr lang="sk-SK" i="1" u="sng" dirty="0" smtClean="0"/>
              <a:t> </a:t>
            </a:r>
            <a:r>
              <a:rPr lang="sk-SK" dirty="0" smtClean="0"/>
              <a:t> </a:t>
            </a:r>
            <a:r>
              <a:rPr lang="sk-SK" dirty="0">
                <a:solidFill>
                  <a:srgbClr val="D60093"/>
                </a:solidFill>
              </a:rPr>
              <a:t>BIGDOG ROBOT (DARPA):  </a:t>
            </a:r>
            <a:r>
              <a:rPr lang="sk-SK" u="sng" dirty="0">
                <a:solidFill>
                  <a:srgbClr val="D60093"/>
                </a:solidFill>
                <a:hlinkClick r:id="rId3"/>
              </a:rPr>
              <a:t>http://www.youtube.com/watch?v=b2bExqhhWRI</a:t>
            </a:r>
            <a:endParaRPr lang="sk-SK" dirty="0">
              <a:solidFill>
                <a:srgbClr val="D60093"/>
              </a:solidFill>
            </a:endParaRPr>
          </a:p>
          <a:p>
            <a:r>
              <a:rPr lang="sk-SK" dirty="0">
                <a:solidFill>
                  <a:srgbClr val="D60093"/>
                </a:solidFill>
              </a:rPr>
              <a:t> </a:t>
            </a:r>
            <a:r>
              <a:rPr lang="sk-SK" dirty="0" smtClean="0">
                <a:solidFill>
                  <a:srgbClr val="D60093"/>
                </a:solidFill>
              </a:rPr>
              <a:t>BIGDOG </a:t>
            </a:r>
            <a:r>
              <a:rPr lang="sk-SK" dirty="0">
                <a:solidFill>
                  <a:srgbClr val="D60093"/>
                </a:solidFill>
              </a:rPr>
              <a:t>ROBOT (DARPA) / „beta </a:t>
            </a:r>
            <a:r>
              <a:rPr lang="sk-SK" dirty="0" err="1">
                <a:solidFill>
                  <a:srgbClr val="D60093"/>
                </a:solidFill>
              </a:rPr>
              <a:t>version</a:t>
            </a:r>
            <a:r>
              <a:rPr lang="sk-SK" dirty="0" smtClean="0">
                <a:solidFill>
                  <a:srgbClr val="D60093"/>
                </a:solidFill>
              </a:rPr>
              <a:t>“</a:t>
            </a:r>
            <a:r>
              <a:rPr lang="sk-SK" dirty="0" smtClean="0">
                <a:solidFill>
                  <a:srgbClr val="D60093"/>
                </a:solidFill>
                <a:sym typeface="Wingdings" panose="05000000000000000000" pitchFamily="2" charset="2"/>
              </a:rPr>
              <a:t></a:t>
            </a:r>
          </a:p>
          <a:p>
            <a:r>
              <a:rPr lang="sk-SK" u="sng" dirty="0" smtClean="0">
                <a:solidFill>
                  <a:srgbClr val="D60093"/>
                </a:solidFill>
                <a:hlinkClick r:id="rId4"/>
              </a:rPr>
              <a:t>http</a:t>
            </a:r>
            <a:r>
              <a:rPr lang="sk-SK" u="sng" dirty="0">
                <a:solidFill>
                  <a:srgbClr val="D60093"/>
                </a:solidFill>
                <a:hlinkClick r:id="rId4"/>
              </a:rPr>
              <a:t>://www.youtube.com/watch?v=VXJZVZFRFJc</a:t>
            </a:r>
            <a:endParaRPr lang="sk-SK" u="sng" dirty="0">
              <a:solidFill>
                <a:srgbClr val="D60093"/>
              </a:solidFill>
            </a:endParaRPr>
          </a:p>
          <a:p>
            <a:r>
              <a:rPr lang="sk-SK" dirty="0" smtClean="0">
                <a:solidFill>
                  <a:srgbClr val="D60093"/>
                </a:solidFill>
              </a:rPr>
              <a:t>Agility </a:t>
            </a:r>
            <a:r>
              <a:rPr lang="sk-SK" dirty="0" err="1" smtClean="0">
                <a:solidFill>
                  <a:srgbClr val="D60093"/>
                </a:solidFill>
              </a:rPr>
              <a:t>robotics</a:t>
            </a:r>
            <a:r>
              <a:rPr lang="sk-SK" dirty="0">
                <a:solidFill>
                  <a:srgbClr val="D60093"/>
                </a:solidFill>
              </a:rPr>
              <a:t> </a:t>
            </a:r>
            <a:endParaRPr lang="en-US" dirty="0" smtClean="0">
              <a:solidFill>
                <a:srgbClr val="D60093"/>
              </a:solidFill>
            </a:endParaRPr>
          </a:p>
          <a:p>
            <a:r>
              <a:rPr lang="sk-SK" sz="900" u="sng" dirty="0">
                <a:solidFill>
                  <a:srgbClr val="D60093"/>
                </a:solidFill>
                <a:hlinkClick r:id="rId5"/>
              </a:rPr>
              <a:t>http</a:t>
            </a:r>
            <a:r>
              <a:rPr lang="sk-SK" sz="900" u="sng" dirty="0">
                <a:solidFill>
                  <a:srgbClr val="D60093"/>
                </a:solidFill>
                <a:hlinkClick r:id="rId5"/>
              </a:rPr>
              <a:t>://</a:t>
            </a:r>
            <a:r>
              <a:rPr lang="sk-SK" sz="900" u="sng" dirty="0">
                <a:solidFill>
                  <a:srgbClr val="D60093"/>
                </a:solidFill>
                <a:hlinkClick r:id="rId5"/>
              </a:rPr>
              <a:t>www.theverge.com/circuitbreaker/2017/2/9/14563036/bipedal-two-legged-robot-cassie-agility-robotics</a:t>
            </a:r>
            <a:r>
              <a:rPr lang="sk-SK" sz="900" u="sng" dirty="0">
                <a:solidFill>
                  <a:srgbClr val="D60093"/>
                </a:solidFill>
              </a:rPr>
              <a:t> </a:t>
            </a:r>
          </a:p>
          <a:p>
            <a:r>
              <a:rPr lang="sk-SK" b="1" dirty="0" smtClean="0">
                <a:solidFill>
                  <a:srgbClr val="D60093"/>
                </a:solidFill>
              </a:rPr>
              <a:t>ATLAS</a:t>
            </a:r>
            <a:r>
              <a:rPr lang="sk-SK" b="1" dirty="0">
                <a:solidFill>
                  <a:srgbClr val="D60093"/>
                </a:solidFill>
              </a:rPr>
              <a:t>, z dielne </a:t>
            </a:r>
            <a:r>
              <a:rPr lang="sk-SK" b="1" dirty="0" smtClean="0">
                <a:solidFill>
                  <a:srgbClr val="D60093"/>
                </a:solidFill>
              </a:rPr>
              <a:t>Boston </a:t>
            </a:r>
            <a:r>
              <a:rPr lang="sk-SK" b="1" dirty="0" err="1">
                <a:solidFill>
                  <a:srgbClr val="D60093"/>
                </a:solidFill>
              </a:rPr>
              <a:t>dynamics</a:t>
            </a:r>
            <a:r>
              <a:rPr lang="sk-SK" b="1" dirty="0">
                <a:solidFill>
                  <a:srgbClr val="D60093"/>
                </a:solidFill>
              </a:rPr>
              <a:t>  </a:t>
            </a:r>
            <a:r>
              <a:rPr lang="en-US" sz="2000" dirty="0">
                <a:hlinkClick r:id="rId6"/>
              </a:rPr>
              <a:t>https://www.youtube.com/watch?v=rVlhMGQgDkY</a:t>
            </a:r>
            <a:endParaRPr lang="sk-SK" sz="2000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411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230</Words>
  <Application>Microsoft Office PowerPoint</Application>
  <PresentationFormat>Širokouhlá</PresentationFormat>
  <Paragraphs>82</Paragraphs>
  <Slides>14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Motív Office</vt:lpstr>
      <vt:lpstr>   6. Artificial life      </vt:lpstr>
      <vt:lpstr>Prezentácia programu PowerPoint</vt:lpstr>
      <vt:lpstr>Robotické umenie_rozdelenie</vt:lpstr>
      <vt:lpstr>Robotické umenie_rozdelenie</vt:lpstr>
      <vt:lpstr>Robotické performance </vt:lpstr>
      <vt:lpstr>Louis Philippe Demers a Bill Vorn</vt:lpstr>
      <vt:lpstr>Prezentácia programu PowerPoint</vt:lpstr>
      <vt:lpstr>Prezentácia programu PowerPoint</vt:lpstr>
      <vt:lpstr>Prezentácia programu PowerPoint</vt:lpstr>
      <vt:lpstr>Robotický výskum správanie</vt:lpstr>
      <vt:lpstr>Prezentácia programu PowerPoint</vt:lpstr>
      <vt:lpstr>ASIMO by Honda laying a bunch of  flowers to Karel Čapek’s bust in  the Prague  National Museum (August 22, 2003) </vt:lpstr>
      <vt:lpstr>Diy useless robot devices </vt:lpstr>
      <vt:lpstr>ARTIFICIAL LIFE PREZENTÁCIA NA PREZI: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6. Artificial life      </dc:title>
  <dc:creator>Martina</dc:creator>
  <cp:lastModifiedBy>Martina</cp:lastModifiedBy>
  <cp:revision>2</cp:revision>
  <dcterms:created xsi:type="dcterms:W3CDTF">2019-04-08T08:38:57Z</dcterms:created>
  <dcterms:modified xsi:type="dcterms:W3CDTF">2019-04-08T08:40:54Z</dcterms:modified>
</cp:coreProperties>
</file>