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p:scale>
          <a:sx n="125" d="100"/>
          <a:sy n="125"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10.03.2019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196952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10.03.2019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9417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10.03.2019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164559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D73F8A9-B274-4105-8CAF-1C23DDB4C292}" type="datetimeFigureOut">
              <a:rPr lang="sk-SK" smtClean="0"/>
              <a:t>10.03.2019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42160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2D73F8A9-B274-4105-8CAF-1C23DDB4C292}" type="datetimeFigureOut">
              <a:rPr lang="sk-SK" smtClean="0"/>
              <a:t>10.03.2019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358011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D73F8A9-B274-4105-8CAF-1C23DDB4C292}" type="datetimeFigureOut">
              <a:rPr lang="sk-SK" smtClean="0"/>
              <a:t>10.03.2019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26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D73F8A9-B274-4105-8CAF-1C23DDB4C292}" type="datetimeFigureOut">
              <a:rPr lang="sk-SK" smtClean="0"/>
              <a:t>10.03.2019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97161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2D73F8A9-B274-4105-8CAF-1C23DDB4C292}" type="datetimeFigureOut">
              <a:rPr lang="sk-SK" smtClean="0"/>
              <a:t>10.03.2019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406929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D73F8A9-B274-4105-8CAF-1C23DDB4C292}" type="datetimeFigureOut">
              <a:rPr lang="sk-SK" smtClean="0"/>
              <a:t>10.03.2019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59635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D73F8A9-B274-4105-8CAF-1C23DDB4C292}" type="datetimeFigureOut">
              <a:rPr lang="sk-SK" smtClean="0"/>
              <a:t>10.03.2019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77401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2D73F8A9-B274-4105-8CAF-1C23DDB4C292}" type="datetimeFigureOut">
              <a:rPr lang="sk-SK" smtClean="0"/>
              <a:t>10.03.2019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7C3B7D-EFB8-4FC9-BCF3-FF08F93BD205}" type="slidenum">
              <a:rPr lang="sk-SK" smtClean="0"/>
              <a:t>‹#›</a:t>
            </a:fld>
            <a:endParaRPr lang="sk-SK"/>
          </a:p>
        </p:txBody>
      </p:sp>
    </p:spTree>
    <p:extLst>
      <p:ext uri="{BB962C8B-B14F-4D97-AF65-F5344CB8AC3E}">
        <p14:creationId xmlns:p14="http://schemas.microsoft.com/office/powerpoint/2010/main" val="22728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3F8A9-B274-4105-8CAF-1C23DDB4C292}" type="datetimeFigureOut">
              <a:rPr lang="sk-SK" smtClean="0"/>
              <a:t>10.03.2019</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3B7D-EFB8-4FC9-BCF3-FF08F93BD205}" type="slidenum">
              <a:rPr lang="sk-SK" smtClean="0"/>
              <a:t>‹#›</a:t>
            </a:fld>
            <a:endParaRPr lang="sk-SK"/>
          </a:p>
        </p:txBody>
      </p:sp>
    </p:spTree>
    <p:extLst>
      <p:ext uri="{BB962C8B-B14F-4D97-AF65-F5344CB8AC3E}">
        <p14:creationId xmlns:p14="http://schemas.microsoft.com/office/powerpoint/2010/main" val="90514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HC5pGI9B0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G-6LinmDCI" TargetMode="External"/><Relationship Id="rId2" Type="http://schemas.openxmlformats.org/officeDocument/2006/relationships/hyperlink" Target="http://www.youtube.com/watch?v=dmmxVA5xhu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v2.nl/archive/works/telematic-dreaming/view?_sm_au_=iHV0J7PDkv1NtRL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Jav5vVGEu9c" TargetMode="External"/><Relationship Id="rId2" Type="http://schemas.openxmlformats.org/officeDocument/2006/relationships/hyperlink" Target="http://www.youtube.com/watch?v=CXJ3QBy-gt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eleactor.berkeley.edu/introduction.html" TargetMode="External"/><Relationship Id="rId2" Type="http://schemas.openxmlformats.org/officeDocument/2006/relationships/hyperlink" Target="http://www.youtube.com/watch?v=gbyy5vSg8w8" TargetMode="External"/><Relationship Id="rId1" Type="http://schemas.openxmlformats.org/officeDocument/2006/relationships/slideLayout" Target="../slideLayouts/slideLayout2.xml"/><Relationship Id="rId5" Type="http://schemas.openxmlformats.org/officeDocument/2006/relationships/hyperlink" Target="http://www.lynnhershman.com/tillie/three.html" TargetMode="External"/><Relationship Id="rId4" Type="http://schemas.openxmlformats.org/officeDocument/2006/relationships/hyperlink" Target="https://www.youtube.com/watch?v=QsbjbpLvQP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ekac.org/ornitorrincom.html" TargetMode="External"/><Relationship Id="rId3" Type="http://schemas.openxmlformats.org/officeDocument/2006/relationships/hyperlink" Target="http://www.ekac.org/VDTminitel.html" TargetMode="External"/><Relationship Id="rId7" Type="http://schemas.openxmlformats.org/officeDocument/2006/relationships/hyperlink" Target="http://www.ekac.org/threecitylink.html" TargetMode="External"/><Relationship Id="rId12" Type="http://schemas.openxmlformats.org/officeDocument/2006/relationships/hyperlink" Target="http://www.ekac.org/efax.html" TargetMode="External"/><Relationship Id="rId2" Type="http://schemas.openxmlformats.org/officeDocument/2006/relationships/hyperlink" Target="http://www.ekac.org/raraavis.html" TargetMode="External"/><Relationship Id="rId1" Type="http://schemas.openxmlformats.org/officeDocument/2006/relationships/slideLayout" Target="../slideLayouts/slideLayout2.xml"/><Relationship Id="rId6" Type="http://schemas.openxmlformats.org/officeDocument/2006/relationships/hyperlink" Target="http://www.ekac.org/rostoroto.html" TargetMode="External"/><Relationship Id="rId11" Type="http://schemas.openxmlformats.org/officeDocument/2006/relationships/hyperlink" Target="http://www.ekac.org/elasticfaxone.html" TargetMode="External"/><Relationship Id="rId5" Type="http://schemas.openxmlformats.org/officeDocument/2006/relationships/hyperlink" Target="http://www.ekac.org/kacsstv87.html" TargetMode="External"/><Relationship Id="rId10" Type="http://schemas.openxmlformats.org/officeDocument/2006/relationships/hyperlink" Target="http://www.ekac.org/sstv.html" TargetMode="External"/><Relationship Id="rId4" Type="http://schemas.openxmlformats.org/officeDocument/2006/relationships/hyperlink" Target="http://www.ekac.org/telep86.telecom.html" TargetMode="External"/><Relationship Id="rId9" Type="http://schemas.openxmlformats.org/officeDocument/2006/relationships/hyperlink" Target="http://www.ekac.org/impromptu.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ienkunstnetz.de/works/beobachtung/video/1/" TargetMode="External"/><Relationship Id="rId2" Type="http://schemas.openxmlformats.org/officeDocument/2006/relationships/hyperlink" Target="http://www.youtube.com/watch?v=WiVTmCjV3xg" TargetMode="External"/><Relationship Id="rId1" Type="http://schemas.openxmlformats.org/officeDocument/2006/relationships/slideLayout" Target="../slideLayouts/slideLayout2.xml"/><Relationship Id="rId4" Type="http://schemas.openxmlformats.org/officeDocument/2006/relationships/hyperlink" Target="http://www.medienkunstnetz.de/works/time-delay-room/video/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BZj4Me3RK8" TargetMode="External"/><Relationship Id="rId2" Type="http://schemas.openxmlformats.org/officeDocument/2006/relationships/hyperlink" Target="https://www.youtube.com/watch?v=nVnF9A3azSA" TargetMode="External"/><Relationship Id="rId1" Type="http://schemas.openxmlformats.org/officeDocument/2006/relationships/slideLayout" Target="../slideLayouts/slideLayout2.xml"/><Relationship Id="rId6" Type="http://schemas.openxmlformats.org/officeDocument/2006/relationships/hyperlink" Target="https://www.youtube.com/watch?v=BR9Z0wzWjBQ" TargetMode="External"/><Relationship Id="rId5" Type="http://schemas.openxmlformats.org/officeDocument/2006/relationships/hyperlink" Target="https://www.youtube.com/watch?v=tqySnbbyB2U" TargetMode="External"/><Relationship Id="rId4" Type="http://schemas.openxmlformats.org/officeDocument/2006/relationships/hyperlink" Target="https://www.youtube.com/watch?v=OxCljj1Z0r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Ss4CSFahCc" TargetMode="External"/><Relationship Id="rId2" Type="http://schemas.openxmlformats.org/officeDocument/2006/relationships/hyperlink" Target="http://vernissage.tv/blog/2010/11/30/jean-tinguely-rotozaza-ii-at-museum-tinguely-basel/" TargetMode="External"/><Relationship Id="rId1" Type="http://schemas.openxmlformats.org/officeDocument/2006/relationships/slideLayout" Target="../slideLayouts/slideLayout2.xml"/><Relationship Id="rId6" Type="http://schemas.openxmlformats.org/officeDocument/2006/relationships/hyperlink" Target="http://www.criticismism.com/2017/02/22/jean-tinguely-study-for-an-end-of-the-world-no-2-1962/#sthash.GI7e6uwF.dpbs" TargetMode="External"/><Relationship Id="rId5" Type="http://schemas.openxmlformats.org/officeDocument/2006/relationships/hyperlink" Target="http://vimeo.com/8537769" TargetMode="External"/><Relationship Id="rId4" Type="http://schemas.openxmlformats.org/officeDocument/2006/relationships/hyperlink" Target="http://www.britishpathe.com/video/robot-art/query/wildcard"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wQE82deroo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yt-fXmzF9WQ&amp;feature=rel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ritishpathe.com/video/lumino-dynamics" TargetMode="External"/><Relationship Id="rId2" Type="http://schemas.openxmlformats.org/officeDocument/2006/relationships/hyperlink" Target="http://www.youtube.com/watch?v=gJD27tJLoaQ" TargetMode="External"/><Relationship Id="rId1" Type="http://schemas.openxmlformats.org/officeDocument/2006/relationships/slideLayout" Target="../slideLayouts/slideLayout2.xml"/><Relationship Id="rId4" Type="http://schemas.openxmlformats.org/officeDocument/2006/relationships/hyperlink" Target="http://cyberneticzoo.com/?p=81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gu7d06vj-u0&amp;feature=related" TargetMode="External"/><Relationship Id="rId2" Type="http://schemas.openxmlformats.org/officeDocument/2006/relationships/hyperlink" Target="http://www.youtube.com/watch?v=bX6danl4kLI&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etworkcultures.org/_uploads/NN#4_RosaMenkman.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DD7fhxlw9x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gr0yiOyvas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jPYpLvdW0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o97Al8KM9JQ" TargetMode="External"/><Relationship Id="rId2" Type="http://schemas.openxmlformats.org/officeDocument/2006/relationships/hyperlink" Target="http://www.youtube.com/watch?v=vvW6qiTkZdw" TargetMode="External"/><Relationship Id="rId1" Type="http://schemas.openxmlformats.org/officeDocument/2006/relationships/slideLayout" Target="../slideLayouts/slideLayout2.xml"/><Relationship Id="rId4" Type="http://schemas.openxmlformats.org/officeDocument/2006/relationships/hyperlink" Target="http://www.youtube.com/watch?v=9KV0Gi2vwEM" TargetMode="External"/></Relationships>
</file>

<file path=ppt/slides/_rels/slide8.xml.rels><?xml version="1.0" encoding="UTF-8" standalone="yes"?>
<Relationships xmlns="http://schemas.openxmlformats.org/package/2006/relationships"><Relationship Id="rId13" Type="http://schemas.openxmlformats.org/officeDocument/2006/relationships/hyperlink" Target="http://www.allmusic.com/artist/cale-p3818" TargetMode="External"/><Relationship Id="rId18" Type="http://schemas.openxmlformats.org/officeDocument/2006/relationships/hyperlink" Target="http://www.allmusic.com/artist/ttreault-p294708" TargetMode="External"/><Relationship Id="rId26" Type="http://schemas.openxmlformats.org/officeDocument/2006/relationships/hyperlink" Target="http://www.allmusic.com/song/hommage--john-cage-t5809792" TargetMode="External"/><Relationship Id="rId39" Type="http://schemas.openxmlformats.org/officeDocument/2006/relationships/hyperlink" Target="http://www.allmusic.com/artist/ikeda-p320588" TargetMode="External"/><Relationship Id="rId21" Type="http://schemas.openxmlformats.org/officeDocument/2006/relationships/hyperlink" Target="http://www.allmusic.com/artist/survival-research-laboratories-p311775" TargetMode="External"/><Relationship Id="rId34" Type="http://schemas.openxmlformats.org/officeDocument/2006/relationships/hyperlink" Target="http://www.allmusic.com/artist/xenakis-p3073" TargetMode="External"/><Relationship Id="rId7" Type="http://schemas.openxmlformats.org/officeDocument/2006/relationships/hyperlink" Target="http://www.allmusic.com/artist/schaeffer-p3058" TargetMode="External"/><Relationship Id="rId12" Type="http://schemas.openxmlformats.org/officeDocument/2006/relationships/hyperlink" Target="http://www.allmusic.com/song/trance-2-t5809787" TargetMode="External"/><Relationship Id="rId17" Type="http://schemas.openxmlformats.org/officeDocument/2006/relationships/hyperlink" Target="http://www.allmusic.com/artist/jeck-p183115" TargetMode="External"/><Relationship Id="rId25" Type="http://schemas.openxmlformats.org/officeDocument/2006/relationships/hyperlink" Target="http://www.allmusic.com/artist/boehmer-p443094" TargetMode="External"/><Relationship Id="rId33" Type="http://schemas.openxmlformats.org/officeDocument/2006/relationships/hyperlink" Target="http://www.allmusic.com/song/concret-ph-t5809796" TargetMode="External"/><Relationship Id="rId38" Type="http://schemas.openxmlformats.org/officeDocument/2006/relationships/hyperlink" Target="http://www.allmusic.com/song/one-minute-t5809799" TargetMode="External"/><Relationship Id="rId2" Type="http://schemas.openxmlformats.org/officeDocument/2006/relationships/hyperlink" Target="http://www.allmusic.com/song/corale-t5809782" TargetMode="External"/><Relationship Id="rId16" Type="http://schemas.openxmlformats.org/officeDocument/2006/relationships/hyperlink" Target="http://www.allmusic.com/song/untitled-1-t5809788" TargetMode="External"/><Relationship Id="rId20" Type="http://schemas.openxmlformats.org/officeDocument/2006/relationships/hyperlink" Target="http://www.allmusic.com/song/october-24-1992-graz-austria-t5809789" TargetMode="External"/><Relationship Id="rId29" Type="http://schemas.openxmlformats.org/officeDocument/2006/relationships/hyperlink" Target="http://www.allmusic.com/song/audience-t5809794" TargetMode="External"/><Relationship Id="rId1" Type="http://schemas.openxmlformats.org/officeDocument/2006/relationships/slideLayout" Target="../slideLayouts/slideLayout2.xml"/><Relationship Id="rId6" Type="http://schemas.openxmlformats.org/officeDocument/2006/relationships/hyperlink" Target="http://www.allmusic.com/song/cinq-etudes-de-bruits-etudeviolette-t5809784" TargetMode="External"/><Relationship Id="rId11" Type="http://schemas.openxmlformats.org/officeDocument/2006/relationships/hyperlink" Target="http://www.allmusic.com/artist/mumma-p3034" TargetMode="External"/><Relationship Id="rId24" Type="http://schemas.openxmlformats.org/officeDocument/2006/relationships/hyperlink" Target="http://www.allmusic.com/song/aspekt-t5809791" TargetMode="External"/><Relationship Id="rId32" Type="http://schemas.openxmlformats.org/officeDocument/2006/relationships/hyperlink" Target="http://www.allmusic.com/artist/varse-p3073" TargetMode="External"/><Relationship Id="rId37" Type="http://schemas.openxmlformats.org/officeDocument/2006/relationships/hyperlink" Target="http://www.allmusic.com/artist/oliveros-p3039" TargetMode="External"/><Relationship Id="rId5" Type="http://schemas.openxmlformats.org/officeDocument/2006/relationships/hyperlink" Target="http://www.allmusic.com/song/wochende-t5809783" TargetMode="External"/><Relationship Id="rId15" Type="http://schemas.openxmlformats.org/officeDocument/2006/relationships/hyperlink" Target="http://www.allmusic.com/artist/maclise-p42603" TargetMode="External"/><Relationship Id="rId23" Type="http://schemas.openxmlformats.org/officeDocument/2006/relationships/hyperlink" Target="http://www.allmusic.com/artist/einsturzende-neubauten-p4174" TargetMode="External"/><Relationship Id="rId28" Type="http://schemas.openxmlformats.org/officeDocument/2006/relationships/hyperlink" Target="http://www.allmusic.com/song/rozart-mix-t5809793" TargetMode="External"/><Relationship Id="rId36" Type="http://schemas.openxmlformats.org/officeDocument/2006/relationships/hyperlink" Target="http://www.allmusic.com/song/a-little-noise-in-the-system-moog-system-t5809798" TargetMode="External"/><Relationship Id="rId10" Type="http://schemas.openxmlformats.org/officeDocument/2006/relationships/hyperlink" Target="http://www.allmusic.com/song/the-dresden-interleaf-13-february1945-t5809786" TargetMode="External"/><Relationship Id="rId19" Type="http://schemas.openxmlformats.org/officeDocument/2006/relationships/hyperlink" Target="http://www.allmusic.com/artist/yoshihide-p215600" TargetMode="External"/><Relationship Id="rId31" Type="http://schemas.openxmlformats.org/officeDocument/2006/relationships/hyperlink" Target="http://www.allmusic.com/song/pome-lectronique-t5809795" TargetMode="External"/><Relationship Id="rId4" Type="http://schemas.openxmlformats.org/officeDocument/2006/relationships/hyperlink" Target="http://www.allmusic.com/artist/russolo-p366871" TargetMode="External"/><Relationship Id="rId9" Type="http://schemas.openxmlformats.org/officeDocument/2006/relationships/hyperlink" Target="http://www.allmusic.com/artist/pousseur-p3044" TargetMode="External"/><Relationship Id="rId14" Type="http://schemas.openxmlformats.org/officeDocument/2006/relationships/hyperlink" Target="http://www.allmusic.com/artist/conrad-p16615" TargetMode="External"/><Relationship Id="rId22" Type="http://schemas.openxmlformats.org/officeDocument/2006/relationships/hyperlink" Target="http://www.allmusic.com/song/ragout-kchen-rezpt-von-einsturzende-neubauten-t5809790" TargetMode="External"/><Relationship Id="rId27" Type="http://schemas.openxmlformats.org/officeDocument/2006/relationships/hyperlink" Target="http://www.allmusic.com/artist/paik-p483896" TargetMode="External"/><Relationship Id="rId30" Type="http://schemas.openxmlformats.org/officeDocument/2006/relationships/hyperlink" Target="http://www.allmusic.com/artist/sonic-youth-p5474" TargetMode="External"/><Relationship Id="rId35" Type="http://schemas.openxmlformats.org/officeDocument/2006/relationships/hyperlink" Target="http://www.allmusic.com/song/ftp--bundle-conduit-23-t5809797" TargetMode="External"/><Relationship Id="rId8" Type="http://schemas.openxmlformats.org/officeDocument/2006/relationships/hyperlink" Target="http://www.allmusic.com/song/scambi-t5809785" TargetMode="External"/><Relationship Id="rId3" Type="http://schemas.openxmlformats.org/officeDocument/2006/relationships/hyperlink" Target="http://www.allmusic.com/artist/russolo-p11182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rchive.aec.at/pri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71664" y="2996952"/>
            <a:ext cx="7273800" cy="1143200"/>
          </a:xfrm>
        </p:spPr>
        <p:txBody>
          <a:bodyPr>
            <a:normAutofit fontScale="90000"/>
          </a:bodyPr>
          <a:lstStyle/>
          <a:p>
            <a:r>
              <a:rPr lang="sk-SK" dirty="0"/>
              <a:t>GLITCH MUSIC and GLITCH ART </a:t>
            </a:r>
            <a:br>
              <a:rPr lang="sk-SK" dirty="0"/>
            </a:br>
            <a:endParaRPr lang="sk-SK" dirty="0"/>
          </a:p>
        </p:txBody>
      </p:sp>
    </p:spTree>
    <p:extLst>
      <p:ext uri="{BB962C8B-B14F-4D97-AF65-F5344CB8AC3E}">
        <p14:creationId xmlns:p14="http://schemas.microsoft.com/office/powerpoint/2010/main" val="78181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11824" y="2564905"/>
            <a:ext cx="5469082" cy="1596177"/>
          </a:xfrm>
        </p:spPr>
        <p:txBody>
          <a:bodyPr>
            <a:normAutofit fontScale="90000"/>
          </a:bodyPr>
          <a:lstStyle/>
          <a:p>
            <a:r>
              <a:rPr lang="sk-SK" dirty="0"/>
              <a:t> </a:t>
            </a:r>
            <a:r>
              <a:rPr lang="sk-SK" dirty="0" smtClean="0"/>
              <a:t>  </a:t>
            </a:r>
            <a:r>
              <a:rPr lang="sk-SK" dirty="0" err="1" smtClean="0"/>
              <a:t>Telepresence</a:t>
            </a:r>
            <a:r>
              <a:rPr lang="sk-SK" dirty="0" smtClean="0"/>
              <a:t/>
            </a:r>
            <a:br>
              <a:rPr lang="sk-SK" dirty="0" smtClean="0"/>
            </a:br>
            <a:r>
              <a:rPr lang="sk-SK" dirty="0"/>
              <a:t> </a:t>
            </a:r>
            <a:r>
              <a:rPr lang="sk-SK" dirty="0" smtClean="0"/>
              <a:t>   </a:t>
            </a:r>
            <a:r>
              <a:rPr lang="sk-SK" dirty="0" err="1" smtClean="0"/>
              <a:t>Telematics</a:t>
            </a:r>
            <a:r>
              <a:rPr lang="sk-SK" dirty="0" smtClean="0"/>
              <a:t/>
            </a:r>
            <a:br>
              <a:rPr lang="sk-SK" dirty="0" smtClean="0"/>
            </a:br>
            <a:r>
              <a:rPr lang="sk-SK" dirty="0" smtClean="0"/>
              <a:t>    </a:t>
            </a:r>
            <a:r>
              <a:rPr lang="sk-SK" dirty="0" err="1" smtClean="0"/>
              <a:t>Telerobotics</a:t>
            </a:r>
            <a:r>
              <a:rPr lang="sk-SK" dirty="0"/>
              <a:t/>
            </a:r>
            <a:br>
              <a:rPr lang="sk-SK" dirty="0"/>
            </a:br>
            <a:endParaRPr lang="sk-SK" dirty="0"/>
          </a:p>
        </p:txBody>
      </p:sp>
    </p:spTree>
    <p:extLst>
      <p:ext uri="{BB962C8B-B14F-4D97-AF65-F5344CB8AC3E}">
        <p14:creationId xmlns:p14="http://schemas.microsoft.com/office/powerpoint/2010/main" val="51718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3503712" y="2636913"/>
            <a:ext cx="7772870" cy="3424107"/>
          </a:xfrm>
          <a:prstGeom prst="rect">
            <a:avLst/>
          </a:prstGeom>
        </p:spPr>
        <p:txBody>
          <a:bodyPr/>
          <a:lstStyle/>
          <a:p>
            <a:r>
              <a:rPr lang="en-US" b="1" dirty="0" smtClean="0"/>
              <a:t>Art by Telephone: </a:t>
            </a:r>
            <a:endParaRPr lang="sk-SK" b="1" dirty="0" smtClean="0"/>
          </a:p>
          <a:p>
            <a:r>
              <a:rPr lang="en-US" b="1" dirty="0" smtClean="0"/>
              <a:t>from static to mobile</a:t>
            </a:r>
            <a:r>
              <a:rPr lang="sk-SK" b="1" dirty="0" smtClean="0"/>
              <a:t> </a:t>
            </a:r>
            <a:r>
              <a:rPr lang="sk-SK" b="1" dirty="0" err="1" smtClean="0"/>
              <a:t>interfaces</a:t>
            </a:r>
            <a:r>
              <a:rPr lang="sk-SK" b="1" dirty="0" smtClean="0"/>
              <a:t> : </a:t>
            </a:r>
          </a:p>
          <a:p>
            <a:endParaRPr lang="sk-SK" b="1" dirty="0" smtClean="0"/>
          </a:p>
          <a:p>
            <a:pPr lvl="0"/>
            <a:r>
              <a:rPr lang="sk-SK" dirty="0" smtClean="0"/>
              <a:t>1922 </a:t>
            </a:r>
            <a:r>
              <a:rPr lang="sk-SK" dirty="0" err="1" smtClean="0"/>
              <a:t>Moholy</a:t>
            </a:r>
            <a:r>
              <a:rPr lang="sk-SK" dirty="0" smtClean="0"/>
              <a:t>-Nagy: </a:t>
            </a:r>
            <a:r>
              <a:rPr lang="sk-SK" b="1" dirty="0" err="1" smtClean="0"/>
              <a:t>telephone-based</a:t>
            </a:r>
            <a:r>
              <a:rPr lang="sk-SK" b="1" dirty="0" smtClean="0"/>
              <a:t> art</a:t>
            </a:r>
          </a:p>
          <a:p>
            <a:pPr lvl="0"/>
            <a:r>
              <a:rPr lang="sk-SK" dirty="0">
                <a:hlinkClick r:id="rId2"/>
              </a:rPr>
              <a:t>https://</a:t>
            </a:r>
            <a:r>
              <a:rPr lang="sk-SK" dirty="0" smtClean="0">
                <a:hlinkClick r:id="rId2"/>
              </a:rPr>
              <a:t>www.youtube.com/watch?v=NHC5pGI9B04</a:t>
            </a:r>
            <a:r>
              <a:rPr lang="sk-SK" dirty="0" smtClean="0"/>
              <a:t> </a:t>
            </a:r>
          </a:p>
          <a:p>
            <a:endParaRPr lang="sk-SK" dirty="0"/>
          </a:p>
        </p:txBody>
      </p:sp>
    </p:spTree>
    <p:extLst>
      <p:ext uri="{BB962C8B-B14F-4D97-AF65-F5344CB8AC3E}">
        <p14:creationId xmlns:p14="http://schemas.microsoft.com/office/powerpoint/2010/main" val="20277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35775" y="173024"/>
            <a:ext cx="7273800" cy="519672"/>
          </a:xfrm>
        </p:spPr>
        <p:txBody>
          <a:bodyPr>
            <a:normAutofit fontScale="90000"/>
          </a:bodyPr>
          <a:lstStyle/>
          <a:p>
            <a:r>
              <a:rPr lang="sk-SK" dirty="0" smtClean="0"/>
              <a:t>Art by </a:t>
            </a:r>
            <a:r>
              <a:rPr lang="sk-SK" dirty="0" err="1" smtClean="0"/>
              <a:t>telephone</a:t>
            </a:r>
            <a:r>
              <a:rPr lang="sk-SK" dirty="0" smtClean="0"/>
              <a:t> </a:t>
            </a:r>
            <a:r>
              <a:rPr lang="sk-SK" dirty="0" err="1" smtClean="0"/>
              <a:t>remake</a:t>
            </a:r>
            <a:r>
              <a:rPr lang="sk-SK" dirty="0" smtClean="0"/>
              <a:t> 2019</a:t>
            </a: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endParaRPr lang="sk-SK"/>
          </a:p>
        </p:txBody>
      </p:sp>
      <p:graphicFrame>
        <p:nvGraphicFramePr>
          <p:cNvPr id="4" name="Objekt 3"/>
          <p:cNvGraphicFramePr>
            <a:graphicFrameLocks noChangeAspect="1"/>
          </p:cNvGraphicFramePr>
          <p:nvPr/>
        </p:nvGraphicFramePr>
        <p:xfrm>
          <a:off x="2104307" y="731422"/>
          <a:ext cx="4374915" cy="6018153"/>
        </p:xfrm>
        <a:graphic>
          <a:graphicData uri="http://schemas.openxmlformats.org/presentationml/2006/ole">
            <mc:AlternateContent xmlns:mc="http://schemas.openxmlformats.org/markup-compatibility/2006">
              <mc:Choice xmlns:v="urn:schemas-microsoft-com:vml" Requires="v">
                <p:oleObj spid="_x0000_s1026" name="Acrobat Document" r:id="rId3" imgW="12153771" imgH="16716375" progId="AcroExch.Document.DC">
                  <p:embed/>
                </p:oleObj>
              </mc:Choice>
              <mc:Fallback>
                <p:oleObj name="Acrobat Document" r:id="rId3" imgW="12153771" imgH="16716375" progId="AcroExch.Document.DC">
                  <p:embed/>
                  <p:pic>
                    <p:nvPicPr>
                      <p:cNvPr id="0" name=""/>
                      <p:cNvPicPr/>
                      <p:nvPr/>
                    </p:nvPicPr>
                    <p:blipFill>
                      <a:blip r:embed="rId4"/>
                      <a:stretch>
                        <a:fillRect/>
                      </a:stretch>
                    </p:blipFill>
                    <p:spPr>
                      <a:xfrm>
                        <a:off x="2104307" y="731422"/>
                        <a:ext cx="4374915" cy="6018153"/>
                      </a:xfrm>
                      <a:prstGeom prst="rect">
                        <a:avLst/>
                      </a:prstGeom>
                    </p:spPr>
                  </p:pic>
                </p:oleObj>
              </mc:Fallback>
            </mc:AlternateContent>
          </a:graphicData>
        </a:graphic>
      </p:graphicFrame>
      <p:graphicFrame>
        <p:nvGraphicFramePr>
          <p:cNvPr id="5" name="Objekt 4"/>
          <p:cNvGraphicFramePr>
            <a:graphicFrameLocks noChangeAspect="1"/>
          </p:cNvGraphicFramePr>
          <p:nvPr/>
        </p:nvGraphicFramePr>
        <p:xfrm>
          <a:off x="6003556" y="731422"/>
          <a:ext cx="4433242" cy="6098389"/>
        </p:xfrm>
        <a:graphic>
          <a:graphicData uri="http://schemas.openxmlformats.org/presentationml/2006/ole">
            <mc:AlternateContent xmlns:mc="http://schemas.openxmlformats.org/markup-compatibility/2006">
              <mc:Choice xmlns:v="urn:schemas-microsoft-com:vml" Requires="v">
                <p:oleObj spid="_x0000_s1027" name="Acrobat Document" r:id="rId5" imgW="12153771" imgH="16716375" progId="AcroExch.Document.DC">
                  <p:embed/>
                </p:oleObj>
              </mc:Choice>
              <mc:Fallback>
                <p:oleObj name="Acrobat Document" r:id="rId5" imgW="12153771" imgH="16716375" progId="AcroExch.Document.DC">
                  <p:embed/>
                  <p:pic>
                    <p:nvPicPr>
                      <p:cNvPr id="0" name=""/>
                      <p:cNvPicPr/>
                      <p:nvPr/>
                    </p:nvPicPr>
                    <p:blipFill>
                      <a:blip r:embed="rId6"/>
                      <a:stretch>
                        <a:fillRect/>
                      </a:stretch>
                    </p:blipFill>
                    <p:spPr>
                      <a:xfrm>
                        <a:off x="6003556" y="731422"/>
                        <a:ext cx="4433242" cy="6098389"/>
                      </a:xfrm>
                      <a:prstGeom prst="rect">
                        <a:avLst/>
                      </a:prstGeom>
                    </p:spPr>
                  </p:pic>
                </p:oleObj>
              </mc:Fallback>
            </mc:AlternateContent>
          </a:graphicData>
        </a:graphic>
      </p:graphicFrame>
    </p:spTree>
    <p:extLst>
      <p:ext uri="{BB962C8B-B14F-4D97-AF65-F5344CB8AC3E}">
        <p14:creationId xmlns:p14="http://schemas.microsoft.com/office/powerpoint/2010/main" val="254735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686240" y="2564905"/>
            <a:ext cx="7772870" cy="3424107"/>
          </a:xfrm>
          <a:prstGeom prst="rect">
            <a:avLst/>
          </a:prstGeom>
        </p:spPr>
        <p:txBody>
          <a:bodyPr/>
          <a:lstStyle/>
          <a:p>
            <a:r>
              <a:rPr lang="sk-SK" dirty="0" err="1" smtClean="0"/>
              <a:t>The</a:t>
            </a:r>
            <a:r>
              <a:rPr lang="sk-SK" dirty="0" smtClean="0"/>
              <a:t> </a:t>
            </a:r>
            <a:r>
              <a:rPr lang="sk-SK" dirty="0" err="1" smtClean="0"/>
              <a:t>neologism</a:t>
            </a:r>
            <a:r>
              <a:rPr lang="sk-SK" dirty="0" smtClean="0"/>
              <a:t> "</a:t>
            </a:r>
            <a:r>
              <a:rPr lang="sk-SK" sz="4000" b="1" i="1" dirty="0" err="1"/>
              <a:t>telematique</a:t>
            </a:r>
            <a:r>
              <a:rPr lang="sk-SK" sz="4000" b="1" dirty="0"/>
              <a:t>" </a:t>
            </a:r>
            <a:r>
              <a:rPr lang="sk-SK" dirty="0" err="1" smtClean="0"/>
              <a:t>was</a:t>
            </a:r>
            <a:r>
              <a:rPr lang="sk-SK" dirty="0" smtClean="0"/>
              <a:t> </a:t>
            </a:r>
            <a:r>
              <a:rPr lang="sk-SK" dirty="0" err="1" smtClean="0"/>
              <a:t>coined</a:t>
            </a:r>
            <a:r>
              <a:rPr lang="sk-SK" dirty="0" smtClean="0"/>
              <a:t> by </a:t>
            </a:r>
            <a:r>
              <a:rPr lang="sk-SK" b="1" dirty="0" smtClean="0"/>
              <a:t>Simon Nora and Alan </a:t>
            </a:r>
            <a:r>
              <a:rPr lang="sk-SK" b="1" dirty="0" err="1" smtClean="0"/>
              <a:t>Minc</a:t>
            </a:r>
            <a:r>
              <a:rPr lang="sk-SK" b="1" dirty="0" smtClean="0"/>
              <a:t> </a:t>
            </a:r>
          </a:p>
          <a:p>
            <a:endParaRPr lang="sk-SK" b="1" dirty="0" smtClean="0"/>
          </a:p>
          <a:p>
            <a:r>
              <a:rPr lang="sk-SK" dirty="0" smtClean="0"/>
              <a:t>in </a:t>
            </a:r>
            <a:r>
              <a:rPr lang="sk-SK" i="1" dirty="0" err="1" smtClean="0"/>
              <a:t>L’informatisation</a:t>
            </a:r>
            <a:r>
              <a:rPr lang="sk-SK" i="1" dirty="0" smtClean="0"/>
              <a:t> </a:t>
            </a:r>
            <a:r>
              <a:rPr lang="sk-SK" i="1" dirty="0" err="1" smtClean="0"/>
              <a:t>de</a:t>
            </a:r>
            <a:r>
              <a:rPr lang="sk-SK" i="1" dirty="0" smtClean="0"/>
              <a:t> la societe</a:t>
            </a:r>
          </a:p>
          <a:p>
            <a:pPr>
              <a:buNone/>
            </a:pPr>
            <a:r>
              <a:rPr lang="sk-SK" dirty="0" smtClean="0"/>
              <a:t>   ( </a:t>
            </a:r>
            <a:r>
              <a:rPr lang="sk-SK" dirty="0" err="1" smtClean="0"/>
              <a:t>Computerizácia</a:t>
            </a:r>
            <a:r>
              <a:rPr lang="sk-SK" dirty="0" smtClean="0"/>
              <a:t> spoločnosti 1978)</a:t>
            </a:r>
          </a:p>
          <a:p>
            <a:endParaRPr lang="sk-SK" dirty="0" smtClean="0"/>
          </a:p>
        </p:txBody>
      </p:sp>
    </p:spTree>
    <p:extLst>
      <p:ext uri="{BB962C8B-B14F-4D97-AF65-F5344CB8AC3E}">
        <p14:creationId xmlns:p14="http://schemas.microsoft.com/office/powerpoint/2010/main" val="35276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PREDCHODCA TELEMATIC ARTU</a:t>
            </a: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b="1" cap="all" dirty="0" err="1" smtClean="0"/>
              <a:t>myron</a:t>
            </a:r>
            <a:r>
              <a:rPr lang="sk-SK" b="1" cap="all" dirty="0" smtClean="0"/>
              <a:t> </a:t>
            </a:r>
            <a:r>
              <a:rPr lang="sk-SK" b="1" cap="all" dirty="0" err="1" smtClean="0"/>
              <a:t>krueger</a:t>
            </a:r>
            <a:r>
              <a:rPr lang="sk-SK" b="1" cap="all" dirty="0" smtClean="0"/>
              <a:t>: </a:t>
            </a:r>
            <a:r>
              <a:rPr lang="sk-SK" b="1" cap="all" dirty="0" err="1" smtClean="0"/>
              <a:t>Videoplace</a:t>
            </a:r>
            <a:r>
              <a:rPr lang="sk-SK" b="1" cap="all" dirty="0" smtClean="0"/>
              <a:t>, 1975</a:t>
            </a:r>
            <a:endParaRPr lang="sk-SK" dirty="0" smtClean="0"/>
          </a:p>
          <a:p>
            <a:r>
              <a:rPr lang="sk-SK" dirty="0" smtClean="0">
                <a:hlinkClick r:id="rId2"/>
              </a:rPr>
              <a:t>http://www.youtube.com/watch?v=dmmxVA5xhuo</a:t>
            </a:r>
            <a:endParaRPr lang="sk-SK" dirty="0" smtClean="0"/>
          </a:p>
          <a:p>
            <a:endParaRPr lang="sk-SK" dirty="0"/>
          </a:p>
          <a:p>
            <a:r>
              <a:rPr lang="sk-SK" dirty="0" smtClean="0"/>
              <a:t>Ukážka/</a:t>
            </a:r>
            <a:r>
              <a:rPr lang="sk-SK" dirty="0" err="1" smtClean="0"/>
              <a:t>remake</a:t>
            </a:r>
            <a:endParaRPr lang="sk-SK" dirty="0" smtClean="0"/>
          </a:p>
          <a:p>
            <a:r>
              <a:rPr lang="sk-SK" dirty="0" smtClean="0">
                <a:hlinkClick r:id="rId3"/>
              </a:rPr>
              <a:t>https</a:t>
            </a:r>
            <a:r>
              <a:rPr lang="sk-SK" dirty="0">
                <a:hlinkClick r:id="rId3"/>
              </a:rPr>
              <a:t>://</a:t>
            </a:r>
            <a:r>
              <a:rPr lang="sk-SK" dirty="0" smtClean="0">
                <a:hlinkClick r:id="rId3"/>
              </a:rPr>
              <a:t>www.youtube.com/watch?v=7G-6LinmDCI</a:t>
            </a:r>
            <a:r>
              <a:rPr lang="sk-SK" dirty="0" smtClean="0"/>
              <a:t>  </a:t>
            </a:r>
            <a:endParaRPr lang="sk-SK" dirty="0"/>
          </a:p>
        </p:txBody>
      </p:sp>
    </p:spTree>
    <p:extLst>
      <p:ext uri="{BB962C8B-B14F-4D97-AF65-F5344CB8AC3E}">
        <p14:creationId xmlns:p14="http://schemas.microsoft.com/office/powerpoint/2010/main" val="1748932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b="1" cap="all" dirty="0" err="1" smtClean="0"/>
              <a:t>Roy</a:t>
            </a:r>
            <a:r>
              <a:rPr lang="sk-SK" b="1" cap="all" dirty="0" smtClean="0"/>
              <a:t> </a:t>
            </a:r>
            <a:r>
              <a:rPr lang="sk-SK" b="1" cap="all" dirty="0" err="1" smtClean="0"/>
              <a:t>Ascott</a:t>
            </a:r>
            <a:r>
              <a:rPr lang="sk-SK" b="1" cap="all" dirty="0" smtClean="0"/>
              <a:t>:</a:t>
            </a:r>
            <a:r>
              <a:rPr lang="sk-SK" b="1" dirty="0" smtClean="0"/>
              <a:t> </a:t>
            </a:r>
            <a:r>
              <a:rPr lang="sk-SK" b="1" i="1" dirty="0" err="1" smtClean="0"/>
              <a:t>Is</a:t>
            </a:r>
            <a:r>
              <a:rPr lang="sk-SK" b="1" i="1" dirty="0" smtClean="0"/>
              <a:t> </a:t>
            </a:r>
            <a:r>
              <a:rPr lang="sk-SK" b="1" i="1" dirty="0" err="1" smtClean="0"/>
              <a:t>there</a:t>
            </a:r>
            <a:r>
              <a:rPr lang="sk-SK" b="1" i="1" dirty="0" smtClean="0"/>
              <a:t> love in </a:t>
            </a:r>
            <a:r>
              <a:rPr lang="sk-SK" b="1" i="1" dirty="0" err="1" smtClean="0"/>
              <a:t>Telematic</a:t>
            </a:r>
            <a:r>
              <a:rPr lang="sk-SK" b="1" i="1" dirty="0" smtClean="0"/>
              <a:t> </a:t>
            </a:r>
            <a:r>
              <a:rPr lang="sk-SK" b="1" i="1" dirty="0" err="1" smtClean="0"/>
              <a:t>Embrace</a:t>
            </a:r>
            <a:r>
              <a:rPr lang="cs-CZ" b="1" i="1" dirty="0" smtClean="0"/>
              <a:t>?</a:t>
            </a:r>
            <a:r>
              <a:rPr lang="cs-CZ" b="1" dirty="0" smtClean="0"/>
              <a:t>  (1990)</a:t>
            </a:r>
          </a:p>
          <a:p>
            <a:endParaRPr lang="cs-CZ" dirty="0" smtClean="0"/>
          </a:p>
          <a:p>
            <a:r>
              <a:rPr lang="sk-SK" dirty="0" smtClean="0"/>
              <a:t>- </a:t>
            </a:r>
            <a:r>
              <a:rPr lang="sk-SK" dirty="0" err="1" smtClean="0"/>
              <a:t>Telematika</a:t>
            </a:r>
            <a:r>
              <a:rPr lang="sk-SK" dirty="0" smtClean="0"/>
              <a:t> je umelá extenzia ľudskej inteligencie a percepcie</a:t>
            </a:r>
          </a:p>
          <a:p>
            <a:r>
              <a:rPr lang="sk-SK" dirty="0" smtClean="0"/>
              <a:t>- </a:t>
            </a:r>
            <a:r>
              <a:rPr lang="sk-SK" dirty="0" err="1" smtClean="0"/>
              <a:t>Telematická</a:t>
            </a:r>
            <a:r>
              <a:rPr lang="sk-SK" dirty="0" smtClean="0"/>
              <a:t> kultúra -  nemyslíme, nevidíme a necítime v izolácií, kreativita je zdieľaná a autorstvo distribuované</a:t>
            </a:r>
          </a:p>
          <a:p>
            <a:endParaRPr lang="sk-SK" dirty="0" smtClean="0"/>
          </a:p>
          <a:p>
            <a:endParaRPr lang="sk-SK" dirty="0"/>
          </a:p>
        </p:txBody>
      </p:sp>
    </p:spTree>
    <p:extLst>
      <p:ext uri="{BB962C8B-B14F-4D97-AF65-F5344CB8AC3E}">
        <p14:creationId xmlns:p14="http://schemas.microsoft.com/office/powerpoint/2010/main" val="4196285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b="1" dirty="0" smtClean="0"/>
              <a:t>TELEMATIC ART -</a:t>
            </a:r>
            <a:r>
              <a:rPr lang="sk-SK" dirty="0" smtClean="0"/>
              <a:t> Prvý krát použil termín v roku 1983 – </a:t>
            </a:r>
            <a:r>
              <a:rPr lang="sk-SK" i="1" dirty="0" smtClean="0"/>
              <a:t>termín označuje počítačovú komunikáciu a sieť medzi geograficky vzdialenými jednotlivcami či inštitúciami, ľudskou mysľou, umelými systémami inteligencie a vnímania</a:t>
            </a:r>
            <a:r>
              <a:rPr lang="sk-SK" dirty="0" smtClean="0"/>
              <a:t>. </a:t>
            </a:r>
          </a:p>
          <a:p>
            <a:endParaRPr lang="sk-SK" dirty="0"/>
          </a:p>
        </p:txBody>
      </p:sp>
    </p:spTree>
    <p:extLst>
      <p:ext uri="{BB962C8B-B14F-4D97-AF65-F5344CB8AC3E}">
        <p14:creationId xmlns:p14="http://schemas.microsoft.com/office/powerpoint/2010/main" val="87036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en-US" dirty="0"/>
              <a:t>Paul Sermon </a:t>
            </a:r>
            <a:r>
              <a:rPr lang="sk-SK" dirty="0" smtClean="0"/>
              <a:t>: </a:t>
            </a:r>
            <a:r>
              <a:rPr lang="en-US" dirty="0" err="1" smtClean="0"/>
              <a:t>Telematic</a:t>
            </a:r>
            <a:r>
              <a:rPr lang="en-US" dirty="0" smtClean="0"/>
              <a:t> </a:t>
            </a:r>
            <a:r>
              <a:rPr lang="en-US" dirty="0"/>
              <a:t>Dreaming </a:t>
            </a:r>
            <a:r>
              <a:rPr lang="en-US" dirty="0" smtClean="0"/>
              <a:t>(1993)</a:t>
            </a:r>
            <a:endParaRPr lang="sk-SK" dirty="0" smtClean="0"/>
          </a:p>
          <a:p>
            <a:r>
              <a:rPr lang="sk-SK" sz="1400" dirty="0">
                <a:hlinkClick r:id="rId2"/>
              </a:rPr>
              <a:t>http://v2.nl/archive/works/telematic-dreaming/view?_sm_au_=</a:t>
            </a:r>
            <a:r>
              <a:rPr lang="sk-SK" sz="1400" dirty="0">
                <a:hlinkClick r:id="rId2"/>
              </a:rPr>
              <a:t>iHV0J7PDkv1NtRLF</a:t>
            </a:r>
            <a:r>
              <a:rPr lang="sk-SK" sz="1400" dirty="0"/>
              <a:t> </a:t>
            </a:r>
            <a:endParaRPr lang="sk-SK" sz="1400" dirty="0"/>
          </a:p>
        </p:txBody>
      </p:sp>
    </p:spTree>
    <p:extLst>
      <p:ext uri="{BB962C8B-B14F-4D97-AF65-F5344CB8AC3E}">
        <p14:creationId xmlns:p14="http://schemas.microsoft.com/office/powerpoint/2010/main" val="101849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r>
              <a:rPr lang="sk-SK" dirty="0" err="1" smtClean="0">
                <a:solidFill>
                  <a:srgbClr val="D60093"/>
                </a:solidFill>
              </a:rPr>
              <a:t>Roy</a:t>
            </a:r>
            <a:r>
              <a:rPr lang="sk-SK" dirty="0" smtClean="0">
                <a:solidFill>
                  <a:srgbClr val="D60093"/>
                </a:solidFill>
              </a:rPr>
              <a:t> </a:t>
            </a:r>
            <a:r>
              <a:rPr lang="sk-SK" dirty="0" err="1" smtClean="0">
                <a:solidFill>
                  <a:srgbClr val="D60093"/>
                </a:solidFill>
              </a:rPr>
              <a:t>Ascott</a:t>
            </a:r>
            <a:r>
              <a:rPr lang="sk-SK" dirty="0" smtClean="0">
                <a:solidFill>
                  <a:srgbClr val="D60093"/>
                </a:solidFill>
              </a:rPr>
              <a:t>:</a:t>
            </a:r>
          </a:p>
          <a:p>
            <a:r>
              <a:rPr lang="sk-SK" dirty="0" err="1" smtClean="0">
                <a:solidFill>
                  <a:srgbClr val="D60093"/>
                </a:solidFill>
              </a:rPr>
              <a:t>Aspects</a:t>
            </a:r>
            <a:r>
              <a:rPr lang="sk-SK" dirty="0" smtClean="0">
                <a:solidFill>
                  <a:srgbClr val="D60093"/>
                </a:solidFill>
              </a:rPr>
              <a:t> </a:t>
            </a:r>
            <a:r>
              <a:rPr lang="sk-SK" dirty="0" err="1" smtClean="0">
                <a:solidFill>
                  <a:srgbClr val="D60093"/>
                </a:solidFill>
              </a:rPr>
              <a:t>of</a:t>
            </a:r>
            <a:r>
              <a:rPr lang="sk-SK" dirty="0" smtClean="0">
                <a:solidFill>
                  <a:srgbClr val="D60093"/>
                </a:solidFill>
              </a:rPr>
              <a:t> </a:t>
            </a:r>
            <a:r>
              <a:rPr lang="sk-SK" dirty="0" err="1" smtClean="0">
                <a:solidFill>
                  <a:srgbClr val="D60093"/>
                </a:solidFill>
              </a:rPr>
              <a:t>Gaia</a:t>
            </a:r>
            <a:r>
              <a:rPr lang="sk-SK" dirty="0" smtClean="0">
                <a:solidFill>
                  <a:srgbClr val="D60093"/>
                </a:solidFill>
              </a:rPr>
              <a:t> 1989 AEC</a:t>
            </a:r>
          </a:p>
          <a:p>
            <a:r>
              <a:rPr lang="sk-SK" sz="2400" dirty="0">
                <a:hlinkClick r:id="rId2"/>
              </a:rPr>
              <a:t>http://www.youtube.com/watch?v=CXJ3QBy-gtc</a:t>
            </a:r>
            <a:r>
              <a:rPr lang="sk-SK" sz="2400" dirty="0"/>
              <a:t> </a:t>
            </a:r>
          </a:p>
          <a:p>
            <a:r>
              <a:rPr lang="sk-SK" sz="2400" dirty="0">
                <a:hlinkClick r:id="rId3"/>
              </a:rPr>
              <a:t>http://www.youtube.com/watch?v=Jav5vVGEu9c</a:t>
            </a:r>
            <a:r>
              <a:rPr lang="sk-SK" sz="2400" dirty="0"/>
              <a:t> </a:t>
            </a:r>
            <a:endParaRPr lang="sk-SK" sz="2400" dirty="0"/>
          </a:p>
        </p:txBody>
      </p:sp>
    </p:spTree>
    <p:extLst>
      <p:ext uri="{BB962C8B-B14F-4D97-AF65-F5344CB8AC3E}">
        <p14:creationId xmlns:p14="http://schemas.microsoft.com/office/powerpoint/2010/main" val="387355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TELEPRESENCE</a:t>
            </a:r>
            <a:endParaRPr lang="sk-SK" dirty="0"/>
          </a:p>
        </p:txBody>
      </p:sp>
      <p:sp>
        <p:nvSpPr>
          <p:cNvPr id="3" name="Zástupný symbol obsahu 2"/>
          <p:cNvSpPr>
            <a:spLocks noGrp="1"/>
          </p:cNvSpPr>
          <p:nvPr>
            <p:ph sz="quarter" idx="4294967295"/>
          </p:nvPr>
        </p:nvSpPr>
        <p:spPr>
          <a:xfrm>
            <a:off x="2783632" y="2420889"/>
            <a:ext cx="7772870" cy="3424107"/>
          </a:xfrm>
          <a:prstGeom prst="rect">
            <a:avLst/>
          </a:prstGeom>
        </p:spPr>
        <p:txBody>
          <a:bodyPr>
            <a:normAutofit fontScale="70000" lnSpcReduction="20000"/>
          </a:bodyPr>
          <a:lstStyle/>
          <a:p>
            <a:r>
              <a:rPr lang="sk-SK" sz="2600" b="1" i="1" u="sng" dirty="0" err="1"/>
              <a:t>the</a:t>
            </a:r>
            <a:r>
              <a:rPr lang="sk-SK" sz="2600" b="1" i="1" u="sng" dirty="0"/>
              <a:t> </a:t>
            </a:r>
            <a:r>
              <a:rPr lang="sk-SK" sz="2600" b="1" i="1" u="sng" dirty="0" err="1"/>
              <a:t>ability</a:t>
            </a:r>
            <a:r>
              <a:rPr lang="sk-SK" sz="2600" b="1" i="1" u="sng" dirty="0"/>
              <a:t> to </a:t>
            </a:r>
            <a:r>
              <a:rPr lang="sk-SK" sz="2600" b="1" i="1" u="sng" dirty="0" err="1"/>
              <a:t>produce</a:t>
            </a:r>
            <a:r>
              <a:rPr lang="sk-SK" sz="2600" b="1" i="1" u="sng" dirty="0"/>
              <a:t> </a:t>
            </a:r>
            <a:r>
              <a:rPr lang="sk-SK" sz="2600" b="1" i="1" u="sng" dirty="0" err="1"/>
              <a:t>action</a:t>
            </a:r>
            <a:r>
              <a:rPr lang="sk-SK" sz="2600" b="1" i="1" u="sng" dirty="0"/>
              <a:t> </a:t>
            </a:r>
            <a:r>
              <a:rPr lang="sk-SK" sz="2600" b="1" i="1" u="sng" dirty="0" err="1"/>
              <a:t>at</a:t>
            </a:r>
            <a:r>
              <a:rPr lang="sk-SK" sz="2600" b="1" i="1" u="sng" dirty="0"/>
              <a:t> a </a:t>
            </a:r>
            <a:r>
              <a:rPr lang="sk-SK" sz="2600" b="1" i="1" u="sng" dirty="0" err="1"/>
              <a:t>distance</a:t>
            </a:r>
            <a:endParaRPr lang="sk-SK" sz="2600" b="1" i="1" u="sng" dirty="0"/>
          </a:p>
          <a:p>
            <a:endParaRPr lang="sk-SK" sz="3500" b="1" i="1" u="sng" dirty="0"/>
          </a:p>
          <a:p>
            <a:pPr marL="88900" indent="0">
              <a:buNone/>
            </a:pPr>
            <a:r>
              <a:rPr lang="sk-SK" b="1" cap="all" dirty="0" err="1" smtClean="0">
                <a:solidFill>
                  <a:srgbClr val="D60093"/>
                </a:solidFill>
              </a:rPr>
              <a:t>KEn</a:t>
            </a:r>
            <a:r>
              <a:rPr lang="sk-SK" b="1" cap="all" dirty="0" smtClean="0">
                <a:solidFill>
                  <a:srgbClr val="D60093"/>
                </a:solidFill>
              </a:rPr>
              <a:t> GOLDBERG: </a:t>
            </a:r>
            <a:r>
              <a:rPr lang="sk-SK" b="1" i="1" cap="all" dirty="0" err="1" smtClean="0">
                <a:solidFill>
                  <a:srgbClr val="D60093"/>
                </a:solidFill>
              </a:rPr>
              <a:t>Telegarden</a:t>
            </a:r>
            <a:r>
              <a:rPr lang="sk-SK" b="1" i="1" cap="all" dirty="0" smtClean="0">
                <a:solidFill>
                  <a:srgbClr val="D60093"/>
                </a:solidFill>
              </a:rPr>
              <a:t> 1996</a:t>
            </a:r>
          </a:p>
          <a:p>
            <a:pPr marL="88900" indent="0">
              <a:buNone/>
            </a:pPr>
            <a:r>
              <a:rPr lang="sk-SK" sz="2400" u="sng" dirty="0">
                <a:hlinkClick r:id="rId2"/>
              </a:rPr>
              <a:t>http://www.youtube.com/watch?v=gbyy5vSg8w8</a:t>
            </a:r>
            <a:endParaRPr lang="sk-SK" sz="2400" u="sng" dirty="0"/>
          </a:p>
          <a:p>
            <a:pPr marL="88900" indent="0">
              <a:buNone/>
            </a:pPr>
            <a:r>
              <a:rPr lang="sk-SK" sz="2400" dirty="0"/>
              <a:t>Tele-</a:t>
            </a:r>
            <a:r>
              <a:rPr lang="sk-SK" sz="2400" dirty="0" err="1"/>
              <a:t>Actor</a:t>
            </a:r>
            <a:r>
              <a:rPr lang="sk-SK" sz="2400" dirty="0"/>
              <a:t> </a:t>
            </a:r>
            <a:r>
              <a:rPr lang="sk-SK" sz="2400" dirty="0">
                <a:hlinkClick r:id="rId3"/>
              </a:rPr>
              <a:t>http://teleactor.berkeley.edu/introduction.html</a:t>
            </a:r>
            <a:endParaRPr lang="sk-SK" sz="2400" dirty="0"/>
          </a:p>
          <a:p>
            <a:endParaRPr lang="sk-SK" sz="2400" dirty="0"/>
          </a:p>
          <a:p>
            <a:pPr marL="88900" indent="0">
              <a:buNone/>
            </a:pPr>
            <a:endParaRPr lang="sk-SK" sz="2400" b="1" dirty="0">
              <a:solidFill>
                <a:srgbClr val="D60093"/>
              </a:solidFill>
            </a:endParaRPr>
          </a:p>
          <a:p>
            <a:pPr marL="88900" indent="0">
              <a:buNone/>
            </a:pPr>
            <a:r>
              <a:rPr lang="sk-SK" sz="2400" b="1" dirty="0" err="1">
                <a:solidFill>
                  <a:srgbClr val="D60093"/>
                </a:solidFill>
              </a:rPr>
              <a:t>Lynn</a:t>
            </a:r>
            <a:r>
              <a:rPr lang="sk-SK" sz="2400" b="1" dirty="0">
                <a:solidFill>
                  <a:srgbClr val="D60093"/>
                </a:solidFill>
              </a:rPr>
              <a:t> </a:t>
            </a:r>
            <a:r>
              <a:rPr lang="sk-SK" sz="2400" b="1" dirty="0" err="1">
                <a:solidFill>
                  <a:srgbClr val="D60093"/>
                </a:solidFill>
              </a:rPr>
              <a:t>Hershmann</a:t>
            </a:r>
            <a:r>
              <a:rPr lang="sk-SK" sz="2400" b="1" dirty="0">
                <a:solidFill>
                  <a:srgbClr val="D60093"/>
                </a:solidFill>
              </a:rPr>
              <a:t>: </a:t>
            </a:r>
            <a:r>
              <a:rPr lang="sk-SK" sz="2400" b="1" dirty="0" err="1">
                <a:solidFill>
                  <a:srgbClr val="D60093"/>
                </a:solidFill>
              </a:rPr>
              <a:t>Tillie</a:t>
            </a:r>
            <a:r>
              <a:rPr lang="sk-SK" sz="2400" b="1" dirty="0">
                <a:solidFill>
                  <a:srgbClr val="D60093"/>
                </a:solidFill>
              </a:rPr>
              <a:t>, </a:t>
            </a:r>
            <a:r>
              <a:rPr lang="sk-SK" sz="2400" b="1" dirty="0" err="1">
                <a:solidFill>
                  <a:srgbClr val="D60093"/>
                </a:solidFill>
              </a:rPr>
              <a:t>the</a:t>
            </a:r>
            <a:r>
              <a:rPr lang="sk-SK" sz="2400" b="1" dirty="0">
                <a:solidFill>
                  <a:srgbClr val="D60093"/>
                </a:solidFill>
              </a:rPr>
              <a:t> </a:t>
            </a:r>
            <a:r>
              <a:rPr lang="sk-SK" sz="2400" b="1" dirty="0" err="1">
                <a:solidFill>
                  <a:srgbClr val="D60093"/>
                </a:solidFill>
              </a:rPr>
              <a:t>Telerobotic</a:t>
            </a:r>
            <a:r>
              <a:rPr lang="sk-SK" sz="2400" b="1" dirty="0">
                <a:solidFill>
                  <a:srgbClr val="D60093"/>
                </a:solidFill>
              </a:rPr>
              <a:t> </a:t>
            </a:r>
            <a:r>
              <a:rPr lang="sk-SK" sz="2400" b="1" dirty="0" err="1">
                <a:solidFill>
                  <a:srgbClr val="D60093"/>
                </a:solidFill>
              </a:rPr>
              <a:t>Doll</a:t>
            </a:r>
            <a:r>
              <a:rPr lang="sk-SK" sz="2400" b="1" dirty="0">
                <a:solidFill>
                  <a:srgbClr val="D60093"/>
                </a:solidFill>
              </a:rPr>
              <a:t> </a:t>
            </a:r>
            <a:r>
              <a:rPr lang="sk-SK" sz="2400" dirty="0"/>
              <a:t>1995</a:t>
            </a:r>
          </a:p>
          <a:p>
            <a:pPr marL="88900" indent="0">
              <a:buNone/>
            </a:pPr>
            <a:r>
              <a:rPr lang="sk-SK" dirty="0">
                <a:hlinkClick r:id="rId4"/>
              </a:rPr>
              <a:t>https</a:t>
            </a:r>
            <a:r>
              <a:rPr lang="sk-SK" dirty="0">
                <a:hlinkClick r:id="rId4"/>
              </a:rPr>
              <a:t>://</a:t>
            </a:r>
            <a:r>
              <a:rPr lang="sk-SK" dirty="0">
                <a:hlinkClick r:id="rId4"/>
              </a:rPr>
              <a:t>www.youtube.com/watch?v=QsbjbpLvQPk</a:t>
            </a:r>
            <a:endParaRPr lang="sk-SK" dirty="0"/>
          </a:p>
          <a:p>
            <a:pPr marL="88900" indent="0">
              <a:buNone/>
            </a:pPr>
            <a:r>
              <a:rPr lang="sk-SK" dirty="0">
                <a:hlinkClick r:id="rId5"/>
              </a:rPr>
              <a:t>http://</a:t>
            </a:r>
            <a:r>
              <a:rPr lang="sk-SK" dirty="0">
                <a:hlinkClick r:id="rId5"/>
              </a:rPr>
              <a:t>www.lynnhershman.com/tillie/three.html</a:t>
            </a:r>
            <a:r>
              <a:rPr lang="sk-SK" dirty="0"/>
              <a:t>   </a:t>
            </a:r>
          </a:p>
          <a:p>
            <a:endParaRPr lang="sk-SK" b="1" cap="all" dirty="0" smtClean="0"/>
          </a:p>
          <a:p>
            <a:endParaRPr lang="sk-SK" dirty="0" smtClean="0"/>
          </a:p>
          <a:p>
            <a:endParaRPr lang="sk-SK" dirty="0" smtClean="0"/>
          </a:p>
          <a:p>
            <a:endParaRPr lang="sk-SK" dirty="0"/>
          </a:p>
        </p:txBody>
      </p:sp>
    </p:spTree>
    <p:extLst>
      <p:ext uri="{BB962C8B-B14F-4D97-AF65-F5344CB8AC3E}">
        <p14:creationId xmlns:p14="http://schemas.microsoft.com/office/powerpoint/2010/main" val="114408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37259" y="1300787"/>
            <a:ext cx="6517482" cy="1120102"/>
          </a:xfrm>
        </p:spPr>
        <p:txBody>
          <a:bodyPr>
            <a:normAutofit/>
          </a:bodyPr>
          <a:lstStyle/>
          <a:p>
            <a:pPr algn="ctr"/>
            <a:r>
              <a:rPr lang="en-US" sz="2800" dirty="0"/>
              <a:t>If it works, it’s </a:t>
            </a:r>
            <a:r>
              <a:rPr lang="en-US" sz="2800" dirty="0"/>
              <a:t>obsolete.</a:t>
            </a:r>
            <a:r>
              <a:rPr lang="sk-SK" sz="2800" dirty="0"/>
              <a:t/>
            </a:r>
            <a:br>
              <a:rPr lang="sk-SK" sz="2800" dirty="0"/>
            </a:br>
            <a:r>
              <a:rPr lang="en-US" sz="2800" dirty="0"/>
              <a:t> </a:t>
            </a:r>
            <a:r>
              <a:rPr lang="en-US" sz="2800" dirty="0"/>
              <a:t>Marshall </a:t>
            </a:r>
            <a:r>
              <a:rPr lang="en-US" sz="2800" dirty="0"/>
              <a:t>Mc</a:t>
            </a:r>
            <a:r>
              <a:rPr lang="sk-SK" sz="2800" dirty="0"/>
              <a:t>L</a:t>
            </a:r>
            <a:r>
              <a:rPr lang="en-US" sz="2800" dirty="0" err="1"/>
              <a:t>uhan</a:t>
            </a:r>
            <a:r>
              <a:rPr lang="en-US" sz="2800" dirty="0"/>
              <a:t> </a:t>
            </a:r>
            <a:endParaRPr lang="sk-SK" sz="2800" dirty="0"/>
          </a:p>
        </p:txBody>
      </p:sp>
      <p:sp>
        <p:nvSpPr>
          <p:cNvPr id="3" name="Zástupný symbol obsahu 2"/>
          <p:cNvSpPr>
            <a:spLocks noGrp="1"/>
          </p:cNvSpPr>
          <p:nvPr>
            <p:ph type="subTitle" idx="1"/>
          </p:nvPr>
        </p:nvSpPr>
        <p:spPr/>
        <p:txBody>
          <a:bodyPr/>
          <a:lstStyle/>
          <a:p>
            <a:endParaRPr lang="sk-SK" dirty="0" smtClean="0"/>
          </a:p>
          <a:p>
            <a:endParaRPr lang="sk-SK" dirty="0"/>
          </a:p>
          <a:p>
            <a:endParaRPr lang="sk-SK" dirty="0"/>
          </a:p>
        </p:txBody>
      </p:sp>
      <p:sp>
        <p:nvSpPr>
          <p:cNvPr id="5" name="Obdĺžnik 4"/>
          <p:cNvSpPr/>
          <p:nvPr/>
        </p:nvSpPr>
        <p:spPr>
          <a:xfrm>
            <a:off x="2999656" y="3503474"/>
            <a:ext cx="7272808" cy="1477328"/>
          </a:xfrm>
          <a:prstGeom prst="rect">
            <a:avLst/>
          </a:prstGeom>
        </p:spPr>
        <p:txBody>
          <a:bodyPr wrap="square">
            <a:spAutoFit/>
          </a:bodyPr>
          <a:lstStyle/>
          <a:p>
            <a:r>
              <a:rPr lang="en-US" b="1" i="1" dirty="0">
                <a:solidFill>
                  <a:srgbClr val="D60093"/>
                </a:solidFill>
              </a:rPr>
              <a:t>A Phenomenology Of Glitch Art “Failure” has become a prominent aesthetic in many of the arts in the late 20th century, reminding us that our control of technology is an illusion, and revealing digital tools to be only as perfect, precise, and efficient as the humans who build </a:t>
            </a:r>
            <a:r>
              <a:rPr lang="en-US" b="1" i="1" dirty="0">
                <a:solidFill>
                  <a:srgbClr val="D60093"/>
                </a:solidFill>
              </a:rPr>
              <a:t>them.</a:t>
            </a:r>
            <a:r>
              <a:rPr lang="sk-SK" b="1" i="1" dirty="0">
                <a:solidFill>
                  <a:srgbClr val="D60093"/>
                </a:solidFill>
              </a:rPr>
              <a:t>  </a:t>
            </a:r>
          </a:p>
          <a:p>
            <a:r>
              <a:rPr lang="sk-SK" b="1" i="1" dirty="0">
                <a:solidFill>
                  <a:srgbClr val="D60093"/>
                </a:solidFill>
              </a:rPr>
              <a:t> </a:t>
            </a:r>
            <a:r>
              <a:rPr lang="sk-SK" b="1" i="1" dirty="0">
                <a:solidFill>
                  <a:srgbClr val="D60093"/>
                </a:solidFill>
              </a:rPr>
              <a:t>                                                                        </a:t>
            </a:r>
            <a:r>
              <a:rPr lang="en-US" b="1" i="1" dirty="0">
                <a:solidFill>
                  <a:srgbClr val="D60093"/>
                </a:solidFill>
              </a:rPr>
              <a:t> </a:t>
            </a:r>
            <a:r>
              <a:rPr lang="en-US" b="1" i="1" dirty="0">
                <a:solidFill>
                  <a:srgbClr val="D60093"/>
                </a:solidFill>
              </a:rPr>
              <a:t>- Kim </a:t>
            </a:r>
            <a:r>
              <a:rPr lang="en-US" b="1" i="1" dirty="0" err="1">
                <a:solidFill>
                  <a:srgbClr val="D60093"/>
                </a:solidFill>
              </a:rPr>
              <a:t>Cascone</a:t>
            </a:r>
            <a:endParaRPr lang="sk-SK" b="1" i="1" dirty="0">
              <a:solidFill>
                <a:srgbClr val="D60093"/>
              </a:solidFill>
            </a:endParaRPr>
          </a:p>
        </p:txBody>
      </p:sp>
    </p:spTree>
    <p:extLst>
      <p:ext uri="{BB962C8B-B14F-4D97-AF65-F5344CB8AC3E}">
        <p14:creationId xmlns:p14="http://schemas.microsoft.com/office/powerpoint/2010/main" val="3558033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43672" y="404664"/>
            <a:ext cx="6696744" cy="1296144"/>
          </a:xfrm>
        </p:spPr>
        <p:txBody>
          <a:bodyPr/>
          <a:lstStyle/>
          <a:p>
            <a:r>
              <a:rPr lang="sk-SK" dirty="0" smtClean="0">
                <a:effectLst>
                  <a:outerShdw blurRad="38100" dist="38100" dir="2700000" algn="tl">
                    <a:srgbClr val="000000">
                      <a:alpha val="43137"/>
                    </a:srgbClr>
                  </a:outerShdw>
                </a:effectLst>
              </a:rPr>
              <a:t>TELEPREZENCIA</a:t>
            </a:r>
            <a:r>
              <a:rPr lang="sk-SK" dirty="0" smtClean="0"/>
              <a:t> A DOHĽAD</a:t>
            </a:r>
            <a:endParaRPr lang="sk-SK" dirty="0"/>
          </a:p>
        </p:txBody>
      </p:sp>
      <p:sp>
        <p:nvSpPr>
          <p:cNvPr id="3" name="Zástupný symbol obsahu 2"/>
          <p:cNvSpPr>
            <a:spLocks noGrp="1"/>
          </p:cNvSpPr>
          <p:nvPr>
            <p:ph sz="quarter" idx="4294967295"/>
          </p:nvPr>
        </p:nvSpPr>
        <p:spPr>
          <a:xfrm>
            <a:off x="3359696" y="2420889"/>
            <a:ext cx="8229600" cy="3814049"/>
          </a:xfrm>
          <a:prstGeom prst="rect">
            <a:avLst/>
          </a:prstGeom>
        </p:spPr>
        <p:txBody>
          <a:bodyPr>
            <a:normAutofit fontScale="25000" lnSpcReduction="20000"/>
          </a:bodyPr>
          <a:lstStyle/>
          <a:p>
            <a:endParaRPr lang="sk-SK" sz="4800" b="1" cap="all" dirty="0"/>
          </a:p>
          <a:p>
            <a:r>
              <a:rPr lang="sk-SK" sz="4800" b="1" cap="all" dirty="0">
                <a:solidFill>
                  <a:srgbClr val="D60093"/>
                </a:solidFill>
              </a:rPr>
              <a:t>EDUARDO KAC: </a:t>
            </a:r>
            <a:r>
              <a:rPr lang="sk-SK" sz="4800" b="1" i="1" cap="all" dirty="0" err="1">
                <a:solidFill>
                  <a:srgbClr val="D60093"/>
                </a:solidFill>
              </a:rPr>
              <a:t>Rara</a:t>
            </a:r>
            <a:r>
              <a:rPr lang="sk-SK" sz="4800" b="1" i="1" cap="all" dirty="0">
                <a:solidFill>
                  <a:srgbClr val="D60093"/>
                </a:solidFill>
              </a:rPr>
              <a:t> </a:t>
            </a:r>
            <a:r>
              <a:rPr lang="sk-SK" sz="4800" b="1" i="1" cap="all" dirty="0" err="1">
                <a:solidFill>
                  <a:srgbClr val="D60093"/>
                </a:solidFill>
              </a:rPr>
              <a:t>avis</a:t>
            </a:r>
            <a:r>
              <a:rPr lang="sk-SK" sz="4800" b="1" i="1" cap="all" dirty="0">
                <a:solidFill>
                  <a:srgbClr val="D60093"/>
                </a:solidFill>
              </a:rPr>
              <a:t>  1996:   </a:t>
            </a:r>
            <a:r>
              <a:rPr lang="sk-SK" sz="4800" b="1" i="1" cap="all" dirty="0">
                <a:solidFill>
                  <a:srgbClr val="D60093"/>
                </a:solidFill>
                <a:hlinkClick r:id="rId2"/>
              </a:rPr>
              <a:t>http://www.ekac.org/raraavis.html</a:t>
            </a:r>
            <a:endParaRPr lang="sk-SK" sz="4800" b="1" i="1" cap="all" dirty="0">
              <a:solidFill>
                <a:srgbClr val="D60093"/>
              </a:solidFill>
            </a:endParaRPr>
          </a:p>
          <a:p>
            <a:r>
              <a:rPr lang="sk-SK" sz="4800" b="1" dirty="0" err="1">
                <a:solidFill>
                  <a:srgbClr val="D60093"/>
                </a:solidFill>
              </a:rPr>
              <a:t>Telecommunications</a:t>
            </a:r>
            <a:r>
              <a:rPr lang="sk-SK" sz="4800" b="1" dirty="0">
                <a:solidFill>
                  <a:srgbClr val="D60093"/>
                </a:solidFill>
              </a:rPr>
              <a:t> art – </a:t>
            </a:r>
            <a:r>
              <a:rPr lang="sk-SK" sz="4800" b="1" dirty="0" err="1">
                <a:solidFill>
                  <a:srgbClr val="D60093"/>
                </a:solidFill>
              </a:rPr>
              <a:t>before</a:t>
            </a:r>
            <a:r>
              <a:rPr lang="sk-SK" sz="4800" b="1" dirty="0">
                <a:solidFill>
                  <a:srgbClr val="D60093"/>
                </a:solidFill>
              </a:rPr>
              <a:t> </a:t>
            </a:r>
            <a:r>
              <a:rPr lang="sk-SK" sz="4800" b="1" dirty="0" err="1">
                <a:solidFill>
                  <a:srgbClr val="D60093"/>
                </a:solidFill>
              </a:rPr>
              <a:t>the</a:t>
            </a:r>
            <a:r>
              <a:rPr lang="sk-SK" sz="4800" b="1" dirty="0">
                <a:solidFill>
                  <a:srgbClr val="D60093"/>
                </a:solidFill>
              </a:rPr>
              <a:t> </a:t>
            </a:r>
            <a:r>
              <a:rPr lang="sk-SK" sz="4800" b="1" dirty="0" err="1">
                <a:solidFill>
                  <a:srgbClr val="D60093"/>
                </a:solidFill>
              </a:rPr>
              <a:t>www</a:t>
            </a:r>
            <a:endParaRPr lang="sk-SK" sz="4800" b="1" dirty="0">
              <a:solidFill>
                <a:srgbClr val="D60093"/>
              </a:solidFill>
            </a:endParaRPr>
          </a:p>
          <a:p>
            <a:r>
              <a:rPr lang="sk-SK" sz="4800" dirty="0" err="1">
                <a:solidFill>
                  <a:srgbClr val="D60093"/>
                </a:solidFill>
                <a:hlinkClick r:id="rId3" action="ppaction://hlinkfile"/>
              </a:rPr>
              <a:t>Videotext</a:t>
            </a:r>
            <a:r>
              <a:rPr lang="sk-SK" sz="4800" dirty="0">
                <a:solidFill>
                  <a:srgbClr val="D60093"/>
                </a:solidFill>
                <a:hlinkClick r:id="rId3" action="ppaction://hlinkfile"/>
              </a:rPr>
              <a:t> Works</a:t>
            </a:r>
            <a:r>
              <a:rPr lang="sk-SK" sz="4800" dirty="0">
                <a:solidFill>
                  <a:srgbClr val="D60093"/>
                </a:solidFill>
              </a:rPr>
              <a:t> (1985/86)</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a:solidFill>
                  <a:srgbClr val="D60093"/>
                </a:solidFill>
                <a:hlinkClick r:id="rId4" action="ppaction://hlinkfile"/>
              </a:rPr>
              <a:t>RC Robot</a:t>
            </a:r>
            <a:r>
              <a:rPr lang="sk-SK" sz="4800" dirty="0">
                <a:solidFill>
                  <a:srgbClr val="D60093"/>
                </a:solidFill>
              </a:rPr>
              <a:t> (</a:t>
            </a:r>
            <a:r>
              <a:rPr lang="sk-SK" sz="4800" dirty="0" err="1">
                <a:solidFill>
                  <a:srgbClr val="D60093"/>
                </a:solidFill>
              </a:rPr>
              <a:t>Telepresence</a:t>
            </a:r>
            <a:r>
              <a:rPr lang="sk-SK" sz="4800" dirty="0">
                <a:solidFill>
                  <a:srgbClr val="D60093"/>
                </a:solidFill>
              </a:rPr>
              <a:t>), 1986</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5" action="ppaction://hlinkfile"/>
              </a:rPr>
              <a:t>Conversation</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1987</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6" action="ppaction://hlinkfile"/>
              </a:rPr>
              <a:t>Retrato</a:t>
            </a:r>
            <a:r>
              <a:rPr lang="sk-SK" sz="4800" dirty="0">
                <a:solidFill>
                  <a:srgbClr val="D60093"/>
                </a:solidFill>
                <a:hlinkClick r:id="rId6" action="ppaction://hlinkfile"/>
              </a:rPr>
              <a:t> </a:t>
            </a:r>
            <a:r>
              <a:rPr lang="sk-SK" sz="4800" dirty="0" err="1">
                <a:solidFill>
                  <a:srgbClr val="D60093"/>
                </a:solidFill>
                <a:hlinkClick r:id="rId6" action="ppaction://hlinkfile"/>
              </a:rPr>
              <a:t>Suposto</a:t>
            </a:r>
            <a:r>
              <a:rPr lang="sk-SK" sz="4800" dirty="0">
                <a:solidFill>
                  <a:srgbClr val="D60093"/>
                </a:solidFill>
                <a:hlinkClick r:id="rId6" action="ppaction://hlinkfile"/>
              </a:rPr>
              <a:t>/</a:t>
            </a:r>
            <a:r>
              <a:rPr lang="sk-SK" sz="4800" dirty="0" err="1">
                <a:solidFill>
                  <a:srgbClr val="D60093"/>
                </a:solidFill>
                <a:hlinkClick r:id="rId6" action="ppaction://hlinkfile"/>
              </a:rPr>
              <a:t>Rosto</a:t>
            </a:r>
            <a:r>
              <a:rPr lang="sk-SK" sz="4800" dirty="0">
                <a:solidFill>
                  <a:srgbClr val="D60093"/>
                </a:solidFill>
                <a:hlinkClick r:id="rId6" action="ppaction://hlinkfile"/>
              </a:rPr>
              <a:t> </a:t>
            </a:r>
            <a:r>
              <a:rPr lang="sk-SK" sz="4800" dirty="0" err="1">
                <a:solidFill>
                  <a:srgbClr val="D60093"/>
                </a:solidFill>
                <a:hlinkClick r:id="rId6" action="ppaction://hlinkfile"/>
              </a:rPr>
              <a:t>Roto</a:t>
            </a:r>
            <a:r>
              <a:rPr lang="sk-SK" sz="4800" dirty="0">
                <a:solidFill>
                  <a:srgbClr val="D60093"/>
                </a:solidFill>
              </a:rPr>
              <a:t> (Fax/TV Hybrid), 1988</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7" action="ppaction://hlinkfile"/>
              </a:rPr>
              <a:t>Three</a:t>
            </a:r>
            <a:r>
              <a:rPr lang="sk-SK" sz="4800" dirty="0">
                <a:solidFill>
                  <a:srgbClr val="D60093"/>
                </a:solidFill>
                <a:hlinkClick r:id="rId7" action="ppaction://hlinkfile"/>
              </a:rPr>
              <a:t> City </a:t>
            </a:r>
            <a:r>
              <a:rPr lang="sk-SK" sz="4800" dirty="0" err="1">
                <a:solidFill>
                  <a:srgbClr val="D60093"/>
                </a:solidFill>
                <a:hlinkClick r:id="rId7" action="ppaction://hlinkfile"/>
              </a:rPr>
              <a:t>Link</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1989</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8" action="ppaction://hlinkfile"/>
              </a:rPr>
              <a:t>Ornitorrinco</a:t>
            </a:r>
            <a:r>
              <a:rPr lang="sk-SK" sz="4800" dirty="0">
                <a:solidFill>
                  <a:srgbClr val="D60093"/>
                </a:solidFill>
              </a:rPr>
              <a:t> (</a:t>
            </a:r>
            <a:r>
              <a:rPr lang="sk-SK" sz="4800" dirty="0" err="1">
                <a:solidFill>
                  <a:srgbClr val="D60093"/>
                </a:solidFill>
              </a:rPr>
              <a:t>Telepresence</a:t>
            </a:r>
            <a:r>
              <a:rPr lang="sk-SK" sz="4800" dirty="0">
                <a:solidFill>
                  <a:srgbClr val="D60093"/>
                </a:solidFill>
              </a:rPr>
              <a:t>), 1989</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9" action="ppaction://hlinkfile"/>
              </a:rPr>
              <a:t>Impromptu</a:t>
            </a:r>
            <a:r>
              <a:rPr lang="sk-SK" sz="4800" dirty="0">
                <a:solidFill>
                  <a:srgbClr val="D60093"/>
                </a:solidFill>
              </a:rPr>
              <a:t> (Fax and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1990</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0" action="ppaction://hlinkfile"/>
              </a:rPr>
              <a:t>Interfaces</a:t>
            </a:r>
            <a:r>
              <a:rPr lang="sk-SK" sz="4800" dirty="0">
                <a:solidFill>
                  <a:srgbClr val="D60093"/>
                </a:solidFill>
              </a:rPr>
              <a:t> (</a:t>
            </a:r>
            <a:r>
              <a:rPr lang="sk-SK" sz="4800" dirty="0" err="1">
                <a:solidFill>
                  <a:srgbClr val="D60093"/>
                </a:solidFill>
              </a:rPr>
              <a:t>Slow</a:t>
            </a:r>
            <a:r>
              <a:rPr lang="sk-SK" sz="4800" dirty="0">
                <a:solidFill>
                  <a:srgbClr val="D60093"/>
                </a:solidFill>
              </a:rPr>
              <a:t> </a:t>
            </a:r>
            <a:r>
              <a:rPr lang="sk-SK" sz="4800" dirty="0" err="1">
                <a:solidFill>
                  <a:srgbClr val="D60093"/>
                </a:solidFill>
              </a:rPr>
              <a:t>Scan</a:t>
            </a:r>
            <a:r>
              <a:rPr lang="sk-SK" sz="4800" dirty="0">
                <a:solidFill>
                  <a:srgbClr val="D60093"/>
                </a:solidFill>
              </a:rPr>
              <a:t> TV), 1990</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1" action="ppaction://hlinkfile"/>
              </a:rPr>
              <a:t>Elastic</a:t>
            </a:r>
            <a:r>
              <a:rPr lang="sk-SK" sz="4800" dirty="0">
                <a:solidFill>
                  <a:srgbClr val="D60093"/>
                </a:solidFill>
                <a:hlinkClick r:id="rId11" action="ppaction://hlinkfile"/>
              </a:rPr>
              <a:t> Fax 1</a:t>
            </a:r>
            <a:r>
              <a:rPr lang="sk-SK" sz="4800" dirty="0">
                <a:solidFill>
                  <a:srgbClr val="D60093"/>
                </a:solidFill>
              </a:rPr>
              <a:t> (Fax), 1991</a:t>
            </a:r>
            <a:br>
              <a:rPr lang="sk-SK" sz="4800" dirty="0">
                <a:solidFill>
                  <a:srgbClr val="D60093"/>
                </a:solidFill>
              </a:rPr>
            </a:br>
            <a:r>
              <a:rPr lang="sk-SK" sz="4800" dirty="0">
                <a:solidFill>
                  <a:srgbClr val="D60093"/>
                </a:solidFill>
              </a:rPr>
              <a:t/>
            </a:r>
            <a:br>
              <a:rPr lang="sk-SK" sz="4800" dirty="0">
                <a:solidFill>
                  <a:srgbClr val="D60093"/>
                </a:solidFill>
              </a:rPr>
            </a:br>
            <a:r>
              <a:rPr lang="sk-SK" sz="4800" dirty="0" err="1">
                <a:solidFill>
                  <a:srgbClr val="D60093"/>
                </a:solidFill>
                <a:hlinkClick r:id="rId12" action="ppaction://hlinkfile"/>
              </a:rPr>
              <a:t>Elastic</a:t>
            </a:r>
            <a:r>
              <a:rPr lang="sk-SK" sz="4800" dirty="0">
                <a:solidFill>
                  <a:srgbClr val="D60093"/>
                </a:solidFill>
                <a:hlinkClick r:id="rId12" action="ppaction://hlinkfile"/>
              </a:rPr>
              <a:t> Fax II</a:t>
            </a:r>
            <a:r>
              <a:rPr lang="sk-SK" sz="4800" dirty="0">
                <a:solidFill>
                  <a:srgbClr val="D60093"/>
                </a:solidFill>
              </a:rPr>
              <a:t> (Fax), 1994</a:t>
            </a:r>
            <a:r>
              <a:rPr lang="sk-SK" dirty="0" smtClean="0"/>
              <a:t/>
            </a:r>
            <a:br>
              <a:rPr lang="sk-SK" dirty="0" smtClean="0"/>
            </a:br>
            <a:r>
              <a:rPr lang="sk-SK" dirty="0" smtClean="0"/>
              <a:t> </a:t>
            </a:r>
            <a:br>
              <a:rPr lang="sk-SK" dirty="0" smtClean="0"/>
            </a:br>
            <a:r>
              <a:rPr lang="sk-SK" dirty="0" smtClean="0"/>
              <a:t/>
            </a:r>
            <a:br>
              <a:rPr lang="sk-SK" dirty="0" smtClean="0"/>
            </a:br>
            <a:endParaRPr lang="sk-SK" b="1" i="1" cap="all" dirty="0" smtClean="0"/>
          </a:p>
          <a:p>
            <a:endParaRPr lang="sk-SK" dirty="0" smtClean="0"/>
          </a:p>
          <a:p>
            <a:pPr>
              <a:buNone/>
            </a:pPr>
            <a:endParaRPr lang="sk-SK" dirty="0" smtClean="0"/>
          </a:p>
          <a:p>
            <a:endParaRPr lang="sk-SK" dirty="0"/>
          </a:p>
        </p:txBody>
      </p:sp>
    </p:spTree>
    <p:extLst>
      <p:ext uri="{BB962C8B-B14F-4D97-AF65-F5344CB8AC3E}">
        <p14:creationId xmlns:p14="http://schemas.microsoft.com/office/powerpoint/2010/main" val="2274419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5640" y="980728"/>
            <a:ext cx="8229600" cy="1075520"/>
          </a:xfrm>
        </p:spPr>
        <p:txBody>
          <a:bodyPr>
            <a:normAutofit fontScale="90000"/>
          </a:bodyPr>
          <a:lstStyle/>
          <a:p>
            <a:r>
              <a:rPr lang="sk-SK" sz="2800" dirty="0"/>
              <a:t>Pohľad do histórie: koncept sledovania: </a:t>
            </a:r>
            <a:r>
              <a:rPr lang="sk-SK" dirty="0" smtClean="0"/>
              <a:t/>
            </a:r>
            <a:br>
              <a:rPr lang="sk-SK" dirty="0" smtClean="0"/>
            </a:br>
            <a:endParaRPr lang="sk-SK"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fontScale="40000" lnSpcReduction="20000"/>
          </a:bodyPr>
          <a:lstStyle/>
          <a:p>
            <a:r>
              <a:rPr lang="sk-SK" sz="4000" b="1" dirty="0"/>
              <a:t>Peter </a:t>
            </a:r>
            <a:r>
              <a:rPr lang="sk-SK" sz="4000" b="1" dirty="0" err="1"/>
              <a:t>Weibel</a:t>
            </a:r>
            <a:r>
              <a:rPr lang="sk-SK" sz="4000" b="1" dirty="0"/>
              <a:t> :  </a:t>
            </a:r>
            <a:r>
              <a:rPr lang="sk-SK" sz="4000" b="1" i="1" dirty="0" err="1"/>
              <a:t>Observation</a:t>
            </a:r>
            <a:r>
              <a:rPr lang="sk-SK" sz="4000" b="1" i="1" dirty="0"/>
              <a:t> </a:t>
            </a:r>
            <a:r>
              <a:rPr lang="sk-SK" sz="4000" b="1" i="1" dirty="0" err="1"/>
              <a:t>of</a:t>
            </a:r>
            <a:r>
              <a:rPr lang="sk-SK" sz="4000" b="1" i="1" dirty="0"/>
              <a:t> </a:t>
            </a:r>
            <a:r>
              <a:rPr lang="sk-SK" sz="4000" b="1" i="1" dirty="0" err="1"/>
              <a:t>the</a:t>
            </a:r>
            <a:r>
              <a:rPr lang="sk-SK" sz="4000" b="1" i="1" dirty="0"/>
              <a:t> </a:t>
            </a:r>
            <a:r>
              <a:rPr lang="sk-SK" sz="4000" b="1" i="1" dirty="0" err="1"/>
              <a:t>Observation</a:t>
            </a:r>
            <a:r>
              <a:rPr lang="sk-SK" sz="4000" b="1" i="1" dirty="0"/>
              <a:t>: </a:t>
            </a:r>
            <a:r>
              <a:rPr lang="sk-SK" sz="4000" b="1" i="1" dirty="0" err="1"/>
              <a:t>Uncertainty</a:t>
            </a:r>
            <a:r>
              <a:rPr lang="sk-SK" sz="4000" b="1" dirty="0"/>
              <a:t>, </a:t>
            </a:r>
            <a:r>
              <a:rPr lang="sk-SK" sz="4000" b="1" dirty="0" err="1"/>
              <a:t>instalation</a:t>
            </a:r>
            <a:r>
              <a:rPr lang="sk-SK" sz="4000" b="1" dirty="0"/>
              <a:t> 1973</a:t>
            </a:r>
          </a:p>
          <a:p>
            <a:r>
              <a:rPr lang="sk-SK" u="sng" dirty="0" smtClean="0">
                <a:hlinkClick r:id="rId2"/>
              </a:rPr>
              <a:t>http://www.youtube.com/watch?v=WiVTmCjV3xg</a:t>
            </a:r>
            <a:endParaRPr lang="sk-SK" dirty="0" smtClean="0"/>
          </a:p>
          <a:p>
            <a:r>
              <a:rPr lang="sk-SK" u="sng" dirty="0" smtClean="0">
                <a:hlinkClick r:id="rId3"/>
              </a:rPr>
              <a:t>http://www.medienkunstnetz.de/works/beobachtung/video/1/</a:t>
            </a:r>
            <a:endParaRPr lang="sk-SK" u="sng" dirty="0" smtClean="0"/>
          </a:p>
          <a:p>
            <a:endParaRPr lang="sk-SK" u="sng" dirty="0"/>
          </a:p>
          <a:p>
            <a:endParaRPr lang="sk-SK" u="sng" dirty="0" smtClean="0"/>
          </a:p>
          <a:p>
            <a:endParaRPr lang="sk-SK" u="sng" dirty="0" smtClean="0"/>
          </a:p>
          <a:p>
            <a:endParaRPr lang="sk-SK" dirty="0" smtClean="0"/>
          </a:p>
          <a:p>
            <a:r>
              <a:rPr lang="sk-SK" b="1" dirty="0" smtClean="0"/>
              <a:t> </a:t>
            </a:r>
            <a:r>
              <a:rPr lang="sk-SK" sz="4000" b="1" dirty="0" err="1"/>
              <a:t>Dan</a:t>
            </a:r>
            <a:r>
              <a:rPr lang="sk-SK" sz="4000" b="1" dirty="0"/>
              <a:t> Graham :  «</a:t>
            </a:r>
            <a:r>
              <a:rPr lang="sk-SK" sz="4000" b="1" i="1" dirty="0" err="1"/>
              <a:t>Time</a:t>
            </a:r>
            <a:r>
              <a:rPr lang="sk-SK" sz="4000" b="1" i="1" dirty="0"/>
              <a:t> </a:t>
            </a:r>
            <a:r>
              <a:rPr lang="sk-SK" sz="4000" b="1" i="1" dirty="0" err="1"/>
              <a:t>Delay</a:t>
            </a:r>
            <a:r>
              <a:rPr lang="sk-SK" sz="4000" b="1" i="1" dirty="0"/>
              <a:t> </a:t>
            </a:r>
            <a:r>
              <a:rPr lang="sk-SK" sz="4000" b="1" i="1" dirty="0" err="1"/>
              <a:t>Room</a:t>
            </a:r>
            <a:r>
              <a:rPr lang="sk-SK" sz="4000" b="1" i="1" dirty="0"/>
              <a:t>» </a:t>
            </a:r>
            <a:r>
              <a:rPr lang="sk-SK" sz="4000" b="1" dirty="0"/>
              <a:t>1974,</a:t>
            </a:r>
          </a:p>
          <a:p>
            <a:r>
              <a:rPr lang="sk-SK" sz="4000" b="1" dirty="0"/>
              <a:t> </a:t>
            </a:r>
            <a:r>
              <a:rPr lang="sk-SK" sz="4000" b="1" dirty="0" err="1"/>
              <a:t>Closed-Circuit</a:t>
            </a:r>
            <a:endParaRPr lang="sk-SK" sz="4000" b="1" dirty="0"/>
          </a:p>
          <a:p>
            <a:endParaRPr lang="sk-SK" dirty="0" smtClean="0"/>
          </a:p>
          <a:p>
            <a:r>
              <a:rPr lang="sk-SK" u="sng" dirty="0" smtClean="0">
                <a:hlinkClick r:id="rId4"/>
              </a:rPr>
              <a:t>http://www.medienkunstnetz.de/works/time-delay-room/video/1/</a:t>
            </a:r>
            <a:endParaRPr lang="sk-SK" dirty="0" smtClean="0"/>
          </a:p>
          <a:p>
            <a:r>
              <a:rPr lang="sk-SK" dirty="0" smtClean="0"/>
              <a:t> </a:t>
            </a:r>
          </a:p>
          <a:p>
            <a:endParaRPr lang="sk-SK" dirty="0"/>
          </a:p>
        </p:txBody>
      </p:sp>
    </p:spTree>
    <p:extLst>
      <p:ext uri="{BB962C8B-B14F-4D97-AF65-F5344CB8AC3E}">
        <p14:creationId xmlns:p14="http://schemas.microsoft.com/office/powerpoint/2010/main" val="644881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7648" y="836712"/>
            <a:ext cx="7273800" cy="1143200"/>
          </a:xfrm>
        </p:spPr>
        <p:txBody>
          <a:bodyPr/>
          <a:lstStyle/>
          <a:p>
            <a:r>
              <a:rPr lang="sk-SK" sz="2400" dirty="0"/>
              <a:t>VPLYVY VEDY NA UMENIE / UMENIE A KYBERNETIKA / </a:t>
            </a:r>
            <a:r>
              <a:rPr lang="cs-CZ" sz="2400" dirty="0"/>
              <a:t>POČIATKY ROBOTICKÉHO UMENIA</a:t>
            </a:r>
            <a:endParaRPr lang="sk-SK" sz="2400" dirty="0"/>
          </a:p>
        </p:txBody>
      </p:sp>
      <p:sp>
        <p:nvSpPr>
          <p:cNvPr id="3" name="Zástupný symbol obsahu 2"/>
          <p:cNvSpPr>
            <a:spLocks noGrp="1"/>
          </p:cNvSpPr>
          <p:nvPr>
            <p:ph sz="quarter" idx="4294967295"/>
          </p:nvPr>
        </p:nvSpPr>
        <p:spPr>
          <a:xfrm>
            <a:off x="3071664" y="2564905"/>
            <a:ext cx="7772870" cy="3424107"/>
          </a:xfrm>
          <a:prstGeom prst="rect">
            <a:avLst/>
          </a:prstGeom>
        </p:spPr>
        <p:txBody>
          <a:bodyPr/>
          <a:lstStyle/>
          <a:p>
            <a:r>
              <a:rPr lang="cs-CZ" dirty="0">
                <a:solidFill>
                  <a:schemeClr val="tx1">
                    <a:lumMod val="95000"/>
                    <a:lumOff val="5000"/>
                  </a:schemeClr>
                </a:solidFill>
              </a:rPr>
              <a:t>Kinetické </a:t>
            </a:r>
            <a:r>
              <a:rPr lang="cs-CZ" dirty="0" err="1">
                <a:solidFill>
                  <a:schemeClr val="tx1">
                    <a:lumMod val="95000"/>
                    <a:lumOff val="5000"/>
                  </a:schemeClr>
                </a:solidFill>
              </a:rPr>
              <a:t>umenie</a:t>
            </a:r>
            <a:endParaRPr lang="cs-CZ" dirty="0">
              <a:solidFill>
                <a:schemeClr val="tx1">
                  <a:lumMod val="95000"/>
                  <a:lumOff val="5000"/>
                </a:schemeClr>
              </a:solidFill>
            </a:endParaRPr>
          </a:p>
          <a:p>
            <a:r>
              <a:rPr lang="cs-CZ" dirty="0">
                <a:solidFill>
                  <a:schemeClr val="tx1">
                    <a:lumMod val="95000"/>
                    <a:lumOff val="5000"/>
                  </a:schemeClr>
                </a:solidFill>
              </a:rPr>
              <a:t>Kybernetické </a:t>
            </a:r>
            <a:r>
              <a:rPr lang="cs-CZ" dirty="0" err="1">
                <a:solidFill>
                  <a:schemeClr val="tx1">
                    <a:lumMod val="95000"/>
                    <a:lumOff val="5000"/>
                  </a:schemeClr>
                </a:solidFill>
              </a:rPr>
              <a:t>skulptúry</a:t>
            </a:r>
            <a:r>
              <a:rPr lang="cs-CZ" dirty="0">
                <a:solidFill>
                  <a:schemeClr val="tx1">
                    <a:lumMod val="95000"/>
                    <a:lumOff val="5000"/>
                  </a:schemeClr>
                </a:solidFill>
              </a:rPr>
              <a:t> </a:t>
            </a:r>
          </a:p>
          <a:p>
            <a:r>
              <a:rPr lang="cs-CZ" dirty="0" err="1">
                <a:solidFill>
                  <a:schemeClr val="tx1">
                    <a:lumMod val="95000"/>
                    <a:lumOff val="5000"/>
                  </a:schemeClr>
                </a:solidFill>
              </a:rPr>
              <a:t>Inscenovanie</a:t>
            </a:r>
            <a:r>
              <a:rPr lang="cs-CZ" dirty="0">
                <a:solidFill>
                  <a:schemeClr val="tx1">
                    <a:lumMod val="95000"/>
                    <a:lumOff val="5000"/>
                  </a:schemeClr>
                </a:solidFill>
              </a:rPr>
              <a:t> </a:t>
            </a:r>
            <a:r>
              <a:rPr lang="cs-CZ" dirty="0" err="1">
                <a:solidFill>
                  <a:schemeClr val="tx1">
                    <a:lumMod val="95000"/>
                    <a:lumOff val="5000"/>
                  </a:schemeClr>
                </a:solidFill>
              </a:rPr>
              <a:t>technológie</a:t>
            </a:r>
            <a:r>
              <a:rPr lang="cs-CZ" dirty="0">
                <a:solidFill>
                  <a:schemeClr val="tx1">
                    <a:lumMod val="95000"/>
                    <a:lumOff val="5000"/>
                  </a:schemeClr>
                </a:solidFill>
              </a:rPr>
              <a:t> </a:t>
            </a:r>
          </a:p>
          <a:p>
            <a:r>
              <a:rPr lang="cs-CZ" dirty="0">
                <a:solidFill>
                  <a:schemeClr val="tx1">
                    <a:lumMod val="95000"/>
                    <a:lumOff val="5000"/>
                  </a:schemeClr>
                </a:solidFill>
              </a:rPr>
              <a:t>Robotické </a:t>
            </a:r>
            <a:r>
              <a:rPr lang="cs-CZ" dirty="0" err="1">
                <a:solidFill>
                  <a:schemeClr val="tx1">
                    <a:lumMod val="95000"/>
                    <a:lumOff val="5000"/>
                  </a:schemeClr>
                </a:solidFill>
              </a:rPr>
              <a:t>umenie</a:t>
            </a:r>
            <a:endParaRPr lang="sk-SK" dirty="0">
              <a:solidFill>
                <a:schemeClr val="tx1">
                  <a:lumMod val="95000"/>
                  <a:lumOff val="5000"/>
                </a:schemeClr>
              </a:solidFill>
            </a:endParaRPr>
          </a:p>
        </p:txBody>
      </p:sp>
    </p:spTree>
    <p:extLst>
      <p:ext uri="{BB962C8B-B14F-4D97-AF65-F5344CB8AC3E}">
        <p14:creationId xmlns:p14="http://schemas.microsoft.com/office/powerpoint/2010/main" val="3580821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1002844" y="390168"/>
            <a:ext cx="8135142" cy="5314528"/>
          </a:xfrm>
          <a:prstGeom prst="rect">
            <a:avLst/>
          </a:prstGeom>
        </p:spPr>
        <p:txBody>
          <a:bodyPr>
            <a:normAutofit/>
          </a:bodyPr>
          <a:lstStyle/>
          <a:p>
            <a:r>
              <a:rPr lang="sk-SK" dirty="0" smtClean="0"/>
              <a:t>Kinetické umenie: L.M. Nagy: </a:t>
            </a:r>
            <a:r>
              <a:rPr lang="en-US" dirty="0" smtClean="0"/>
              <a:t>Light-Space Modulator (1922-30)</a:t>
            </a:r>
            <a:r>
              <a:rPr lang="sk-SK" dirty="0" smtClean="0"/>
              <a:t> </a:t>
            </a:r>
            <a:r>
              <a:rPr lang="sk-SK" sz="2400" dirty="0">
                <a:hlinkClick r:id="rId2"/>
              </a:rPr>
              <a:t>https://</a:t>
            </a:r>
            <a:r>
              <a:rPr lang="sk-SK" sz="2400" dirty="0">
                <a:hlinkClick r:id="rId2"/>
              </a:rPr>
              <a:t>www.youtube.com/watch?v=nVnF9A3azSA</a:t>
            </a:r>
            <a:endParaRPr lang="sk-SK" sz="2400" dirty="0"/>
          </a:p>
          <a:p>
            <a:r>
              <a:rPr lang="sk-SK" sz="2400" dirty="0"/>
              <a:t>Bio </a:t>
            </a:r>
            <a:r>
              <a:rPr lang="sk-SK" sz="2400" dirty="0">
                <a:hlinkClick r:id="rId3"/>
              </a:rPr>
              <a:t>https</a:t>
            </a:r>
            <a:r>
              <a:rPr lang="sk-SK" sz="2400" dirty="0">
                <a:hlinkClick r:id="rId3"/>
              </a:rPr>
              <a:t>://</a:t>
            </a:r>
            <a:r>
              <a:rPr lang="sk-SK" sz="2400" dirty="0">
                <a:hlinkClick r:id="rId3"/>
              </a:rPr>
              <a:t>www.youtube.com/watch?v=vBZj4Me3RK8</a:t>
            </a:r>
            <a:r>
              <a:rPr lang="sk-SK" sz="2400" dirty="0"/>
              <a:t> </a:t>
            </a:r>
          </a:p>
          <a:p>
            <a:r>
              <a:rPr lang="sk-SK" dirty="0" err="1" smtClean="0"/>
              <a:t>Duchamp</a:t>
            </a:r>
            <a:r>
              <a:rPr lang="sk-SK" dirty="0" smtClean="0"/>
              <a:t>: </a:t>
            </a:r>
            <a:r>
              <a:rPr lang="sk-SK" dirty="0" err="1" smtClean="0"/>
              <a:t>Bicycle</a:t>
            </a:r>
            <a:r>
              <a:rPr lang="sk-SK" dirty="0" smtClean="0"/>
              <a:t> </a:t>
            </a:r>
            <a:r>
              <a:rPr lang="sk-SK" dirty="0" err="1" smtClean="0"/>
              <a:t>wheel</a:t>
            </a:r>
            <a:r>
              <a:rPr lang="sk-SK" dirty="0" smtClean="0"/>
              <a:t> 1913, </a:t>
            </a:r>
            <a:r>
              <a:rPr lang="sk-SK" dirty="0" err="1" smtClean="0"/>
              <a:t>Rotary</a:t>
            </a:r>
            <a:r>
              <a:rPr lang="sk-SK" dirty="0" smtClean="0"/>
              <a:t> </a:t>
            </a:r>
            <a:r>
              <a:rPr lang="sk-SK" dirty="0" err="1" smtClean="0"/>
              <a:t>Plates</a:t>
            </a:r>
            <a:endParaRPr lang="sk-SK" dirty="0" smtClean="0"/>
          </a:p>
          <a:p>
            <a:r>
              <a:rPr lang="sk-SK" dirty="0">
                <a:hlinkClick r:id="rId4"/>
              </a:rPr>
              <a:t>https://</a:t>
            </a:r>
            <a:r>
              <a:rPr lang="sk-SK" dirty="0" smtClean="0">
                <a:hlinkClick r:id="rId4"/>
              </a:rPr>
              <a:t>www.youtube.com/watch?v=OxCljj1Z0r0</a:t>
            </a:r>
            <a:r>
              <a:rPr lang="sk-SK" dirty="0" smtClean="0"/>
              <a:t> </a:t>
            </a:r>
          </a:p>
          <a:p>
            <a:r>
              <a:rPr lang="sk-SK" dirty="0">
                <a:hlinkClick r:id="rId5"/>
              </a:rPr>
              <a:t>https://</a:t>
            </a:r>
            <a:r>
              <a:rPr lang="sk-SK" dirty="0" smtClean="0">
                <a:hlinkClick r:id="rId5"/>
              </a:rPr>
              <a:t>www.youtube.com/watch?v=tqySnbbyB2U</a:t>
            </a:r>
            <a:r>
              <a:rPr lang="sk-SK" dirty="0" smtClean="0"/>
              <a:t>   </a:t>
            </a:r>
            <a:r>
              <a:rPr lang="sk-SK" dirty="0" err="1" smtClean="0"/>
              <a:t>about</a:t>
            </a:r>
            <a:r>
              <a:rPr lang="sk-SK" dirty="0" smtClean="0"/>
              <a:t> </a:t>
            </a:r>
            <a:r>
              <a:rPr lang="sk-SK" dirty="0" err="1" smtClean="0"/>
              <a:t>readymade</a:t>
            </a:r>
            <a:r>
              <a:rPr lang="sk-SK" dirty="0" smtClean="0"/>
              <a:t> </a:t>
            </a:r>
          </a:p>
          <a:p>
            <a:r>
              <a:rPr lang="sk-SK" dirty="0" err="1" smtClean="0"/>
              <a:t>Naum</a:t>
            </a:r>
            <a:r>
              <a:rPr lang="sk-SK" dirty="0" smtClean="0"/>
              <a:t> </a:t>
            </a:r>
            <a:r>
              <a:rPr lang="sk-SK" dirty="0" smtClean="0"/>
              <a:t>Gabo: kinetické konštrukcie, aspekt času</a:t>
            </a:r>
          </a:p>
          <a:p>
            <a:r>
              <a:rPr lang="sk-SK" dirty="0">
                <a:hlinkClick r:id="rId6"/>
              </a:rPr>
              <a:t>https://</a:t>
            </a:r>
            <a:r>
              <a:rPr lang="sk-SK" dirty="0" smtClean="0">
                <a:hlinkClick r:id="rId6"/>
              </a:rPr>
              <a:t>www.youtube.com/watch?v=BR9Z0wzWjBQ</a:t>
            </a:r>
            <a:r>
              <a:rPr lang="sk-SK" dirty="0" smtClean="0"/>
              <a:t> </a:t>
            </a:r>
            <a:endParaRPr lang="sk-SK" dirty="0"/>
          </a:p>
        </p:txBody>
      </p:sp>
    </p:spTree>
    <p:extLst>
      <p:ext uri="{BB962C8B-B14F-4D97-AF65-F5344CB8AC3E}">
        <p14:creationId xmlns:p14="http://schemas.microsoft.com/office/powerpoint/2010/main" val="211722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209332" y="618519"/>
            <a:ext cx="7773338" cy="578234"/>
          </a:xfrm>
        </p:spPr>
        <p:txBody>
          <a:bodyPr>
            <a:normAutofit fontScale="90000"/>
          </a:bodyPr>
          <a:lstStyle/>
          <a:p>
            <a:r>
              <a:rPr lang="sk-SK" dirty="0" smtClean="0"/>
              <a:t>Kinetické umenie</a:t>
            </a:r>
            <a:endParaRPr lang="sk-SK" dirty="0"/>
          </a:p>
        </p:txBody>
      </p:sp>
      <p:pic>
        <p:nvPicPr>
          <p:cNvPr id="1026" name="Picture 2"/>
          <p:cNvPicPr>
            <a:picLocks noChangeAspect="1" noChangeArrowheads="1"/>
          </p:cNvPicPr>
          <p:nvPr/>
        </p:nvPicPr>
        <p:blipFill>
          <a:blip r:embed="rId2" cstate="print"/>
          <a:srcRect/>
          <a:stretch>
            <a:fillRect/>
          </a:stretch>
        </p:blipFill>
        <p:spPr bwMode="auto">
          <a:xfrm>
            <a:off x="7104112" y="2014916"/>
            <a:ext cx="3563888" cy="484308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0" y="1988840"/>
            <a:ext cx="5486400" cy="4062412"/>
          </a:xfrm>
          <a:prstGeom prst="rect">
            <a:avLst/>
          </a:prstGeom>
          <a:noFill/>
          <a:ln w="9525">
            <a:noFill/>
            <a:miter lim="800000"/>
            <a:headEnd/>
            <a:tailEnd/>
          </a:ln>
        </p:spPr>
      </p:pic>
      <p:sp>
        <p:nvSpPr>
          <p:cNvPr id="9" name="Obdĺžnik 8"/>
          <p:cNvSpPr/>
          <p:nvPr/>
        </p:nvSpPr>
        <p:spPr>
          <a:xfrm>
            <a:off x="1847528" y="6309320"/>
            <a:ext cx="3912674" cy="369332"/>
          </a:xfrm>
          <a:prstGeom prst="rect">
            <a:avLst/>
          </a:prstGeom>
        </p:spPr>
        <p:txBody>
          <a:bodyPr wrap="none">
            <a:spAutoFit/>
          </a:bodyPr>
          <a:lstStyle/>
          <a:p>
            <a:r>
              <a:rPr lang="sk-SK" dirty="0" err="1"/>
              <a:t>Jean</a:t>
            </a:r>
            <a:r>
              <a:rPr lang="sk-SK" dirty="0"/>
              <a:t> </a:t>
            </a:r>
            <a:r>
              <a:rPr lang="sk-SK" dirty="0" err="1"/>
              <a:t>Tinguely</a:t>
            </a:r>
            <a:r>
              <a:rPr lang="sk-SK" dirty="0"/>
              <a:t>: </a:t>
            </a:r>
            <a:r>
              <a:rPr lang="sk-SK" dirty="0" err="1"/>
              <a:t>Building</a:t>
            </a:r>
            <a:r>
              <a:rPr lang="sk-SK" dirty="0"/>
              <a:t> </a:t>
            </a:r>
            <a:r>
              <a:rPr lang="sk-SK" dirty="0"/>
              <a:t>"Chaos 1", </a:t>
            </a:r>
            <a:r>
              <a:rPr lang="sk-SK" dirty="0"/>
              <a:t> </a:t>
            </a:r>
            <a:r>
              <a:rPr lang="sk-SK" dirty="0"/>
              <a:t>1974</a:t>
            </a:r>
          </a:p>
        </p:txBody>
      </p:sp>
    </p:spTree>
    <p:extLst>
      <p:ext uri="{BB962C8B-B14F-4D97-AF65-F5344CB8AC3E}">
        <p14:creationId xmlns:p14="http://schemas.microsoft.com/office/powerpoint/2010/main" val="1089884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620688"/>
            <a:ext cx="7773338" cy="864096"/>
          </a:xfrm>
        </p:spPr>
        <p:txBody>
          <a:bodyPr>
            <a:normAutofit fontScale="90000"/>
          </a:bodyPr>
          <a:lstStyle/>
          <a:p>
            <a:r>
              <a:rPr lang="sk-SK" sz="2000" b="1" dirty="0"/>
              <a:t>VPLYVY VEDY NA UMENIE / UMENIE A KYBERNETIKA</a:t>
            </a:r>
            <a:r>
              <a:rPr lang="sk-SK" sz="2000" dirty="0"/>
              <a:t> / </a:t>
            </a:r>
            <a:r>
              <a:rPr lang="cs-CZ" sz="2000" b="1" dirty="0"/>
              <a:t>POČIATKY ROBOTICKÉHO UMENIA</a:t>
            </a:r>
            <a:r>
              <a:rPr lang="sk-SK" sz="2000" dirty="0"/>
              <a:t/>
            </a:r>
            <a:br>
              <a:rPr lang="sk-SK" sz="2000" dirty="0"/>
            </a:br>
            <a:endParaRPr lang="sk-SK" sz="2000" dirty="0"/>
          </a:p>
        </p:txBody>
      </p:sp>
      <p:sp>
        <p:nvSpPr>
          <p:cNvPr id="3" name="Zástupný symbol obsahu 2"/>
          <p:cNvSpPr>
            <a:spLocks noGrp="1"/>
          </p:cNvSpPr>
          <p:nvPr>
            <p:ph sz="quarter" idx="4294967295"/>
          </p:nvPr>
        </p:nvSpPr>
        <p:spPr>
          <a:xfrm>
            <a:off x="2236530" y="1268760"/>
            <a:ext cx="7772400" cy="5400600"/>
          </a:xfrm>
          <a:prstGeom prst="rect">
            <a:avLst/>
          </a:prstGeom>
        </p:spPr>
        <p:txBody>
          <a:bodyPr numCol="1">
            <a:normAutofit/>
          </a:bodyPr>
          <a:lstStyle/>
          <a:p>
            <a:endParaRPr lang="cs-CZ" sz="600" b="1" dirty="0"/>
          </a:p>
          <a:p>
            <a:r>
              <a:rPr lang="sk-SK" sz="1800" dirty="0"/>
              <a:t>Jean </a:t>
            </a:r>
            <a:r>
              <a:rPr lang="sk-SK" sz="1800" dirty="0" err="1"/>
              <a:t>Tinguely</a:t>
            </a:r>
            <a:r>
              <a:rPr lang="sk-SK" sz="1800" dirty="0"/>
              <a:t>-  ´50 - ´60 – kinetické umenie    - </a:t>
            </a:r>
            <a:r>
              <a:rPr lang="sk-SK" sz="1800" dirty="0" err="1"/>
              <a:t>disturbatívne</a:t>
            </a:r>
            <a:r>
              <a:rPr lang="sk-SK" sz="1800" dirty="0"/>
              <a:t>  intervencie do </a:t>
            </a:r>
            <a:r>
              <a:rPr lang="sk-SK" sz="1800" dirty="0" err="1"/>
              <a:t>časo</a:t>
            </a:r>
            <a:r>
              <a:rPr lang="sk-SK" sz="1800" dirty="0"/>
              <a:t>-priestoru</a:t>
            </a:r>
          </a:p>
          <a:p>
            <a:r>
              <a:rPr lang="sk-SK" sz="1800" dirty="0" smtClean="0"/>
              <a:t>Jean </a:t>
            </a:r>
            <a:r>
              <a:rPr lang="sk-SK" sz="1800" dirty="0" err="1"/>
              <a:t>Tinguely</a:t>
            </a:r>
            <a:r>
              <a:rPr lang="sk-SK" sz="1800" dirty="0"/>
              <a:t> : </a:t>
            </a:r>
            <a:r>
              <a:rPr lang="sk-SK" sz="1800" dirty="0" err="1"/>
              <a:t>Universal</a:t>
            </a:r>
            <a:r>
              <a:rPr lang="sk-SK" sz="1800" dirty="0"/>
              <a:t> </a:t>
            </a:r>
            <a:r>
              <a:rPr lang="sk-SK" sz="1800" dirty="0" err="1"/>
              <a:t>Newsreels</a:t>
            </a:r>
            <a:r>
              <a:rPr lang="sk-SK" sz="1800" dirty="0"/>
              <a:t> (1960)  </a:t>
            </a:r>
          </a:p>
          <a:p>
            <a:r>
              <a:rPr lang="sk-SK" sz="1400" u="sng" dirty="0"/>
              <a:t>http://www.dailymotion.com/video/xcx4bn_universal-newsreel-jean-tinguely-19_creation  </a:t>
            </a:r>
            <a:r>
              <a:rPr lang="sk-SK" sz="1800" dirty="0"/>
              <a:t> </a:t>
            </a:r>
          </a:p>
          <a:p>
            <a:r>
              <a:rPr lang="sk-SK" sz="1800" dirty="0" smtClean="0"/>
              <a:t>Jean </a:t>
            </a:r>
            <a:r>
              <a:rPr lang="sk-SK" sz="1800" dirty="0" err="1"/>
              <a:t>Tinguely</a:t>
            </a:r>
            <a:r>
              <a:rPr lang="sk-SK" sz="1800" dirty="0"/>
              <a:t>: </a:t>
            </a:r>
            <a:r>
              <a:rPr lang="sk-SK" sz="1800" dirty="0" err="1"/>
              <a:t>Rotozaza</a:t>
            </a:r>
            <a:r>
              <a:rPr lang="sk-SK" sz="1800" dirty="0"/>
              <a:t> II </a:t>
            </a:r>
          </a:p>
          <a:p>
            <a:r>
              <a:rPr lang="sk-SK" sz="1400" u="sng" dirty="0">
                <a:hlinkClick r:id="rId2"/>
              </a:rPr>
              <a:t>http://vernissage.tv/blog/2010/11/30/jean-tinguely-rotozaza-ii-at-museum-tinguely-basel/</a:t>
            </a:r>
            <a:endParaRPr lang="sk-SK" sz="1400" dirty="0"/>
          </a:p>
          <a:p>
            <a:r>
              <a:rPr lang="sk-SK" sz="1800" dirty="0">
                <a:solidFill>
                  <a:schemeClr val="tx1">
                    <a:lumMod val="95000"/>
                    <a:lumOff val="5000"/>
                  </a:schemeClr>
                </a:solidFill>
              </a:rPr>
              <a:t> </a:t>
            </a:r>
            <a:r>
              <a:rPr lang="sk-SK" sz="1800" dirty="0"/>
              <a:t>Jean </a:t>
            </a:r>
            <a:r>
              <a:rPr lang="sk-SK" sz="1800" dirty="0" err="1"/>
              <a:t>Tinguely</a:t>
            </a:r>
            <a:r>
              <a:rPr lang="sk-SK" sz="1800" dirty="0"/>
              <a:t>- </a:t>
            </a:r>
            <a:r>
              <a:rPr lang="sk-SK" sz="1800" dirty="0" err="1"/>
              <a:t>Le</a:t>
            </a:r>
            <a:r>
              <a:rPr lang="sk-SK" sz="1800" dirty="0"/>
              <a:t> </a:t>
            </a:r>
            <a:r>
              <a:rPr lang="sk-SK" sz="1800" dirty="0" err="1"/>
              <a:t>Cyclop</a:t>
            </a:r>
            <a:r>
              <a:rPr lang="sk-SK" sz="1800" dirty="0"/>
              <a:t> 1969     </a:t>
            </a:r>
            <a:r>
              <a:rPr lang="sk-SK" sz="1200" u="sng" dirty="0">
                <a:hlinkClick r:id="rId3"/>
              </a:rPr>
              <a:t>http://www.youtube.com/watch?v=-Ss4CSFahCc</a:t>
            </a:r>
            <a:endParaRPr lang="sk-SK" sz="1200" dirty="0"/>
          </a:p>
          <a:p>
            <a:r>
              <a:rPr lang="sk-SK" sz="1800" dirty="0">
                <a:solidFill>
                  <a:schemeClr val="accent2"/>
                </a:solidFill>
              </a:rPr>
              <a:t> </a:t>
            </a:r>
            <a:r>
              <a:rPr lang="sk-SK" sz="1800" dirty="0">
                <a:solidFill>
                  <a:schemeClr val="tx1">
                    <a:lumMod val="95000"/>
                    <a:lumOff val="5000"/>
                  </a:schemeClr>
                </a:solidFill>
              </a:rPr>
              <a:t>Jean </a:t>
            </a:r>
            <a:r>
              <a:rPr lang="sk-SK" sz="1800" dirty="0" err="1">
                <a:solidFill>
                  <a:schemeClr val="tx1">
                    <a:lumMod val="95000"/>
                    <a:lumOff val="5000"/>
                  </a:schemeClr>
                </a:solidFill>
              </a:rPr>
              <a:t>Tinguely</a:t>
            </a:r>
            <a:r>
              <a:rPr lang="sk-SK" sz="1800" dirty="0">
                <a:solidFill>
                  <a:schemeClr val="tx1">
                    <a:lumMod val="95000"/>
                    <a:lumOff val="5000"/>
                  </a:schemeClr>
                </a:solidFill>
              </a:rPr>
              <a:t>- Méta </a:t>
            </a:r>
            <a:r>
              <a:rPr lang="sk-SK" sz="1800" dirty="0" err="1">
                <a:solidFill>
                  <a:schemeClr val="tx1">
                    <a:lumMod val="95000"/>
                    <a:lumOff val="5000"/>
                  </a:schemeClr>
                </a:solidFill>
              </a:rPr>
              <a:t>Matics</a:t>
            </a:r>
            <a:r>
              <a:rPr lang="sk-SK" sz="1800" dirty="0">
                <a:solidFill>
                  <a:schemeClr val="tx1">
                    <a:lumMod val="95000"/>
                    <a:lumOff val="5000"/>
                  </a:schemeClr>
                </a:solidFill>
              </a:rPr>
              <a:t>, 1959   </a:t>
            </a:r>
            <a:r>
              <a:rPr lang="sk-SK" sz="1800" u="sng" dirty="0">
                <a:hlinkClick r:id="rId4"/>
              </a:rPr>
              <a:t>http://www.britishpathe.com/video/robot-art/query/wildcard</a:t>
            </a:r>
            <a:endParaRPr lang="sk-SK" sz="1800" dirty="0"/>
          </a:p>
          <a:p>
            <a:r>
              <a:rPr lang="sk-SK" sz="1800" dirty="0"/>
              <a:t> Jean </a:t>
            </a:r>
            <a:r>
              <a:rPr lang="sk-SK" sz="1800" dirty="0" err="1"/>
              <a:t>Tinguely</a:t>
            </a:r>
            <a:r>
              <a:rPr lang="sk-SK" sz="1800" dirty="0"/>
              <a:t>: </a:t>
            </a:r>
            <a:r>
              <a:rPr lang="sk-SK" sz="1800" dirty="0" err="1"/>
              <a:t>Hommage</a:t>
            </a:r>
            <a:r>
              <a:rPr lang="sk-SK" sz="1800" dirty="0"/>
              <a:t> to New York 1960  </a:t>
            </a:r>
            <a:r>
              <a:rPr lang="sk-SK" sz="1800" u="sng" dirty="0">
                <a:hlinkClick r:id="rId5"/>
              </a:rPr>
              <a:t>http://vimeo.com/8537769</a:t>
            </a:r>
            <a:endParaRPr lang="sk-SK" sz="1800" u="sng" dirty="0"/>
          </a:p>
          <a:p>
            <a:r>
              <a:rPr lang="sk-SK" sz="1800" dirty="0"/>
              <a:t> </a:t>
            </a:r>
            <a:r>
              <a:rPr lang="sk-SK" sz="1800" dirty="0" smtClean="0"/>
              <a:t>JEAN </a:t>
            </a:r>
            <a:r>
              <a:rPr lang="sk-SK" sz="1800" dirty="0"/>
              <a:t>TINGUELY: </a:t>
            </a:r>
            <a:r>
              <a:rPr lang="en-US" sz="1800" dirty="0"/>
              <a:t>Study </a:t>
            </a:r>
            <a:r>
              <a:rPr lang="en-US" sz="1800" dirty="0"/>
              <a:t>for an End of the World No.2 (1962)</a:t>
            </a:r>
          </a:p>
          <a:p>
            <a:r>
              <a:rPr lang="sk-SK" sz="1800" dirty="0"/>
              <a:t> </a:t>
            </a:r>
            <a:r>
              <a:rPr lang="sk-SK" sz="1800" dirty="0">
                <a:hlinkClick r:id="rId6"/>
              </a:rPr>
              <a:t>http://www.criticismism.com/2017/02/22/jean-tinguely-study-for-an-end-of-the-world-no-2-1962/#</a:t>
            </a:r>
            <a:r>
              <a:rPr lang="sk-SK" sz="1800" dirty="0">
                <a:hlinkClick r:id="rId6"/>
              </a:rPr>
              <a:t>sthash.GI7e6uwF.dpbs</a:t>
            </a:r>
            <a:r>
              <a:rPr lang="sk-SK" sz="1800" dirty="0"/>
              <a:t> </a:t>
            </a:r>
          </a:p>
          <a:p>
            <a:endParaRPr lang="sk-SK" sz="600" dirty="0"/>
          </a:p>
        </p:txBody>
      </p:sp>
    </p:spTree>
    <p:extLst>
      <p:ext uri="{BB962C8B-B14F-4D97-AF65-F5344CB8AC3E}">
        <p14:creationId xmlns:p14="http://schemas.microsoft.com/office/powerpoint/2010/main" val="3497294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2000" b="1" dirty="0"/>
              <a:t>VPLYVY VEDY NA UMENIE / UMENIE A KYBERNETIKA</a:t>
            </a:r>
            <a:r>
              <a:rPr lang="sk-SK" sz="2000" dirty="0"/>
              <a:t> / </a:t>
            </a:r>
            <a:r>
              <a:rPr lang="cs-CZ" sz="2000" b="1" dirty="0"/>
              <a:t>POČIATKY ROBOTICKÉHO UMENIA</a:t>
            </a:r>
            <a:r>
              <a:rPr lang="sk-SK" sz="2000" dirty="0"/>
              <a:t/>
            </a:r>
            <a:br>
              <a:rPr lang="sk-SK" sz="2000" dirty="0"/>
            </a:br>
            <a:endParaRPr lang="cs-CZ" sz="2000" dirty="0"/>
          </a:p>
        </p:txBody>
      </p:sp>
      <p:sp>
        <p:nvSpPr>
          <p:cNvPr id="3" name="Zástupný symbol pro obsah 2"/>
          <p:cNvSpPr>
            <a:spLocks noGrp="1"/>
          </p:cNvSpPr>
          <p:nvPr>
            <p:ph sz="quarter" idx="4294967295"/>
          </p:nvPr>
        </p:nvSpPr>
        <p:spPr>
          <a:xfrm>
            <a:off x="2209330" y="2367094"/>
            <a:ext cx="7772870" cy="3424107"/>
          </a:xfrm>
          <a:prstGeom prst="rect">
            <a:avLst/>
          </a:prstGeom>
        </p:spPr>
        <p:txBody>
          <a:bodyPr>
            <a:normAutofit fontScale="92500" lnSpcReduction="20000"/>
          </a:bodyPr>
          <a:lstStyle/>
          <a:p>
            <a:r>
              <a:rPr lang="cs-CZ" dirty="0" smtClean="0"/>
              <a:t>Britský </a:t>
            </a:r>
            <a:r>
              <a:rPr lang="cs-CZ" dirty="0" err="1" smtClean="0"/>
              <a:t>neurológ</a:t>
            </a:r>
            <a:r>
              <a:rPr lang="cs-CZ" dirty="0" smtClean="0"/>
              <a:t>, </a:t>
            </a:r>
            <a:r>
              <a:rPr lang="cs-CZ" dirty="0" err="1" smtClean="0"/>
              <a:t>pionier</a:t>
            </a:r>
            <a:r>
              <a:rPr lang="cs-CZ" dirty="0" smtClean="0"/>
              <a:t> robotiky:</a:t>
            </a:r>
          </a:p>
          <a:p>
            <a:r>
              <a:rPr lang="cs-CZ" dirty="0" err="1" smtClean="0"/>
              <a:t>grey</a:t>
            </a:r>
            <a:r>
              <a:rPr lang="cs-CZ" dirty="0" smtClean="0"/>
              <a:t> </a:t>
            </a:r>
            <a:r>
              <a:rPr lang="cs-CZ" dirty="0" err="1" smtClean="0"/>
              <a:t>walter</a:t>
            </a:r>
            <a:r>
              <a:rPr lang="cs-CZ" dirty="0" smtClean="0"/>
              <a:t>: machina </a:t>
            </a:r>
            <a:r>
              <a:rPr lang="cs-CZ" dirty="0" err="1" smtClean="0"/>
              <a:t>speculatrix</a:t>
            </a:r>
            <a:r>
              <a:rPr lang="cs-CZ" dirty="0" smtClean="0"/>
              <a:t> – </a:t>
            </a:r>
            <a:r>
              <a:rPr lang="cs-CZ" dirty="0" err="1" smtClean="0"/>
              <a:t>turtle</a:t>
            </a:r>
            <a:r>
              <a:rPr lang="cs-CZ" dirty="0" smtClean="0"/>
              <a:t> 1953</a:t>
            </a:r>
          </a:p>
          <a:p>
            <a:r>
              <a:rPr lang="cs-CZ" dirty="0" err="1" smtClean="0"/>
              <a:t>Správanie</a:t>
            </a:r>
            <a:r>
              <a:rPr lang="cs-CZ" dirty="0" smtClean="0"/>
              <a:t> na základe </a:t>
            </a:r>
            <a:r>
              <a:rPr lang="cs-CZ" dirty="0" err="1" smtClean="0"/>
              <a:t>senzorov</a:t>
            </a:r>
            <a:r>
              <a:rPr lang="cs-CZ" dirty="0" smtClean="0"/>
              <a:t> </a:t>
            </a:r>
            <a:r>
              <a:rPr lang="cs-CZ" dirty="0" err="1" smtClean="0"/>
              <a:t>svetla</a:t>
            </a:r>
            <a:r>
              <a:rPr lang="cs-CZ" dirty="0" smtClean="0"/>
              <a:t> a zvuku</a:t>
            </a:r>
          </a:p>
          <a:p>
            <a:r>
              <a:rPr lang="cs-CZ" dirty="0">
                <a:hlinkClick r:id="rId2"/>
              </a:rPr>
              <a:t>https://</a:t>
            </a:r>
            <a:r>
              <a:rPr lang="cs-CZ" dirty="0" smtClean="0">
                <a:hlinkClick r:id="rId2"/>
              </a:rPr>
              <a:t>www.youtube.com/watch?v=wQE82derooc</a:t>
            </a:r>
            <a:r>
              <a:rPr lang="cs-CZ" dirty="0" smtClean="0"/>
              <a:t> </a:t>
            </a:r>
          </a:p>
          <a:p>
            <a:r>
              <a:rPr lang="sk-SK" dirty="0" smtClean="0"/>
              <a:t>Reaktívny autonómny robot, schopný vyhýbať sa prekážkam.</a:t>
            </a:r>
          </a:p>
          <a:p>
            <a:r>
              <a:rPr lang="sk-SK" dirty="0" smtClean="0"/>
              <a:t>Robot má dva simulované neuróny, ktoré evokujú komplexné správanie.  </a:t>
            </a:r>
          </a:p>
          <a:p>
            <a:r>
              <a:rPr lang="sk-SK" dirty="0" smtClean="0"/>
              <a:t>Ide o prvú demonštráciu umelého života </a:t>
            </a:r>
          </a:p>
          <a:p>
            <a:endParaRPr lang="cs-CZ" dirty="0"/>
          </a:p>
        </p:txBody>
      </p:sp>
    </p:spTree>
    <p:extLst>
      <p:ext uri="{BB962C8B-B14F-4D97-AF65-F5344CB8AC3E}">
        <p14:creationId xmlns:p14="http://schemas.microsoft.com/office/powerpoint/2010/main" val="3857434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dirty="0"/>
              <a:t>VPLYVY VEDY NA UMENIE / UMENIE A KYBERNETIKA</a:t>
            </a:r>
            <a:r>
              <a:rPr lang="sk-SK" sz="2000" dirty="0"/>
              <a:t> / </a:t>
            </a:r>
            <a:r>
              <a:rPr lang="cs-CZ" sz="2000" b="1" dirty="0"/>
              <a:t>POČIATKY ROBOTICKÉHO UMENIA</a:t>
            </a:r>
            <a:endParaRPr lang="sk-SK" sz="2000" dirty="0"/>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fontScale="85000" lnSpcReduction="10000"/>
          </a:bodyPr>
          <a:lstStyle/>
          <a:p>
            <a:r>
              <a:rPr lang="sk-SK" dirty="0" err="1" smtClean="0"/>
              <a:t>Gordon</a:t>
            </a:r>
            <a:r>
              <a:rPr lang="sk-SK" dirty="0" smtClean="0"/>
              <a:t> </a:t>
            </a:r>
            <a:r>
              <a:rPr lang="sk-SK" dirty="0" err="1" smtClean="0"/>
              <a:t>Pask</a:t>
            </a:r>
            <a:r>
              <a:rPr lang="sk-SK" b="1" i="1" dirty="0" smtClean="0"/>
              <a:t>:  </a:t>
            </a:r>
            <a:r>
              <a:rPr lang="sk-SK" b="1" i="1" dirty="0" err="1" smtClean="0"/>
              <a:t>Musicolour</a:t>
            </a:r>
            <a:r>
              <a:rPr lang="sk-SK" b="1" i="1" dirty="0" smtClean="0"/>
              <a:t> </a:t>
            </a:r>
            <a:r>
              <a:rPr lang="sk-SK" dirty="0" smtClean="0"/>
              <a:t>1953 - </a:t>
            </a:r>
            <a:r>
              <a:rPr lang="sk-SK" dirty="0" err="1" smtClean="0"/>
              <a:t>musical</a:t>
            </a:r>
            <a:r>
              <a:rPr lang="sk-SK" dirty="0" smtClean="0"/>
              <a:t> </a:t>
            </a:r>
            <a:r>
              <a:rPr lang="sk-SK" dirty="0" err="1" smtClean="0"/>
              <a:t>cybernetic</a:t>
            </a:r>
            <a:r>
              <a:rPr lang="sk-SK" dirty="0" smtClean="0"/>
              <a:t> </a:t>
            </a:r>
            <a:r>
              <a:rPr lang="sk-SK" dirty="0" err="1" smtClean="0"/>
              <a:t>system</a:t>
            </a:r>
            <a:endParaRPr lang="sk-SK" dirty="0" smtClean="0"/>
          </a:p>
          <a:p>
            <a:r>
              <a:rPr lang="sk-SK" dirty="0" err="1" smtClean="0"/>
              <a:t>teaching</a:t>
            </a:r>
            <a:r>
              <a:rPr lang="sk-SK" dirty="0" smtClean="0"/>
              <a:t> and </a:t>
            </a:r>
            <a:r>
              <a:rPr lang="sk-SK" dirty="0" err="1" smtClean="0"/>
              <a:t>learning</a:t>
            </a:r>
            <a:r>
              <a:rPr lang="sk-SK" dirty="0" smtClean="0"/>
              <a:t> </a:t>
            </a:r>
            <a:r>
              <a:rPr lang="sk-SK" dirty="0" err="1" smtClean="0"/>
              <a:t>machines</a:t>
            </a:r>
            <a:r>
              <a:rPr lang="sk-SK" dirty="0" smtClean="0"/>
              <a:t> :</a:t>
            </a:r>
          </a:p>
          <a:p>
            <a:r>
              <a:rPr lang="sk-SK" dirty="0" smtClean="0"/>
              <a:t> «SAKI» (1956), «CASTE» (1972), «</a:t>
            </a:r>
            <a:r>
              <a:rPr lang="sk-SK" dirty="0" err="1" smtClean="0"/>
              <a:t>Thoughtsticker</a:t>
            </a:r>
            <a:r>
              <a:rPr lang="sk-SK" dirty="0" smtClean="0"/>
              <a:t>» (1974) </a:t>
            </a:r>
          </a:p>
          <a:p>
            <a:r>
              <a:rPr lang="sk-SK" dirty="0" smtClean="0"/>
              <a:t>Publikácie: </a:t>
            </a:r>
          </a:p>
          <a:p>
            <a:r>
              <a:rPr lang="sk-SK" dirty="0" smtClean="0"/>
              <a:t>«</a:t>
            </a:r>
            <a:r>
              <a:rPr lang="sk-SK" dirty="0" err="1" smtClean="0"/>
              <a:t>An</a:t>
            </a:r>
            <a:r>
              <a:rPr lang="sk-SK" dirty="0" smtClean="0"/>
              <a:t> </a:t>
            </a:r>
            <a:r>
              <a:rPr lang="sk-SK" dirty="0" err="1" smtClean="0"/>
              <a:t>Approach</a:t>
            </a:r>
            <a:r>
              <a:rPr lang="sk-SK" dirty="0" smtClean="0"/>
              <a:t> to </a:t>
            </a:r>
            <a:r>
              <a:rPr lang="sk-SK" dirty="0" err="1" smtClean="0"/>
              <a:t>Cybernetics</a:t>
            </a:r>
            <a:r>
              <a:rPr lang="sk-SK" dirty="0" smtClean="0"/>
              <a:t>» (1961), </a:t>
            </a:r>
          </a:p>
          <a:p>
            <a:r>
              <a:rPr lang="sk-SK" dirty="0" smtClean="0"/>
              <a:t>«</a:t>
            </a:r>
            <a:r>
              <a:rPr lang="sk-SK" dirty="0" err="1" smtClean="0"/>
              <a:t>Conversation</a:t>
            </a:r>
            <a:r>
              <a:rPr lang="sk-SK" dirty="0" smtClean="0"/>
              <a:t>, </a:t>
            </a:r>
            <a:r>
              <a:rPr lang="sk-SK" dirty="0" err="1" smtClean="0"/>
              <a:t>Cognition</a:t>
            </a:r>
            <a:r>
              <a:rPr lang="sk-SK" dirty="0" smtClean="0"/>
              <a:t> and </a:t>
            </a:r>
            <a:r>
              <a:rPr lang="sk-SK" dirty="0" err="1" smtClean="0"/>
              <a:t>Learning</a:t>
            </a:r>
            <a:r>
              <a:rPr lang="sk-SK" dirty="0" smtClean="0"/>
              <a:t>» (1975) and «</a:t>
            </a:r>
            <a:r>
              <a:rPr lang="sk-SK" dirty="0" err="1" smtClean="0"/>
              <a:t>Conversation</a:t>
            </a:r>
            <a:r>
              <a:rPr lang="sk-SK" dirty="0" smtClean="0"/>
              <a:t> </a:t>
            </a:r>
            <a:r>
              <a:rPr lang="sk-SK" dirty="0" err="1" smtClean="0"/>
              <a:t>Theory</a:t>
            </a:r>
            <a:r>
              <a:rPr lang="sk-SK" dirty="0" smtClean="0"/>
              <a:t>» (1976)</a:t>
            </a:r>
          </a:p>
          <a:p>
            <a:r>
              <a:rPr lang="sk-SK" sz="2400" u="sng" dirty="0">
                <a:hlinkClick r:id="rId2"/>
              </a:rPr>
              <a:t>http://www.youtube.com/watch?v=yt-fXmzF9WQ&amp;feature=related</a:t>
            </a:r>
            <a:endParaRPr lang="sk-SK" sz="2400" dirty="0"/>
          </a:p>
          <a:p>
            <a:endParaRPr lang="sk-SK" dirty="0" smtClean="0"/>
          </a:p>
        </p:txBody>
      </p:sp>
    </p:spTree>
    <p:extLst>
      <p:ext uri="{BB962C8B-B14F-4D97-AF65-F5344CB8AC3E}">
        <p14:creationId xmlns:p14="http://schemas.microsoft.com/office/powerpoint/2010/main" val="1975411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cap="all" dirty="0" err="1" smtClean="0"/>
              <a:t>Robotic</a:t>
            </a:r>
            <a:r>
              <a:rPr lang="sk-SK" b="1" cap="all" dirty="0" smtClean="0"/>
              <a:t> </a:t>
            </a:r>
            <a:r>
              <a:rPr lang="sk-SK" b="1" cap="all" dirty="0" err="1" smtClean="0"/>
              <a:t>Art</a:t>
            </a:r>
            <a:r>
              <a:rPr lang="sk-SK" b="1" cap="all" dirty="0" smtClean="0"/>
              <a:t> I.</a:t>
            </a:r>
            <a:r>
              <a:rPr lang="sk-SK" dirty="0" smtClean="0"/>
              <a:t/>
            </a:r>
            <a:br>
              <a:rPr lang="sk-SK" dirty="0" smtClean="0"/>
            </a:br>
            <a:endParaRPr lang="sk-SK" dirty="0"/>
          </a:p>
        </p:txBody>
      </p:sp>
      <p:sp>
        <p:nvSpPr>
          <p:cNvPr id="3" name="Zástupný symbol obsahu 2"/>
          <p:cNvSpPr>
            <a:spLocks noGrp="1"/>
          </p:cNvSpPr>
          <p:nvPr>
            <p:ph sz="quarter" idx="4294967295"/>
          </p:nvPr>
        </p:nvSpPr>
        <p:spPr>
          <a:xfrm>
            <a:off x="2438400" y="1484784"/>
            <a:ext cx="7772400" cy="4870776"/>
          </a:xfrm>
          <a:prstGeom prst="rect">
            <a:avLst/>
          </a:prstGeom>
        </p:spPr>
        <p:txBody>
          <a:bodyPr>
            <a:normAutofit/>
          </a:bodyPr>
          <a:lstStyle/>
          <a:p>
            <a:r>
              <a:rPr lang="sk-SK" sz="1600" dirty="0" err="1"/>
              <a:t>Nicolas</a:t>
            </a:r>
            <a:r>
              <a:rPr lang="sk-SK" sz="1600" dirty="0"/>
              <a:t>  </a:t>
            </a:r>
            <a:r>
              <a:rPr lang="sk-SK" sz="1600" dirty="0" err="1"/>
              <a:t>Schöeffer</a:t>
            </a:r>
            <a:r>
              <a:rPr lang="sk-SK" sz="1600" dirty="0"/>
              <a:t>: CYSP I </a:t>
            </a:r>
            <a:r>
              <a:rPr lang="sk-SK" sz="1600" b="1" dirty="0" err="1"/>
              <a:t>Cybernetic</a:t>
            </a:r>
            <a:r>
              <a:rPr lang="sk-SK" sz="1600" b="1" dirty="0"/>
              <a:t> </a:t>
            </a:r>
            <a:r>
              <a:rPr lang="sk-SK" sz="1600" b="1" dirty="0" err="1"/>
              <a:t>Spatiodynamic</a:t>
            </a:r>
            <a:r>
              <a:rPr lang="sk-SK" sz="1600" b="1" dirty="0"/>
              <a:t> </a:t>
            </a:r>
            <a:r>
              <a:rPr lang="sk-SK" sz="1600" b="1" dirty="0" err="1"/>
              <a:t>Sculpture</a:t>
            </a:r>
            <a:r>
              <a:rPr lang="sk-SK" sz="1600" b="1" dirty="0"/>
              <a:t>)</a:t>
            </a:r>
          </a:p>
          <a:p>
            <a:r>
              <a:rPr lang="sk-SK" sz="1800" u="sng" dirty="0">
                <a:hlinkClick r:id="rId2"/>
              </a:rPr>
              <a:t>http://www.youtube.com/watch?v=gJD27tJLoaQ</a:t>
            </a:r>
            <a:endParaRPr lang="sk-SK" sz="1800" u="sng" dirty="0"/>
          </a:p>
          <a:p>
            <a:endParaRPr lang="sk-SK" sz="1800" u="sng" dirty="0"/>
          </a:p>
          <a:p>
            <a:r>
              <a:rPr lang="sk-SK" i="1" dirty="0" smtClean="0"/>
              <a:t>1948: </a:t>
            </a:r>
            <a:r>
              <a:rPr lang="sk-SK" i="1" dirty="0" err="1" smtClean="0"/>
              <a:t>Spatiodynamism</a:t>
            </a:r>
            <a:r>
              <a:rPr lang="sk-SK" i="1" dirty="0" smtClean="0"/>
              <a:t/>
            </a:r>
            <a:br>
              <a:rPr lang="sk-SK" i="1" dirty="0" smtClean="0"/>
            </a:br>
            <a:r>
              <a:rPr lang="sk-SK" i="1" dirty="0" smtClean="0"/>
              <a:t>1957: </a:t>
            </a:r>
            <a:r>
              <a:rPr lang="sk-SK" i="1" dirty="0" err="1" smtClean="0"/>
              <a:t>Luminodynamism</a:t>
            </a:r>
            <a:r>
              <a:rPr lang="sk-SK" i="1" dirty="0" smtClean="0"/>
              <a:t/>
            </a:r>
            <a:br>
              <a:rPr lang="sk-SK" i="1" dirty="0" smtClean="0"/>
            </a:br>
            <a:r>
              <a:rPr lang="sk-SK" i="1" dirty="0" smtClean="0"/>
              <a:t>1959: </a:t>
            </a:r>
            <a:r>
              <a:rPr lang="sk-SK" i="1" dirty="0" err="1" smtClean="0"/>
              <a:t>Chronodynamism</a:t>
            </a:r>
            <a:endParaRPr lang="sk-SK" i="1" dirty="0" smtClean="0"/>
          </a:p>
          <a:p>
            <a:r>
              <a:rPr lang="sk-SK" dirty="0" smtClean="0"/>
              <a:t> </a:t>
            </a:r>
            <a:r>
              <a:rPr lang="sk-SK" sz="2300" b="1" u="sng" dirty="0">
                <a:solidFill>
                  <a:schemeClr val="accent2"/>
                </a:solidFill>
              </a:rPr>
              <a:t>LUMINO DYNAMICS </a:t>
            </a:r>
            <a:endParaRPr lang="sk-SK" sz="2300" b="1" dirty="0">
              <a:solidFill>
                <a:schemeClr val="accent2"/>
              </a:solidFill>
            </a:endParaRPr>
          </a:p>
          <a:p>
            <a:r>
              <a:rPr lang="sk-SK" sz="2300" dirty="0"/>
              <a:t> </a:t>
            </a:r>
            <a:r>
              <a:rPr lang="sk-SK" sz="1900" u="sng" dirty="0">
                <a:hlinkClick r:id="rId3"/>
              </a:rPr>
              <a:t>http://www.britishpathe.com/video/lumino-dynamics</a:t>
            </a:r>
            <a:r>
              <a:rPr lang="sk-SK" sz="1900" dirty="0"/>
              <a:t> </a:t>
            </a:r>
          </a:p>
          <a:p>
            <a:r>
              <a:rPr lang="sk-SK" sz="2600" b="1" u="sng" dirty="0" smtClean="0">
                <a:solidFill>
                  <a:schemeClr val="accent2"/>
                </a:solidFill>
              </a:rPr>
              <a:t>Technický </a:t>
            </a:r>
            <a:r>
              <a:rPr lang="sk-SK" sz="2600" b="1" u="sng" dirty="0">
                <a:solidFill>
                  <a:schemeClr val="accent2"/>
                </a:solidFill>
              </a:rPr>
              <a:t>popis a fotografie:</a:t>
            </a:r>
          </a:p>
          <a:p>
            <a:r>
              <a:rPr lang="sk-SK" u="sng" dirty="0" smtClean="0">
                <a:hlinkClick r:id="rId4"/>
              </a:rPr>
              <a:t>http://cyberneticzoo.com/?p=815</a:t>
            </a:r>
            <a:endParaRPr lang="sk-SK" u="sng" dirty="0" smtClean="0"/>
          </a:p>
          <a:p>
            <a:endParaRPr lang="sk-SK" sz="2300" dirty="0"/>
          </a:p>
        </p:txBody>
      </p:sp>
    </p:spTree>
    <p:extLst>
      <p:ext uri="{BB962C8B-B14F-4D97-AF65-F5344CB8AC3E}">
        <p14:creationId xmlns:p14="http://schemas.microsoft.com/office/powerpoint/2010/main" val="2384165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209330" y="2367094"/>
            <a:ext cx="7772870" cy="3424107"/>
          </a:xfrm>
          <a:prstGeom prst="rect">
            <a:avLst/>
          </a:prstGeom>
        </p:spPr>
        <p:txBody>
          <a:bodyPr>
            <a:normAutofit/>
          </a:bodyPr>
          <a:lstStyle/>
          <a:p>
            <a:r>
              <a:rPr lang="sk-SK" sz="2600" dirty="0"/>
              <a:t>Maďarský dokument o rodákovi </a:t>
            </a:r>
            <a:r>
              <a:rPr lang="sk-SK" sz="2600" dirty="0" err="1"/>
              <a:t>Schöffer</a:t>
            </a:r>
            <a:r>
              <a:rPr lang="sk-SK" sz="2600" dirty="0"/>
              <a:t> </a:t>
            </a:r>
            <a:r>
              <a:rPr lang="sk-SK" sz="2600" dirty="0" err="1"/>
              <a:t>Miklósovi</a:t>
            </a:r>
            <a:r>
              <a:rPr lang="sk-SK" sz="2600" dirty="0"/>
              <a:t>: </a:t>
            </a:r>
          </a:p>
          <a:p>
            <a:r>
              <a:rPr lang="sk-SK" sz="1800" u="sng" dirty="0">
                <a:hlinkClick r:id="rId2"/>
              </a:rPr>
              <a:t>http://www.youtube.com/watch?v=bX6danl4kLI&amp;feature=related</a:t>
            </a:r>
            <a:endParaRPr lang="sk-SK" sz="1800" dirty="0"/>
          </a:p>
          <a:p>
            <a:endParaRPr lang="sk-SK" b="1" dirty="0" smtClean="0">
              <a:solidFill>
                <a:schemeClr val="accent2"/>
              </a:solidFill>
            </a:endParaRPr>
          </a:p>
          <a:p>
            <a:r>
              <a:rPr lang="sk-SK" b="1" dirty="0" smtClean="0">
                <a:solidFill>
                  <a:schemeClr val="accent2"/>
                </a:solidFill>
              </a:rPr>
              <a:t>Nicolas </a:t>
            </a:r>
            <a:r>
              <a:rPr lang="sk-SK" b="1" dirty="0" err="1" smtClean="0">
                <a:solidFill>
                  <a:schemeClr val="accent2"/>
                </a:solidFill>
              </a:rPr>
              <a:t>Schöffer</a:t>
            </a:r>
            <a:r>
              <a:rPr lang="sk-SK" b="1" dirty="0" smtClean="0">
                <a:solidFill>
                  <a:schemeClr val="accent2"/>
                </a:solidFill>
              </a:rPr>
              <a:t>, </a:t>
            </a:r>
            <a:r>
              <a:rPr lang="sk-SK" b="1" dirty="0" err="1" smtClean="0">
                <a:solidFill>
                  <a:schemeClr val="accent2"/>
                </a:solidFill>
              </a:rPr>
              <a:t>Chronos</a:t>
            </a:r>
            <a:r>
              <a:rPr lang="sk-SK" b="1" dirty="0" smtClean="0">
                <a:solidFill>
                  <a:schemeClr val="accent2"/>
                </a:solidFill>
              </a:rPr>
              <a:t> 5, 1960 :</a:t>
            </a:r>
          </a:p>
          <a:p>
            <a:r>
              <a:rPr lang="sk-SK" u="sng" dirty="0" smtClean="0">
                <a:hlinkClick r:id="rId3"/>
              </a:rPr>
              <a:t>http://www.youtube.com/watch?v=gu7d06vj-u0&amp;feature=related</a:t>
            </a:r>
            <a:r>
              <a:rPr lang="sk-SK" dirty="0" smtClean="0"/>
              <a:t>  </a:t>
            </a:r>
          </a:p>
          <a:p>
            <a:endParaRPr lang="sk-SK" dirty="0"/>
          </a:p>
        </p:txBody>
      </p:sp>
    </p:spTree>
    <p:extLst>
      <p:ext uri="{BB962C8B-B14F-4D97-AF65-F5344CB8AC3E}">
        <p14:creationId xmlns:p14="http://schemas.microsoft.com/office/powerpoint/2010/main" val="235104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4294967295"/>
          </p:nvPr>
        </p:nvSpPr>
        <p:spPr>
          <a:xfrm>
            <a:off x="2639616" y="1412777"/>
            <a:ext cx="7772870" cy="4144187"/>
          </a:xfrm>
          <a:prstGeom prst="rect">
            <a:avLst/>
          </a:prstGeom>
        </p:spPr>
        <p:txBody>
          <a:bodyPr/>
          <a:lstStyle/>
          <a:p>
            <a:r>
              <a:rPr lang="en-US" dirty="0" smtClean="0"/>
              <a:t>2005</a:t>
            </a:r>
            <a:r>
              <a:rPr lang="sk-SK" dirty="0" smtClean="0"/>
              <a:t>: </a:t>
            </a:r>
            <a:r>
              <a:rPr lang="sk-SK" b="1" dirty="0"/>
              <a:t>W</a:t>
            </a:r>
            <a:r>
              <a:rPr lang="en-US" b="1" dirty="0" err="1" smtClean="0"/>
              <a:t>orld</a:t>
            </a:r>
            <a:r>
              <a:rPr lang="en-US" b="1" dirty="0" smtClean="0"/>
              <a:t> </a:t>
            </a:r>
            <a:r>
              <a:rPr lang="en-US" b="1" dirty="0"/>
              <a:t>wide wrong </a:t>
            </a:r>
            <a:r>
              <a:rPr lang="sk-SK" b="1" dirty="0" smtClean="0"/>
              <a:t>, </a:t>
            </a:r>
            <a:r>
              <a:rPr lang="en-US" dirty="0" smtClean="0"/>
              <a:t>Jodi </a:t>
            </a:r>
            <a:r>
              <a:rPr lang="en-US" dirty="0"/>
              <a:t>(Joan Heemskerk and Dirk </a:t>
            </a:r>
            <a:r>
              <a:rPr lang="en-US" dirty="0" err="1"/>
              <a:t>Paesmans</a:t>
            </a:r>
            <a:r>
              <a:rPr lang="en-US" dirty="0"/>
              <a:t>) </a:t>
            </a:r>
            <a:r>
              <a:rPr lang="en-US" dirty="0" smtClean="0"/>
              <a:t> </a:t>
            </a:r>
            <a:r>
              <a:rPr lang="en-US" dirty="0"/>
              <a:t>Netherlands Media Art </a:t>
            </a:r>
            <a:r>
              <a:rPr lang="en-US" dirty="0" smtClean="0"/>
              <a:t>Institute</a:t>
            </a:r>
            <a:r>
              <a:rPr lang="sk-SK" dirty="0"/>
              <a:t>.</a:t>
            </a:r>
            <a:endParaRPr lang="sk-SK" dirty="0" smtClean="0"/>
          </a:p>
          <a:p>
            <a:r>
              <a:rPr lang="sk-SK" dirty="0" smtClean="0"/>
              <a:t>https</a:t>
            </a:r>
            <a:r>
              <a:rPr lang="sk-SK" dirty="0"/>
              <a:t>://www.youtube.com/watch?v=ip3m-oqPKUQ</a:t>
            </a:r>
            <a:endParaRPr lang="sk-SK" dirty="0" smtClean="0"/>
          </a:p>
          <a:p>
            <a:r>
              <a:rPr lang="sk-SK" sz="1800" dirty="0" smtClean="0">
                <a:hlinkClick r:id="rId2"/>
              </a:rPr>
              <a:t>https</a:t>
            </a:r>
            <a:r>
              <a:rPr lang="sk-SK" sz="1800" dirty="0">
                <a:hlinkClick r:id="rId2"/>
              </a:rPr>
              <a:t>://networkcultures.org/_</a:t>
            </a:r>
            <a:r>
              <a:rPr lang="sk-SK" sz="1800" dirty="0">
                <a:hlinkClick r:id="rId2"/>
              </a:rPr>
              <a:t>uploads/NN%234_RosaMenkman.pdf</a:t>
            </a:r>
            <a:r>
              <a:rPr lang="sk-SK" sz="1800" dirty="0"/>
              <a:t> </a:t>
            </a:r>
            <a:endParaRPr lang="sk-SK" sz="1800" dirty="0"/>
          </a:p>
        </p:txBody>
      </p:sp>
      <p:pic>
        <p:nvPicPr>
          <p:cNvPr id="1026" name="Picture 2" descr="jodi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481" y="4391026"/>
            <a:ext cx="666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12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r>
              <a:rPr lang="sk-SK" b="1" dirty="0" err="1" smtClean="0">
                <a:solidFill>
                  <a:srgbClr val="D60093"/>
                </a:solidFill>
              </a:rPr>
              <a:t>Stelarc</a:t>
            </a:r>
            <a:r>
              <a:rPr lang="sk-SK" b="1" dirty="0" smtClean="0">
                <a:solidFill>
                  <a:srgbClr val="D60093"/>
                </a:solidFill>
              </a:rPr>
              <a:t>  </a:t>
            </a:r>
            <a:r>
              <a:rPr lang="sk-SK" b="1" dirty="0" err="1" smtClean="0">
                <a:solidFill>
                  <a:srgbClr val="D60093"/>
                </a:solidFill>
              </a:rPr>
              <a:t>Psycho</a:t>
            </a:r>
            <a:r>
              <a:rPr lang="sk-SK" b="1" dirty="0" smtClean="0">
                <a:solidFill>
                  <a:srgbClr val="D60093"/>
                </a:solidFill>
              </a:rPr>
              <a:t> </a:t>
            </a:r>
            <a:r>
              <a:rPr lang="sk-SK" b="1" dirty="0" err="1" smtClean="0">
                <a:solidFill>
                  <a:srgbClr val="D60093"/>
                </a:solidFill>
              </a:rPr>
              <a:t>Cyber</a:t>
            </a:r>
            <a:r>
              <a:rPr lang="sk-SK" b="1" dirty="0" smtClean="0">
                <a:solidFill>
                  <a:srgbClr val="D60093"/>
                </a:solidFill>
              </a:rPr>
              <a:t>. Dokument  57 min</a:t>
            </a:r>
            <a:endParaRPr lang="sk-SK" dirty="0" smtClean="0">
              <a:solidFill>
                <a:srgbClr val="D60093"/>
              </a:solidFill>
            </a:endParaRPr>
          </a:p>
          <a:p>
            <a:r>
              <a:rPr lang="sk-SK" u="sng" dirty="0" smtClean="0">
                <a:hlinkClick r:id="rId2"/>
              </a:rPr>
              <a:t>https://www.youtube.com/watch?v=DD7fhxlw9xE</a:t>
            </a:r>
            <a:r>
              <a:rPr lang="sk-SK" u="sng" dirty="0" smtClean="0"/>
              <a:t> </a:t>
            </a:r>
          </a:p>
          <a:p>
            <a:endParaRPr lang="sk-SK" u="sng" dirty="0" smtClean="0"/>
          </a:p>
          <a:p>
            <a:endParaRPr lang="sk-SK" u="sng" dirty="0" smtClean="0"/>
          </a:p>
          <a:p>
            <a:endParaRPr lang="sk-SK" u="sng" dirty="0" smtClean="0"/>
          </a:p>
          <a:p>
            <a:endParaRPr lang="sk-SK" dirty="0"/>
          </a:p>
        </p:txBody>
      </p:sp>
    </p:spTree>
    <p:extLst>
      <p:ext uri="{BB962C8B-B14F-4D97-AF65-F5344CB8AC3E}">
        <p14:creationId xmlns:p14="http://schemas.microsoft.com/office/powerpoint/2010/main" val="449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7648" y="260648"/>
            <a:ext cx="7273800" cy="591680"/>
          </a:xfrm>
        </p:spPr>
        <p:txBody>
          <a:bodyPr/>
          <a:lstStyle/>
          <a:p>
            <a:r>
              <a:rPr lang="sk-SK" sz="1400" dirty="0"/>
              <a:t>https://amodern.net/wp-content/uploads/2016/05/2010_Original_Rosa-Menkman-Glitch-Studies-Manifesto.pdf</a:t>
            </a:r>
          </a:p>
        </p:txBody>
      </p:sp>
      <p:sp>
        <p:nvSpPr>
          <p:cNvPr id="3" name="Zástupný symbol obsahu 2"/>
          <p:cNvSpPr>
            <a:spLocks noGrp="1"/>
          </p:cNvSpPr>
          <p:nvPr>
            <p:ph sz="quarter" idx="4294967295"/>
          </p:nvPr>
        </p:nvSpPr>
        <p:spPr>
          <a:xfrm>
            <a:off x="2209330" y="2367094"/>
            <a:ext cx="7772870" cy="3424107"/>
          </a:xfrm>
          <a:prstGeom prst="rect">
            <a:avLst/>
          </a:prstGeom>
        </p:spPr>
        <p:txBody>
          <a:bodyPr/>
          <a:lstStyle/>
          <a:p>
            <a:endParaRPr lang="sk-SK"/>
          </a:p>
        </p:txBody>
      </p:sp>
      <p:pic>
        <p:nvPicPr>
          <p:cNvPr id="4" name="Obrázok 3"/>
          <p:cNvPicPr>
            <a:picLocks noChangeAspect="1"/>
          </p:cNvPicPr>
          <p:nvPr/>
        </p:nvPicPr>
        <p:blipFill>
          <a:blip r:embed="rId2"/>
          <a:stretch>
            <a:fillRect/>
          </a:stretch>
        </p:blipFill>
        <p:spPr>
          <a:xfrm>
            <a:off x="2309578" y="980729"/>
            <a:ext cx="7572375" cy="5705475"/>
          </a:xfrm>
          <a:prstGeom prst="rect">
            <a:avLst/>
          </a:prstGeom>
        </p:spPr>
      </p:pic>
    </p:spTree>
    <p:extLst>
      <p:ext uri="{BB962C8B-B14F-4D97-AF65-F5344CB8AC3E}">
        <p14:creationId xmlns:p14="http://schemas.microsoft.com/office/powerpoint/2010/main" val="352134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8865" y="764704"/>
            <a:ext cx="7273800" cy="1143200"/>
          </a:xfrm>
        </p:spPr>
        <p:txBody>
          <a:bodyPr/>
          <a:lstStyle/>
          <a:p>
            <a:pPr algn="ctr"/>
            <a:r>
              <a:rPr lang="sk-SK" dirty="0" err="1" smtClean="0"/>
              <a:t>Glitch</a:t>
            </a:r>
            <a:r>
              <a:rPr lang="sk-SK" dirty="0" smtClean="0"/>
              <a:t> art</a:t>
            </a:r>
            <a:endParaRPr lang="sk-SK" dirty="0"/>
          </a:p>
        </p:txBody>
      </p:sp>
      <p:sp>
        <p:nvSpPr>
          <p:cNvPr id="3" name="Zástupný symbol obsahu 2"/>
          <p:cNvSpPr>
            <a:spLocks noGrp="1"/>
          </p:cNvSpPr>
          <p:nvPr>
            <p:ph sz="quarter" idx="4294967295"/>
          </p:nvPr>
        </p:nvSpPr>
        <p:spPr>
          <a:xfrm>
            <a:off x="3071664" y="2636913"/>
            <a:ext cx="7772870" cy="3424107"/>
          </a:xfrm>
          <a:prstGeom prst="rect">
            <a:avLst/>
          </a:prstGeom>
        </p:spPr>
        <p:txBody>
          <a:bodyPr/>
          <a:lstStyle/>
          <a:p>
            <a:r>
              <a:rPr lang="sk-SK" dirty="0">
                <a:hlinkClick r:id="rId2"/>
              </a:rPr>
              <a:t>https://</a:t>
            </a:r>
            <a:r>
              <a:rPr lang="sk-SK" dirty="0" smtClean="0">
                <a:hlinkClick r:id="rId2"/>
              </a:rPr>
              <a:t>www.youtube.com/watch?v=gr0yiOyvas4</a:t>
            </a:r>
            <a:endParaRPr lang="sk-SK" dirty="0" smtClean="0"/>
          </a:p>
          <a:p>
            <a:endParaRPr lang="sk-SK" dirty="0"/>
          </a:p>
        </p:txBody>
      </p:sp>
    </p:spTree>
    <p:extLst>
      <p:ext uri="{BB962C8B-B14F-4D97-AF65-F5344CB8AC3E}">
        <p14:creationId xmlns:p14="http://schemas.microsoft.com/office/powerpoint/2010/main" val="106346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2567608" y="836713"/>
            <a:ext cx="7560840" cy="3352099"/>
          </a:xfrm>
          <a:prstGeom prst="rect">
            <a:avLst/>
          </a:prstGeom>
        </p:spPr>
        <p:txBody>
          <a:bodyPr/>
          <a:lstStyle/>
          <a:p>
            <a:r>
              <a:rPr lang="sk-SK" b="1" dirty="0" err="1" smtClean="0"/>
              <a:t>Sound</a:t>
            </a:r>
            <a:r>
              <a:rPr lang="sk-SK" b="1" dirty="0" smtClean="0"/>
              <a:t> </a:t>
            </a:r>
            <a:r>
              <a:rPr lang="sk-SK" b="1" dirty="0"/>
              <a:t>art, </a:t>
            </a:r>
            <a:r>
              <a:rPr lang="sk-SK" b="1" dirty="0" err="1"/>
              <a:t>electronic</a:t>
            </a:r>
            <a:r>
              <a:rPr lang="sk-SK" b="1" dirty="0"/>
              <a:t> </a:t>
            </a:r>
            <a:r>
              <a:rPr lang="sk-SK" b="1" dirty="0" err="1"/>
              <a:t>music</a:t>
            </a:r>
            <a:r>
              <a:rPr lang="sk-SK" b="1" dirty="0"/>
              <a:t>, </a:t>
            </a:r>
            <a:r>
              <a:rPr lang="sk-SK" b="1" dirty="0" err="1"/>
              <a:t>glitch</a:t>
            </a:r>
            <a:r>
              <a:rPr lang="sk-SK" b="1" dirty="0"/>
              <a:t> </a:t>
            </a:r>
            <a:r>
              <a:rPr lang="sk-SK" b="1" dirty="0" err="1"/>
              <a:t>music</a:t>
            </a:r>
            <a:r>
              <a:rPr lang="sk-SK" b="1" dirty="0"/>
              <a:t> </a:t>
            </a:r>
            <a:endParaRPr lang="sk-SK" dirty="0"/>
          </a:p>
          <a:p>
            <a:endParaRPr lang="cs-CZ" i="1" dirty="0" smtClean="0"/>
          </a:p>
          <a:p>
            <a:r>
              <a:rPr lang="cs-CZ" b="1" dirty="0" smtClean="0"/>
              <a:t>Precedenty</a:t>
            </a:r>
            <a:r>
              <a:rPr lang="cs-CZ" b="1" dirty="0"/>
              <a:t>:</a:t>
            </a:r>
            <a:endParaRPr lang="sk-SK" b="1" dirty="0"/>
          </a:p>
          <a:p>
            <a:r>
              <a:rPr lang="cs-CZ" sz="1800" i="1" dirty="0" err="1"/>
              <a:t>Luigi</a:t>
            </a:r>
            <a:r>
              <a:rPr lang="cs-CZ" sz="1800" i="1" dirty="0"/>
              <a:t> </a:t>
            </a:r>
            <a:r>
              <a:rPr lang="cs-CZ" sz="1800" i="1" dirty="0" err="1"/>
              <a:t>Russolo</a:t>
            </a:r>
            <a:r>
              <a:rPr lang="cs-CZ" sz="1800" i="1" dirty="0"/>
              <a:t>: </a:t>
            </a:r>
            <a:r>
              <a:rPr lang="cs-CZ" sz="1800" i="1" dirty="0" err="1"/>
              <a:t>Risveglio</a:t>
            </a:r>
            <a:r>
              <a:rPr lang="cs-CZ" sz="1800" i="1" dirty="0"/>
              <a:t> di una </a:t>
            </a:r>
            <a:r>
              <a:rPr lang="cs-CZ" sz="1800" i="1" dirty="0" err="1"/>
              <a:t>cittá</a:t>
            </a:r>
            <a:r>
              <a:rPr lang="cs-CZ" sz="1800" i="1" dirty="0"/>
              <a:t>  </a:t>
            </a:r>
            <a:endParaRPr lang="sk-SK" sz="1800" dirty="0"/>
          </a:p>
          <a:p>
            <a:r>
              <a:rPr lang="cs-CZ" sz="1800" i="1" dirty="0"/>
              <a:t>LUIGI RUSSOLO: Manifest </a:t>
            </a:r>
            <a:r>
              <a:rPr lang="cs-CZ" sz="1800" i="1" dirty="0" err="1"/>
              <a:t>Umenia</a:t>
            </a:r>
            <a:r>
              <a:rPr lang="cs-CZ" sz="1800" i="1" dirty="0"/>
              <a:t> hluku 1913</a:t>
            </a:r>
            <a:endParaRPr lang="sk-SK" sz="1800" dirty="0"/>
          </a:p>
          <a:p>
            <a:r>
              <a:rPr lang="cs-CZ" sz="1800" i="1" dirty="0" smtClean="0"/>
              <a:t>John </a:t>
            </a:r>
            <a:r>
              <a:rPr lang="cs-CZ" sz="1800" i="1" dirty="0" err="1"/>
              <a:t>Cage</a:t>
            </a:r>
            <a:r>
              <a:rPr lang="cs-CZ" sz="1800" i="1" dirty="0"/>
              <a:t>:  4:33 </a:t>
            </a:r>
            <a:r>
              <a:rPr lang="cs-CZ" sz="1800" i="1" dirty="0" err="1"/>
              <a:t>for</a:t>
            </a:r>
            <a:r>
              <a:rPr lang="cs-CZ" sz="1800" i="1" dirty="0"/>
              <a:t> piano  (1952)</a:t>
            </a:r>
            <a:endParaRPr lang="sk-SK" sz="1800" dirty="0"/>
          </a:p>
          <a:p>
            <a:r>
              <a:rPr lang="cs-CZ" sz="1800" i="1" dirty="0"/>
              <a:t>John </a:t>
            </a:r>
            <a:r>
              <a:rPr lang="cs-CZ" sz="1800" i="1" dirty="0" err="1"/>
              <a:t>Cage</a:t>
            </a:r>
            <a:r>
              <a:rPr lang="cs-CZ" sz="1800" i="1" dirty="0"/>
              <a:t>:  </a:t>
            </a:r>
            <a:r>
              <a:rPr lang="sk-SK" sz="1800" i="1" dirty="0" err="1"/>
              <a:t>Imaginary</a:t>
            </a:r>
            <a:r>
              <a:rPr lang="sk-SK" sz="1800" i="1" dirty="0"/>
              <a:t> </a:t>
            </a:r>
            <a:r>
              <a:rPr lang="sk-SK" sz="1800" i="1" dirty="0" err="1"/>
              <a:t>Landscape</a:t>
            </a:r>
            <a:r>
              <a:rPr lang="sk-SK" sz="1800" i="1" dirty="0"/>
              <a:t> No. 1.</a:t>
            </a:r>
            <a:endParaRPr lang="sk-SK" sz="1800" dirty="0"/>
          </a:p>
          <a:p>
            <a:r>
              <a:rPr lang="cs-CZ" sz="1800" i="1" dirty="0"/>
              <a:t>John </a:t>
            </a:r>
            <a:r>
              <a:rPr lang="cs-CZ" sz="1800" i="1" dirty="0" err="1"/>
              <a:t>Cage</a:t>
            </a:r>
            <a:r>
              <a:rPr lang="cs-CZ" sz="1800" i="1" dirty="0"/>
              <a:t>: </a:t>
            </a:r>
            <a:r>
              <a:rPr lang="cs-CZ" sz="1800" i="1" dirty="0" err="1"/>
              <a:t>Imaginary</a:t>
            </a:r>
            <a:r>
              <a:rPr lang="cs-CZ" sz="1800" i="1" dirty="0"/>
              <a:t> </a:t>
            </a:r>
            <a:r>
              <a:rPr lang="cs-CZ" sz="1800" i="1" dirty="0" err="1"/>
              <a:t>Landscape</a:t>
            </a:r>
            <a:r>
              <a:rPr lang="cs-CZ" sz="1800" i="1" dirty="0"/>
              <a:t> No. 4 ,12 </a:t>
            </a:r>
            <a:r>
              <a:rPr lang="cs-CZ" sz="1800" i="1" dirty="0" err="1"/>
              <a:t>radios</a:t>
            </a:r>
            <a:r>
              <a:rPr lang="cs-CZ" sz="1800" i="1" dirty="0"/>
              <a:t> (1951)   </a:t>
            </a:r>
            <a:endParaRPr lang="sk-SK" sz="1800" dirty="0"/>
          </a:p>
          <a:p>
            <a:r>
              <a:rPr lang="sk-SK" sz="1800" i="1" dirty="0" err="1" smtClean="0"/>
              <a:t>Edgard</a:t>
            </a:r>
            <a:r>
              <a:rPr lang="sk-SK" sz="1800" i="1" dirty="0" smtClean="0"/>
              <a:t> </a:t>
            </a:r>
            <a:r>
              <a:rPr lang="sk-SK" sz="1800" i="1" dirty="0" err="1"/>
              <a:t>Varèse</a:t>
            </a:r>
            <a:r>
              <a:rPr lang="sk-SK" sz="1800" i="1" dirty="0"/>
              <a:t> - </a:t>
            </a:r>
            <a:r>
              <a:rPr lang="sk-SK" sz="1800" i="1" dirty="0" err="1"/>
              <a:t>Le</a:t>
            </a:r>
            <a:r>
              <a:rPr lang="sk-SK" sz="1800" i="1" dirty="0"/>
              <a:t> </a:t>
            </a:r>
            <a:r>
              <a:rPr lang="sk-SK" sz="1800" i="1" dirty="0" err="1"/>
              <a:t>Corbusier</a:t>
            </a:r>
            <a:r>
              <a:rPr lang="sk-SK" sz="1800" i="1" dirty="0"/>
              <a:t> - </a:t>
            </a:r>
            <a:r>
              <a:rPr lang="sk-SK" sz="1800" i="1" dirty="0" err="1"/>
              <a:t>Iannis</a:t>
            </a:r>
            <a:r>
              <a:rPr lang="sk-SK" sz="1800" i="1" dirty="0"/>
              <a:t> </a:t>
            </a:r>
            <a:r>
              <a:rPr lang="sk-SK" sz="1800" i="1" dirty="0" err="1"/>
              <a:t>Xenakis</a:t>
            </a:r>
            <a:r>
              <a:rPr lang="sk-SK" sz="1800" i="1" dirty="0"/>
              <a:t>: </a:t>
            </a:r>
            <a:r>
              <a:rPr lang="sk-SK" sz="1800" i="1" dirty="0" err="1"/>
              <a:t>Poème</a:t>
            </a:r>
            <a:r>
              <a:rPr lang="sk-SK" sz="1800" i="1" dirty="0"/>
              <a:t> </a:t>
            </a:r>
            <a:r>
              <a:rPr lang="sk-SK" sz="1800" i="1" dirty="0" err="1"/>
              <a:t>électronique</a:t>
            </a:r>
            <a:r>
              <a:rPr lang="sk-SK" sz="1800" i="1" dirty="0"/>
              <a:t> (Expo, 1958)</a:t>
            </a:r>
            <a:endParaRPr lang="sk-SK" sz="1800" dirty="0"/>
          </a:p>
          <a:p>
            <a:r>
              <a:rPr lang="cs-CZ" sz="1800" i="1" dirty="0" err="1" smtClean="0"/>
              <a:t>I.Xennakis</a:t>
            </a:r>
            <a:r>
              <a:rPr lang="cs-CZ" sz="1800" i="1" dirty="0"/>
              <a:t>: </a:t>
            </a:r>
            <a:r>
              <a:rPr lang="cs-CZ" sz="1800" i="1" dirty="0" err="1"/>
              <a:t>Xenakis</a:t>
            </a:r>
            <a:r>
              <a:rPr lang="cs-CZ" sz="1800" i="1" dirty="0"/>
              <a:t>:  La </a:t>
            </a:r>
            <a:r>
              <a:rPr lang="cs-CZ" sz="1800" i="1" dirty="0" err="1"/>
              <a:t>Légende</a:t>
            </a:r>
            <a:r>
              <a:rPr lang="cs-CZ" sz="1800" i="1" dirty="0"/>
              <a:t> </a:t>
            </a:r>
            <a:r>
              <a:rPr lang="cs-CZ" sz="1800" i="1" dirty="0" err="1"/>
              <a:t>d'Eer</a:t>
            </a:r>
            <a:r>
              <a:rPr lang="cs-CZ" sz="1800" i="1" dirty="0"/>
              <a:t> (1977-78</a:t>
            </a:r>
            <a:r>
              <a:rPr lang="cs-CZ" sz="1800" i="1" dirty="0"/>
              <a:t>)</a:t>
            </a:r>
          </a:p>
          <a:p>
            <a:r>
              <a:rPr lang="sk-SK" sz="1800" dirty="0">
                <a:hlinkClick r:id="rId2"/>
              </a:rPr>
              <a:t>https://</a:t>
            </a:r>
            <a:r>
              <a:rPr lang="sk-SK" sz="1800" dirty="0">
                <a:hlinkClick r:id="rId2"/>
              </a:rPr>
              <a:t>www.youtube.com/watch?v=JjPYpLvdW0k</a:t>
            </a:r>
            <a:r>
              <a:rPr lang="sk-SK" sz="1800" dirty="0"/>
              <a:t> </a:t>
            </a:r>
            <a:endParaRPr lang="sk-SK" sz="1800" dirty="0"/>
          </a:p>
        </p:txBody>
      </p:sp>
    </p:spTree>
    <p:extLst>
      <p:ext uri="{BB962C8B-B14F-4D97-AF65-F5344CB8AC3E}">
        <p14:creationId xmlns:p14="http://schemas.microsoft.com/office/powerpoint/2010/main" val="318997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glitch</a:t>
            </a:r>
            <a:endParaRPr lang="sk-SK" dirty="0"/>
          </a:p>
        </p:txBody>
      </p:sp>
      <p:sp>
        <p:nvSpPr>
          <p:cNvPr id="3" name="Zástupný symbol obsahu 2"/>
          <p:cNvSpPr>
            <a:spLocks noGrp="1"/>
          </p:cNvSpPr>
          <p:nvPr>
            <p:ph sz="quarter" idx="4294967295"/>
          </p:nvPr>
        </p:nvSpPr>
        <p:spPr>
          <a:xfrm>
            <a:off x="2935775" y="2708921"/>
            <a:ext cx="7772870" cy="3424107"/>
          </a:xfrm>
          <a:prstGeom prst="rect">
            <a:avLst/>
          </a:prstGeom>
        </p:spPr>
        <p:txBody>
          <a:bodyPr>
            <a:normAutofit/>
          </a:bodyPr>
          <a:lstStyle/>
          <a:p>
            <a:r>
              <a:rPr lang="sk-SK" dirty="0" smtClean="0"/>
              <a:t>OVAL</a:t>
            </a:r>
          </a:p>
          <a:p>
            <a:r>
              <a:rPr lang="sk-SK" sz="2000" dirty="0">
                <a:hlinkClick r:id="rId2"/>
              </a:rPr>
              <a:t>http://www.youtube.com/watch?v=vvW6qiTkZdw</a:t>
            </a:r>
            <a:r>
              <a:rPr lang="sk-SK" sz="2000" dirty="0"/>
              <a:t> </a:t>
            </a:r>
          </a:p>
          <a:p>
            <a:endParaRPr lang="sk-SK" sz="2000" dirty="0"/>
          </a:p>
          <a:p>
            <a:r>
              <a:rPr lang="sk-SK" sz="2000" dirty="0" err="1"/>
              <a:t>Pan</a:t>
            </a:r>
            <a:r>
              <a:rPr lang="sk-SK" sz="2000" dirty="0"/>
              <a:t> </a:t>
            </a:r>
            <a:r>
              <a:rPr lang="sk-SK" sz="2000" dirty="0" err="1"/>
              <a:t>Sonic</a:t>
            </a:r>
            <a:r>
              <a:rPr lang="sk-SK" sz="2000" dirty="0"/>
              <a:t>: </a:t>
            </a:r>
            <a:r>
              <a:rPr lang="sk-SK" sz="2000" dirty="0" err="1"/>
              <a:t>Vakio</a:t>
            </a:r>
            <a:r>
              <a:rPr lang="sk-SK" sz="2000" dirty="0"/>
              <a:t>  1993</a:t>
            </a:r>
          </a:p>
          <a:p>
            <a:r>
              <a:rPr lang="sk-SK" sz="2000" dirty="0">
                <a:hlinkClick r:id="rId3"/>
              </a:rPr>
              <a:t>http://www.youtube.com/watch?v=kpqBe1uL9dQ </a:t>
            </a:r>
          </a:p>
          <a:p>
            <a:r>
              <a:rPr lang="sk-SK" sz="2000" dirty="0">
                <a:hlinkClick r:id="rId3"/>
              </a:rPr>
              <a:t>http://www.youtube.com/watch?v=o97Al8KM9JQ</a:t>
            </a:r>
            <a:r>
              <a:rPr lang="sk-SK" sz="2000" dirty="0"/>
              <a:t> </a:t>
            </a:r>
          </a:p>
          <a:p>
            <a:r>
              <a:rPr lang="sk-SK" sz="2000" dirty="0" err="1"/>
              <a:t>Carsten</a:t>
            </a:r>
            <a:r>
              <a:rPr lang="sk-SK" sz="2000" dirty="0"/>
              <a:t> </a:t>
            </a:r>
            <a:r>
              <a:rPr lang="sk-SK" sz="2000" dirty="0" err="1"/>
              <a:t>Nicolai</a:t>
            </a:r>
            <a:r>
              <a:rPr lang="sk-SK" sz="2000" dirty="0"/>
              <a:t>:</a:t>
            </a:r>
          </a:p>
          <a:p>
            <a:r>
              <a:rPr lang="sk-SK" sz="2000" dirty="0">
                <a:hlinkClick r:id="rId4"/>
              </a:rPr>
              <a:t>http://www.youtube.com/watch?v=9KV0Gi2vwEM</a:t>
            </a:r>
            <a:r>
              <a:rPr lang="sk-SK" sz="2000" dirty="0"/>
              <a:t> </a:t>
            </a:r>
            <a:endParaRPr lang="sk-SK" sz="2000" dirty="0"/>
          </a:p>
        </p:txBody>
      </p:sp>
    </p:spTree>
    <p:extLst>
      <p:ext uri="{BB962C8B-B14F-4D97-AF65-F5344CB8AC3E}">
        <p14:creationId xmlns:p14="http://schemas.microsoft.com/office/powerpoint/2010/main" val="61964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16925" y="1052736"/>
            <a:ext cx="7772400" cy="914400"/>
          </a:xfrm>
        </p:spPr>
        <p:txBody>
          <a:bodyPr>
            <a:normAutofit fontScale="90000"/>
          </a:bodyPr>
          <a:lstStyle/>
          <a:p>
            <a:r>
              <a:rPr lang="sk-SK" sz="3200" dirty="0" err="1"/>
              <a:t>An</a:t>
            </a:r>
            <a:r>
              <a:rPr lang="sk-SK" sz="3200" dirty="0"/>
              <a:t> </a:t>
            </a:r>
            <a:r>
              <a:rPr lang="sk-SK" sz="3200" dirty="0" err="1"/>
              <a:t>Anthology</a:t>
            </a:r>
            <a:r>
              <a:rPr lang="sk-SK" sz="3200" dirty="0"/>
              <a:t> </a:t>
            </a:r>
            <a:r>
              <a:rPr lang="sk-SK" sz="3200" dirty="0" err="1"/>
              <a:t>of</a:t>
            </a:r>
            <a:r>
              <a:rPr lang="sk-SK" sz="3200" dirty="0"/>
              <a:t> </a:t>
            </a:r>
            <a:r>
              <a:rPr lang="sk-SK" sz="3200" dirty="0" err="1"/>
              <a:t>Noise</a:t>
            </a:r>
            <a:r>
              <a:rPr lang="sk-SK" sz="3200" dirty="0"/>
              <a:t> &amp; </a:t>
            </a:r>
            <a:r>
              <a:rPr lang="sk-SK" sz="3200" dirty="0" err="1"/>
              <a:t>Electronic</a:t>
            </a:r>
            <a:r>
              <a:rPr lang="sk-SK" sz="3200" dirty="0"/>
              <a:t> </a:t>
            </a:r>
            <a:r>
              <a:rPr lang="sk-SK" sz="3200" dirty="0" err="1"/>
              <a:t>Music</a:t>
            </a:r>
            <a:r>
              <a:rPr lang="sk-SK" sz="3200" dirty="0"/>
              <a:t>: </a:t>
            </a:r>
            <a:r>
              <a:rPr lang="sk-SK" sz="3200" dirty="0" err="1"/>
              <a:t>First</a:t>
            </a:r>
            <a:r>
              <a:rPr lang="sk-SK" sz="3200" dirty="0"/>
              <a:t> </a:t>
            </a:r>
            <a:r>
              <a:rPr lang="sk-SK" sz="3200" dirty="0" err="1"/>
              <a:t>A-Chronology</a:t>
            </a:r>
            <a:r>
              <a:rPr lang="sk-SK" sz="3200" dirty="0"/>
              <a:t/>
            </a:r>
            <a:br>
              <a:rPr lang="sk-SK" sz="3200" dirty="0"/>
            </a:br>
            <a:endParaRPr lang="sk-SK" sz="3200" dirty="0"/>
          </a:p>
        </p:txBody>
      </p:sp>
      <p:sp>
        <p:nvSpPr>
          <p:cNvPr id="3" name="Zástupný symbol obsahu 2"/>
          <p:cNvSpPr>
            <a:spLocks noGrp="1"/>
          </p:cNvSpPr>
          <p:nvPr>
            <p:ph sz="quarter" idx="4294967295"/>
          </p:nvPr>
        </p:nvSpPr>
        <p:spPr>
          <a:xfrm>
            <a:off x="2495600" y="2367094"/>
            <a:ext cx="7486600" cy="3222147"/>
          </a:xfrm>
          <a:prstGeom prst="rect">
            <a:avLst/>
          </a:prstGeom>
        </p:spPr>
        <p:txBody>
          <a:bodyPr numCol="3">
            <a:noAutofit/>
          </a:bodyPr>
          <a:lstStyle/>
          <a:p>
            <a:r>
              <a:rPr lang="sk-SK" sz="1100" dirty="0" err="1">
                <a:hlinkClick r:id="rId2"/>
              </a:rPr>
              <a:t>Corale</a:t>
            </a:r>
            <a:r>
              <a:rPr lang="sk-SK" sz="1100" dirty="0"/>
              <a:t>:  </a:t>
            </a:r>
            <a:r>
              <a:rPr lang="sk-SK" sz="1100" dirty="0" err="1">
                <a:hlinkClick r:id="rId3"/>
              </a:rPr>
              <a:t>Russolo</a:t>
            </a:r>
            <a:r>
              <a:rPr lang="sk-SK" sz="1100" dirty="0"/>
              <a:t>, </a:t>
            </a:r>
            <a:r>
              <a:rPr lang="sk-SK" sz="1100" dirty="0" err="1">
                <a:hlinkClick r:id="rId4"/>
              </a:rPr>
              <a:t>Russolo</a:t>
            </a:r>
            <a:r>
              <a:rPr lang="sk-SK" sz="1100" dirty="0"/>
              <a:t>   2:06</a:t>
            </a:r>
          </a:p>
          <a:p>
            <a:r>
              <a:rPr lang="sk-SK" sz="1100" dirty="0" err="1">
                <a:hlinkClick r:id="rId5"/>
              </a:rPr>
              <a:t>Wochende</a:t>
            </a:r>
            <a:r>
              <a:rPr lang="sk-SK" sz="1100" dirty="0"/>
              <a:t>:  </a:t>
            </a:r>
            <a:r>
              <a:rPr lang="sk-SK" sz="1100" dirty="0" err="1"/>
              <a:t>Ruttman</a:t>
            </a:r>
            <a:r>
              <a:rPr lang="sk-SK" sz="1100" dirty="0"/>
              <a:t>    11:23</a:t>
            </a:r>
          </a:p>
          <a:p>
            <a:r>
              <a:rPr lang="sk-SK" sz="1100" dirty="0" err="1">
                <a:hlinkClick r:id="rId6"/>
              </a:rPr>
              <a:t>Cinq</a:t>
            </a:r>
            <a:r>
              <a:rPr lang="sk-SK" sz="1100" dirty="0">
                <a:hlinkClick r:id="rId6"/>
              </a:rPr>
              <a:t> </a:t>
            </a:r>
            <a:r>
              <a:rPr lang="sk-SK" sz="1100" dirty="0" err="1">
                <a:hlinkClick r:id="rId6"/>
              </a:rPr>
              <a:t>Etudes</a:t>
            </a:r>
            <a:r>
              <a:rPr lang="sk-SK" sz="1100" dirty="0">
                <a:hlinkClick r:id="rId6"/>
              </a:rPr>
              <a:t> de </a:t>
            </a:r>
            <a:r>
              <a:rPr lang="sk-SK" sz="1100" dirty="0" err="1">
                <a:hlinkClick r:id="rId6"/>
              </a:rPr>
              <a:t>Bruits</a:t>
            </a:r>
            <a:r>
              <a:rPr lang="sk-SK" sz="1100" dirty="0">
                <a:hlinkClick r:id="rId6"/>
              </a:rPr>
              <a:t>: </a:t>
            </a:r>
            <a:r>
              <a:rPr lang="sk-SK" sz="1100" dirty="0" err="1">
                <a:hlinkClick r:id="rId6"/>
              </a:rPr>
              <a:t>EtudeViolette</a:t>
            </a:r>
            <a:endParaRPr lang="sk-SK" sz="1100" dirty="0"/>
          </a:p>
          <a:p>
            <a:r>
              <a:rPr lang="sk-SK" sz="1100" dirty="0" err="1">
                <a:hlinkClick r:id="rId7"/>
              </a:rPr>
              <a:t>Schaeffer</a:t>
            </a:r>
            <a:r>
              <a:rPr lang="sk-SK" sz="1100" dirty="0"/>
              <a:t>  3:25</a:t>
            </a:r>
          </a:p>
          <a:p>
            <a:r>
              <a:rPr lang="sk-SK" sz="1100" dirty="0" err="1">
                <a:hlinkClick r:id="rId8"/>
              </a:rPr>
              <a:t>Scambi</a:t>
            </a:r>
            <a:r>
              <a:rPr lang="sk-SK" sz="1100" dirty="0"/>
              <a:t>:  </a:t>
            </a:r>
            <a:r>
              <a:rPr lang="sk-SK" sz="1100" dirty="0" err="1">
                <a:hlinkClick r:id="rId9"/>
              </a:rPr>
              <a:t>Pousseur</a:t>
            </a:r>
            <a:r>
              <a:rPr lang="sk-SK" sz="1100" dirty="0"/>
              <a:t>  6:33</a:t>
            </a:r>
          </a:p>
          <a:p>
            <a:r>
              <a:rPr lang="sk-SK" sz="1100" dirty="0" err="1">
                <a:hlinkClick r:id="rId10"/>
              </a:rPr>
              <a:t>The</a:t>
            </a:r>
            <a:r>
              <a:rPr lang="sk-SK" sz="1100" dirty="0">
                <a:hlinkClick r:id="rId10"/>
              </a:rPr>
              <a:t> </a:t>
            </a:r>
            <a:r>
              <a:rPr lang="sk-SK" sz="1100" dirty="0" err="1">
                <a:hlinkClick r:id="rId10"/>
              </a:rPr>
              <a:t>Dresden</a:t>
            </a:r>
            <a:r>
              <a:rPr lang="sk-SK" sz="1100" dirty="0">
                <a:hlinkClick r:id="rId10"/>
              </a:rPr>
              <a:t> </a:t>
            </a:r>
            <a:r>
              <a:rPr lang="sk-SK" sz="1100" dirty="0" err="1">
                <a:hlinkClick r:id="rId10"/>
              </a:rPr>
              <a:t>Interleaf</a:t>
            </a:r>
            <a:r>
              <a:rPr lang="sk-SK" sz="1100" dirty="0">
                <a:hlinkClick r:id="rId10"/>
              </a:rPr>
              <a:t> 13 February1945</a:t>
            </a:r>
            <a:endParaRPr lang="sk-SK" sz="1100" dirty="0"/>
          </a:p>
          <a:p>
            <a:r>
              <a:rPr lang="sk-SK" sz="1100" dirty="0" err="1">
                <a:hlinkClick r:id="rId11"/>
              </a:rPr>
              <a:t>Mumma</a:t>
            </a:r>
            <a:r>
              <a:rPr lang="sk-SK" sz="1100" dirty="0"/>
              <a:t>  12:11</a:t>
            </a:r>
          </a:p>
          <a:p>
            <a:r>
              <a:rPr lang="sk-SK" sz="1100" dirty="0" err="1">
                <a:hlinkClick r:id="rId12"/>
              </a:rPr>
              <a:t>Trance</a:t>
            </a:r>
            <a:r>
              <a:rPr lang="sk-SK" sz="1100" dirty="0">
                <a:hlinkClick r:id="rId12"/>
              </a:rPr>
              <a:t> #2</a:t>
            </a:r>
            <a:r>
              <a:rPr lang="sk-SK" sz="1100" dirty="0"/>
              <a:t>  </a:t>
            </a:r>
            <a:r>
              <a:rPr lang="sk-SK" sz="1100" dirty="0" err="1">
                <a:hlinkClick r:id="rId13"/>
              </a:rPr>
              <a:t>Cale</a:t>
            </a:r>
            <a:r>
              <a:rPr lang="sk-SK" sz="1100" dirty="0"/>
              <a:t>, </a:t>
            </a:r>
            <a:r>
              <a:rPr lang="sk-SK" sz="1100" dirty="0" err="1">
                <a:hlinkClick r:id="rId14"/>
              </a:rPr>
              <a:t>Conrad</a:t>
            </a:r>
            <a:r>
              <a:rPr lang="sk-SK" sz="1100" dirty="0"/>
              <a:t>, </a:t>
            </a:r>
            <a:r>
              <a:rPr lang="sk-SK" sz="1100" dirty="0" err="1">
                <a:hlinkClick r:id="rId15"/>
              </a:rPr>
              <a:t>MacLise</a:t>
            </a:r>
            <a:r>
              <a:rPr lang="sk-SK" sz="1100" dirty="0"/>
              <a:t>  5:12</a:t>
            </a:r>
          </a:p>
          <a:p>
            <a:r>
              <a:rPr lang="sk-SK" sz="1100" dirty="0" err="1">
                <a:hlinkClick r:id="rId16"/>
              </a:rPr>
              <a:t>Untitled</a:t>
            </a:r>
            <a:r>
              <a:rPr lang="sk-SK" sz="1100" dirty="0">
                <a:hlinkClick r:id="rId16"/>
              </a:rPr>
              <a:t> #1</a:t>
            </a:r>
            <a:r>
              <a:rPr lang="sk-SK" sz="1100" dirty="0"/>
              <a:t>  </a:t>
            </a:r>
            <a:r>
              <a:rPr lang="sk-SK" sz="1100" dirty="0" err="1">
                <a:hlinkClick r:id="rId17"/>
              </a:rPr>
              <a:t>Jeck</a:t>
            </a:r>
            <a:r>
              <a:rPr lang="sk-SK" sz="1100" dirty="0"/>
              <a:t>, </a:t>
            </a:r>
            <a:r>
              <a:rPr lang="sk-SK" sz="1100" dirty="0" err="1">
                <a:hlinkClick r:id="rId18"/>
              </a:rPr>
              <a:t>Tétreault</a:t>
            </a:r>
            <a:r>
              <a:rPr lang="sk-SK" sz="1100" dirty="0"/>
              <a:t>, </a:t>
            </a:r>
            <a:r>
              <a:rPr lang="sk-SK" sz="1100" dirty="0" err="1">
                <a:hlinkClick r:id="rId19"/>
              </a:rPr>
              <a:t>Yoshihide</a:t>
            </a:r>
            <a:endParaRPr lang="sk-SK" sz="1100" dirty="0"/>
          </a:p>
          <a:p>
            <a:r>
              <a:rPr lang="sk-SK" sz="1100" dirty="0" err="1">
                <a:hlinkClick r:id="rId20"/>
              </a:rPr>
              <a:t>October</a:t>
            </a:r>
            <a:r>
              <a:rPr lang="sk-SK" sz="1100" dirty="0">
                <a:hlinkClick r:id="rId20"/>
              </a:rPr>
              <a:t> 24, 1992: </a:t>
            </a:r>
            <a:r>
              <a:rPr lang="sk-SK" sz="1100" dirty="0" err="1">
                <a:hlinkClick r:id="rId20"/>
              </a:rPr>
              <a:t>Graz</a:t>
            </a:r>
            <a:r>
              <a:rPr lang="sk-SK" sz="1100" dirty="0">
                <a:hlinkClick r:id="rId20"/>
              </a:rPr>
              <a:t>, </a:t>
            </a:r>
            <a:r>
              <a:rPr lang="sk-SK" sz="1100" dirty="0" err="1">
                <a:hlinkClick r:id="rId20"/>
              </a:rPr>
              <a:t>Austria</a:t>
            </a:r>
            <a:endParaRPr lang="sk-SK" sz="1100" dirty="0"/>
          </a:p>
          <a:p>
            <a:r>
              <a:rPr lang="sk-SK" sz="1100" dirty="0" err="1">
                <a:hlinkClick r:id="rId21"/>
              </a:rPr>
              <a:t>Survival</a:t>
            </a:r>
            <a:r>
              <a:rPr lang="sk-SK" sz="1100" dirty="0">
                <a:hlinkClick r:id="rId21"/>
              </a:rPr>
              <a:t> </a:t>
            </a:r>
            <a:r>
              <a:rPr lang="sk-SK" sz="1100" dirty="0" err="1">
                <a:hlinkClick r:id="rId21"/>
              </a:rPr>
              <a:t>Research</a:t>
            </a:r>
            <a:r>
              <a:rPr lang="sk-SK" sz="1100" dirty="0">
                <a:hlinkClick r:id="rId21"/>
              </a:rPr>
              <a:t> </a:t>
            </a:r>
            <a:r>
              <a:rPr lang="sk-SK" sz="1100" dirty="0" err="1">
                <a:hlinkClick r:id="rId21"/>
              </a:rPr>
              <a:t>Laboratories</a:t>
            </a:r>
            <a:endParaRPr lang="sk-SK" sz="1100" dirty="0"/>
          </a:p>
          <a:p>
            <a:r>
              <a:rPr lang="sk-SK" sz="1100" dirty="0"/>
              <a:t>6:15</a:t>
            </a:r>
          </a:p>
          <a:p>
            <a:r>
              <a:rPr lang="sk-SK" sz="1100" dirty="0" err="1">
                <a:hlinkClick r:id="rId22"/>
              </a:rPr>
              <a:t>Ragout</a:t>
            </a:r>
            <a:r>
              <a:rPr lang="sk-SK" sz="1100" dirty="0">
                <a:hlinkClick r:id="rId22"/>
              </a:rPr>
              <a:t>: </a:t>
            </a:r>
            <a:r>
              <a:rPr lang="sk-SK" sz="1100" dirty="0" err="1">
                <a:hlinkClick r:id="rId22"/>
              </a:rPr>
              <a:t>Küchen</a:t>
            </a:r>
            <a:r>
              <a:rPr lang="sk-SK" sz="1100" dirty="0">
                <a:hlinkClick r:id="rId22"/>
              </a:rPr>
              <a:t> </a:t>
            </a:r>
            <a:r>
              <a:rPr lang="sk-SK" sz="1100" dirty="0" err="1">
                <a:hlinkClick r:id="rId22"/>
              </a:rPr>
              <a:t>Rezpt</a:t>
            </a:r>
            <a:r>
              <a:rPr lang="sk-SK" sz="1100" dirty="0">
                <a:hlinkClick r:id="rId22"/>
              </a:rPr>
              <a:t> Von </a:t>
            </a:r>
            <a:r>
              <a:rPr lang="sk-SK" sz="1100" dirty="0" err="1">
                <a:hlinkClick r:id="rId22"/>
              </a:rPr>
              <a:t>Einsturzende</a:t>
            </a:r>
            <a:r>
              <a:rPr lang="sk-SK" sz="1100" dirty="0">
                <a:hlinkClick r:id="rId22"/>
              </a:rPr>
              <a:t> </a:t>
            </a:r>
            <a:r>
              <a:rPr lang="sk-SK" sz="1100" dirty="0" err="1">
                <a:hlinkClick r:id="rId22"/>
              </a:rPr>
              <a:t>Neubauten</a:t>
            </a:r>
            <a:endParaRPr lang="sk-SK" sz="1100" dirty="0"/>
          </a:p>
          <a:p>
            <a:r>
              <a:rPr lang="sk-SK" sz="1100" dirty="0" err="1">
                <a:hlinkClick r:id="rId23"/>
              </a:rPr>
              <a:t>Einsturzende</a:t>
            </a:r>
            <a:r>
              <a:rPr lang="sk-SK" sz="1100" dirty="0">
                <a:hlinkClick r:id="rId23"/>
              </a:rPr>
              <a:t> </a:t>
            </a:r>
            <a:r>
              <a:rPr lang="sk-SK" sz="1100" dirty="0" err="1">
                <a:hlinkClick r:id="rId23"/>
              </a:rPr>
              <a:t>Neubauten</a:t>
            </a:r>
            <a:r>
              <a:rPr lang="sk-SK" sz="1100" dirty="0"/>
              <a:t>   4:14</a:t>
            </a:r>
          </a:p>
          <a:p>
            <a:r>
              <a:rPr lang="sk-SK" sz="1100" dirty="0">
                <a:hlinkClick r:id="rId24"/>
              </a:rPr>
              <a:t>Aspekt</a:t>
            </a:r>
            <a:r>
              <a:rPr lang="sk-SK" sz="1100" dirty="0"/>
              <a:t>  </a:t>
            </a:r>
            <a:r>
              <a:rPr lang="sk-SK" sz="1100" dirty="0" err="1">
                <a:hlinkClick r:id="rId25"/>
              </a:rPr>
              <a:t>Boehmer</a:t>
            </a:r>
            <a:r>
              <a:rPr lang="sk-SK" sz="1100" dirty="0"/>
              <a:t>  15:14</a:t>
            </a:r>
          </a:p>
          <a:p>
            <a:r>
              <a:rPr lang="sk-SK" sz="1100" dirty="0" err="1">
                <a:hlinkClick r:id="rId26"/>
              </a:rPr>
              <a:t>Hommage</a:t>
            </a:r>
            <a:r>
              <a:rPr lang="sk-SK" sz="1100" dirty="0">
                <a:hlinkClick r:id="rId26"/>
              </a:rPr>
              <a:t> À John </a:t>
            </a:r>
            <a:r>
              <a:rPr lang="sk-SK" sz="1100" dirty="0" err="1">
                <a:hlinkClick r:id="rId26"/>
              </a:rPr>
              <a:t>Cage</a:t>
            </a:r>
            <a:r>
              <a:rPr lang="sk-SK" sz="1100" dirty="0"/>
              <a:t>:  </a:t>
            </a:r>
            <a:r>
              <a:rPr lang="sk-SK" sz="1100" dirty="0" err="1">
                <a:hlinkClick r:id="rId27"/>
              </a:rPr>
              <a:t>Paik</a:t>
            </a:r>
            <a:r>
              <a:rPr lang="sk-SK" sz="1100" dirty="0"/>
              <a:t>  4:13</a:t>
            </a:r>
          </a:p>
          <a:p>
            <a:r>
              <a:rPr lang="sk-SK" sz="1100" dirty="0" err="1">
                <a:hlinkClick r:id="rId28"/>
              </a:rPr>
              <a:t>Rozart</a:t>
            </a:r>
            <a:r>
              <a:rPr lang="sk-SK" sz="1100" dirty="0">
                <a:hlinkClick r:id="rId28"/>
              </a:rPr>
              <a:t> Mix</a:t>
            </a:r>
            <a:r>
              <a:rPr lang="sk-SK" sz="1100" dirty="0"/>
              <a:t>  </a:t>
            </a:r>
            <a:r>
              <a:rPr lang="sk-SK" sz="1100" dirty="0" err="1"/>
              <a:t>Cage</a:t>
            </a:r>
            <a:r>
              <a:rPr lang="sk-SK" sz="1100" dirty="0"/>
              <a:t>    7:18</a:t>
            </a:r>
          </a:p>
          <a:p>
            <a:r>
              <a:rPr lang="sk-SK" sz="1100" dirty="0" err="1">
                <a:hlinkClick r:id="rId29"/>
              </a:rPr>
              <a:t>Audience</a:t>
            </a:r>
            <a:r>
              <a:rPr lang="sk-SK" sz="1100" dirty="0"/>
              <a:t>:  </a:t>
            </a:r>
            <a:r>
              <a:rPr lang="sk-SK" sz="1100" dirty="0" err="1">
                <a:hlinkClick r:id="rId30"/>
              </a:rPr>
              <a:t>Sonic</a:t>
            </a:r>
            <a:r>
              <a:rPr lang="sk-SK" sz="1100" dirty="0">
                <a:hlinkClick r:id="rId30"/>
              </a:rPr>
              <a:t> </a:t>
            </a:r>
            <a:r>
              <a:rPr lang="sk-SK" sz="1100" dirty="0" err="1">
                <a:hlinkClick r:id="rId30"/>
              </a:rPr>
              <a:t>Youth</a:t>
            </a:r>
            <a:r>
              <a:rPr lang="sk-SK" sz="1100" dirty="0"/>
              <a:t>  6:00</a:t>
            </a:r>
          </a:p>
          <a:p>
            <a:r>
              <a:rPr lang="sk-SK" sz="1100" dirty="0" err="1">
                <a:hlinkClick r:id="rId31"/>
              </a:rPr>
              <a:t>Poème</a:t>
            </a:r>
            <a:r>
              <a:rPr lang="sk-SK" sz="1100" dirty="0">
                <a:hlinkClick r:id="rId31"/>
              </a:rPr>
              <a:t> </a:t>
            </a:r>
            <a:r>
              <a:rPr lang="sk-SK" sz="1100" dirty="0" err="1">
                <a:hlinkClick r:id="rId31"/>
              </a:rPr>
              <a:t>Électronique</a:t>
            </a:r>
            <a:r>
              <a:rPr lang="sk-SK" sz="1100" dirty="0"/>
              <a:t>   </a:t>
            </a:r>
            <a:r>
              <a:rPr lang="sk-SK" sz="1100" dirty="0" err="1">
                <a:hlinkClick r:id="rId32"/>
              </a:rPr>
              <a:t>Varèse</a:t>
            </a:r>
            <a:r>
              <a:rPr lang="sk-SK" sz="1100" dirty="0"/>
              <a:t>  8:08</a:t>
            </a:r>
          </a:p>
          <a:p>
            <a:r>
              <a:rPr lang="sk-SK" sz="1100" dirty="0" err="1">
                <a:hlinkClick r:id="rId33"/>
              </a:rPr>
              <a:t>Concret</a:t>
            </a:r>
            <a:r>
              <a:rPr lang="sk-SK" sz="1100" dirty="0">
                <a:hlinkClick r:id="rId33"/>
              </a:rPr>
              <a:t> Ph</a:t>
            </a:r>
            <a:r>
              <a:rPr lang="sk-SK" sz="1100" dirty="0"/>
              <a:t>   </a:t>
            </a:r>
            <a:r>
              <a:rPr lang="sk-SK" sz="1100" dirty="0" err="1">
                <a:hlinkClick r:id="rId34"/>
              </a:rPr>
              <a:t>Xenakis</a:t>
            </a:r>
            <a:r>
              <a:rPr lang="sk-SK" sz="1100" dirty="0"/>
              <a:t>   2:44</a:t>
            </a:r>
          </a:p>
          <a:p>
            <a:r>
              <a:rPr lang="sk-SK" sz="1100" b="1" dirty="0">
                <a:solidFill>
                  <a:srgbClr val="FF0000"/>
                </a:solidFill>
              </a:rPr>
              <a:t>https://www.youtube.com/watch?v=XsOyxFybxPY </a:t>
            </a:r>
            <a:r>
              <a:rPr lang="sk-SK" sz="1100" b="1" dirty="0">
                <a:solidFill>
                  <a:srgbClr val="FF0000"/>
                </a:solidFill>
              </a:rPr>
              <a:t> </a:t>
            </a:r>
          </a:p>
          <a:p>
            <a:r>
              <a:rPr lang="sk-SK" sz="1100" dirty="0">
                <a:hlinkClick r:id="rId35"/>
              </a:rPr>
              <a:t>FTP &gt; </a:t>
            </a:r>
            <a:r>
              <a:rPr lang="sk-SK" sz="1100" dirty="0" err="1">
                <a:hlinkClick r:id="rId35"/>
              </a:rPr>
              <a:t>Bundle</a:t>
            </a:r>
            <a:r>
              <a:rPr lang="sk-SK" sz="1100" dirty="0">
                <a:hlinkClick r:id="rId35"/>
              </a:rPr>
              <a:t>/</a:t>
            </a:r>
            <a:r>
              <a:rPr lang="sk-SK" sz="1100" dirty="0" err="1">
                <a:hlinkClick r:id="rId35"/>
              </a:rPr>
              <a:t>Conduit</a:t>
            </a:r>
            <a:r>
              <a:rPr lang="sk-SK" sz="1100" dirty="0">
                <a:hlinkClick r:id="rId35"/>
              </a:rPr>
              <a:t> 23</a:t>
            </a:r>
            <a:r>
              <a:rPr lang="sk-SK" sz="1100" dirty="0"/>
              <a:t>  </a:t>
            </a:r>
            <a:r>
              <a:rPr lang="sk-SK" sz="1100" dirty="0" err="1"/>
              <a:t>Miller</a:t>
            </a:r>
            <a:endParaRPr lang="sk-SK" sz="1100" dirty="0"/>
          </a:p>
          <a:p>
            <a:r>
              <a:rPr lang="sk-SK" sz="1100" dirty="0"/>
              <a:t>8:15</a:t>
            </a:r>
          </a:p>
          <a:p>
            <a:r>
              <a:rPr lang="sk-SK" sz="1100" dirty="0">
                <a:hlinkClick r:id="rId36"/>
              </a:rPr>
              <a:t>A </a:t>
            </a:r>
            <a:r>
              <a:rPr lang="sk-SK" sz="1100" dirty="0" err="1">
                <a:hlinkClick r:id="rId36"/>
              </a:rPr>
              <a:t>Little</a:t>
            </a:r>
            <a:r>
              <a:rPr lang="sk-SK" sz="1100" dirty="0">
                <a:hlinkClick r:id="rId36"/>
              </a:rPr>
              <a:t> </a:t>
            </a:r>
            <a:r>
              <a:rPr lang="sk-SK" sz="1100" dirty="0" err="1">
                <a:hlinkClick r:id="rId36"/>
              </a:rPr>
              <a:t>Noise</a:t>
            </a:r>
            <a:r>
              <a:rPr lang="sk-SK" sz="1100" dirty="0">
                <a:hlinkClick r:id="rId36"/>
              </a:rPr>
              <a:t> in </a:t>
            </a:r>
            <a:r>
              <a:rPr lang="sk-SK" sz="1100" dirty="0" err="1">
                <a:hlinkClick r:id="rId36"/>
              </a:rPr>
              <a:t>the</a:t>
            </a:r>
            <a:r>
              <a:rPr lang="sk-SK" sz="1100" dirty="0">
                <a:hlinkClick r:id="rId36"/>
              </a:rPr>
              <a:t> </a:t>
            </a:r>
            <a:r>
              <a:rPr lang="sk-SK" sz="1100" dirty="0" err="1">
                <a:hlinkClick r:id="rId36"/>
              </a:rPr>
              <a:t>System</a:t>
            </a:r>
            <a:r>
              <a:rPr lang="sk-SK" sz="1100" dirty="0">
                <a:hlinkClick r:id="rId36"/>
              </a:rPr>
              <a:t> (</a:t>
            </a:r>
            <a:r>
              <a:rPr lang="sk-SK" sz="1100" dirty="0" err="1">
                <a:hlinkClick r:id="rId36"/>
              </a:rPr>
              <a:t>Moog</a:t>
            </a:r>
            <a:r>
              <a:rPr lang="sk-SK" sz="1100" dirty="0">
                <a:hlinkClick r:id="rId36"/>
              </a:rPr>
              <a:t> </a:t>
            </a:r>
            <a:r>
              <a:rPr lang="sk-SK" sz="1100" dirty="0" err="1">
                <a:hlinkClick r:id="rId36"/>
              </a:rPr>
              <a:t>System</a:t>
            </a:r>
            <a:r>
              <a:rPr lang="sk-SK" sz="1100" dirty="0">
                <a:hlinkClick r:id="rId36"/>
              </a:rPr>
              <a:t>)</a:t>
            </a:r>
            <a:r>
              <a:rPr lang="sk-SK" sz="1100" dirty="0"/>
              <a:t>  </a:t>
            </a:r>
            <a:r>
              <a:rPr lang="sk-SK" sz="1100" dirty="0" err="1">
                <a:hlinkClick r:id="rId37"/>
              </a:rPr>
              <a:t>Oliveros</a:t>
            </a:r>
            <a:r>
              <a:rPr lang="sk-SK" sz="1100" dirty="0"/>
              <a:t>   30:22</a:t>
            </a:r>
          </a:p>
          <a:p>
            <a:r>
              <a:rPr lang="sk-SK" sz="1100" dirty="0" err="1">
                <a:hlinkClick r:id="rId38"/>
              </a:rPr>
              <a:t>One</a:t>
            </a:r>
            <a:r>
              <a:rPr lang="sk-SK" sz="1100" dirty="0">
                <a:hlinkClick r:id="rId38"/>
              </a:rPr>
              <a:t> </a:t>
            </a:r>
            <a:r>
              <a:rPr lang="sk-SK" sz="1100" dirty="0" err="1">
                <a:hlinkClick r:id="rId38"/>
              </a:rPr>
              <a:t>Minute</a:t>
            </a:r>
            <a:r>
              <a:rPr lang="sk-SK" sz="1100" dirty="0"/>
              <a:t>  </a:t>
            </a:r>
            <a:r>
              <a:rPr lang="sk-SK" sz="1100" dirty="0" err="1">
                <a:hlinkClick r:id="rId39"/>
              </a:rPr>
              <a:t>Ikeda</a:t>
            </a:r>
            <a:r>
              <a:rPr lang="sk-SK" sz="1100" dirty="0"/>
              <a:t>  1:00</a:t>
            </a:r>
          </a:p>
          <a:p>
            <a:endParaRPr lang="sk-SK" sz="1200" dirty="0"/>
          </a:p>
        </p:txBody>
      </p:sp>
    </p:spTree>
    <p:extLst>
      <p:ext uri="{BB962C8B-B14F-4D97-AF65-F5344CB8AC3E}">
        <p14:creationId xmlns:p14="http://schemas.microsoft.com/office/powerpoint/2010/main" val="2488085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4294967295"/>
          </p:nvPr>
        </p:nvSpPr>
        <p:spPr>
          <a:xfrm>
            <a:off x="2935776" y="404664"/>
            <a:ext cx="4039071" cy="1341802"/>
          </a:xfrm>
          <a:prstGeom prst="rect">
            <a:avLst/>
          </a:prstGeom>
        </p:spPr>
        <p:txBody>
          <a:bodyPr/>
          <a:lstStyle/>
          <a:p>
            <a:r>
              <a:rPr lang="sk-SK" dirty="0" smtClean="0">
                <a:hlinkClick r:id="rId2"/>
              </a:rPr>
              <a:t>http</a:t>
            </a:r>
            <a:r>
              <a:rPr lang="sk-SK" dirty="0">
                <a:hlinkClick r:id="rId2"/>
              </a:rPr>
              <a:t>://archive.aec.at/prix</a:t>
            </a:r>
            <a:r>
              <a:rPr lang="sk-SK" dirty="0" smtClean="0">
                <a:hlinkClick r:id="rId2"/>
              </a:rPr>
              <a:t>/</a:t>
            </a:r>
            <a:endParaRPr lang="sk-SK" dirty="0" smtClean="0"/>
          </a:p>
          <a:p>
            <a:endParaRPr lang="sk-SK" dirty="0"/>
          </a:p>
        </p:txBody>
      </p:sp>
      <p:pic>
        <p:nvPicPr>
          <p:cNvPr id="1026" name="Picture 2" descr="VÃ½sledok vyhÄ¾adÃ¡vania obrÃ¡zkov pre dopyt ars electronica erro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556793"/>
            <a:ext cx="8408354" cy="472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92753"/>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Širokouhlá</PresentationFormat>
  <Paragraphs>178</Paragraphs>
  <Slides>30</Slides>
  <Notes>0</Notes>
  <HiddenSlides>0</HiddenSlides>
  <MMClips>0</MMClips>
  <ScaleCrop>false</ScaleCrop>
  <HeadingPairs>
    <vt:vector size="8" baseType="variant">
      <vt:variant>
        <vt:lpstr>Použité písma</vt:lpstr>
      </vt:variant>
      <vt:variant>
        <vt:i4>3</vt:i4>
      </vt:variant>
      <vt:variant>
        <vt:lpstr>Motív</vt:lpstr>
      </vt:variant>
      <vt:variant>
        <vt:i4>1</vt:i4>
      </vt:variant>
      <vt:variant>
        <vt:lpstr>Vložené servery OLE</vt:lpstr>
      </vt:variant>
      <vt:variant>
        <vt:i4>1</vt:i4>
      </vt:variant>
      <vt:variant>
        <vt:lpstr>Nadpisy snímok</vt:lpstr>
      </vt:variant>
      <vt:variant>
        <vt:i4>30</vt:i4>
      </vt:variant>
    </vt:vector>
  </HeadingPairs>
  <TitlesOfParts>
    <vt:vector size="35" baseType="lpstr">
      <vt:lpstr>Arial</vt:lpstr>
      <vt:lpstr>Calibri</vt:lpstr>
      <vt:lpstr>Calibri Light</vt:lpstr>
      <vt:lpstr>Motív Office</vt:lpstr>
      <vt:lpstr>Adobe Acrobat Document</vt:lpstr>
      <vt:lpstr>GLITCH MUSIC and GLITCH ART  </vt:lpstr>
      <vt:lpstr>If it works, it’s obsolete.  Marshall McLuhan </vt:lpstr>
      <vt:lpstr>Prezentácia programu PowerPoint</vt:lpstr>
      <vt:lpstr>https://amodern.net/wp-content/uploads/2016/05/2010_Original_Rosa-Menkman-Glitch-Studies-Manifesto.pdf</vt:lpstr>
      <vt:lpstr>Glitch art</vt:lpstr>
      <vt:lpstr>Prezentácia programu PowerPoint</vt:lpstr>
      <vt:lpstr>glitch</vt:lpstr>
      <vt:lpstr>An Anthology of Noise &amp; Electronic Music: First A-Chronology </vt:lpstr>
      <vt:lpstr>Prezentácia programu PowerPoint</vt:lpstr>
      <vt:lpstr>   Telepresence     Telematics     Telerobotics </vt:lpstr>
      <vt:lpstr>Prezentácia programu PowerPoint</vt:lpstr>
      <vt:lpstr>Art by telephone remake 2019</vt:lpstr>
      <vt:lpstr>Prezentácia programu PowerPoint</vt:lpstr>
      <vt:lpstr>PREDCHODCA TELEMATIC ARTU</vt:lpstr>
      <vt:lpstr>Prezentácia programu PowerPoint</vt:lpstr>
      <vt:lpstr>Prezentácia programu PowerPoint</vt:lpstr>
      <vt:lpstr>Prezentácia programu PowerPoint</vt:lpstr>
      <vt:lpstr>Prezentácia programu PowerPoint</vt:lpstr>
      <vt:lpstr>TELEPRESENCE</vt:lpstr>
      <vt:lpstr>TELEPREZENCIA A DOHĽAD</vt:lpstr>
      <vt:lpstr>Pohľad do histórie: koncept sledovania:  </vt:lpstr>
      <vt:lpstr>VPLYVY VEDY NA UMENIE / UMENIE A KYBERNETIKA / POČIATKY ROBOTICKÉHO UMENIA</vt:lpstr>
      <vt:lpstr>Prezentácia programu PowerPoint</vt:lpstr>
      <vt:lpstr>Kinetické umenie</vt:lpstr>
      <vt:lpstr>VPLYVY VEDY NA UMENIE / UMENIE A KYBERNETIKA / POČIATKY ROBOTICKÉHO UMENIA </vt:lpstr>
      <vt:lpstr>VPLYVY VEDY NA UMENIE / UMENIE A KYBERNETIKA / POČIATKY ROBOTICKÉHO UMENIA </vt:lpstr>
      <vt:lpstr>VPLYVY VEDY NA UMENIE / UMENIE A KYBERNETIKA / POČIATKY ROBOTICKÉHO UMENIA</vt:lpstr>
      <vt:lpstr>Robotic Art I. </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GLITCH MUSIC and GLITCH ART  </dc:title>
  <dc:creator>Martina</dc:creator>
  <cp:lastModifiedBy>Martina</cp:lastModifiedBy>
  <cp:revision>1</cp:revision>
  <dcterms:created xsi:type="dcterms:W3CDTF">2019-03-10T07:45:07Z</dcterms:created>
  <dcterms:modified xsi:type="dcterms:W3CDTF">2019-03-10T07:45:24Z</dcterms:modified>
</cp:coreProperties>
</file>