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889B2-F039-468B-A36C-C981CF73C10F}" type="datetimeFigureOut">
              <a:rPr lang="sk-SK" smtClean="0"/>
              <a:t>14.05.2019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5E63E-FC06-44CE-BE1A-F02F878CF0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86131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889B2-F039-468B-A36C-C981CF73C10F}" type="datetimeFigureOut">
              <a:rPr lang="sk-SK" smtClean="0"/>
              <a:t>14.05.2019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5E63E-FC06-44CE-BE1A-F02F878CF0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80905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889B2-F039-468B-A36C-C981CF73C10F}" type="datetimeFigureOut">
              <a:rPr lang="sk-SK" smtClean="0"/>
              <a:t>14.05.2019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5E63E-FC06-44CE-BE1A-F02F878CF0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87705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>
            <a:spLocks noGrp="1"/>
          </p:cNvSpPr>
          <p:nvPr>
            <p:ph type="title"/>
          </p:nvPr>
        </p:nvSpPr>
        <p:spPr>
          <a:xfrm>
            <a:off x="1882367" y="173024"/>
            <a:ext cx="9698400" cy="1143200"/>
          </a:xfrm>
          <a:prstGeom prst="rect">
            <a:avLst/>
          </a:prstGeom>
        </p:spPr>
        <p:txBody>
          <a:bodyPr spcFirstLastPara="1" wrap="square" lIns="0" tIns="0" rIns="0" bIns="0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sk-SK" smtClean="0"/>
              <a:t>Upravte štýly predlohy textu</a:t>
            </a:r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body" idx="1"/>
          </p:nvPr>
        </p:nvSpPr>
        <p:spPr>
          <a:xfrm>
            <a:off x="1882367" y="1717275"/>
            <a:ext cx="9698400" cy="4361600"/>
          </a:xfrm>
          <a:prstGeom prst="rect">
            <a:avLst/>
          </a:prstGeom>
        </p:spPr>
        <p:txBody>
          <a:bodyPr spcFirstLastPara="1" wrap="square" lIns="0" tIns="0" rIns="0" bIns="0" anchor="t" anchorCtr="0"/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1pPr>
            <a:lvl2pPr marL="914400" lvl="1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2pPr>
            <a:lvl3pPr marL="1371600" lvl="2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3pPr>
            <a:lvl4pPr marL="1828800" lvl="3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4pPr>
            <a:lvl5pPr marL="2286000" lvl="4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5pPr>
            <a:lvl6pPr marL="2743200" lvl="5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6pPr>
            <a:lvl7pPr marL="3200400" lvl="6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7pPr>
            <a:lvl8pPr marL="3657600" lvl="7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8pPr>
            <a:lvl9pPr marL="4114800" lvl="8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2" name="Google Shape;22;p5"/>
          <p:cNvSpPr txBox="1">
            <a:spLocks noGrp="1"/>
          </p:cNvSpPr>
          <p:nvPr>
            <p:ph type="sldNum" idx="12"/>
          </p:nvPr>
        </p:nvSpPr>
        <p:spPr>
          <a:xfrm>
            <a:off x="11205845" y="338735"/>
            <a:ext cx="731600" cy="52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D114115A-A4D5-437D-9CC0-392D4E6E63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82868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889B2-F039-468B-A36C-C981CF73C10F}" type="datetimeFigureOut">
              <a:rPr lang="sk-SK" smtClean="0"/>
              <a:t>14.05.2019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5E63E-FC06-44CE-BE1A-F02F878CF0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07398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889B2-F039-468B-A36C-C981CF73C10F}" type="datetimeFigureOut">
              <a:rPr lang="sk-SK" smtClean="0"/>
              <a:t>14.05.2019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5E63E-FC06-44CE-BE1A-F02F878CF0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7781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889B2-F039-468B-A36C-C981CF73C10F}" type="datetimeFigureOut">
              <a:rPr lang="sk-SK" smtClean="0"/>
              <a:t>14.05.2019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5E63E-FC06-44CE-BE1A-F02F878CF0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62095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889B2-F039-468B-A36C-C981CF73C10F}" type="datetimeFigureOut">
              <a:rPr lang="sk-SK" smtClean="0"/>
              <a:t>14.05.2019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5E63E-FC06-44CE-BE1A-F02F878CF0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80343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889B2-F039-468B-A36C-C981CF73C10F}" type="datetimeFigureOut">
              <a:rPr lang="sk-SK" smtClean="0"/>
              <a:t>14.05.2019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5E63E-FC06-44CE-BE1A-F02F878CF0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61554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889B2-F039-468B-A36C-C981CF73C10F}" type="datetimeFigureOut">
              <a:rPr lang="sk-SK" smtClean="0"/>
              <a:t>14.05.2019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5E63E-FC06-44CE-BE1A-F02F878CF0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42512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889B2-F039-468B-A36C-C981CF73C10F}" type="datetimeFigureOut">
              <a:rPr lang="sk-SK" smtClean="0"/>
              <a:t>14.05.2019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5E63E-FC06-44CE-BE1A-F02F878CF0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68753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889B2-F039-468B-A36C-C981CF73C10F}" type="datetimeFigureOut">
              <a:rPr lang="sk-SK" smtClean="0"/>
              <a:t>14.05.2019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5E63E-FC06-44CE-BE1A-F02F878CF0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99536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889B2-F039-468B-A36C-C981CF73C10F}" type="datetimeFigureOut">
              <a:rPr lang="sk-SK" smtClean="0"/>
              <a:t>14.05.2019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5E63E-FC06-44CE-BE1A-F02F878CF0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15122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CwPT9UXUUA" TargetMode="External"/><Relationship Id="rId2" Type="http://schemas.openxmlformats.org/officeDocument/2006/relationships/hyperlink" Target="http://www.ceskatelevize.cz:8080/ivysilani/10123096165-artmix/213562229000008/titulky#t=0m53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sbirky.ngprague.cz/katalog?medium=kov%20-%20sklo%20-%20barevn%C3%A9%20%C5%BE%C3%A1rovky%20-elektronika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birky.ngprague.cz/katalog?gallery_collection=Sb%C3%ADrka%20modern%C3%ADho%20a%20sou%C4%8Dasn%C3%A9ho%20um%C4%9Bn%C3%AD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NjJLT3gPn8" TargetMode="External"/><Relationship Id="rId2" Type="http://schemas.openxmlformats.org/officeDocument/2006/relationships/hyperlink" Target="https://www.youtube.com/watch?v=AOzVbbhSIzQ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FsIX0Pcthq0" TargetMode="External"/><Relationship Id="rId4" Type="http://schemas.openxmlformats.org/officeDocument/2006/relationships/hyperlink" Target="https://www.youtube.com/watch?v=WwEu3vQAKC8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ERhBA3VfkA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MA6UzqLD_Q" TargetMode="External"/><Relationship Id="rId2" Type="http://schemas.openxmlformats.org/officeDocument/2006/relationships/hyperlink" Target="https://www.youtube.com/watch?v=3hhrk_uGzF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skatelevize.cz/ivysilani/1096898594-udalosti-komentare/211411000370713/obsah/164066-pocitacove-umeni-zdenka-sykory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eskatelevize.cz/ivysilani/1026666614-evropane/20136219568-zdenek-sykor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840588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Umenie NM v bývalom Československu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4294967295"/>
          </p:nvPr>
        </p:nvSpPr>
        <p:spPr>
          <a:xfrm>
            <a:off x="2711624" y="1772816"/>
            <a:ext cx="6858000" cy="3200400"/>
          </a:xfrm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r>
              <a:rPr lang="sk-SK" sz="3200" b="1" i="1" dirty="0" err="1"/>
              <a:t>Zdeněk</a:t>
            </a:r>
            <a:r>
              <a:rPr lang="sk-SK" sz="3200" b="1" i="1" dirty="0"/>
              <a:t> </a:t>
            </a:r>
            <a:r>
              <a:rPr lang="sk-SK" sz="3200" b="1" i="1" dirty="0" err="1"/>
              <a:t>Pěšánek</a:t>
            </a:r>
            <a:endParaRPr lang="sk-SK" sz="3200" b="1" i="1" dirty="0"/>
          </a:p>
          <a:p>
            <a:r>
              <a:rPr lang="sk-SK" sz="2000" i="1" dirty="0"/>
              <a:t>Zakladateľ českej kinetiky</a:t>
            </a:r>
          </a:p>
          <a:p>
            <a:endParaRPr lang="sk-SK" sz="2000" i="1" dirty="0"/>
          </a:p>
          <a:p>
            <a:r>
              <a:rPr lang="sk-SK" sz="2000" i="1" dirty="0"/>
              <a:t>kinetické, svetelné plastiky, neón, architektúra, svetelný urbanizmus </a:t>
            </a:r>
          </a:p>
          <a:p>
            <a:endParaRPr lang="sk-SK" sz="2000" i="1" dirty="0"/>
          </a:p>
          <a:p>
            <a:r>
              <a:rPr lang="sk-SK" sz="2000" i="1" dirty="0"/>
              <a:t>Edisonova transformačná stanica</a:t>
            </a:r>
          </a:p>
          <a:p>
            <a:endParaRPr lang="sk-SK" sz="2000" i="1" dirty="0"/>
          </a:p>
          <a:p>
            <a:r>
              <a:rPr lang="sk-SK" sz="2000" i="1" dirty="0" err="1"/>
              <a:t>Artmix</a:t>
            </a:r>
            <a:r>
              <a:rPr lang="sk-SK" sz="2000" i="1" dirty="0"/>
              <a:t> reportáž: </a:t>
            </a:r>
          </a:p>
          <a:p>
            <a:r>
              <a:rPr lang="sk-SK" sz="2000" i="1" dirty="0">
                <a:hlinkClick r:id="rId2"/>
              </a:rPr>
              <a:t>http</a:t>
            </a:r>
            <a:r>
              <a:rPr lang="sk-SK" sz="2000" i="1" dirty="0">
                <a:hlinkClick r:id="rId2"/>
              </a:rPr>
              <a:t>://</a:t>
            </a:r>
            <a:r>
              <a:rPr lang="sk-SK" sz="2000" i="1" dirty="0">
                <a:hlinkClick r:id="rId2"/>
              </a:rPr>
              <a:t>www.ceskatelevize.cz:8080/ivysilani/10123096165-artmix/213562229000008/titulky#t=0m53s</a:t>
            </a:r>
            <a:endParaRPr lang="sk-SK" sz="2000" i="1" dirty="0"/>
          </a:p>
          <a:p>
            <a:endParaRPr lang="sk-SK" sz="2000" i="1" dirty="0"/>
          </a:p>
          <a:p>
            <a:r>
              <a:rPr lang="sk-SK" sz="2000" i="1" dirty="0" err="1"/>
              <a:t>Světlo</a:t>
            </a:r>
            <a:r>
              <a:rPr lang="sk-SK" sz="2000" i="1" dirty="0"/>
              <a:t> </a:t>
            </a:r>
            <a:r>
              <a:rPr lang="sk-SK" sz="2000" i="1" dirty="0" err="1"/>
              <a:t>proniká</a:t>
            </a:r>
            <a:r>
              <a:rPr lang="sk-SK" sz="2000" i="1" dirty="0"/>
              <a:t> tmou</a:t>
            </a:r>
          </a:p>
          <a:p>
            <a:r>
              <a:rPr lang="sk-SK" sz="2000" dirty="0">
                <a:hlinkClick r:id="rId3"/>
              </a:rPr>
              <a:t>https://www.youtube.com/watch?v=nCwPT9UXUUA</a:t>
            </a:r>
            <a:r>
              <a:rPr lang="sk-SK" sz="2000" i="1" dirty="0"/>
              <a:t> 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1437690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726520" y="1690688"/>
            <a:ext cx="7772870" cy="3424107"/>
          </a:xfrm>
          <a:prstGeom prst="rect">
            <a:avLst/>
          </a:prstGeom>
        </p:spPr>
        <p:txBody>
          <a:bodyPr/>
          <a:lstStyle/>
          <a:p>
            <a:r>
              <a:rPr lang="sk-SK" dirty="0" smtClean="0"/>
              <a:t>V zbierke  NG Praha</a:t>
            </a:r>
          </a:p>
          <a:p>
            <a:endParaRPr lang="sk-SK" dirty="0"/>
          </a:p>
        </p:txBody>
      </p:sp>
      <p:pic>
        <p:nvPicPr>
          <p:cNvPr id="5122" name="Picture 2" descr="ZdenÄk PeÅ¡Ã¡nek - SvÄtelnÄ-kinetickÃ¡ plastika pro Edisonovu transformaÄnÃ­ stanici v Praz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666" y="662246"/>
            <a:ext cx="3935631" cy="5907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723724"/>
              </p:ext>
            </p:extLst>
          </p:nvPr>
        </p:nvGraphicFramePr>
        <p:xfrm>
          <a:off x="362464" y="2268049"/>
          <a:ext cx="5733536" cy="4053840"/>
        </p:xfrm>
        <a:graphic>
          <a:graphicData uri="http://schemas.openxmlformats.org/drawingml/2006/table">
            <a:tbl>
              <a:tblPr/>
              <a:tblGrid>
                <a:gridCol w="2866768"/>
                <a:gridCol w="2866768"/>
              </a:tblGrid>
              <a:tr h="557989">
                <a:tc>
                  <a:txBody>
                    <a:bodyPr/>
                    <a:lstStyle/>
                    <a:p>
                      <a:pPr fontAlgn="t"/>
                      <a:r>
                        <a:rPr lang="sk-SK" i="1" dirty="0" err="1">
                          <a:solidFill>
                            <a:srgbClr val="888888"/>
                          </a:solidFill>
                          <a:effectLst/>
                        </a:rPr>
                        <a:t>datace</a:t>
                      </a:r>
                      <a:r>
                        <a:rPr lang="sk-SK" i="1" dirty="0">
                          <a:solidFill>
                            <a:srgbClr val="888888"/>
                          </a:solidFill>
                          <a:effectLst/>
                        </a:rPr>
                        <a:t>: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sk-SK">
                          <a:effectLst/>
                        </a:rPr>
                        <a:t>1929-1930 (rekonstrukce 1995-1996)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94676">
                <a:tc>
                  <a:txBody>
                    <a:bodyPr/>
                    <a:lstStyle/>
                    <a:p>
                      <a:pPr fontAlgn="t"/>
                      <a:r>
                        <a:rPr lang="sk-SK" i="1" dirty="0" err="1">
                          <a:solidFill>
                            <a:srgbClr val="888888"/>
                          </a:solidFill>
                          <a:effectLst/>
                        </a:rPr>
                        <a:t>rozměry</a:t>
                      </a:r>
                      <a:r>
                        <a:rPr lang="sk-SK" i="1" dirty="0">
                          <a:solidFill>
                            <a:srgbClr val="888888"/>
                          </a:solidFill>
                          <a:effectLst/>
                        </a:rPr>
                        <a:t>: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sk-SK">
                          <a:effectLst/>
                        </a:rPr>
                        <a:t>výška 275 cm</a:t>
                      </a:r>
                      <a:br>
                        <a:rPr lang="sk-SK">
                          <a:effectLst/>
                        </a:rPr>
                      </a:br>
                      <a:r>
                        <a:rPr lang="sk-SK">
                          <a:effectLst/>
                        </a:rPr>
                        <a:t>šířka 225 cm</a:t>
                      </a:r>
                      <a:br>
                        <a:rPr lang="sk-SK">
                          <a:effectLst/>
                        </a:rPr>
                      </a:br>
                      <a:r>
                        <a:rPr lang="sk-SK">
                          <a:effectLst/>
                        </a:rPr>
                        <a:t>hloubka 230 cm</a:t>
                      </a:r>
                      <a:br>
                        <a:rPr lang="sk-SK">
                          <a:effectLst/>
                        </a:rPr>
                      </a:br>
                      <a:endParaRPr lang="sk-SK">
                        <a:effectLst/>
                      </a:endParaRP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76332">
                <a:tc>
                  <a:txBody>
                    <a:bodyPr/>
                    <a:lstStyle/>
                    <a:p>
                      <a:pPr fontAlgn="t"/>
                      <a:r>
                        <a:rPr lang="sk-SK" i="1">
                          <a:solidFill>
                            <a:srgbClr val="888888"/>
                          </a:solidFill>
                          <a:effectLst/>
                        </a:rPr>
                        <a:t>materiál: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sk-SK" u="none" strike="noStrike" dirty="0">
                          <a:solidFill>
                            <a:srgbClr val="555954"/>
                          </a:solidFill>
                          <a:effectLst/>
                          <a:hlinkClick r:id="rId3"/>
                        </a:rPr>
                        <a:t>kov - sklo - </a:t>
                      </a:r>
                      <a:r>
                        <a:rPr lang="sk-SK" u="none" strike="noStrike" dirty="0" err="1">
                          <a:solidFill>
                            <a:srgbClr val="555954"/>
                          </a:solidFill>
                          <a:effectLst/>
                          <a:hlinkClick r:id="rId3"/>
                        </a:rPr>
                        <a:t>barevné</a:t>
                      </a:r>
                      <a:r>
                        <a:rPr lang="sk-SK" u="none" strike="noStrike" dirty="0">
                          <a:solidFill>
                            <a:srgbClr val="555954"/>
                          </a:solidFill>
                          <a:effectLst/>
                          <a:hlinkClick r:id="rId3"/>
                        </a:rPr>
                        <a:t> </a:t>
                      </a:r>
                      <a:r>
                        <a:rPr lang="sk-SK" u="none" strike="noStrike" dirty="0" err="1">
                          <a:solidFill>
                            <a:srgbClr val="555954"/>
                          </a:solidFill>
                          <a:effectLst/>
                          <a:hlinkClick r:id="rId3"/>
                        </a:rPr>
                        <a:t>žárovky</a:t>
                      </a:r>
                      <a:r>
                        <a:rPr lang="sk-SK" u="none" strike="noStrike" dirty="0">
                          <a:solidFill>
                            <a:srgbClr val="555954"/>
                          </a:solidFill>
                          <a:effectLst/>
                          <a:hlinkClick r:id="rId3"/>
                        </a:rPr>
                        <a:t> -elektronika</a:t>
                      </a:r>
                      <a:r>
                        <a:rPr lang="sk-SK" dirty="0">
                          <a:effectLst/>
                        </a:rPr>
                        <a:t/>
                      </a:r>
                      <a:br>
                        <a:rPr lang="sk-SK" dirty="0">
                          <a:effectLst/>
                        </a:rPr>
                      </a:br>
                      <a:endParaRPr lang="sk-SK" dirty="0">
                        <a:effectLst/>
                      </a:endParaRP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9645">
                <a:tc>
                  <a:txBody>
                    <a:bodyPr/>
                    <a:lstStyle/>
                    <a:p>
                      <a:pPr fontAlgn="t"/>
                      <a:r>
                        <a:rPr lang="sk-SK" i="1">
                          <a:solidFill>
                            <a:srgbClr val="888888"/>
                          </a:solidFill>
                          <a:effectLst/>
                        </a:rPr>
                        <a:t>inventární číslo: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sk-SK">
                          <a:effectLst/>
                        </a:rPr>
                        <a:t>P 8838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97989">
                <a:tc>
                  <a:txBody>
                    <a:bodyPr/>
                    <a:lstStyle/>
                    <a:p>
                      <a:pPr fontAlgn="t"/>
                      <a:r>
                        <a:rPr lang="sk-SK" i="1" dirty="0" err="1">
                          <a:solidFill>
                            <a:srgbClr val="888888"/>
                          </a:solidFill>
                          <a:effectLst/>
                        </a:rPr>
                        <a:t>sbírka</a:t>
                      </a:r>
                      <a:r>
                        <a:rPr lang="sk-SK" i="1" dirty="0">
                          <a:solidFill>
                            <a:srgbClr val="888888"/>
                          </a:solidFill>
                          <a:effectLst/>
                        </a:rPr>
                        <a:t>: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sk-SK" u="none" strike="noStrike" dirty="0" err="1">
                          <a:solidFill>
                            <a:srgbClr val="555954"/>
                          </a:solidFill>
                          <a:effectLst/>
                          <a:hlinkClick r:id="rId4"/>
                        </a:rPr>
                        <a:t>Sbírka</a:t>
                      </a:r>
                      <a:r>
                        <a:rPr lang="sk-SK" u="none" strike="noStrike" dirty="0">
                          <a:solidFill>
                            <a:srgbClr val="555954"/>
                          </a:solidFill>
                          <a:effectLst/>
                          <a:hlinkClick r:id="rId4"/>
                        </a:rPr>
                        <a:t> </a:t>
                      </a:r>
                      <a:r>
                        <a:rPr lang="sk-SK" u="none" strike="noStrike" dirty="0" err="1">
                          <a:solidFill>
                            <a:srgbClr val="555954"/>
                          </a:solidFill>
                          <a:effectLst/>
                          <a:hlinkClick r:id="rId4"/>
                        </a:rPr>
                        <a:t>moderního</a:t>
                      </a:r>
                      <a:r>
                        <a:rPr lang="sk-SK" u="none" strike="noStrike" dirty="0">
                          <a:solidFill>
                            <a:srgbClr val="555954"/>
                          </a:solidFill>
                          <a:effectLst/>
                          <a:hlinkClick r:id="rId4"/>
                        </a:rPr>
                        <a:t> a </a:t>
                      </a:r>
                      <a:r>
                        <a:rPr lang="sk-SK" u="none" strike="noStrike" dirty="0" err="1">
                          <a:solidFill>
                            <a:srgbClr val="555954"/>
                          </a:solidFill>
                          <a:effectLst/>
                          <a:hlinkClick r:id="rId4"/>
                        </a:rPr>
                        <a:t>současného</a:t>
                      </a:r>
                      <a:r>
                        <a:rPr lang="sk-SK" u="none" strike="noStrike" dirty="0">
                          <a:solidFill>
                            <a:srgbClr val="555954"/>
                          </a:solidFill>
                          <a:effectLst/>
                          <a:hlinkClick r:id="rId4"/>
                        </a:rPr>
                        <a:t> </a:t>
                      </a:r>
                      <a:r>
                        <a:rPr lang="sk-SK" u="none" strike="noStrike" dirty="0" err="1">
                          <a:solidFill>
                            <a:srgbClr val="555954"/>
                          </a:solidFill>
                          <a:effectLst/>
                          <a:hlinkClick r:id="rId4"/>
                        </a:rPr>
                        <a:t>umění</a:t>
                      </a:r>
                      <a:endParaRPr lang="sk-SK" dirty="0">
                        <a:effectLst/>
                      </a:endParaRP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5305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87688" y="2367093"/>
            <a:ext cx="7273800" cy="1143200"/>
          </a:xfrm>
        </p:spPr>
        <p:txBody>
          <a:bodyPr>
            <a:normAutofit fontScale="90000"/>
          </a:bodyPr>
          <a:lstStyle/>
          <a:p>
            <a:r>
              <a:rPr lang="sk-SK" dirty="0"/>
              <a:t>Umenie </a:t>
            </a:r>
            <a:r>
              <a:rPr lang="sk-SK" dirty="0" smtClean="0"/>
              <a:t>nových médií </a:t>
            </a:r>
            <a:br>
              <a:rPr lang="sk-SK" dirty="0" smtClean="0"/>
            </a:br>
            <a:r>
              <a:rPr lang="sk-SK" dirty="0" smtClean="0"/>
              <a:t>v </a:t>
            </a:r>
            <a:r>
              <a:rPr lang="sk-SK" dirty="0"/>
              <a:t>bývalom Československu</a:t>
            </a:r>
          </a:p>
        </p:txBody>
      </p:sp>
    </p:spTree>
    <p:extLst>
      <p:ext uri="{BB962C8B-B14F-4D97-AF65-F5344CB8AC3E}">
        <p14:creationId xmlns:p14="http://schemas.microsoft.com/office/powerpoint/2010/main" val="3066256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obsahu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0177" y="83218"/>
            <a:ext cx="2802895" cy="1921151"/>
          </a:xfrm>
          <a:prstGeom prst="rect">
            <a:avLst/>
          </a:prstGeom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2999656" y="260648"/>
            <a:ext cx="7273800" cy="1143200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Od </a:t>
            </a:r>
            <a:r>
              <a:rPr lang="sk-SK" dirty="0" err="1" smtClean="0"/>
              <a:t>Theatergraphu</a:t>
            </a:r>
            <a:r>
              <a:rPr lang="sk-SK" dirty="0" smtClean="0"/>
              <a:t> </a:t>
            </a:r>
            <a:br>
              <a:rPr lang="sk-SK" dirty="0" smtClean="0"/>
            </a:br>
            <a:r>
              <a:rPr lang="sk-SK" dirty="0" smtClean="0"/>
              <a:t>k laterne magike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type="body" idx="1"/>
          </p:nvPr>
        </p:nvSpPr>
        <p:spPr>
          <a:xfrm>
            <a:off x="2711624" y="1772816"/>
            <a:ext cx="7273800" cy="493766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sk-SK" sz="1600" i="1" dirty="0"/>
              <a:t>(Emil František </a:t>
            </a:r>
            <a:r>
              <a:rPr lang="sk-SK" sz="1600" i="1" dirty="0" err="1"/>
              <a:t>Burian</a:t>
            </a:r>
            <a:r>
              <a:rPr lang="sk-SK" sz="1600" i="1" dirty="0"/>
              <a:t> + Miroslav </a:t>
            </a:r>
            <a:r>
              <a:rPr lang="sk-SK" sz="1600" i="1" dirty="0" err="1"/>
              <a:t>Kouřil</a:t>
            </a:r>
            <a:endParaRPr lang="sk-SK" sz="1600" i="1" dirty="0"/>
          </a:p>
          <a:p>
            <a:endParaRPr lang="sk-SK" sz="1600" b="1" i="1" dirty="0"/>
          </a:p>
          <a:p>
            <a:r>
              <a:rPr lang="sk-SK" sz="1600" b="1" i="1" dirty="0" err="1"/>
              <a:t>E.F.Burian</a:t>
            </a:r>
            <a:r>
              <a:rPr lang="sk-SK" sz="1600" b="1" i="1" dirty="0"/>
              <a:t>: herec, režisér, </a:t>
            </a:r>
            <a:r>
              <a:rPr lang="sk-SK" sz="1600" b="1" i="1" dirty="0"/>
              <a:t>spevák</a:t>
            </a:r>
            <a:r>
              <a:rPr lang="sk-SK" sz="1600" b="1" i="1" dirty="0"/>
              <a:t>, </a:t>
            </a:r>
            <a:r>
              <a:rPr lang="sk-SK" sz="1600" b="1" i="1" dirty="0"/>
              <a:t>hudobník</a:t>
            </a:r>
            <a:r>
              <a:rPr lang="sk-SK" sz="1600" b="1" i="1" dirty="0"/>
              <a:t>, dramatik, </a:t>
            </a:r>
            <a:r>
              <a:rPr lang="sk-SK" sz="1600" b="1" i="1" dirty="0"/>
              <a:t>hudobný skladateľ, básnik, </a:t>
            </a:r>
            <a:r>
              <a:rPr lang="sk-SK" sz="1600" b="1" i="1" dirty="0"/>
              <a:t>publicista, </a:t>
            </a:r>
            <a:r>
              <a:rPr lang="sk-SK" sz="1600" b="1" i="1" dirty="0"/>
              <a:t>dramaturg</a:t>
            </a:r>
          </a:p>
          <a:p>
            <a:r>
              <a:rPr lang="sk-SK" sz="1600" dirty="0"/>
              <a:t>Divadlo D34</a:t>
            </a:r>
          </a:p>
          <a:p>
            <a:r>
              <a:rPr lang="sk-SK" sz="1600" dirty="0"/>
              <a:t>Pojem </a:t>
            </a:r>
            <a:r>
              <a:rPr lang="sk-SK" sz="1600" i="1" dirty="0" err="1"/>
              <a:t>theatergraph</a:t>
            </a:r>
            <a:r>
              <a:rPr lang="sk-SK" sz="1600" i="1" dirty="0"/>
              <a:t> </a:t>
            </a:r>
            <a:r>
              <a:rPr lang="sk-SK" sz="1600" dirty="0"/>
              <a:t> vznikol zlúčením </a:t>
            </a:r>
            <a:r>
              <a:rPr lang="sk-SK" sz="1600" i="1" dirty="0"/>
              <a:t>divadla </a:t>
            </a:r>
            <a:r>
              <a:rPr lang="sk-SK" sz="1600" dirty="0"/>
              <a:t>a </a:t>
            </a:r>
            <a:r>
              <a:rPr lang="sk-SK" sz="1600" i="1" dirty="0"/>
              <a:t>filmu</a:t>
            </a:r>
          </a:p>
          <a:p>
            <a:r>
              <a:rPr lang="sk-SK" sz="1600" i="1" dirty="0"/>
              <a:t> </a:t>
            </a:r>
            <a:r>
              <a:rPr lang="sk-SK" sz="1600" dirty="0"/>
              <a:t>(slov </a:t>
            </a:r>
            <a:r>
              <a:rPr lang="sk-SK" sz="1600" i="1" dirty="0" err="1"/>
              <a:t>theater</a:t>
            </a:r>
            <a:r>
              <a:rPr lang="sk-SK" sz="1600" i="1" dirty="0"/>
              <a:t> </a:t>
            </a:r>
            <a:r>
              <a:rPr lang="sk-SK" sz="1600" dirty="0"/>
              <a:t>a </a:t>
            </a:r>
            <a:r>
              <a:rPr lang="sk-SK" sz="1600" i="1" dirty="0" err="1"/>
              <a:t>biograph</a:t>
            </a:r>
            <a:r>
              <a:rPr lang="sk-SK" sz="1600" i="1" dirty="0"/>
              <a:t> </a:t>
            </a:r>
            <a:r>
              <a:rPr lang="sk-SK" sz="1600" dirty="0"/>
              <a:t>/ </a:t>
            </a:r>
            <a:r>
              <a:rPr lang="sk-SK" sz="1600" i="1" dirty="0" err="1"/>
              <a:t>cinematograph</a:t>
            </a:r>
            <a:r>
              <a:rPr lang="sk-SK" sz="1600" i="1" dirty="0"/>
              <a:t>)</a:t>
            </a:r>
          </a:p>
          <a:p>
            <a:r>
              <a:rPr lang="sk-SK" sz="1600" i="1" dirty="0"/>
              <a:t>„svetelné divadlo“</a:t>
            </a:r>
            <a:endParaRPr lang="sk-SK" sz="1600" i="1" dirty="0"/>
          </a:p>
          <a:p>
            <a:r>
              <a:rPr lang="sk-SK" sz="1600" dirty="0"/>
              <a:t>Scénický postup</a:t>
            </a:r>
          </a:p>
          <a:p>
            <a:r>
              <a:rPr lang="sk-SK" sz="1600" dirty="0"/>
              <a:t>Kombinácia premietaného obrazu (film, diapozitívy, svetlá) a javiskovej akcie.</a:t>
            </a:r>
          </a:p>
          <a:p>
            <a:r>
              <a:rPr lang="sk-SK" sz="1600" dirty="0"/>
              <a:t> </a:t>
            </a:r>
            <a:r>
              <a:rPr lang="sk-SK" sz="1600" dirty="0" err="1"/>
              <a:t>Burianov</a:t>
            </a:r>
            <a:r>
              <a:rPr lang="sk-SK" sz="1600" dirty="0"/>
              <a:t> </a:t>
            </a:r>
            <a:r>
              <a:rPr lang="sk-SK" sz="1600" dirty="0" err="1"/>
              <a:t>theatregraph</a:t>
            </a:r>
            <a:r>
              <a:rPr lang="sk-SK" sz="1600" dirty="0"/>
              <a:t> bol jedným z </a:t>
            </a:r>
            <a:r>
              <a:rPr lang="sk-SK" sz="1600" dirty="0" err="1"/>
              <a:t>nejprepracovanejších</a:t>
            </a:r>
            <a:r>
              <a:rPr lang="sk-SK" sz="1600" dirty="0"/>
              <a:t> systémov</a:t>
            </a:r>
          </a:p>
          <a:p>
            <a:r>
              <a:rPr lang="sk-SK" sz="1600" dirty="0"/>
              <a:t>obraz nefungoval iba ako ilustrácia, ale ako aktívna významová zložka</a:t>
            </a:r>
            <a:r>
              <a:rPr lang="sk-SK" sz="1600" dirty="0"/>
              <a:t> </a:t>
            </a:r>
            <a:endParaRPr lang="sk-SK" sz="1600" dirty="0"/>
          </a:p>
          <a:p>
            <a:endParaRPr lang="sk-SK" sz="1600" dirty="0"/>
          </a:p>
          <a:p>
            <a:r>
              <a:rPr lang="sk-SK" sz="1600" i="1" dirty="0"/>
              <a:t>Je istou odpoveďou na teóriu </a:t>
            </a:r>
            <a:r>
              <a:rPr lang="sk-SK" sz="1600" i="1" dirty="0"/>
              <a:t>syntetického divadla </a:t>
            </a:r>
            <a:r>
              <a:rPr lang="sk-SK" sz="1600" dirty="0"/>
              <a:t>, </a:t>
            </a:r>
            <a:r>
              <a:rPr lang="sk-SK" sz="1600" dirty="0"/>
              <a:t>o ktorej rozprávali pražskí štrukturalisti – divadlo ako syntéza mnohých umení, divadlo ako štruktúra, ktorej jednotlivé zložky sú vo vzájomnom vzťahu.</a:t>
            </a:r>
            <a:endParaRPr lang="sk-SK" sz="1600" dirty="0"/>
          </a:p>
        </p:txBody>
      </p:sp>
    </p:spTree>
    <p:extLst>
      <p:ext uri="{BB962C8B-B14F-4D97-AF65-F5344CB8AC3E}">
        <p14:creationId xmlns:p14="http://schemas.microsoft.com/office/powerpoint/2010/main" val="2989627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Vtedajšie kritiky a reflexie v novinách:</a:t>
            </a:r>
          </a:p>
          <a:p>
            <a:endParaRPr lang="sk-SK" dirty="0"/>
          </a:p>
          <a:p>
            <a:r>
              <a:rPr lang="sk-SK" dirty="0"/>
              <a:t>„…</a:t>
            </a:r>
            <a:r>
              <a:rPr lang="sk-SK" dirty="0" err="1"/>
              <a:t>jeviště</a:t>
            </a:r>
            <a:r>
              <a:rPr lang="sk-SK" dirty="0"/>
              <a:t> </a:t>
            </a:r>
            <a:r>
              <a:rPr lang="sk-SK" dirty="0" err="1"/>
              <a:t>se</a:t>
            </a:r>
            <a:r>
              <a:rPr lang="sk-SK" dirty="0"/>
              <a:t> </a:t>
            </a:r>
            <a:r>
              <a:rPr lang="sk-SK" dirty="0" err="1"/>
              <a:t>stává</a:t>
            </a:r>
            <a:r>
              <a:rPr lang="sk-SK" dirty="0"/>
              <a:t> </a:t>
            </a:r>
            <a:r>
              <a:rPr lang="sk-SK" dirty="0" err="1"/>
              <a:t>prostorem</a:t>
            </a:r>
            <a:r>
              <a:rPr lang="sk-SK" dirty="0"/>
              <a:t> vzdušných </a:t>
            </a:r>
            <a:r>
              <a:rPr lang="sk-SK" dirty="0" err="1"/>
              <a:t>zjevů</a:t>
            </a:r>
            <a:r>
              <a:rPr lang="sk-SK" dirty="0"/>
              <a:t> a </a:t>
            </a:r>
            <a:r>
              <a:rPr lang="sk-SK" dirty="0" err="1"/>
              <a:t>vidin</a:t>
            </a:r>
            <a:r>
              <a:rPr lang="sk-SK" dirty="0"/>
              <a:t>, jež </a:t>
            </a:r>
            <a:r>
              <a:rPr lang="sk-SK" dirty="0" err="1"/>
              <a:t>se</a:t>
            </a:r>
            <a:r>
              <a:rPr lang="sk-SK" dirty="0"/>
              <a:t> </a:t>
            </a:r>
            <a:r>
              <a:rPr lang="sk-SK" dirty="0" err="1"/>
              <a:t>postupně</a:t>
            </a:r>
            <a:r>
              <a:rPr lang="sk-SK" dirty="0"/>
              <a:t> </a:t>
            </a:r>
            <a:r>
              <a:rPr lang="sk-SK" dirty="0" err="1"/>
              <a:t>vynořují</a:t>
            </a:r>
            <a:r>
              <a:rPr lang="sk-SK" dirty="0"/>
              <a:t> z </a:t>
            </a:r>
            <a:r>
              <a:rPr lang="sk-SK" dirty="0" err="1"/>
              <a:t>mlh</a:t>
            </a:r>
            <a:r>
              <a:rPr lang="sk-SK" dirty="0"/>
              <a:t> a hustých par </a:t>
            </a:r>
            <a:r>
              <a:rPr lang="sk-SK" dirty="0" err="1"/>
              <a:t>jako</a:t>
            </a:r>
            <a:r>
              <a:rPr lang="sk-SK" dirty="0"/>
              <a:t> z </a:t>
            </a:r>
            <a:r>
              <a:rPr lang="sk-SK" dirty="0" err="1"/>
              <a:t>utonulých</a:t>
            </a:r>
            <a:r>
              <a:rPr lang="sk-SK" dirty="0"/>
              <a:t> </a:t>
            </a:r>
            <a:r>
              <a:rPr lang="sk-SK" dirty="0" err="1"/>
              <a:t>zakletých</a:t>
            </a:r>
            <a:r>
              <a:rPr lang="sk-SK" dirty="0"/>
              <a:t> </a:t>
            </a:r>
            <a:r>
              <a:rPr lang="sk-SK" dirty="0" err="1"/>
              <a:t>končin</a:t>
            </a:r>
            <a:r>
              <a:rPr lang="sk-SK" dirty="0"/>
              <a:t>…” (J. Vodák o </a:t>
            </a:r>
            <a:r>
              <a:rPr lang="sk-SK" dirty="0" err="1"/>
              <a:t>Procitnutí</a:t>
            </a:r>
            <a:r>
              <a:rPr lang="sk-SK" dirty="0"/>
              <a:t> </a:t>
            </a:r>
            <a:r>
              <a:rPr lang="sk-SK" dirty="0" err="1"/>
              <a:t>jara</a:t>
            </a:r>
            <a:r>
              <a:rPr lang="sk-SK" dirty="0" smtClean="0"/>
              <a:t>)</a:t>
            </a:r>
          </a:p>
          <a:p>
            <a:endParaRPr lang="sk-SK" dirty="0"/>
          </a:p>
          <a:p>
            <a:r>
              <a:rPr lang="sk-SK" dirty="0"/>
              <a:t>„…scéna, </a:t>
            </a:r>
            <a:r>
              <a:rPr lang="sk-SK" dirty="0" err="1"/>
              <a:t>zahalena</a:t>
            </a:r>
            <a:r>
              <a:rPr lang="sk-SK" dirty="0"/>
              <a:t> </a:t>
            </a:r>
            <a:r>
              <a:rPr lang="sk-SK" dirty="0" err="1"/>
              <a:t>nepřetržitě</a:t>
            </a:r>
            <a:r>
              <a:rPr lang="sk-SK" dirty="0"/>
              <a:t> </a:t>
            </a:r>
            <a:r>
              <a:rPr lang="sk-SK" dirty="0" err="1"/>
              <a:t>závojem</a:t>
            </a:r>
            <a:r>
              <a:rPr lang="sk-SK" dirty="0"/>
              <a:t>, je tím </a:t>
            </a:r>
            <a:r>
              <a:rPr lang="sk-SK" dirty="0" err="1"/>
              <a:t>vzdálena</a:t>
            </a:r>
            <a:r>
              <a:rPr lang="sk-SK" dirty="0"/>
              <a:t> do </a:t>
            </a:r>
            <a:r>
              <a:rPr lang="sk-SK" dirty="0" err="1"/>
              <a:t>pomyslných</a:t>
            </a:r>
            <a:r>
              <a:rPr lang="sk-SK" dirty="0"/>
              <a:t> sfér…” (I. Fischerová</a:t>
            </a:r>
            <a:r>
              <a:rPr lang="sk-SK" dirty="0" smtClean="0"/>
              <a:t>)</a:t>
            </a:r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„…herci </a:t>
            </a:r>
            <a:r>
              <a:rPr lang="sk-SK" dirty="0" err="1"/>
              <a:t>se</a:t>
            </a:r>
            <a:r>
              <a:rPr lang="sk-SK" dirty="0"/>
              <a:t> podobali </a:t>
            </a:r>
            <a:r>
              <a:rPr lang="sk-SK" dirty="0" err="1"/>
              <a:t>ozářeným</a:t>
            </a:r>
            <a:r>
              <a:rPr lang="sk-SK" dirty="0"/>
              <a:t> </a:t>
            </a:r>
            <a:r>
              <a:rPr lang="sk-SK" dirty="0" err="1"/>
              <a:t>zjevením</a:t>
            </a:r>
            <a:r>
              <a:rPr lang="sk-SK" dirty="0"/>
              <a:t> v </a:t>
            </a:r>
            <a:r>
              <a:rPr lang="sk-SK" dirty="0" err="1"/>
              <a:t>jakési</a:t>
            </a:r>
            <a:r>
              <a:rPr lang="sk-SK" dirty="0"/>
              <a:t> </a:t>
            </a:r>
            <a:r>
              <a:rPr lang="sk-SK" dirty="0" err="1"/>
              <a:t>páře</a:t>
            </a:r>
            <a:r>
              <a:rPr lang="sk-SK" dirty="0"/>
              <a:t> </a:t>
            </a:r>
            <a:r>
              <a:rPr lang="sk-SK" dirty="0" err="1"/>
              <a:t>snů</a:t>
            </a:r>
            <a:r>
              <a:rPr lang="sk-SK" dirty="0"/>
              <a:t>…” (A. Veselý)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96181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96410" y="332656"/>
            <a:ext cx="6858000" cy="857250"/>
          </a:xfrm>
        </p:spPr>
        <p:txBody>
          <a:bodyPr/>
          <a:lstStyle/>
          <a:p>
            <a:r>
              <a:rPr lang="sk-SK" i="1" dirty="0"/>
              <a:t>Laterna Magika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4294967295"/>
          </p:nvPr>
        </p:nvSpPr>
        <p:spPr>
          <a:xfrm>
            <a:off x="2999656" y="1412776"/>
            <a:ext cx="6858000" cy="5184576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r>
              <a:rPr lang="sk-SK" sz="1500" i="1" dirty="0"/>
              <a:t>režisér </a:t>
            </a:r>
            <a:r>
              <a:rPr lang="sk-SK" sz="1500" i="1" dirty="0"/>
              <a:t>Alfréd Radok  a scénograf </a:t>
            </a:r>
            <a:r>
              <a:rPr lang="sk-SK" sz="1500" i="1" dirty="0" err="1"/>
              <a:t>Josef</a:t>
            </a:r>
            <a:r>
              <a:rPr lang="sk-SK" sz="1500" i="1" dirty="0"/>
              <a:t> Svoboda</a:t>
            </a:r>
          </a:p>
          <a:p>
            <a:r>
              <a:rPr lang="sk-SK" sz="1500" i="1" dirty="0"/>
              <a:t>Prvý krát na EXPO 1958 v Bruseli </a:t>
            </a:r>
          </a:p>
          <a:p>
            <a:endParaRPr lang="sk-SK" sz="1500" i="1" dirty="0"/>
          </a:p>
          <a:p>
            <a:endParaRPr lang="sk-SK" sz="1500" i="1" dirty="0"/>
          </a:p>
          <a:p>
            <a:r>
              <a:rPr lang="sk-SK" sz="1500" i="1" dirty="0"/>
              <a:t>Pracuje </a:t>
            </a:r>
            <a:r>
              <a:rPr lang="sk-SK" sz="1500" i="1" dirty="0"/>
              <a:t>s filmovým a živým hercom, ktorí sú vo vzájomnej interakcií</a:t>
            </a:r>
          </a:p>
          <a:p>
            <a:r>
              <a:rPr lang="sk-SK" sz="1500" i="1" dirty="0"/>
              <a:t>Využíva prechody herca z filmového plátna </a:t>
            </a:r>
            <a:r>
              <a:rPr lang="sk-SK" sz="1500" i="1" dirty="0"/>
              <a:t>na </a:t>
            </a:r>
            <a:r>
              <a:rPr lang="sk-SK" sz="1500" i="1" dirty="0"/>
              <a:t>javisko</a:t>
            </a:r>
          </a:p>
          <a:p>
            <a:r>
              <a:rPr lang="sk-SK" sz="1500" i="1" dirty="0"/>
              <a:t>Rozvinutie divadla a filmu do podoby divadelne-filmového diela</a:t>
            </a:r>
          </a:p>
          <a:p>
            <a:r>
              <a:rPr lang="sk-SK" sz="1500" i="1" dirty="0"/>
              <a:t>* „</a:t>
            </a:r>
            <a:r>
              <a:rPr lang="sk-SK" sz="1500" i="1" dirty="0" err="1"/>
              <a:t>multisenzorické</a:t>
            </a:r>
            <a:r>
              <a:rPr lang="sk-SK" sz="1500" i="1" dirty="0"/>
              <a:t> vnímanie“</a:t>
            </a:r>
          </a:p>
          <a:p>
            <a:r>
              <a:rPr lang="sk-SK" sz="1500" i="1" dirty="0" err="1"/>
              <a:t>Polyscénický</a:t>
            </a:r>
            <a:r>
              <a:rPr lang="sk-SK" sz="1500" i="1" dirty="0"/>
              <a:t> </a:t>
            </a:r>
            <a:r>
              <a:rPr lang="sk-SK" sz="1500" i="1" dirty="0"/>
              <a:t>priestor</a:t>
            </a:r>
          </a:p>
          <a:p>
            <a:endParaRPr lang="sk-SK" sz="1600" i="1" dirty="0"/>
          </a:p>
          <a:p>
            <a:r>
              <a:rPr lang="sk-SK" sz="1600" i="1" dirty="0"/>
              <a:t>EXPO </a:t>
            </a:r>
            <a:r>
              <a:rPr lang="sk-SK" sz="1600" i="1" dirty="0"/>
              <a:t>58 – ČS Pavilón</a:t>
            </a:r>
          </a:p>
          <a:p>
            <a:r>
              <a:rPr lang="sk-SK" sz="1600" dirty="0">
                <a:hlinkClick r:id="rId2"/>
              </a:rPr>
              <a:t>https://www.youtube.com/watch?v=AOzVbbhSIzQ</a:t>
            </a:r>
            <a:endParaRPr lang="sk-SK" sz="1600" i="1" dirty="0"/>
          </a:p>
          <a:p>
            <a:endParaRPr lang="sk-SK" sz="1500" i="1" dirty="0"/>
          </a:p>
          <a:p>
            <a:endParaRPr lang="sk-SK" sz="1500" i="1" dirty="0"/>
          </a:p>
          <a:p>
            <a:r>
              <a:rPr lang="sk-SK" sz="1500" i="1" dirty="0" err="1"/>
              <a:t>Josef</a:t>
            </a:r>
            <a:r>
              <a:rPr lang="sk-SK" sz="1500" i="1" dirty="0"/>
              <a:t> </a:t>
            </a:r>
            <a:r>
              <a:rPr lang="sk-SK" sz="1500" i="1" dirty="0"/>
              <a:t>Svoboda:  </a:t>
            </a:r>
            <a:r>
              <a:rPr lang="sk-SK" sz="1500" i="1" dirty="0">
                <a:hlinkClick r:id="rId3"/>
              </a:rPr>
              <a:t>https://</a:t>
            </a:r>
            <a:r>
              <a:rPr lang="sk-SK" sz="1500" i="1" dirty="0">
                <a:hlinkClick r:id="rId3"/>
              </a:rPr>
              <a:t>www.youtube.com/watch?v=FNjJLT3gPn8</a:t>
            </a:r>
            <a:r>
              <a:rPr lang="sk-SK" sz="1500" i="1" dirty="0"/>
              <a:t> </a:t>
            </a:r>
          </a:p>
          <a:p>
            <a:r>
              <a:rPr lang="sk-SK" sz="1500" i="1" dirty="0"/>
              <a:t>                           </a:t>
            </a:r>
            <a:r>
              <a:rPr lang="sk-SK" sz="1500" i="1" dirty="0">
                <a:hlinkClick r:id="rId4"/>
              </a:rPr>
              <a:t>https://www.youtube.com/watch?v=WwEu3vQAKC8</a:t>
            </a:r>
            <a:r>
              <a:rPr lang="sk-SK" sz="1500" i="1" dirty="0"/>
              <a:t> </a:t>
            </a:r>
          </a:p>
          <a:p>
            <a:endParaRPr lang="sk-SK" sz="1500" i="1" dirty="0"/>
          </a:p>
          <a:p>
            <a:r>
              <a:rPr lang="sk-SK" sz="1500" i="1" dirty="0"/>
              <a:t>Laterna magika dnes: </a:t>
            </a:r>
            <a:r>
              <a:rPr lang="sk-SK" sz="1500" i="1" dirty="0">
                <a:hlinkClick r:id="rId5"/>
              </a:rPr>
              <a:t>https://www.youtube.com/watch?v=FsIX0Pcthq0</a:t>
            </a:r>
            <a:r>
              <a:rPr lang="sk-SK" sz="1500" i="1" dirty="0"/>
              <a:t> 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42699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4294967295"/>
          </p:nvPr>
        </p:nvSpPr>
        <p:spPr>
          <a:xfrm>
            <a:off x="2667000" y="2228850"/>
            <a:ext cx="4869160" cy="411302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cs-CZ" sz="1800" b="1" dirty="0"/>
              <a:t>Laterna </a:t>
            </a:r>
            <a:r>
              <a:rPr lang="cs-CZ" sz="1800" b="1" dirty="0" err="1"/>
              <a:t>magica</a:t>
            </a:r>
            <a:r>
              <a:rPr lang="cs-CZ" sz="1800" dirty="0"/>
              <a:t> (lat. </a:t>
            </a:r>
            <a:r>
              <a:rPr lang="cs-CZ" sz="1800" dirty="0" err="1"/>
              <a:t>kúzelná</a:t>
            </a:r>
            <a:r>
              <a:rPr lang="cs-CZ" sz="1800" dirty="0"/>
              <a:t> </a:t>
            </a:r>
            <a:r>
              <a:rPr lang="cs-CZ" sz="1800" dirty="0"/>
              <a:t>lampa) </a:t>
            </a:r>
            <a:r>
              <a:rPr lang="cs-CZ" sz="1800" dirty="0" err="1"/>
              <a:t>alebo</a:t>
            </a:r>
            <a:endParaRPr lang="cs-CZ" sz="1800" dirty="0"/>
          </a:p>
          <a:p>
            <a:r>
              <a:rPr lang="cs-CZ" sz="1800" b="1" dirty="0"/>
              <a:t>skioptikon</a:t>
            </a:r>
            <a:r>
              <a:rPr lang="cs-CZ" sz="1800" dirty="0"/>
              <a:t> </a:t>
            </a:r>
            <a:r>
              <a:rPr lang="cs-CZ" sz="1800" dirty="0"/>
              <a:t>(z </a:t>
            </a:r>
            <a:r>
              <a:rPr lang="cs-CZ" sz="1800" dirty="0"/>
              <a:t>gréckeho. </a:t>
            </a:r>
            <a:r>
              <a:rPr lang="cs-CZ" sz="1800" i="1" dirty="0" err="1"/>
              <a:t>skiá</a:t>
            </a:r>
            <a:r>
              <a:rPr lang="cs-CZ" sz="1800" dirty="0"/>
              <a:t>, </a:t>
            </a:r>
            <a:r>
              <a:rPr lang="cs-CZ" sz="1800" dirty="0" err="1"/>
              <a:t>tieň</a:t>
            </a:r>
            <a:r>
              <a:rPr lang="cs-CZ" sz="1800" dirty="0"/>
              <a:t>)</a:t>
            </a:r>
          </a:p>
          <a:p>
            <a:r>
              <a:rPr lang="cs-CZ" sz="1800" dirty="0"/>
              <a:t>jednoduchý </a:t>
            </a:r>
            <a:r>
              <a:rPr lang="cs-CZ" sz="1800" dirty="0" err="1"/>
              <a:t>premietací</a:t>
            </a:r>
            <a:r>
              <a:rPr lang="cs-CZ" sz="1800" dirty="0"/>
              <a:t> </a:t>
            </a:r>
            <a:r>
              <a:rPr lang="cs-CZ" sz="1800" dirty="0" err="1"/>
              <a:t>prístroj</a:t>
            </a:r>
            <a:r>
              <a:rPr lang="cs-CZ" sz="1800" dirty="0"/>
              <a:t> </a:t>
            </a:r>
            <a:r>
              <a:rPr lang="cs-CZ" sz="1800" dirty="0"/>
              <a:t>na </a:t>
            </a:r>
            <a:r>
              <a:rPr lang="cs-CZ" sz="1800" dirty="0" err="1"/>
              <a:t>diapozitívy</a:t>
            </a:r>
            <a:r>
              <a:rPr lang="cs-CZ" sz="1800" dirty="0"/>
              <a:t>.</a:t>
            </a:r>
            <a:r>
              <a:rPr lang="cs-CZ" sz="1800" dirty="0"/>
              <a:t> </a:t>
            </a:r>
            <a:endParaRPr lang="cs-CZ" sz="1800" dirty="0"/>
          </a:p>
          <a:p>
            <a:endParaRPr lang="cs-CZ" sz="1800" dirty="0"/>
          </a:p>
          <a:p>
            <a:r>
              <a:rPr lang="cs-CZ" sz="1800" dirty="0"/>
              <a:t>Laterna </a:t>
            </a:r>
            <a:r>
              <a:rPr lang="cs-CZ" sz="1800" dirty="0" err="1"/>
              <a:t>magica</a:t>
            </a:r>
            <a:r>
              <a:rPr lang="cs-CZ" sz="1800" dirty="0"/>
              <a:t> vznikla v </a:t>
            </a:r>
            <a:r>
              <a:rPr lang="cs-CZ" sz="1800" dirty="0"/>
              <a:t>polovici </a:t>
            </a:r>
            <a:r>
              <a:rPr lang="cs-CZ" sz="1800" dirty="0"/>
              <a:t>17. </a:t>
            </a:r>
            <a:r>
              <a:rPr lang="cs-CZ" sz="1800" dirty="0" err="1"/>
              <a:t>stor</a:t>
            </a:r>
            <a:r>
              <a:rPr lang="cs-CZ" sz="1800" dirty="0"/>
              <a:t>. </a:t>
            </a:r>
          </a:p>
          <a:p>
            <a:endParaRPr lang="cs-CZ" sz="1800" dirty="0"/>
          </a:p>
          <a:p>
            <a:r>
              <a:rPr lang="cs-CZ" sz="1800" dirty="0"/>
              <a:t>holandský </a:t>
            </a:r>
            <a:r>
              <a:rPr lang="cs-CZ" sz="1800" dirty="0"/>
              <a:t>fyzik </a:t>
            </a:r>
            <a:r>
              <a:rPr lang="cs-CZ" sz="1800" dirty="0" err="1"/>
              <a:t>Christiaan</a:t>
            </a:r>
            <a:r>
              <a:rPr lang="cs-CZ" sz="1800" dirty="0"/>
              <a:t> Huygens (1629-1695). </a:t>
            </a:r>
            <a:endParaRPr lang="cs-CZ" sz="1800" dirty="0"/>
          </a:p>
          <a:p>
            <a:r>
              <a:rPr lang="cs-CZ" sz="1800" dirty="0" err="1"/>
              <a:t>spopularizoval</a:t>
            </a:r>
            <a:r>
              <a:rPr lang="cs-CZ" sz="1800" dirty="0"/>
              <a:t>  </a:t>
            </a:r>
            <a:r>
              <a:rPr lang="cs-CZ" sz="1800" dirty="0" err="1"/>
              <a:t>ju</a:t>
            </a:r>
            <a:r>
              <a:rPr lang="cs-CZ" sz="1800" dirty="0"/>
              <a:t> </a:t>
            </a:r>
            <a:r>
              <a:rPr lang="cs-CZ" sz="1800" dirty="0" err="1"/>
              <a:t>nemecký</a:t>
            </a:r>
            <a:r>
              <a:rPr lang="cs-CZ" sz="1800" dirty="0"/>
              <a:t> </a:t>
            </a:r>
            <a:r>
              <a:rPr lang="cs-CZ" sz="1800" dirty="0"/>
              <a:t>jezuita a </a:t>
            </a:r>
            <a:r>
              <a:rPr lang="cs-CZ" sz="1800" dirty="0" err="1"/>
              <a:t>vedec</a:t>
            </a:r>
            <a:endParaRPr lang="cs-CZ" sz="1800" dirty="0"/>
          </a:p>
          <a:p>
            <a:r>
              <a:rPr lang="cs-CZ" sz="1800" dirty="0"/>
              <a:t> </a:t>
            </a:r>
            <a:r>
              <a:rPr lang="cs-CZ" sz="1800" dirty="0" err="1"/>
              <a:t>Athanasius</a:t>
            </a:r>
            <a:r>
              <a:rPr lang="cs-CZ" sz="1800" dirty="0"/>
              <a:t> </a:t>
            </a:r>
            <a:r>
              <a:rPr lang="cs-CZ" sz="1800" dirty="0" err="1"/>
              <a:t>Kircher</a:t>
            </a:r>
            <a:r>
              <a:rPr lang="cs-CZ" sz="1800" dirty="0"/>
              <a:t> v </a:t>
            </a:r>
            <a:r>
              <a:rPr lang="cs-CZ" sz="1800" dirty="0" err="1"/>
              <a:t>knihe</a:t>
            </a:r>
            <a:r>
              <a:rPr lang="cs-CZ" sz="1800" dirty="0"/>
              <a:t> </a:t>
            </a:r>
            <a:r>
              <a:rPr lang="cs-CZ" sz="1800" i="1" dirty="0" err="1"/>
              <a:t>Ars</a:t>
            </a:r>
            <a:r>
              <a:rPr lang="cs-CZ" sz="1800" i="1" dirty="0"/>
              <a:t> </a:t>
            </a:r>
            <a:r>
              <a:rPr lang="cs-CZ" sz="1800" i="1" dirty="0" err="1"/>
              <a:t>magna</a:t>
            </a:r>
            <a:r>
              <a:rPr lang="cs-CZ" sz="1800" i="1" dirty="0"/>
              <a:t> </a:t>
            </a:r>
            <a:r>
              <a:rPr lang="cs-CZ" sz="1800" i="1" dirty="0" err="1"/>
              <a:t>lucis</a:t>
            </a:r>
            <a:r>
              <a:rPr lang="cs-CZ" sz="1800" i="1" dirty="0"/>
              <a:t> et </a:t>
            </a:r>
            <a:r>
              <a:rPr lang="cs-CZ" sz="1800" i="1" dirty="0" err="1"/>
              <a:t>umbrae</a:t>
            </a:r>
            <a:endParaRPr lang="cs-CZ" sz="1800" i="1" dirty="0"/>
          </a:p>
          <a:p>
            <a:r>
              <a:rPr lang="cs-CZ" sz="1800" dirty="0"/>
              <a:t> („</a:t>
            </a:r>
            <a:r>
              <a:rPr lang="cs-CZ" sz="1800" dirty="0" err="1"/>
              <a:t>Veľké</a:t>
            </a:r>
            <a:r>
              <a:rPr lang="cs-CZ" sz="1800" dirty="0"/>
              <a:t> </a:t>
            </a:r>
            <a:r>
              <a:rPr lang="cs-CZ" sz="1800" dirty="0" err="1"/>
              <a:t>umenie</a:t>
            </a:r>
            <a:r>
              <a:rPr lang="cs-CZ" sz="1800" dirty="0"/>
              <a:t> </a:t>
            </a:r>
            <a:r>
              <a:rPr lang="cs-CZ" sz="1800" dirty="0" err="1"/>
              <a:t>svetla</a:t>
            </a:r>
            <a:r>
              <a:rPr lang="cs-CZ" sz="1800" dirty="0"/>
              <a:t> a </a:t>
            </a:r>
            <a:r>
              <a:rPr lang="cs-CZ" sz="1800" dirty="0" err="1"/>
              <a:t>tieňa</a:t>
            </a:r>
            <a:r>
              <a:rPr lang="cs-CZ" sz="1800" dirty="0"/>
              <a:t>“). </a:t>
            </a:r>
            <a:endParaRPr lang="sk-SK" sz="1800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2184" y="2227322"/>
            <a:ext cx="2729456" cy="3583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640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err="1"/>
              <a:t>Athanasius</a:t>
            </a:r>
            <a:r>
              <a:rPr lang="cs-CZ" sz="2800" dirty="0"/>
              <a:t> </a:t>
            </a:r>
            <a:r>
              <a:rPr lang="cs-CZ" sz="2800" dirty="0" err="1"/>
              <a:t>Kircher</a:t>
            </a:r>
            <a:r>
              <a:rPr lang="cs-CZ" sz="2800" dirty="0"/>
              <a:t>: </a:t>
            </a:r>
            <a:r>
              <a:rPr lang="cs-CZ" sz="2800" i="1" dirty="0" err="1"/>
              <a:t>Ars</a:t>
            </a:r>
            <a:r>
              <a:rPr lang="cs-CZ" sz="2800" i="1" dirty="0"/>
              <a:t> </a:t>
            </a:r>
            <a:r>
              <a:rPr lang="cs-CZ" sz="2800" i="1" dirty="0" err="1"/>
              <a:t>magna</a:t>
            </a:r>
            <a:r>
              <a:rPr lang="cs-CZ" sz="2800" i="1" dirty="0"/>
              <a:t> </a:t>
            </a:r>
            <a:r>
              <a:rPr lang="cs-CZ" sz="2800" i="1" dirty="0" err="1"/>
              <a:t>lucis</a:t>
            </a:r>
            <a:r>
              <a:rPr lang="cs-CZ" sz="2800" i="1" dirty="0"/>
              <a:t> et </a:t>
            </a:r>
            <a:r>
              <a:rPr lang="cs-CZ" sz="2800" i="1" dirty="0" err="1"/>
              <a:t>umbrae</a:t>
            </a:r>
            <a:r>
              <a:rPr lang="cs-CZ" sz="2800" i="1" dirty="0"/>
              <a:t>/ </a:t>
            </a:r>
            <a:r>
              <a:rPr lang="cs-CZ" sz="2800" dirty="0"/>
              <a:t> </a:t>
            </a:r>
            <a:r>
              <a:rPr lang="cs-CZ" sz="2800" dirty="0" err="1"/>
              <a:t>Veľké</a:t>
            </a:r>
            <a:r>
              <a:rPr lang="cs-CZ" sz="2800" dirty="0"/>
              <a:t> </a:t>
            </a:r>
            <a:r>
              <a:rPr lang="cs-CZ" sz="2800" dirty="0" err="1"/>
              <a:t>umenie</a:t>
            </a:r>
            <a:r>
              <a:rPr lang="cs-CZ" sz="2800" dirty="0"/>
              <a:t> </a:t>
            </a:r>
            <a:r>
              <a:rPr lang="cs-CZ" sz="2800" dirty="0" err="1"/>
              <a:t>svetla</a:t>
            </a:r>
            <a:r>
              <a:rPr lang="cs-CZ" sz="2800" dirty="0"/>
              <a:t> a </a:t>
            </a:r>
            <a:r>
              <a:rPr lang="cs-CZ" sz="2800" dirty="0" err="1"/>
              <a:t>tieňa</a:t>
            </a:r>
            <a:endParaRPr lang="sk-SK" sz="2800" dirty="0"/>
          </a:p>
        </p:txBody>
      </p:sp>
      <p:pic>
        <p:nvPicPr>
          <p:cNvPr id="2050" name="Picture 2" descr="VÃ½sledok vyhÄ¾adÃ¡vania obrÃ¡zkov pre dopyt athanasius kircher laterna magi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444" y="1282458"/>
            <a:ext cx="5778462" cy="4592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ĺžnik 3"/>
          <p:cNvSpPr/>
          <p:nvPr/>
        </p:nvSpPr>
        <p:spPr>
          <a:xfrm>
            <a:off x="2934869" y="6093296"/>
            <a:ext cx="64014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>
                <a:hlinkClick r:id="rId3"/>
              </a:rPr>
              <a:t>https://www.youtube.com/watch?v=UERhBA3VfkA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64348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Umenie NM v bývalom Československu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4294967295"/>
          </p:nvPr>
        </p:nvSpPr>
        <p:spPr>
          <a:xfrm>
            <a:off x="699459" y="1610484"/>
            <a:ext cx="6858000" cy="451251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sk-SK" sz="1800" i="1" dirty="0" err="1"/>
              <a:t>Kinoautomat</a:t>
            </a:r>
            <a:r>
              <a:rPr lang="sk-SK" sz="1800" i="1" dirty="0"/>
              <a:t> , R. </a:t>
            </a:r>
            <a:r>
              <a:rPr lang="sk-SK" sz="1800" i="1" dirty="0" err="1"/>
              <a:t>Činčera</a:t>
            </a:r>
            <a:endParaRPr lang="sk-SK" sz="1800" i="1" dirty="0"/>
          </a:p>
          <a:p>
            <a:r>
              <a:rPr lang="sk-SK" sz="1800" i="1" dirty="0"/>
              <a:t>Multimediálny projekt predstavený na EXPO 1967 v Montreale</a:t>
            </a:r>
          </a:p>
          <a:p>
            <a:r>
              <a:rPr lang="sk-SK" sz="1800" i="1" dirty="0"/>
              <a:t>Človek a jeho dom – prvý interaktívny film na svete</a:t>
            </a:r>
          </a:p>
          <a:p>
            <a:endParaRPr lang="sk-SK" sz="1800" i="1" dirty="0"/>
          </a:p>
          <a:p>
            <a:r>
              <a:rPr lang="sk-SK" sz="1800" dirty="0"/>
              <a:t>Československý </a:t>
            </a:r>
            <a:r>
              <a:rPr lang="sk-SK" sz="1800" dirty="0" err="1"/>
              <a:t>pavilon</a:t>
            </a:r>
            <a:r>
              <a:rPr lang="sk-SK" sz="1800" dirty="0"/>
              <a:t> Expo 1967</a:t>
            </a:r>
          </a:p>
          <a:p>
            <a:r>
              <a:rPr lang="sk-SK" sz="1800" dirty="0">
                <a:hlinkClick r:id="rId2"/>
              </a:rPr>
              <a:t>https://www.youtube.com/watch?v=3hhrk_uGzFs</a:t>
            </a:r>
            <a:r>
              <a:rPr lang="sk-SK" sz="1800" dirty="0"/>
              <a:t> </a:t>
            </a:r>
          </a:p>
          <a:p>
            <a:endParaRPr lang="sk-SK" i="1" dirty="0" smtClean="0"/>
          </a:p>
          <a:p>
            <a:endParaRPr lang="sk-SK" i="1" dirty="0"/>
          </a:p>
          <a:p>
            <a:r>
              <a:rPr lang="sk-SK" i="1" dirty="0" smtClean="0"/>
              <a:t>KINOAUTOMAT – dokument ČT</a:t>
            </a:r>
          </a:p>
          <a:p>
            <a:r>
              <a:rPr lang="sk-SK" sz="2000" dirty="0">
                <a:hlinkClick r:id="rId3"/>
              </a:rPr>
              <a:t>https://www.youtube.com/watch?v=_</a:t>
            </a:r>
            <a:r>
              <a:rPr lang="sk-SK" sz="2000" dirty="0" smtClean="0">
                <a:hlinkClick r:id="rId3"/>
              </a:rPr>
              <a:t>MA6UzqLD_Q</a:t>
            </a:r>
            <a:endParaRPr lang="sk-SK" sz="2000" dirty="0" smtClean="0"/>
          </a:p>
          <a:p>
            <a:endParaRPr lang="sk-SK" i="1" dirty="0" smtClean="0"/>
          </a:p>
          <a:p>
            <a:endParaRPr lang="sk-SK" i="1" dirty="0" smtClean="0"/>
          </a:p>
          <a:p>
            <a:endParaRPr lang="sk-SK" i="1" dirty="0"/>
          </a:p>
          <a:p>
            <a:endParaRPr lang="sk-SK" dirty="0"/>
          </a:p>
        </p:txBody>
      </p:sp>
      <p:pic>
        <p:nvPicPr>
          <p:cNvPr id="3074" name="Picture 2" descr="VÃ½sledok vyhÄ¾adÃ¡vania obrÃ¡zkov pre dopyt kinoautoma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3675" y="1436280"/>
            <a:ext cx="4283968" cy="2999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7482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49946" y="823047"/>
            <a:ext cx="6683566" cy="414473"/>
          </a:xfrm>
        </p:spPr>
        <p:txBody>
          <a:bodyPr>
            <a:normAutofit fontScale="90000"/>
          </a:bodyPr>
          <a:lstStyle/>
          <a:p>
            <a:r>
              <a:rPr lang="sk-SK" dirty="0"/>
              <a:t>Umenie NM v bývalom Československu</a:t>
            </a:r>
          </a:p>
        </p:txBody>
      </p:sp>
      <p:pic>
        <p:nvPicPr>
          <p:cNvPr id="4098" name="Picture 2" descr="VÃ½sledok vyhÄ¾adÃ¡vania obrÃ¡zkov pre dopyt zdenek sÃ½ko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527" y="1532302"/>
            <a:ext cx="3807445" cy="3807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symbol obsahu 2"/>
          <p:cNvSpPr>
            <a:spLocks noGrp="1"/>
          </p:cNvSpPr>
          <p:nvPr>
            <p:ph idx="4294967295"/>
          </p:nvPr>
        </p:nvSpPr>
        <p:spPr>
          <a:xfrm>
            <a:off x="531421" y="1718435"/>
            <a:ext cx="6858000" cy="3200400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r>
              <a:rPr lang="sk-SK" sz="3200" b="1" i="1" dirty="0" err="1"/>
              <a:t>Zdeněk</a:t>
            </a:r>
            <a:r>
              <a:rPr lang="sk-SK" sz="3200" b="1" i="1" dirty="0"/>
              <a:t> </a:t>
            </a:r>
            <a:r>
              <a:rPr lang="sk-SK" sz="3200" b="1" i="1" dirty="0"/>
              <a:t>Sýkora</a:t>
            </a:r>
          </a:p>
          <a:p>
            <a:r>
              <a:rPr lang="sk-SK" sz="1800" i="1" dirty="0"/>
              <a:t>Priekopník využitia počítača pri príprave výtvarného diela</a:t>
            </a:r>
          </a:p>
          <a:p>
            <a:r>
              <a:rPr lang="sk-SK" sz="1800" i="1" dirty="0"/>
              <a:t>Konštruktívne myslenie</a:t>
            </a:r>
          </a:p>
          <a:p>
            <a:r>
              <a:rPr lang="sk-SK" sz="1800" i="1" dirty="0" err="1"/>
              <a:t>Kombinatorické</a:t>
            </a:r>
            <a:r>
              <a:rPr lang="sk-SK" sz="1800" i="1" dirty="0"/>
              <a:t> štruktúry – organizovanie plochy obrazu v štruktúrach v podobe rastra</a:t>
            </a:r>
          </a:p>
          <a:p>
            <a:endParaRPr lang="sk-SK" sz="1800" i="1" dirty="0"/>
          </a:p>
          <a:p>
            <a:r>
              <a:rPr lang="sk-SK" sz="1800" i="1" dirty="0"/>
              <a:t>ČT krátka reportáž</a:t>
            </a:r>
            <a:r>
              <a:rPr lang="sk-SK" sz="1800" i="1" dirty="0"/>
              <a:t>: </a:t>
            </a:r>
            <a:r>
              <a:rPr lang="sk-SK" sz="1800" i="1" dirty="0">
                <a:hlinkClick r:id="rId3"/>
              </a:rPr>
              <a:t>http://</a:t>
            </a:r>
            <a:r>
              <a:rPr lang="sk-SK" sz="1800" i="1" dirty="0">
                <a:hlinkClick r:id="rId3"/>
              </a:rPr>
              <a:t>www.ceskatelevize.cz/ivysilani/1096898594-udalosti-komentare/211411000370713/obsah/164066-pocitacove-umeni-zdenka-sykory</a:t>
            </a:r>
            <a:endParaRPr lang="sk-SK" sz="1800" i="1" dirty="0"/>
          </a:p>
          <a:p>
            <a:endParaRPr lang="sk-SK" sz="1800" i="1" dirty="0"/>
          </a:p>
          <a:p>
            <a:r>
              <a:rPr lang="sk-SK" sz="1800" i="1" dirty="0"/>
              <a:t>HOMEWATCH (56min dokument) </a:t>
            </a:r>
          </a:p>
          <a:p>
            <a:r>
              <a:rPr lang="sk-SK" sz="1800" i="1" dirty="0">
                <a:hlinkClick r:id="rId4"/>
              </a:rPr>
              <a:t>http</a:t>
            </a:r>
            <a:r>
              <a:rPr lang="sk-SK" sz="1800" i="1" dirty="0">
                <a:hlinkClick r:id="rId4"/>
              </a:rPr>
              <a:t>://www.ceskatelevize.cz/ivysilani/1026666614-evropane/20136219568-zdenek-sykora</a:t>
            </a:r>
            <a:r>
              <a:rPr lang="sk-SK" sz="1800" i="1" dirty="0">
                <a:hlinkClick r:id="rId4"/>
              </a:rPr>
              <a:t>/</a:t>
            </a:r>
            <a:r>
              <a:rPr lang="sk-SK" sz="1800" i="1" dirty="0"/>
              <a:t> </a:t>
            </a:r>
            <a:endParaRPr lang="sk-SK" sz="1800" i="1" dirty="0"/>
          </a:p>
          <a:p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3253810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373</Words>
  <Application>Microsoft Office PowerPoint</Application>
  <PresentationFormat>Širokouhlá</PresentationFormat>
  <Paragraphs>101</Paragraphs>
  <Slides>11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Motív Office</vt:lpstr>
      <vt:lpstr>Prezentácia programu PowerPoint</vt:lpstr>
      <vt:lpstr>Umenie nových médií  v bývalom Československu</vt:lpstr>
      <vt:lpstr>Od Theatergraphu  k laterne magike</vt:lpstr>
      <vt:lpstr>Prezentácia programu PowerPoint</vt:lpstr>
      <vt:lpstr>Laterna Magika</vt:lpstr>
      <vt:lpstr>Prezentácia programu PowerPoint</vt:lpstr>
      <vt:lpstr>Athanasius Kircher: Ars magna lucis et umbrae/  Veľké umenie svetla a tieňa</vt:lpstr>
      <vt:lpstr>Umenie NM v bývalom Československu</vt:lpstr>
      <vt:lpstr>Umenie NM v bývalom Československu</vt:lpstr>
      <vt:lpstr>Umenie NM v bývalom Československu</vt:lpstr>
      <vt:lpstr>Prezentácia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Martina</dc:creator>
  <cp:lastModifiedBy>Martina</cp:lastModifiedBy>
  <cp:revision>1</cp:revision>
  <dcterms:created xsi:type="dcterms:W3CDTF">2019-05-14T15:42:20Z</dcterms:created>
  <dcterms:modified xsi:type="dcterms:W3CDTF">2019-05-14T15:42:38Z</dcterms:modified>
</cp:coreProperties>
</file>