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1bf473bdb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1bf473bdb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1bf473bdb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1bf473bdb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1bf473bdb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51bf473bdb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1bf473bdb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51bf473bdb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23580eb9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23580eb9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075ba7c43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075ba7c43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075ba7c43_0_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075ba7c43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075ba7c43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075ba7c43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1bf473bd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1bf473bd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1bf473bd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1bf473bd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1bf473bd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1bf473bd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1bf473bdb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1bf473bdb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sakura.weathermap.jp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3914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スケジュールを言う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さそう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464675" y="3264050"/>
            <a:ext cx="8520600" cy="160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Primary Conversation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３　３月４日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3685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</a:rPr>
              <a:t>　　　おさそい</a:t>
            </a:r>
            <a:endParaRPr>
              <a:solidFill>
                <a:srgbClr val="E06666"/>
              </a:solidFill>
            </a:endParaRPr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＜ことば＞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日時（にちじ）：日にちと時間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場所（ばしょ）：Place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決める（きめる）：to decide 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311700" y="3685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</a:rPr>
              <a:t>　　　おさそい</a:t>
            </a:r>
            <a:endParaRPr>
              <a:solidFill>
                <a:srgbClr val="E06666"/>
              </a:solidFill>
            </a:endParaRPr>
          </a:p>
        </p:txBody>
      </p:sp>
      <p:sp>
        <p:nvSpPr>
          <p:cNvPr id="116" name="Google Shape;11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１．日時を言いましょう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２．何時にどこで会いますか？きめましょう。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311700" y="1848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</a:rPr>
              <a:t>　</a:t>
            </a:r>
            <a:r>
              <a:rPr lang="en">
                <a:solidFill>
                  <a:srgbClr val="E06666"/>
                </a:solidFill>
              </a:rPr>
              <a:t>かいわモデル</a:t>
            </a:r>
            <a:endParaRPr>
              <a:solidFill>
                <a:srgbClr val="E06666"/>
              </a:solidFill>
            </a:endParaRPr>
          </a:p>
        </p:txBody>
      </p:sp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311700" y="757500"/>
            <a:ext cx="8520600" cy="426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A：</a:t>
            </a:r>
            <a:r>
              <a:rPr b="1" lang="en" sz="2400">
                <a:solidFill>
                  <a:schemeClr val="dk1"/>
                </a:solidFill>
              </a:rPr>
              <a:t>コンサートのチケットがあります</a:t>
            </a:r>
            <a:r>
              <a:rPr lang="en" sz="2400">
                <a:solidFill>
                  <a:schemeClr val="dk1"/>
                </a:solidFill>
              </a:rPr>
              <a:t>。K-Popの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　　コンサートですよ。いっしょに</a:t>
            </a:r>
            <a:r>
              <a:rPr b="1" lang="en" sz="2400">
                <a:solidFill>
                  <a:schemeClr val="dk1"/>
                </a:solidFill>
              </a:rPr>
              <a:t>行きませんか</a:t>
            </a:r>
            <a:r>
              <a:rPr lang="en" sz="2400">
                <a:solidFill>
                  <a:schemeClr val="dk1"/>
                </a:solidFill>
              </a:rPr>
              <a:t>？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B：いいですね！いつですか？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A：</a:t>
            </a:r>
            <a:r>
              <a:rPr lang="en" sz="2400" u="sng">
                <a:solidFill>
                  <a:schemeClr val="dk1"/>
                </a:solidFill>
              </a:rPr>
              <a:t>３月２５日、１８時です</a:t>
            </a:r>
            <a:r>
              <a:rPr lang="en" sz="2400">
                <a:solidFill>
                  <a:schemeClr val="dk1"/>
                </a:solidFill>
              </a:rPr>
              <a:t>。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B：</a:t>
            </a:r>
            <a:r>
              <a:rPr b="1" lang="en" sz="2400">
                <a:solidFill>
                  <a:schemeClr val="dk1"/>
                </a:solidFill>
              </a:rPr>
              <a:t>その日はあいています</a:t>
            </a:r>
            <a:r>
              <a:rPr lang="en" sz="2400">
                <a:solidFill>
                  <a:schemeClr val="dk1"/>
                </a:solidFill>
              </a:rPr>
              <a:t>！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A：じゃあ、</a:t>
            </a:r>
            <a:r>
              <a:rPr lang="en" sz="2400" u="sng">
                <a:solidFill>
                  <a:schemeClr val="dk1"/>
                </a:solidFill>
              </a:rPr>
              <a:t>18時15分前に</a:t>
            </a:r>
            <a:r>
              <a:rPr lang="en" sz="2400">
                <a:solidFill>
                  <a:schemeClr val="dk1"/>
                </a:solidFill>
              </a:rPr>
              <a:t>コンサートホールで</a:t>
            </a:r>
            <a:r>
              <a:rPr b="1" lang="en" sz="2400">
                <a:solidFill>
                  <a:schemeClr val="dk1"/>
                </a:solidFill>
              </a:rPr>
              <a:t>会いましょう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B：わかりました。じゃあ、また２５日に！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type="title"/>
          </p:nvPr>
        </p:nvSpPr>
        <p:spPr>
          <a:xfrm>
            <a:off x="113275" y="1243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</a:rPr>
              <a:t>　　　おさそい</a:t>
            </a:r>
            <a:endParaRPr>
              <a:solidFill>
                <a:srgbClr val="E06666"/>
              </a:solidFill>
            </a:endParaRPr>
          </a:p>
        </p:txBody>
      </p:sp>
      <p:sp>
        <p:nvSpPr>
          <p:cNvPr id="128" name="Google Shape;128;p25"/>
          <p:cNvSpPr txBox="1"/>
          <p:nvPr>
            <p:ph idx="1" type="body"/>
          </p:nvPr>
        </p:nvSpPr>
        <p:spPr>
          <a:xfrm>
            <a:off x="311700" y="1013850"/>
            <a:ext cx="8520600" cy="355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＜おさそいをうけるとき＞　😊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・その日はあいています　／　だいじょうぶです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＜ことわるとき＞　😓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・すみません、その日はちょっと・・・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・アルバイトがあります・・・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みんな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みなさん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2919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プロフィールマップを見て、自己紹介！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１．こうかんしてください。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２．共通点（きょうつうてん）を見つけましょう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３．コメントをして、かいわを　たくさんしましょう！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230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8761D"/>
                </a:solidFill>
              </a:rPr>
              <a:t>たいせつな　ひょうげん：Important Expressions </a:t>
            </a:r>
            <a:endParaRPr>
              <a:solidFill>
                <a:srgbClr val="38761D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27125"/>
            <a:ext cx="8520600" cy="36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どう聞きますか？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１．名前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２．出身（しゅっしん）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３．しゅみ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４．好きなもの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623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</a:rPr>
              <a:t>ポイント</a:t>
            </a:r>
            <a:endParaRPr>
              <a:solidFill>
                <a:srgbClr val="E06666"/>
              </a:solidFill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750100"/>
            <a:ext cx="8520600" cy="4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１．〇〇が好きですか！？　私も好きです！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２．とくに何が好きですか？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３．ほかには？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４．おすすめはありますか？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５．</a:t>
            </a:r>
            <a:r>
              <a:rPr lang="en" sz="2400"/>
              <a:t>こんど</a:t>
            </a:r>
            <a:r>
              <a:rPr lang="en" sz="2400"/>
              <a:t>いっしょに〇〇しませんか？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６．</a:t>
            </a:r>
            <a:r>
              <a:rPr lang="en" sz="2400"/>
              <a:t>よかったら</a:t>
            </a:r>
            <a:r>
              <a:rPr lang="en" sz="2400"/>
              <a:t>〇〇をかしましょうか？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　　</a:t>
            </a:r>
            <a:endParaRPr sz="2400"/>
          </a:p>
        </p:txBody>
      </p:sp>
      <p:pic>
        <p:nvPicPr>
          <p:cNvPr id="80" name="Google Shape;80;p17"/>
          <p:cNvPicPr preferRelativeResize="0"/>
          <p:nvPr/>
        </p:nvPicPr>
        <p:blipFill rotWithShape="1">
          <a:blip r:embed="rId3">
            <a:alphaModFix/>
          </a:blip>
          <a:srcRect b="14411" l="47226" r="2248" t="53093"/>
          <a:stretch/>
        </p:blipFill>
        <p:spPr>
          <a:xfrm>
            <a:off x="6121675" y="3245300"/>
            <a:ext cx="3022325" cy="166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170850" y="184775"/>
            <a:ext cx="8802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</a:rPr>
              <a:t>さそうとき、どんな表現</a:t>
            </a:r>
            <a:r>
              <a:rPr lang="en" sz="2400">
                <a:solidFill>
                  <a:srgbClr val="3C78D8"/>
                </a:solidFill>
              </a:rPr>
              <a:t>（ひょうげん）</a:t>
            </a:r>
            <a:r>
              <a:rPr lang="en">
                <a:solidFill>
                  <a:srgbClr val="3C78D8"/>
                </a:solidFill>
              </a:rPr>
              <a:t>を使いますか？</a:t>
            </a:r>
            <a:endParaRPr>
              <a:solidFill>
                <a:srgbClr val="3C78D8"/>
              </a:solidFill>
            </a:endParaRPr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170850" y="184775"/>
            <a:ext cx="8802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</a:rPr>
              <a:t>さそうとき、どんな表現</a:t>
            </a:r>
            <a:r>
              <a:rPr lang="en" sz="2400">
                <a:solidFill>
                  <a:srgbClr val="3C78D8"/>
                </a:solidFill>
              </a:rPr>
              <a:t>（ひょうげん）</a:t>
            </a:r>
            <a:r>
              <a:rPr lang="en">
                <a:solidFill>
                  <a:srgbClr val="3C78D8"/>
                </a:solidFill>
              </a:rPr>
              <a:t>を使いますか？</a:t>
            </a:r>
            <a:endParaRPr>
              <a:solidFill>
                <a:srgbClr val="3C78D8"/>
              </a:solidFill>
            </a:endParaRPr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・～ませんか？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・～ましょうか？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・～はどうですか？　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3685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</a:rPr>
              <a:t>　　　</a:t>
            </a:r>
            <a:r>
              <a:rPr lang="en">
                <a:solidFill>
                  <a:srgbClr val="E06666"/>
                </a:solidFill>
              </a:rPr>
              <a:t>お花見（はなみ）</a:t>
            </a:r>
            <a:endParaRPr>
              <a:solidFill>
                <a:srgbClr val="E06666"/>
              </a:solidFill>
            </a:endParaRPr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u="sng">
                <a:solidFill>
                  <a:schemeClr val="hlink"/>
                </a:solidFill>
                <a:hlinkClick r:id="rId3"/>
              </a:rPr>
              <a:t>https://sakura.weathermap.jp/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3685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</a:rPr>
              <a:t>　　　</a:t>
            </a:r>
            <a:r>
              <a:rPr lang="en">
                <a:solidFill>
                  <a:srgbClr val="E06666"/>
                </a:solidFill>
              </a:rPr>
              <a:t>おさそい</a:t>
            </a:r>
            <a:endParaRPr>
              <a:solidFill>
                <a:srgbClr val="E06666"/>
              </a:solidFill>
            </a:endParaRPr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みなさんは、映画、コンサートなどのチケットをもっています。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ともだちをさそいましょう。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