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ef2f3ca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ef2f3ca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ef2f3ca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ef2f3ca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ef2f3ca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fef2f3ca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ef2f3ca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fef2f3ca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fef2f3ca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fef2f3ca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ef2f3ca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fef2f3ca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fef2f3ca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fef2f3ca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fef2f3ca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fef2f3ca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fef2f3ca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fef2f3ca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fef2f3cab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fef2f3ca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ef2f3c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ef2f3c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fef2f3ca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fef2f3ca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fef2f3ca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fef2f3ca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fef2f3ca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fef2f3ca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fef2f3ca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fef2f3ca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fef2f3cab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fef2f3cab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fef2f3ca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fef2f3ca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fef2f3ca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fef2f3ca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fef2f3ca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fef2f3ca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ef2f3cab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fef2f3cab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fef2f3ca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fef2f3ca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fef2f3ca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fef2f3ca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fef2f3ca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fef2f3ca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fef2f3ca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fef2f3ca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fef2f3ca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fef2f3ca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fef2f3cab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fef2f3ca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fef2f3ca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fef2f3ca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fef2f3ca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fef2f3ca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fef2f3ca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fef2f3ca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fef2f3ca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fef2f3ca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fef2f3ca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fef2f3ca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fef2f3ca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fef2f3ca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fef2f3ca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fef2f3ca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fef2f3ca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fef2f3ca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ef2f3ca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fef2f3ca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fef2f3ca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fef2f3ca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fef2f3ca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fef2f3ca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fef2f3ca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fef2f3ca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fef2f3ca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fef2f3ca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fef2f3ca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fef2f3ca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ef2f3ca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fef2f3ca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fef2f3ca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fef2f3ca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fef2f3ca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fef2f3c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fef2f3ca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fef2f3ca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fef2f3ca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fef2f3ca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jica.go.jp/regions/index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86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2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２月２６日　火曜日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イ形容詞になる色はほかに何でしょうか？</a:t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黒い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ほかの行政区分（ぎょうせいくぶん）は？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都道府県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ほかの行政区分（ぎょうせいくぶん）は？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都道府県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</a:t>
            </a:r>
            <a:r>
              <a:rPr lang="en"/>
              <a:t>家族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父　母　兄弟　姉妹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Family member in Law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ほかの</a:t>
            </a:r>
            <a:r>
              <a:rPr lang="en"/>
              <a:t>国名</a:t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中　米　西　英　日　捷克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4つのグループ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４．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4つのグループ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１．形（</a:t>
            </a:r>
            <a:r>
              <a:rPr lang="en" sz="2400"/>
              <a:t>かたち）のグループ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２．音（</a:t>
            </a:r>
            <a:r>
              <a:rPr lang="en" sz="2400"/>
              <a:t>おと）のグループ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</a:t>
            </a:r>
            <a:r>
              <a:rPr lang="en" sz="2400"/>
              <a:t>意味のグループ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４．</a:t>
            </a:r>
            <a:r>
              <a:rPr lang="en" sz="2400"/>
              <a:t>用法（ようほう）のグループ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形のグループ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＜部首＞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＜部分＞　（　　　）：　男、界、町、細、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（　　　）：　赤、考、社、地、遠、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形のグループ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＜部首＞　火の</a:t>
            </a:r>
            <a:r>
              <a:rPr lang="en" sz="2400"/>
              <a:t>グループ：炒　、熱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心のグループ：忘　、忙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＜部分＞　（　田　　）：　男、界、町、細、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（　土　　）：　赤、考、社、地、遠、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80000"/>
                </a:solidFill>
              </a:rPr>
              <a:t>　　</a:t>
            </a:r>
            <a:r>
              <a:rPr b="1" lang="en" sz="2400">
                <a:solidFill>
                  <a:srgbClr val="FF0000"/>
                </a:solidFill>
              </a:rPr>
              <a:t>部首　</a:t>
            </a:r>
            <a:r>
              <a:rPr b="1" lang="en" sz="2400">
                <a:solidFill>
                  <a:srgbClr val="000000"/>
                </a:solidFill>
              </a:rPr>
              <a:t>＋</a:t>
            </a:r>
            <a:r>
              <a:rPr b="1" lang="en" sz="2400">
                <a:solidFill>
                  <a:srgbClr val="980000"/>
                </a:solidFill>
              </a:rPr>
              <a:t>　</a:t>
            </a:r>
            <a:r>
              <a:rPr b="1" lang="en" sz="2400">
                <a:solidFill>
                  <a:srgbClr val="FF0000"/>
                </a:solidFill>
              </a:rPr>
              <a:t>音記号　　</a:t>
            </a:r>
            <a:r>
              <a:rPr b="1" lang="en" sz="2400">
                <a:solidFill>
                  <a:srgbClr val="000000"/>
                </a:solidFill>
              </a:rPr>
              <a:t>　→　</a:t>
            </a:r>
            <a:r>
              <a:rPr b="1" lang="en" sz="2400">
                <a:solidFill>
                  <a:srgbClr val="FF0000"/>
                </a:solidFill>
              </a:rPr>
              <a:t>形成文字</a:t>
            </a:r>
            <a:r>
              <a:rPr lang="en" sz="2400">
                <a:solidFill>
                  <a:srgbClr val="000000"/>
                </a:solidFill>
              </a:rPr>
              <a:t>（けいせいもじ）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部首　：　意味　をあらわす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音記号：　音　　をあらわす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E.G. 　１） 晴、静　　　２）何、可、苛、歌、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32695" l="20433" r="39342" t="6757"/>
          <a:stretch/>
        </p:blipFill>
        <p:spPr>
          <a:xfrm>
            <a:off x="4110376" y="66400"/>
            <a:ext cx="4944248" cy="46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15631" l="14419" r="36716" t="16727"/>
          <a:stretch/>
        </p:blipFill>
        <p:spPr>
          <a:xfrm>
            <a:off x="147200" y="0"/>
            <a:ext cx="6900550" cy="465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＜青＞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＜可＞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＜古＞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＜交＞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＜青＞　よみ？　　</a:t>
            </a:r>
            <a:r>
              <a:rPr lang="en" sz="2400">
                <a:solidFill>
                  <a:srgbClr val="FF0000"/>
                </a:solidFill>
              </a:rPr>
              <a:t>せい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＜可＞　よみ？　　</a:t>
            </a:r>
            <a:r>
              <a:rPr lang="en" sz="2400">
                <a:solidFill>
                  <a:srgbClr val="FF0000"/>
                </a:solidFill>
              </a:rPr>
              <a:t>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＜古＞　よみ？　　</a:t>
            </a:r>
            <a:r>
              <a:rPr lang="en" sz="2400">
                <a:solidFill>
                  <a:srgbClr val="FF0000"/>
                </a:solidFill>
              </a:rPr>
              <a:t>こ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＜交＞　よみ？　　</a:t>
            </a:r>
            <a:r>
              <a:rPr lang="en" sz="2400">
                <a:solidFill>
                  <a:srgbClr val="FF0000"/>
                </a:solidFill>
              </a:rPr>
              <a:t>こう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＜寺＞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＜方＞　</a:t>
            </a:r>
            <a:r>
              <a:rPr lang="en" sz="2400"/>
              <a:t>よみ？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音記号（おときごう）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＜寺＞　よみ？　　</a:t>
            </a:r>
            <a:r>
              <a:rPr lang="en" sz="2400">
                <a:solidFill>
                  <a:srgbClr val="FF0000"/>
                </a:solidFill>
              </a:rPr>
              <a:t>じ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＜方＞　よみ？　　</a:t>
            </a:r>
            <a:r>
              <a:rPr lang="en" sz="2400">
                <a:solidFill>
                  <a:srgbClr val="FF0000"/>
                </a:solidFill>
              </a:rPr>
              <a:t>ほう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共通の読みは？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１．静、青、晴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２．古、故、個、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３．寺、持、時、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98" name="Google Shape;198;p37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共通の読みは？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１．静、青、晴　　－　　</a:t>
            </a:r>
            <a:r>
              <a:rPr lang="en" sz="2400"/>
              <a:t>静寂、青春、晴天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２．古、故、個、　－　　</a:t>
            </a:r>
            <a:r>
              <a:rPr lang="en" sz="2400"/>
              <a:t>古書、故人、個展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３．寺、持、時、　－　　</a:t>
            </a:r>
            <a:r>
              <a:rPr lang="en" sz="2400"/>
              <a:t>寺院、持参、時間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</a:t>
            </a:r>
            <a:r>
              <a:rPr b="1" lang="en">
                <a:solidFill>
                  <a:srgbClr val="38761D"/>
                </a:solidFill>
              </a:rPr>
              <a:t>意味</a:t>
            </a:r>
            <a:r>
              <a:rPr b="1" lang="en">
                <a:solidFill>
                  <a:srgbClr val="38761D"/>
                </a:solidFill>
              </a:rPr>
              <a:t>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04" name="Google Shape;204;p38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＜行政区分（ぎょうせいくぶん）＞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意味のグループ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10" name="Google Shape;210;p39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＜国</a:t>
            </a:r>
            <a:r>
              <a:rPr lang="en" sz="2400"/>
              <a:t>名</a:t>
            </a:r>
            <a:r>
              <a:rPr lang="en" sz="2400"/>
              <a:t>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意味のグループ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</a:t>
            </a:r>
            <a:r>
              <a:rPr lang="en" sz="2400"/>
              <a:t>官公庁（かんこうちょう）</a:t>
            </a:r>
            <a:r>
              <a:rPr lang="en" sz="2400"/>
              <a:t>＞　；PUBLIC OFFICES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</a:t>
            </a:r>
            <a:r>
              <a:rPr lang="en" sz="2400"/>
              <a:t>部局（ぶきょく）＞　；DIVISIONS OF ORGANIZATIONS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意味のグループ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22" name="Google Shape;222;p41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＜官公庁（かんこうちょう）＞　；PUBLIC OFFICES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　省　　　庁　　　局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＜部局（ぶきょく）＞　；DIVISIONS OF ORGANIZATIONS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r>
              <a:rPr lang="en" sz="2400">
                <a:solidFill>
                  <a:srgbClr val="FF0000"/>
                </a:solidFill>
              </a:rPr>
              <a:t>局　　　部　　　課　　　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100"/>
            <a:ext cx="3515200" cy="49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8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</a:t>
            </a:r>
            <a:r>
              <a:rPr b="1" lang="en">
                <a:solidFill>
                  <a:srgbClr val="38761D"/>
                </a:solidFill>
              </a:rPr>
              <a:t>用法</a:t>
            </a:r>
            <a:r>
              <a:rPr b="1" lang="en">
                <a:solidFill>
                  <a:srgbClr val="38761D"/>
                </a:solidFill>
              </a:rPr>
              <a:t>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28" name="Google Shape;228;p42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・文法（動詞、な＆い形容詞、名詞）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・接尾辞（せつびじ）：SUFFIX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１．場所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２．働く人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３．お金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用法のグループ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34" name="Google Shape;234;p43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・文法（動詞、な＆い形容詞、名詞）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・接尾辞（せつびじ）：SUFFIX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１．場所　　；館、所、場、地、園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２．働く人　；家、手、者、員、人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３．お金　　；代、</a:t>
            </a:r>
            <a:r>
              <a:rPr lang="en" sz="2400"/>
              <a:t>費、料、金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用法のグループ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40" name="Google Shape;240;p44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</a:t>
            </a:r>
            <a:r>
              <a:rPr lang="en" sz="2400"/>
              <a:t>否定（ひてい）の接頭辞（せっとうじ）　；PREFIX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漢字の仲間　　　用法のグループ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46" name="Google Shape;246;p45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・否定の接頭辞（せっとうじ）　；PREFIX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否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無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未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不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</a:t>
            </a:r>
            <a:r>
              <a:rPr lang="en"/>
              <a:t>基本練習</a:t>
            </a:r>
            <a:r>
              <a:rPr lang="en"/>
              <a:t>　P </a:t>
            </a:r>
            <a:r>
              <a:rPr lang="en"/>
              <a:t>19</a:t>
            </a:r>
            <a:endParaRPr/>
          </a:p>
        </p:txBody>
      </p:sp>
      <p:sp>
        <p:nvSpPr>
          <p:cNvPr id="252" name="Google Shape;25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58" name="Google Shape;25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１．【　　　　】減、濃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64" name="Google Shape;264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２．【　　　　】高、硬、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３．【　　　　】苦、濃、高、</a:t>
            </a:r>
            <a:r>
              <a:rPr lang="en" sz="2400"/>
              <a:t>硬、軟、難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76" name="Google Shape;276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</a:t>
            </a:r>
            <a:r>
              <a:rPr lang="en" sz="2400"/>
              <a:t>．【　　　　】　</a:t>
            </a:r>
            <a:r>
              <a:rPr lang="en" sz="2400"/>
              <a:t>界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82" name="Google Shape;28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５</a:t>
            </a:r>
            <a:r>
              <a:rPr lang="en" sz="2400"/>
              <a:t>．【　　　　】　省、係、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50" y="214000"/>
            <a:ext cx="2940575" cy="33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6775" y="2093200"/>
            <a:ext cx="5642975" cy="282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88" name="Google Shape;288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６</a:t>
            </a:r>
            <a:r>
              <a:rPr lang="en" sz="2400"/>
              <a:t>．【　　　　】　</a:t>
            </a:r>
            <a:r>
              <a:rPr lang="en" sz="2400"/>
              <a:t>習、州、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294" name="Google Shape;294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７</a:t>
            </a:r>
            <a:r>
              <a:rPr lang="en" sz="2400"/>
              <a:t>．【　　　　】　</a:t>
            </a:r>
            <a:r>
              <a:rPr lang="en" sz="2400"/>
              <a:t>王、全</a:t>
            </a: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00" name="Google Shape;300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８</a:t>
            </a:r>
            <a:r>
              <a:rPr lang="en" sz="2400"/>
              <a:t>．【　　　　】　</a:t>
            </a:r>
            <a:r>
              <a:rPr lang="en" sz="2400"/>
              <a:t>欠、軟、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06" name="Google Shape;306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９</a:t>
            </a:r>
            <a:r>
              <a:rPr lang="en" sz="2400"/>
              <a:t>．【　　　　】　</a:t>
            </a:r>
            <a:r>
              <a:rPr lang="en" sz="2400"/>
              <a:t>印、独、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12" name="Google Shape;312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10</a:t>
            </a:r>
            <a:r>
              <a:rPr lang="en" sz="2400"/>
              <a:t>．【　　　　】</a:t>
            </a:r>
            <a:r>
              <a:rPr lang="en" sz="2400"/>
              <a:t>苦、濃、高、硬、軟、難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【　　　　】苦、難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18" name="Google Shape;318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</a:t>
            </a:r>
            <a:r>
              <a:rPr lang="en" sz="2400"/>
              <a:t>．【　　　　】</a:t>
            </a:r>
            <a:r>
              <a:rPr lang="en" sz="2400"/>
              <a:t>省、苦、通、減、高、欠、乗、習、教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【　　　　】省く、苦しめる、通す、減らす、高める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　　　教える、欠く、乗せる、習う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【　　　　】通る、減る、乗る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基本練習　P 19</a:t>
            </a:r>
            <a:endParaRPr/>
          </a:p>
        </p:txBody>
      </p:sp>
      <p:sp>
        <p:nvSpPr>
          <p:cNvPr id="324" name="Google Shape;324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12</a:t>
            </a:r>
            <a:r>
              <a:rPr lang="en" sz="2400"/>
              <a:t>．【　　　　】　首、目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5190" l="17669" r="28378" t="20232"/>
          <a:stretch/>
        </p:blipFill>
        <p:spPr>
          <a:xfrm>
            <a:off x="169725" y="206625"/>
            <a:ext cx="5141976" cy="44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0" l="10245" r="9271" t="1854"/>
          <a:stretch/>
        </p:blipFill>
        <p:spPr>
          <a:xfrm>
            <a:off x="221400" y="125450"/>
            <a:ext cx="3940626" cy="360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475" y="737925"/>
            <a:ext cx="4194600" cy="41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https://www.jica.go.jp/regions/index.html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漢字の仲間　復習　P 17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イ</a:t>
            </a:r>
            <a:r>
              <a:rPr lang="en"/>
              <a:t>形容詞になる色はほかに何でしょうか？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黒い　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