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23f21a3e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23f21a3e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ef2f3ca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ef2f3ca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41073e26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41073e26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241073e2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241073e2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23f21a3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23f21a3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3f21a3e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3f21a3e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3f21a3e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23f21a3e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241073e26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241073e26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241073e2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241073e2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23f21a3e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23f21a3e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fef2f3ca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fef2f3ca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23f21a3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23f21a3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23f21a3e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23f21a3e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3f21a3e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23f21a3e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23f21a3e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23f21a3e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3f21a3e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23f21a3e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23f21a3e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23f21a3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23f21a3e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23f21a3e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23f21a3e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23f21a3e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23f21a3e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23f21a3e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23f21a3e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23f21a3e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fef2f3ca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fef2f3ca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23f21a3e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23f21a3e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23f21a3e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23f21a3e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23f21a3e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23f21a3e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23f21a3e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23f21a3e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3f21a3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3f21a3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23f21a3e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23f21a3e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41073e2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41073e2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23f21a3e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23f21a3e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23f21a3e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23f21a3e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23f21a3e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23f21a3e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反対語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86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３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２月５日　火曜日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b="1" lang="en">
                <a:solidFill>
                  <a:srgbClr val="38761D"/>
                </a:solidFill>
              </a:rPr>
              <a:t>否定（ひてい）のPrefixes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決定　　－　　未定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E.g. イベントの日は未定です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　　　＝まだ決まっていません。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２．Pair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高い　－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最高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高気圧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高身長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40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75" y="351650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高い　－　　</a:t>
            </a:r>
            <a:r>
              <a:rPr lang="en" sz="2400"/>
              <a:t>安い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高価（こうか）　　－　　安価（あんか）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＊高価格　－　低価格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長い</a:t>
            </a:r>
            <a:r>
              <a:rPr lang="en" sz="2400"/>
              <a:t>　－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長期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長所　　　　　短所　　：短所は長所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長距離　　　　短距離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多い</a:t>
            </a:r>
            <a:r>
              <a:rPr lang="en" sz="2400"/>
              <a:t>　－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多数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多量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＊</a:t>
            </a:r>
            <a:r>
              <a:rPr lang="en" sz="2400"/>
              <a:t>多数決　－　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＊社会的少数派　＝　マイノリティ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＊多数決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＊（社会的・</a:t>
            </a:r>
            <a:r>
              <a:rPr lang="en" sz="2400"/>
              <a:t>性的</a:t>
            </a:r>
            <a:r>
              <a:rPr lang="en" sz="2400"/>
              <a:t>）少数派　＝　マイノリティ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＊（</a:t>
            </a:r>
            <a:r>
              <a:rPr lang="en" sz="2400"/>
              <a:t>社会的・性的）多数派　＝　マジョリティ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＊多数決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大きい</a:t>
            </a:r>
            <a:r>
              <a:rPr lang="en" sz="2400"/>
              <a:t>　－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最大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拡大　　　－　　縮小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強大　　　－　　弱小（じゃくしょう）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反対の意味　　　５つのグループ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１．否定（ひてい）の　Prefixes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２．Pair of Adjectives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３．Pair of Verbs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４．Pair of Nouns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５．Others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硬い</a:t>
            </a:r>
            <a:r>
              <a:rPr lang="en" sz="2400"/>
              <a:t>　－　</a:t>
            </a:r>
            <a:r>
              <a:rPr lang="en" sz="2400"/>
              <a:t>軟らかい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硬化　　－　軟化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強硬　　－　柔軟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柔らかい　VS　軟らかい</a:t>
            </a:r>
            <a:r>
              <a:rPr b="1" lang="en">
                <a:solidFill>
                  <a:srgbClr val="38761D"/>
                </a:solidFill>
              </a:rPr>
              <a:t>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柔軟な：Flexible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柔らかい・・・タオル、セーター、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軟らかい・・・肉、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強い</a:t>
            </a:r>
            <a:r>
              <a:rPr lang="en" sz="2400"/>
              <a:t>　－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強固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Adjectives　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強い　－　　</a:t>
            </a:r>
            <a:r>
              <a:rPr lang="en" sz="2400"/>
              <a:t>弱い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強固　　－　</a:t>
            </a:r>
            <a:r>
              <a:rPr lang="en" sz="2400"/>
              <a:t>軟弱　・　薄弱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薄弱・・・意志（いし；will）、力が弱い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軟弱・・・意志、態度が弱い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硬い　VS　固い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物・質が硬い　　：　　硬い石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固い　　　　　　：　　頭が固い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　　　　　　意志が固い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ポジティブ　VS　ネガティブ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強硬な・・・ネガティブ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・強硬な手段　／　強硬な態度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強固な・・・ポジティブ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・強固な意志をもっている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ポジティブ　VS　ネガティブ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02" name="Google Shape;202;p38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軟弱・薄弱</a:t>
            </a:r>
            <a:r>
              <a:rPr lang="en" sz="2400"/>
              <a:t>な・・・ネガティブ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軟弱な人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柔軟</a:t>
            </a:r>
            <a:r>
              <a:rPr lang="en" sz="2400"/>
              <a:t>な・・・ポジティブ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柔軟な考え方ができる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Verbs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08" name="Google Shape;208;p39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 rotWithShape="1">
          <a:blip r:embed="rId3">
            <a:alphaModFix/>
          </a:blip>
          <a:srcRect b="21017" l="0" r="0" t="0"/>
          <a:stretch/>
        </p:blipFill>
        <p:spPr>
          <a:xfrm>
            <a:off x="734100" y="197588"/>
            <a:ext cx="7807775" cy="47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 rotWithShape="1">
          <a:blip r:embed="rId3">
            <a:alphaModFix/>
          </a:blip>
          <a:srcRect b="4877" l="7296" r="-11528" t="6603"/>
          <a:stretch/>
        </p:blipFill>
        <p:spPr>
          <a:xfrm>
            <a:off x="398025" y="91850"/>
            <a:ext cx="8745974" cy="478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b="1" lang="en">
                <a:solidFill>
                  <a:srgbClr val="38761D"/>
                </a:solidFill>
              </a:rPr>
              <a:t>否定（ひてい）のPrefixes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450" y="917800"/>
            <a:ext cx="6096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Verbs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311700" y="729925"/>
            <a:ext cx="85206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①　入る　　－　　退く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e.g.  入院　　ー　　退院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入学　　－　　卒業　×退学　・・・？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②　入る　　－　　出る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e.g. 入口　　－　出口</a:t>
            </a: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</a:t>
            </a:r>
            <a:r>
              <a:rPr b="1" lang="en">
                <a:solidFill>
                  <a:srgbClr val="38761D"/>
                </a:solidFill>
              </a:rPr>
              <a:t>Nouns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35" name="Google Shape;235;p44"/>
          <p:cNvSpPr txBox="1"/>
          <p:nvPr>
            <p:ph idx="1" type="body"/>
          </p:nvPr>
        </p:nvSpPr>
        <p:spPr>
          <a:xfrm>
            <a:off x="3117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上　－　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上昇　　－　　下降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上下関係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Pair of Nouns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41" name="Google Shape;241;p45"/>
          <p:cNvSpPr txBox="1"/>
          <p:nvPr>
            <p:ph idx="1" type="body"/>
          </p:nvPr>
        </p:nvSpPr>
        <p:spPr>
          <a:xfrm>
            <a:off x="387900" y="11038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左</a:t>
            </a:r>
            <a:r>
              <a:rPr lang="en" sz="2400"/>
              <a:t>　－　右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r>
              <a:rPr lang="en" sz="2400"/>
              <a:t>左翼（さよく）　　－　右翼（うよく）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人の意見に左右される</a:t>
            </a: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b="1" lang="en">
                <a:solidFill>
                  <a:srgbClr val="38761D"/>
                </a:solidFill>
              </a:rPr>
              <a:t>否定（ひてい）のPrefixes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　　</a:t>
            </a:r>
            <a:r>
              <a:rPr lang="en" sz="2400"/>
              <a:t>不　：　～じゃない　／　ではない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　　無　：　～がない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　　未　：　まだ～ない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b="1" lang="en">
                <a:solidFill>
                  <a:srgbClr val="38761D"/>
                </a:solidFill>
              </a:rPr>
              <a:t>否定（ひてい）のPrefixes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親切じゃない　→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・可能じゃない　→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・便利じゃない　→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3938"/>
          <a:stretch/>
        </p:blipFill>
        <p:spPr>
          <a:xfrm>
            <a:off x="204050" y="71725"/>
            <a:ext cx="3522600" cy="49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b="1" lang="en">
                <a:solidFill>
                  <a:srgbClr val="38761D"/>
                </a:solidFill>
              </a:rPr>
              <a:t>否定（ひてい）のPrefixes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＜注意＞</a:t>
            </a: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</a:t>
            </a:r>
            <a:r>
              <a:rPr lang="en" sz="2400"/>
              <a:t>安定している　ー　不安定な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　・参加する　　　－　不参加　（Noun）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157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800"/>
              <a:buAutoNum type="arabicPeriod"/>
            </a:pPr>
            <a:r>
              <a:rPr b="1" lang="en">
                <a:solidFill>
                  <a:srgbClr val="38761D"/>
                </a:solidFill>
              </a:rPr>
              <a:t>否定（ひてい）のPrefixes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422375" y="1037400"/>
            <a:ext cx="85206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・力が</a:t>
            </a:r>
            <a:r>
              <a:rPr lang="en" sz="2400"/>
              <a:t>ない</a:t>
            </a:r>
            <a:r>
              <a:rPr lang="en" sz="2400"/>
              <a:t>　→  　　</a:t>
            </a:r>
            <a:r>
              <a:rPr lang="en" sz="2400"/>
              <a:t>無力な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料金がない</a:t>
            </a:r>
            <a:r>
              <a:rPr lang="en" sz="2400"/>
              <a:t>　→　　</a:t>
            </a:r>
            <a:r>
              <a:rPr lang="en" sz="2400"/>
              <a:t>無料（ただ・むりょう）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能力がない</a:t>
            </a:r>
            <a:r>
              <a:rPr lang="en" sz="2400"/>
              <a:t>　→　　</a:t>
            </a:r>
            <a:r>
              <a:rPr lang="en" sz="2400"/>
              <a:t>無能社員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☆　</a:t>
            </a:r>
            <a:r>
              <a:rPr lang="en" sz="2400"/>
              <a:t>有名　　－　　無名（UNFAMOUS）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名前が有る　　－　名前が無い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と</a:t>
            </a:r>
            <a:r>
              <a:rPr lang="en"/>
              <a:t>ころで・・・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『ありがとう』を漢字でかけますか？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有難う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