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0dec7f93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0dec7f93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0dec7f93c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0dec7f93c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0dec7f93c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0dec7f93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0dec7f93c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0dec7f93c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0dec7f93c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0dec7f93c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0dec7f93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0dec7f93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0dec7f93c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0dec7f93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dec7f93c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dec7f93c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0dec7f93c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0dec7f93c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0dec7f93c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0dec7f93c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0dec7f9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0dec7f9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0dec7f93c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0dec7f93c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0dec7f93c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0dec7f93c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0dec7f93c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0dec7f93c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0dec7f93c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0dec7f93c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0dec7f93c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0dec7f93c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0dec7f93c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0dec7f93c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0dec7f93c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0dec7f93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0dec7f93c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0dec7f93c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0dec7f93c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0dec7f93c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0dec7f93c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0dec7f93c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0dec7f93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0dec7f93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0dec7f93c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0dec7f93c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0dec7f93c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0dec7f93c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0dec7f93c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0dec7f93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0dec7f93c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0dec7f93c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0dec7f93c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0dec7f93c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0dec7f93c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0dec7f93c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0dec7f93c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0dec7f93c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0dec7f93c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0dec7f93c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0dec7f93c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50dec7f93c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0dec7f93c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0dec7f93c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0dec7f93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0dec7f93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57ad7571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57ad7571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57ad757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57ad757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57ad7571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557ad7571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57ad7571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557ad7571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557ad7571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557ad7571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0dec7f93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0dec7f93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0dec7f93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0dec7f93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0dec7f93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0dec7f93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0dec7f93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0dec7f93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0dec7f93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0dec7f93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tabizine.jp/2013/11/20/2340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形成文字（けいせいもじ）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6580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7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４月２日　火曜日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195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新しい漢字２</a:t>
            </a:r>
            <a:endParaRPr/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手帳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日記帳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電話帳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帳消し　　－　　昨日ケーキを食べすぎたけど、今日３キロ走ったから帳消し！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11700" y="178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　＋　音記号</a:t>
            </a:r>
            <a:endParaRPr/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ひとつの漢字が音記号にもなっている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反</a:t>
            </a:r>
            <a:r>
              <a:rPr lang="en"/>
              <a:t>　　ー　飯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　　　　　</a:t>
            </a:r>
            <a:r>
              <a:rPr lang="en"/>
              <a:t>販　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11700" y="195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新しい漢字３</a:t>
            </a:r>
            <a:endParaRPr/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販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音読み　</a:t>
            </a:r>
            <a:r>
              <a:rPr lang="en"/>
              <a:t>ハン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訓読み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意味　merchandize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音記号　反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type="title"/>
          </p:nvPr>
        </p:nvSpPr>
        <p:spPr>
          <a:xfrm>
            <a:off x="311700" y="195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新しい漢字３</a:t>
            </a:r>
            <a:endParaRPr/>
          </a:p>
        </p:txBody>
      </p:sp>
      <p:sp>
        <p:nvSpPr>
          <p:cNvPr id="129" name="Google Shape;12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販売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　　－　自動販売機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市販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title"/>
          </p:nvPr>
        </p:nvSpPr>
        <p:spPr>
          <a:xfrm>
            <a:off x="311700" y="178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　＋　音記号</a:t>
            </a:r>
            <a:endParaRPr/>
          </a:p>
        </p:txBody>
      </p:sp>
      <p:sp>
        <p:nvSpPr>
          <p:cNvPr id="135" name="Google Shape;13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ひとつの漢字が音記号にもなっている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白　　ー　泊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　　　　　拍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type="title"/>
          </p:nvPr>
        </p:nvSpPr>
        <p:spPr>
          <a:xfrm>
            <a:off x="311700" y="195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新しい漢字４</a:t>
            </a:r>
            <a:endParaRPr/>
          </a:p>
        </p:txBody>
      </p:sp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拍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音読み　</a:t>
            </a:r>
            <a:r>
              <a:rPr lang="en"/>
              <a:t>ハク、ヒョウ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訓読み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意味　</a:t>
            </a:r>
            <a:r>
              <a:rPr lang="en"/>
              <a:t>Beat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音記号　白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title"/>
          </p:nvPr>
        </p:nvSpPr>
        <p:spPr>
          <a:xfrm>
            <a:off x="311700" y="195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新しい漢字４</a:t>
            </a:r>
            <a:endParaRPr/>
          </a:p>
        </p:txBody>
      </p:sp>
      <p:sp>
        <p:nvSpPr>
          <p:cNvPr id="147" name="Google Shape;14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拍手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　　拍子　－　手拍子　（てびょうし）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脈拍（みゃくはく）　　－　　脈拍をはかる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311700" y="178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　＋　音記号</a:t>
            </a:r>
            <a:endParaRPr/>
          </a:p>
        </p:txBody>
      </p:sp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ひとつの漢字が音記号にもなっている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古</a:t>
            </a:r>
            <a:r>
              <a:rPr lang="en"/>
              <a:t>　　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0"/>
          <p:cNvPicPr preferRelativeResize="0"/>
          <p:nvPr/>
        </p:nvPicPr>
        <p:blipFill rotWithShape="1">
          <a:blip r:embed="rId3">
            <a:alphaModFix/>
          </a:blip>
          <a:srcRect b="23932" l="29249" r="36163" t="40468"/>
          <a:stretch/>
        </p:blipFill>
        <p:spPr>
          <a:xfrm>
            <a:off x="836625" y="750875"/>
            <a:ext cx="6332701" cy="407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type="title"/>
          </p:nvPr>
        </p:nvSpPr>
        <p:spPr>
          <a:xfrm>
            <a:off x="311700" y="195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新しい漢字５</a:t>
            </a:r>
            <a:endParaRPr/>
          </a:p>
        </p:txBody>
      </p:sp>
      <p:sp>
        <p:nvSpPr>
          <p:cNvPr id="164" name="Google Shape;164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湖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音読み　コ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訓読み　</a:t>
            </a:r>
            <a:r>
              <a:rPr lang="en"/>
              <a:t>みずうみ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意味　</a:t>
            </a:r>
            <a:r>
              <a:rPr lang="en"/>
              <a:t>Lake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音記号　古　／　胡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178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部首　＋　音記号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・</a:t>
            </a:r>
            <a:r>
              <a:rPr lang="en"/>
              <a:t>部首・・・意味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・音記号・・・音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校　　　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>
            <p:ph type="title"/>
          </p:nvPr>
        </p:nvSpPr>
        <p:spPr>
          <a:xfrm>
            <a:off x="311700" y="195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新しい漢字５</a:t>
            </a:r>
            <a:endParaRPr/>
          </a:p>
        </p:txBody>
      </p:sp>
      <p:sp>
        <p:nvSpPr>
          <p:cNvPr id="170" name="Google Shape;170;p32"/>
          <p:cNvSpPr txBox="1"/>
          <p:nvPr>
            <p:ph idx="1" type="body"/>
          </p:nvPr>
        </p:nvSpPr>
        <p:spPr>
          <a:xfrm>
            <a:off x="311700" y="1116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湖畔（こはん）　：　Lake shore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https://tabizine.jp/2013/11/20/2340/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湖水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琵琶湖（びわこ）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白鳥の湖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311700" y="178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　＋　音記号</a:t>
            </a:r>
            <a:endParaRPr/>
          </a:p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ひとつの漢字が音記号にもなっている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義　　－　</a:t>
            </a:r>
            <a:r>
              <a:rPr lang="en"/>
              <a:t>議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ギ</a:t>
            </a:r>
            <a:r>
              <a:rPr lang="en"/>
              <a:t>　　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/>
          <p:nvPr>
            <p:ph type="title"/>
          </p:nvPr>
        </p:nvSpPr>
        <p:spPr>
          <a:xfrm>
            <a:off x="311700" y="195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新しい漢字６</a:t>
            </a:r>
            <a:endParaRPr/>
          </a:p>
        </p:txBody>
      </p:sp>
      <p:sp>
        <p:nvSpPr>
          <p:cNvPr id="182" name="Google Shape;18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義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音読み　　ギ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訓読み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意味　　righteous, meaning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音記号　義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/>
          <p:nvPr>
            <p:ph type="title"/>
          </p:nvPr>
        </p:nvSpPr>
        <p:spPr>
          <a:xfrm>
            <a:off x="311700" y="195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新しい漢字６</a:t>
            </a:r>
            <a:endParaRPr/>
          </a:p>
        </p:txBody>
      </p:sp>
      <p:sp>
        <p:nvSpPr>
          <p:cNvPr id="188" name="Google Shape;188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定義する：to define     ー　定義：definition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義務（ぎむ）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主義（しゅぎ）：民主主義（みんしゅしゅぎ）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　　　　　　　　社会主義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正義（せいぎ）：justice  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義理（ぎり）：sense of duty 　－　義理の母：mother in law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　　　　　　　　　　　　　　－　義理チョコ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45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/>
          <p:nvPr>
            <p:ph type="title"/>
          </p:nvPr>
        </p:nvSpPr>
        <p:spPr>
          <a:xfrm>
            <a:off x="311700" y="178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　＋　音記号</a:t>
            </a:r>
            <a:endParaRPr/>
          </a:p>
        </p:txBody>
      </p:sp>
      <p:sp>
        <p:nvSpPr>
          <p:cNvPr id="199" name="Google Shape;199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ひとつの漢字が音記号にもなっている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丁（チョウ）　　－　　町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　　　　　　　　－　　庁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丁（テイ）　　　－　　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　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/>
          <p:nvPr>
            <p:ph type="title"/>
          </p:nvPr>
        </p:nvSpPr>
        <p:spPr>
          <a:xfrm>
            <a:off x="311700" y="195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新しい漢字７</a:t>
            </a:r>
            <a:endParaRPr/>
          </a:p>
        </p:txBody>
      </p:sp>
      <p:sp>
        <p:nvSpPr>
          <p:cNvPr id="205" name="Google Shape;205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丁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音読み　</a:t>
            </a:r>
            <a:r>
              <a:rPr lang="en"/>
              <a:t>チョウ、テイ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訓読み　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意味　　block, polite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音記号　　丁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訂、停、町、庁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/>
          <p:nvPr>
            <p:ph type="title"/>
          </p:nvPr>
        </p:nvSpPr>
        <p:spPr>
          <a:xfrm>
            <a:off x="311700" y="195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新しい漢字７</a:t>
            </a:r>
            <a:endParaRPr/>
          </a:p>
        </p:txBody>
      </p:sp>
      <p:sp>
        <p:nvSpPr>
          <p:cNvPr id="211" name="Google Shape;211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丁寧な（ていねいな）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丁重な（ていちょうな）”respectful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１丁目　：日本の住所　1st block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包丁（ほうちょう）：kitchen knife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/>
          <p:nvPr>
            <p:ph type="title"/>
          </p:nvPr>
        </p:nvSpPr>
        <p:spPr>
          <a:xfrm>
            <a:off x="311700" y="178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　＋　音記号</a:t>
            </a:r>
            <a:endParaRPr/>
          </a:p>
        </p:txBody>
      </p:sp>
      <p:sp>
        <p:nvSpPr>
          <p:cNvPr id="217" name="Google Shape;217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ひとつの漢字が音記号にもなっている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己　　　－　　</a:t>
            </a:r>
            <a:r>
              <a:rPr lang="en"/>
              <a:t>記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　　　　－　　起　　　起床（きしょう）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　　　　－　　紀　　　</a:t>
            </a:r>
            <a:r>
              <a:rPr lang="en"/>
              <a:t>　　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/>
          <p:nvPr>
            <p:ph type="title"/>
          </p:nvPr>
        </p:nvSpPr>
        <p:spPr>
          <a:xfrm>
            <a:off x="311700" y="195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新しい漢字８</a:t>
            </a:r>
            <a:endParaRPr/>
          </a:p>
        </p:txBody>
      </p:sp>
      <p:sp>
        <p:nvSpPr>
          <p:cNvPr id="223" name="Google Shape;223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己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音読み　　コ、キ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訓読み　　</a:t>
            </a:r>
            <a:r>
              <a:rPr lang="en"/>
              <a:t>おのれ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意味　　　self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178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音記号の</a:t>
            </a:r>
            <a:r>
              <a:rPr lang="en"/>
              <a:t>位置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23932" l="29249" r="36163" t="40468"/>
          <a:stretch/>
        </p:blipFill>
        <p:spPr>
          <a:xfrm>
            <a:off x="836625" y="750875"/>
            <a:ext cx="6332701" cy="407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 txBox="1"/>
          <p:nvPr>
            <p:ph type="title"/>
          </p:nvPr>
        </p:nvSpPr>
        <p:spPr>
          <a:xfrm>
            <a:off x="311700" y="195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新しい漢字８</a:t>
            </a:r>
            <a:endParaRPr/>
          </a:p>
        </p:txBody>
      </p:sp>
      <p:sp>
        <p:nvSpPr>
          <p:cNvPr id="229" name="Google Shape;229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利己的な（りこてき）：selfish, self-centered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知己（ちき）：an acquintance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自己（じこ）　　－　自己紹介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　　　　　　　　　　自己中心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/>
          <p:nvPr>
            <p:ph type="title"/>
          </p:nvPr>
        </p:nvSpPr>
        <p:spPr>
          <a:xfrm>
            <a:off x="311700" y="178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　＋　音記号</a:t>
            </a:r>
            <a:endParaRPr/>
          </a:p>
        </p:txBody>
      </p:sp>
      <p:sp>
        <p:nvSpPr>
          <p:cNvPr id="235" name="Google Shape;235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ひとつの漢字が音記号にもなっている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付　　　－　　府　</a:t>
            </a:r>
            <a:r>
              <a:rPr lang="en"/>
              <a:t>　　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4"/>
          <p:cNvSpPr txBox="1"/>
          <p:nvPr>
            <p:ph type="title"/>
          </p:nvPr>
        </p:nvSpPr>
        <p:spPr>
          <a:xfrm>
            <a:off x="311700" y="195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新しい漢字９</a:t>
            </a:r>
            <a:endParaRPr/>
          </a:p>
        </p:txBody>
      </p:sp>
      <p:sp>
        <p:nvSpPr>
          <p:cNvPr id="241" name="Google Shape;241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付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音読み　　フ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訓読み　　</a:t>
            </a:r>
            <a:r>
              <a:rPr lang="en"/>
              <a:t>つ・く、つ・ける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意味　　　attach, stick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音記号　　付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5"/>
          <p:cNvSpPr txBox="1"/>
          <p:nvPr>
            <p:ph type="title"/>
          </p:nvPr>
        </p:nvSpPr>
        <p:spPr>
          <a:xfrm>
            <a:off x="311700" y="195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新しい漢字９</a:t>
            </a:r>
            <a:endParaRPr/>
          </a:p>
        </p:txBody>
      </p:sp>
      <p:sp>
        <p:nvSpPr>
          <p:cNvPr id="247" name="Google Shape;247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寄付（きふ）：donation 　　－　寄付する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付属（ふぞく）：a branch of 　　　－　　立命館大学には付属小学校がある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日付（ひづけ）：date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受付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～付（つき）　　－　このホテルは朝食付で7500円です。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6"/>
          <p:cNvSpPr txBox="1"/>
          <p:nvPr>
            <p:ph type="title"/>
          </p:nvPr>
        </p:nvSpPr>
        <p:spPr>
          <a:xfrm>
            <a:off x="311700" y="178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</a:t>
            </a:r>
            <a:r>
              <a:rPr lang="en"/>
              <a:t>読み　VS　音記号としての読み</a:t>
            </a:r>
            <a:endParaRPr/>
          </a:p>
        </p:txBody>
      </p:sp>
      <p:sp>
        <p:nvSpPr>
          <p:cNvPr id="253" name="Google Shape;253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央　　　</a:t>
            </a:r>
            <a:r>
              <a:rPr lang="en"/>
              <a:t>単独（たんどく；single）＝オウ　　e.g. 中央　（チュウオウ）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　　　　音記号　　　　　　　　＝エイ　　e.g. 英語、映画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　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7"/>
          <p:cNvSpPr txBox="1"/>
          <p:nvPr>
            <p:ph type="title"/>
          </p:nvPr>
        </p:nvSpPr>
        <p:spPr>
          <a:xfrm>
            <a:off x="311700" y="195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新しい漢字</a:t>
            </a:r>
            <a:r>
              <a:rPr lang="en"/>
              <a:t>１０</a:t>
            </a:r>
            <a:endParaRPr/>
          </a:p>
        </p:txBody>
      </p:sp>
      <p:sp>
        <p:nvSpPr>
          <p:cNvPr id="259" name="Google Shape;259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央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音読み　　</a:t>
            </a:r>
            <a:r>
              <a:rPr lang="en"/>
              <a:t>オウ</a:t>
            </a:r>
            <a:r>
              <a:rPr lang="en"/>
              <a:t>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訓読み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意味　　　center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/>
          <p:nvPr>
            <p:ph type="title"/>
          </p:nvPr>
        </p:nvSpPr>
        <p:spPr>
          <a:xfrm>
            <a:off x="311700" y="195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新しい漢字１０</a:t>
            </a:r>
            <a:endParaRPr/>
          </a:p>
        </p:txBody>
      </p:sp>
      <p:sp>
        <p:nvSpPr>
          <p:cNvPr id="265" name="Google Shape;265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中央　　　　－　　中央線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　　　　　　　　　中央病院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　　　　　　　　　中央ヨーロッパ　　＝　中欧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9"/>
          <p:cNvSpPr txBox="1"/>
          <p:nvPr>
            <p:ph type="title"/>
          </p:nvPr>
        </p:nvSpPr>
        <p:spPr>
          <a:xfrm>
            <a:off x="311700" y="178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漢字の読み　VS　音記号としての読み</a:t>
            </a:r>
            <a:endParaRPr/>
          </a:p>
        </p:txBody>
      </p:sp>
      <p:sp>
        <p:nvSpPr>
          <p:cNvPr id="271" name="Google Shape;271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己　　　単独　＝キ、コ　　　e.g. </a:t>
            </a:r>
            <a:r>
              <a:rPr lang="en"/>
              <a:t>自己、知己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　　　　音記号＝キ　　　　　e.g. </a:t>
            </a:r>
            <a:r>
              <a:rPr lang="en"/>
              <a:t>日記、紀元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　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0"/>
          <p:cNvSpPr txBox="1"/>
          <p:nvPr>
            <p:ph type="title"/>
          </p:nvPr>
        </p:nvSpPr>
        <p:spPr>
          <a:xfrm>
            <a:off x="311700" y="178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漢字の読み　VS　音記号としての読み</a:t>
            </a:r>
            <a:endParaRPr/>
          </a:p>
        </p:txBody>
      </p:sp>
      <p:sp>
        <p:nvSpPr>
          <p:cNvPr id="277" name="Google Shape;277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者　　　単独　＝</a:t>
            </a:r>
            <a:r>
              <a:rPr lang="en"/>
              <a:t>シャ</a:t>
            </a:r>
            <a:r>
              <a:rPr lang="en"/>
              <a:t>　　　　　e.g. </a:t>
            </a:r>
            <a:r>
              <a:rPr lang="en"/>
              <a:t>記者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　　　　音記号＝</a:t>
            </a:r>
            <a:r>
              <a:rPr lang="en"/>
              <a:t>ショ</a:t>
            </a:r>
            <a:r>
              <a:rPr lang="en"/>
              <a:t>　　　　　e.g. </a:t>
            </a:r>
            <a:r>
              <a:rPr lang="en"/>
              <a:t>署名、残暑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　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1"/>
          <p:cNvSpPr txBox="1"/>
          <p:nvPr>
            <p:ph type="title"/>
          </p:nvPr>
        </p:nvSpPr>
        <p:spPr>
          <a:xfrm>
            <a:off x="311700" y="178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漢字の読み　VS　音記号としての読み</a:t>
            </a:r>
            <a:endParaRPr/>
          </a:p>
        </p:txBody>
      </p:sp>
      <p:sp>
        <p:nvSpPr>
          <p:cNvPr id="283" name="Google Shape;283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占</a:t>
            </a:r>
            <a:r>
              <a:rPr lang="en"/>
              <a:t>　　　単独　＝</a:t>
            </a:r>
            <a:r>
              <a:rPr lang="en"/>
              <a:t>セン</a:t>
            </a:r>
            <a:r>
              <a:rPr lang="en"/>
              <a:t>　　　　　e.g. </a:t>
            </a:r>
            <a:r>
              <a:rPr lang="en"/>
              <a:t>独占（どくせん）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　　　　音記号＝</a:t>
            </a:r>
            <a:r>
              <a:rPr lang="en"/>
              <a:t>テン</a:t>
            </a:r>
            <a:r>
              <a:rPr lang="en"/>
              <a:t>　　　　　e.g. </a:t>
            </a:r>
            <a:r>
              <a:rPr lang="en"/>
              <a:t>書店、点数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　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178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</a:t>
            </a:r>
            <a:r>
              <a:rPr lang="en"/>
              <a:t>　＋　音記号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ひとつの漢字が音記号にもなっている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安　　　－　案　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化　　　－　花　　花瓶（びん）、花粉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　　　　　　貨　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550" y="152400"/>
            <a:ext cx="4385529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9979" y="2217500"/>
            <a:ext cx="3809121" cy="23612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2"/>
          <p:cNvSpPr txBox="1"/>
          <p:nvPr/>
        </p:nvSpPr>
        <p:spPr>
          <a:xfrm>
            <a:off x="4656475" y="243525"/>
            <a:ext cx="42357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C78D8"/>
                </a:solidFill>
              </a:rPr>
              <a:t>夏の習慣</a:t>
            </a:r>
            <a:endParaRPr sz="24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　　暑中見舞い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　　残暑見舞い　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6451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4"/>
          <p:cNvSpPr txBox="1"/>
          <p:nvPr>
            <p:ph idx="1" type="body"/>
          </p:nvPr>
        </p:nvSpPr>
        <p:spPr>
          <a:xfrm>
            <a:off x="368975" y="357050"/>
            <a:ext cx="8463300" cy="42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仮：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音　ケ、カ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訓　かり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ことば：仮病（けびょう）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　　　　ハロウィンの仮装（かそう）パーティー</a:t>
            </a:r>
            <a:endParaRPr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5"/>
          <p:cNvSpPr txBox="1"/>
          <p:nvPr>
            <p:ph idx="1" type="body"/>
          </p:nvPr>
        </p:nvSpPr>
        <p:spPr>
          <a:xfrm>
            <a:off x="1457175" y="376350"/>
            <a:ext cx="7462200" cy="42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伯　：ハク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おじ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伯父　　　VS　　　叔父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伯父　＝　父や母のお兄さん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叔父　＝　父や母の弟</a:t>
            </a:r>
            <a:endParaRPr sz="2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6"/>
          <p:cNvSpPr txBox="1"/>
          <p:nvPr>
            <p:ph type="title"/>
          </p:nvPr>
        </p:nvSpPr>
        <p:spPr>
          <a:xfrm>
            <a:off x="311700" y="290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反対のことばのペア　　ちゅうい！！！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311" name="Google Shape;311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出発（しゅっぱつ）　　　－　　到着（とうちゃく）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発車（はっしゃ）　　　　－　　停止（ていし）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195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新しい漢字１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貨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音読み　カ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訓読み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意味　Goods, coinage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195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新しい漢字１</a:t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貨物（かもつ）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　　　　　　　　貨物列車　→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1449" y="1320738"/>
            <a:ext cx="4617500" cy="307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195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新しい漢字１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硬貨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金貨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銀貨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銅貨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通貨　：currency 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453950"/>
            <a:ext cx="4073875" cy="27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178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　＋　音記号</a:t>
            </a:r>
            <a:endParaRPr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ひとつの漢字が音記号にもなっている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長　　ー　張　　緊張、主張　　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　　　　　帳　　手帳、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195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新しい漢字２</a:t>
            </a:r>
            <a:endParaRPr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帳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音読み　</a:t>
            </a:r>
            <a:r>
              <a:rPr lang="en"/>
              <a:t>チョウ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訓読み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意味　notebook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