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4cf07ccac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4cf07cca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4cf07ccac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4cf07ccac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4cf07cca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54cf07cca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4cf07cca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4cf07cca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1f85034a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1f85034a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1f85034a2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1f85034a2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27a17e85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27a17e85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527a17e858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527a17e858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27a17e858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27a17e858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4cbf7868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4cbf7868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4cbf7868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4cbf7868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128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/>
              <a:t>なやみと　アドバイス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434175" y="3200125"/>
            <a:ext cx="8520600" cy="14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Conversation III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５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0875" y="2168650"/>
            <a:ext cx="28575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駆け落ちする（かけおち）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・両親が結婚を反対したとき、恋人とにげて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　結婚する。</a:t>
            </a:r>
            <a:endParaRPr sz="3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選択（せんたく）：choice </a:t>
            </a:r>
            <a:endParaRPr sz="3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>
            <p:ph type="title"/>
          </p:nvPr>
        </p:nvSpPr>
        <p:spPr>
          <a:xfrm>
            <a:off x="219850" y="246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8761D"/>
                </a:solidFill>
              </a:rPr>
              <a:t>　ことば</a:t>
            </a:r>
            <a:endParaRPr b="1">
              <a:solidFill>
                <a:srgbClr val="38761D"/>
              </a:solidFill>
            </a:endParaRPr>
          </a:p>
        </p:txBody>
      </p:sp>
      <p:sp>
        <p:nvSpPr>
          <p:cNvPr id="127" name="Google Shape;127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・尊重（そんちょう）する：to respect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尊重　VS　尊敬（そんけい）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・尊敬・・・人　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・尊重・・・意見、文化、価値観（かちかん）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多読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170850" y="184775"/>
            <a:ext cx="8802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</a:rPr>
              <a:t>１分間スピーチ　　</a:t>
            </a:r>
            <a:endParaRPr>
              <a:solidFill>
                <a:srgbClr val="3C78D8"/>
              </a:solidFill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『</a:t>
            </a:r>
            <a:r>
              <a:rPr lang="en" sz="2400"/>
              <a:t>わたしの健康法</a:t>
            </a:r>
            <a:r>
              <a:rPr lang="en" sz="2400"/>
              <a:t>』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Stress relief ：</a:t>
            </a:r>
            <a:r>
              <a:rPr lang="en" sz="2400"/>
              <a:t>ストレス解消（かいしょう）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212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06666"/>
                </a:solidFill>
              </a:rPr>
              <a:t>Introduction</a:t>
            </a:r>
            <a:r>
              <a:rPr lang="en"/>
              <a:t>　－イントロダクションー　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057375"/>
            <a:ext cx="8520600" cy="372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１．あいさつ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２．トピック　　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３．メインアイデア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４．くわしい説明（せつめい; explanation）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５．Ending　　　　</a:t>
            </a:r>
            <a:r>
              <a:rPr lang="en" sz="2400"/>
              <a:t>以上（いじょう）です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282175" y="223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朝食を食べない人が増えてきた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＊てForm ＋　くる　／　いく　→　変化</a:t>
            </a:r>
            <a:endParaRPr sz="2400"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5475" y="2199075"/>
            <a:ext cx="6556175" cy="2409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282175" y="223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朝食を食べない人が増えてきた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＊てForm ＋　くる　／　いく　→　変化</a:t>
            </a:r>
            <a:endParaRPr sz="2400"/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5475" y="2199075"/>
            <a:ext cx="6556175" cy="240997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8"/>
          <p:cNvSpPr txBox="1"/>
          <p:nvPr/>
        </p:nvSpPr>
        <p:spPr>
          <a:xfrm>
            <a:off x="3807825" y="3977550"/>
            <a:ext cx="1224900" cy="572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３月</a:t>
            </a:r>
            <a:endParaRPr sz="2400"/>
          </a:p>
        </p:txBody>
      </p:sp>
      <p:sp>
        <p:nvSpPr>
          <p:cNvPr id="90" name="Google Shape;90;p18"/>
          <p:cNvSpPr txBox="1"/>
          <p:nvPr/>
        </p:nvSpPr>
        <p:spPr>
          <a:xfrm>
            <a:off x="1195475" y="3996175"/>
            <a:ext cx="1224900" cy="572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１月</a:t>
            </a:r>
            <a:endParaRPr sz="2400"/>
          </a:p>
        </p:txBody>
      </p:sp>
      <p:sp>
        <p:nvSpPr>
          <p:cNvPr id="91" name="Google Shape;91;p18"/>
          <p:cNvSpPr txBox="1"/>
          <p:nvPr/>
        </p:nvSpPr>
        <p:spPr>
          <a:xfrm>
            <a:off x="6129775" y="3996175"/>
            <a:ext cx="1795800" cy="572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５月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290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グラフを見て言いましょう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1970年（</a:t>
            </a:r>
            <a:r>
              <a:rPr lang="en"/>
              <a:t>ごろ）から結婚しない人がふえてきた。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３．急激（きゅうげき）に増える　／　急増（きゅうぞう）する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ビロード革命（かくめい）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261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</a:rPr>
              <a:t>なやみがある時誰にそうだんしますか？</a:t>
            </a:r>
            <a:endParaRPr>
              <a:solidFill>
                <a:srgbClr val="E06666"/>
              </a:solidFill>
            </a:endParaRPr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・親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・友だち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・恋人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・カウンセラーや専門家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・先生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219850" y="246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8761D"/>
                </a:solidFill>
              </a:rPr>
              <a:t>　</a:t>
            </a:r>
            <a:r>
              <a:rPr b="1" lang="en">
                <a:solidFill>
                  <a:srgbClr val="38761D"/>
                </a:solidFill>
              </a:rPr>
              <a:t>ことば</a:t>
            </a:r>
            <a:endParaRPr b="1">
              <a:solidFill>
                <a:srgbClr val="38761D"/>
              </a:solidFill>
            </a:endParaRPr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・説得（せっとく）する：TO CONVINCE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彼女を説得する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彼女に　日本語を勉強するように　説得する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