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png"/>
  <Override PartName="/ppt/media/image6.jpg" ContentType="image/png"/>
  <Override PartName="/ppt/media/image7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1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7" r:id="rId14"/>
    <p:sldId id="285" r:id="rId15"/>
    <p:sldId id="286" r:id="rId16"/>
    <p:sldId id="287" r:id="rId17"/>
    <p:sldId id="288" r:id="rId18"/>
    <p:sldId id="292" r:id="rId19"/>
    <p:sldId id="293" r:id="rId20"/>
    <p:sldId id="290" r:id="rId21"/>
    <p:sldId id="291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>
      <p:cViewPr varScale="1">
        <p:scale>
          <a:sx n="92" d="100"/>
          <a:sy n="92" d="100"/>
        </p:scale>
        <p:origin x="510" y="9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19.09.2018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19.09.2018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19.09.2018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19.09.2018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1" i="0" baseline="0" dirty="0" smtClean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Slovanské jazyky a jejich klasifikace</a:t>
            </a:r>
            <a:endParaRPr lang="cs-CZ" sz="4400" b="1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cs-CZ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 smtClean="0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algn="just"/>
            <a:r>
              <a:rPr lang="cs-CZ" dirty="0"/>
              <a:t>O </a:t>
            </a:r>
            <a:r>
              <a:rPr lang="cs-CZ" dirty="0" err="1"/>
              <a:t>severo</a:t>
            </a:r>
            <a:r>
              <a:rPr lang="cs-CZ" dirty="0"/>
              <a:t>-jižní dichotomii poprvé zřejmě uvažoval už v 17. stol. </a:t>
            </a:r>
            <a:r>
              <a:rPr lang="cs-CZ" dirty="0" err="1"/>
              <a:t>Križanić</a:t>
            </a:r>
            <a:r>
              <a:rPr lang="cs-CZ" dirty="0"/>
              <a:t>. Na základě historické fonetiky ji zdůvodnil </a:t>
            </a:r>
            <a:r>
              <a:rPr lang="cs-CZ" b="1" dirty="0" smtClean="0"/>
              <a:t>Mareš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1956,1969):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411223"/>
            <a:ext cx="7272808" cy="38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algn="just"/>
            <a:r>
              <a:rPr lang="cs-CZ" dirty="0"/>
              <a:t>Specifickou variantu dichotomické klasifikace zformuloval </a:t>
            </a:r>
            <a:r>
              <a:rPr lang="cs-CZ" dirty="0" err="1" smtClean="0"/>
              <a:t>Zaliznjak</a:t>
            </a:r>
            <a:r>
              <a:rPr lang="cs-CZ" dirty="0" smtClean="0"/>
              <a:t> </a:t>
            </a:r>
            <a:r>
              <a:rPr lang="cs-CZ" dirty="0"/>
              <a:t>(1988:176). Definuje dvě primární větve, severozápadní a jihovýchodní, jejichž interferencí měl vzniknout pás přechodových kmenových dialektů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81" y="2876839"/>
            <a:ext cx="9577064" cy="39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smtClean="0"/>
              <a:t>trichotomické</a:t>
            </a:r>
          </a:p>
          <a:p>
            <a:pPr marL="45720" indent="0" algn="just">
              <a:buNone/>
            </a:pPr>
            <a:r>
              <a:rPr lang="cs-CZ" sz="2000" dirty="0"/>
              <a:t>První, kdo zřejmě předložil tripartitní dělení </a:t>
            </a:r>
            <a:r>
              <a:rPr lang="cs-CZ" sz="2000" dirty="0" smtClean="0"/>
              <a:t>slovanských jazyků, </a:t>
            </a:r>
            <a:r>
              <a:rPr lang="cs-CZ" sz="2000" dirty="0"/>
              <a:t>byl </a:t>
            </a:r>
            <a:r>
              <a:rPr lang="cs-CZ" sz="2000" b="1" dirty="0" err="1" smtClean="0"/>
              <a:t>Vostokov</a:t>
            </a:r>
            <a:r>
              <a:rPr lang="cs-CZ" sz="2000" dirty="0" smtClean="0"/>
              <a:t> </a:t>
            </a:r>
            <a:r>
              <a:rPr lang="cs-CZ" sz="2000" dirty="0"/>
              <a:t>(1820), přijal je mj. </a:t>
            </a:r>
            <a:r>
              <a:rPr lang="cs-CZ" sz="2000" b="1" dirty="0" err="1" smtClean="0"/>
              <a:t>Jagić</a:t>
            </a:r>
            <a:r>
              <a:rPr lang="cs-CZ" sz="2000" dirty="0" smtClean="0"/>
              <a:t> </a:t>
            </a:r>
            <a:r>
              <a:rPr lang="cs-CZ" sz="2000" dirty="0"/>
              <a:t>(1910) a většina </a:t>
            </a:r>
            <a:r>
              <a:rPr lang="cs-CZ" sz="2000" dirty="0" smtClean="0"/>
              <a:t>českých</a:t>
            </a:r>
            <a:r>
              <a:rPr lang="cs-CZ" sz="2000" dirty="0"/>
              <a:t> slavistů (např. </a:t>
            </a:r>
            <a:r>
              <a:rPr lang="cs-CZ" sz="2000" b="1" dirty="0" smtClean="0"/>
              <a:t>Horálek</a:t>
            </a:r>
            <a:r>
              <a:rPr lang="cs-CZ" sz="2000" dirty="0" smtClean="0"/>
              <a:t> </a:t>
            </a:r>
            <a:r>
              <a:rPr lang="cs-CZ" sz="2000" dirty="0"/>
              <a:t>1955:55–59). Tento tradiční model dobře vystihuje schéma, které použil </a:t>
            </a:r>
            <a:r>
              <a:rPr lang="cs-CZ" sz="2000" b="1" dirty="0" smtClean="0"/>
              <a:t>Ivanov</a:t>
            </a:r>
            <a:r>
              <a:rPr lang="cs-CZ" sz="2000" dirty="0" smtClean="0"/>
              <a:t> </a:t>
            </a:r>
            <a:r>
              <a:rPr lang="cs-CZ" sz="2000" dirty="0"/>
              <a:t>(1990:95):</a:t>
            </a:r>
            <a:endParaRPr lang="cs-CZ" sz="2000" b="1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924944"/>
            <a:ext cx="6537307" cy="3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4759424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 smtClean="0"/>
              <a:t>tetrachotomické</a:t>
            </a:r>
            <a:endParaRPr lang="cs-CZ" b="1" dirty="0" smtClean="0"/>
          </a:p>
          <a:p>
            <a:pPr marL="45720" indent="0">
              <a:buNone/>
            </a:pPr>
            <a:r>
              <a:rPr lang="cs-CZ" b="1" dirty="0" err="1"/>
              <a:t>Leskien</a:t>
            </a:r>
            <a:r>
              <a:rPr lang="cs-CZ" dirty="0"/>
              <a:t> (</a:t>
            </a:r>
            <a:r>
              <a:rPr lang="cs-CZ" dirty="0" smtClean="0"/>
              <a:t>1876)</a:t>
            </a:r>
            <a:r>
              <a:rPr lang="cs-CZ" dirty="0"/>
              <a:t> oddělil větve bulharsko-makedonskou a srbochorvatsko-slovinskou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789170"/>
            <a:ext cx="7416824" cy="37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Mareš (</a:t>
            </a:r>
            <a:r>
              <a:rPr lang="cs-CZ" dirty="0" smtClean="0"/>
              <a:t>1980)</a:t>
            </a:r>
            <a:r>
              <a:rPr lang="cs-CZ" dirty="0"/>
              <a:t> upravil svůj starší model do dvou dichotomických stupňů, které představují výslednou </a:t>
            </a:r>
            <a:r>
              <a:rPr lang="cs-CZ" dirty="0" err="1"/>
              <a:t>tetrachotomii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789170"/>
            <a:ext cx="7416824" cy="37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 smtClean="0"/>
              <a:t>pentachotomické</a:t>
            </a:r>
            <a:endParaRPr lang="cs-CZ" b="1" dirty="0" smtClean="0"/>
          </a:p>
          <a:p>
            <a:pPr marL="45720" indent="0" algn="just">
              <a:buNone/>
            </a:pPr>
            <a:r>
              <a:rPr lang="cs-CZ" dirty="0"/>
              <a:t>Modernější verzi pětičlenného modelu představil </a:t>
            </a:r>
            <a:r>
              <a:rPr lang="cs-CZ" dirty="0" smtClean="0"/>
              <a:t>Kopečný </a:t>
            </a:r>
            <a:r>
              <a:rPr lang="cs-CZ" dirty="0"/>
              <a:t>(1949). V jeho schématu však chybí (neznámo proč) lužickosrbská větev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3573016"/>
            <a:ext cx="6554752" cy="31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 smtClean="0"/>
              <a:t>hexachotomické</a:t>
            </a:r>
            <a:endParaRPr lang="cs-CZ" b="1" dirty="0" smtClean="0"/>
          </a:p>
          <a:p>
            <a:pPr marL="45720" indent="0">
              <a:buNone/>
            </a:pPr>
            <a:r>
              <a:rPr lang="cs-CZ" b="1" dirty="0" err="1"/>
              <a:t>Jakubinskij</a:t>
            </a:r>
            <a:r>
              <a:rPr lang="cs-CZ" dirty="0"/>
              <a:t> (</a:t>
            </a:r>
            <a:r>
              <a:rPr lang="cs-CZ" dirty="0" smtClean="0"/>
              <a:t>1953</a:t>
            </a:r>
            <a:r>
              <a:rPr lang="cs-CZ" dirty="0"/>
              <a:t>)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b="1" dirty="0" smtClean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852936"/>
            <a:ext cx="6876894" cy="38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RozdÄlenÃ­ slovanskÃ½ch zemÃ­ podle jazykovÃ½ch vÄtvÃ­ Â Â Â Â Â zÃ¡padnÃ­ jazykyÂ Â Â Â Â vÃ½chodnÃ­ jazykyÂ Â Â Â Â jiÅ¾nÃ­ jazy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98" y="1828800"/>
            <a:ext cx="56798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4/4b/Slavaj_lingvoj_mapo_cs.svg/675px-Slavaj_lingvoj_mapo_c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74" y="274637"/>
            <a:ext cx="6995665" cy="64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small" dirty="0" err="1"/>
              <a:t>Bernštejn</a:t>
            </a:r>
            <a:r>
              <a:rPr lang="cs-CZ" cap="small" dirty="0"/>
              <a:t>, S. </a:t>
            </a:r>
            <a:r>
              <a:rPr lang="cs-CZ" dirty="0"/>
              <a:t>B. </a:t>
            </a:r>
            <a:r>
              <a:rPr lang="cs-CZ" i="1" dirty="0" err="1"/>
              <a:t>Očerk</a:t>
            </a:r>
            <a:r>
              <a:rPr lang="cs-CZ" i="1" dirty="0"/>
              <a:t> </a:t>
            </a:r>
            <a:r>
              <a:rPr lang="cs-CZ" i="1" dirty="0" err="1"/>
              <a:t>sravniteľnoj</a:t>
            </a:r>
            <a:r>
              <a:rPr lang="cs-CZ" i="1" dirty="0"/>
              <a:t> </a:t>
            </a:r>
            <a:r>
              <a:rPr lang="cs-CZ" i="1" dirty="0" err="1"/>
              <a:t>grammatiki</a:t>
            </a:r>
            <a:r>
              <a:rPr lang="cs-CZ" i="1" dirty="0"/>
              <a:t> </a:t>
            </a:r>
            <a:r>
              <a:rPr lang="cs-CZ" i="1" dirty="0" err="1"/>
              <a:t>slavjanskich</a:t>
            </a:r>
            <a:r>
              <a:rPr lang="cs-CZ" i="1" dirty="0"/>
              <a:t> </a:t>
            </a:r>
            <a:r>
              <a:rPr lang="cs-CZ" i="1" dirty="0" err="1"/>
              <a:t>jazykov</a:t>
            </a:r>
            <a:r>
              <a:rPr lang="cs-CZ" dirty="0"/>
              <a:t>, 1961.</a:t>
            </a:r>
          </a:p>
          <a:p>
            <a:r>
              <a:rPr lang="cs-CZ" cap="small" dirty="0" err="1"/>
              <a:t>Birnbaum</a:t>
            </a:r>
            <a:r>
              <a:rPr lang="cs-CZ" cap="small" dirty="0"/>
              <a:t>, H. </a:t>
            </a:r>
            <a:r>
              <a:rPr lang="cs-CZ" i="1" dirty="0" err="1"/>
              <a:t>Praslavjanskij</a:t>
            </a:r>
            <a:r>
              <a:rPr lang="cs-CZ" i="1" dirty="0"/>
              <a:t> jazyk - </a:t>
            </a:r>
            <a:r>
              <a:rPr lang="cs-CZ" i="1" dirty="0" err="1"/>
              <a:t>dostiženija</a:t>
            </a:r>
            <a:r>
              <a:rPr lang="cs-CZ" i="1" dirty="0"/>
              <a:t> i </a:t>
            </a:r>
            <a:r>
              <a:rPr lang="cs-CZ" i="1" dirty="0" err="1"/>
              <a:t>problemy</a:t>
            </a:r>
            <a:r>
              <a:rPr lang="cs-CZ" i="1" dirty="0"/>
              <a:t> v </a:t>
            </a:r>
            <a:r>
              <a:rPr lang="cs-CZ" i="1" dirty="0" err="1"/>
              <a:t>jego</a:t>
            </a:r>
            <a:r>
              <a:rPr lang="cs-CZ" i="1" dirty="0"/>
              <a:t> </a:t>
            </a:r>
            <a:r>
              <a:rPr lang="cs-CZ" i="1" dirty="0" err="1"/>
              <a:t>rekonstrukcii</a:t>
            </a:r>
            <a:r>
              <a:rPr lang="cs-CZ" dirty="0"/>
              <a:t>, 1987.</a:t>
            </a:r>
          </a:p>
          <a:p>
            <a:r>
              <a:rPr lang="cs-CZ" cap="small" dirty="0"/>
              <a:t>Čejka, M. </a:t>
            </a:r>
            <a:r>
              <a:rPr lang="cs-CZ" dirty="0" err="1"/>
              <a:t>Lexicostatistic</a:t>
            </a:r>
            <a:r>
              <a:rPr lang="cs-CZ" dirty="0"/>
              <a:t> </a:t>
            </a:r>
            <a:r>
              <a:rPr lang="cs-CZ" dirty="0" err="1"/>
              <a:t>Dating</a:t>
            </a:r>
            <a:r>
              <a:rPr lang="cs-CZ" dirty="0"/>
              <a:t> and Slavonic </a:t>
            </a:r>
            <a:r>
              <a:rPr lang="cs-CZ" dirty="0" err="1"/>
              <a:t>Languages</a:t>
            </a:r>
            <a:r>
              <a:rPr lang="cs-CZ" dirty="0"/>
              <a:t>. </a:t>
            </a:r>
            <a:r>
              <a:rPr lang="cs-CZ" i="1" dirty="0"/>
              <a:t>SPFFBU</a:t>
            </a:r>
            <a:r>
              <a:rPr lang="cs-CZ" dirty="0"/>
              <a:t> A 20, 1972, 39–52.</a:t>
            </a:r>
          </a:p>
          <a:p>
            <a:r>
              <a:rPr lang="cs-CZ" cap="small" dirty="0"/>
              <a:t>Čejka, M. &amp; A. </a:t>
            </a:r>
            <a:r>
              <a:rPr lang="cs-CZ" cap="small" dirty="0" err="1"/>
              <a:t>Lamprecht</a:t>
            </a:r>
            <a:r>
              <a:rPr lang="cs-CZ" dirty="0"/>
              <a:t>. K otázce vzniku a diferenciace slovanských jazyků. </a:t>
            </a:r>
            <a:r>
              <a:rPr lang="cs-CZ" i="1" dirty="0"/>
              <a:t>SPFFBU</a:t>
            </a:r>
            <a:r>
              <a:rPr lang="cs-CZ" dirty="0"/>
              <a:t> 11, 1963, </a:t>
            </a:r>
            <a:r>
              <a:rPr lang="cs-CZ" dirty="0" smtClean="0"/>
              <a:t>1–20.</a:t>
            </a:r>
          </a:p>
          <a:p>
            <a:r>
              <a:rPr lang="cs-CZ" cap="small" dirty="0" smtClean="0"/>
              <a:t>Horálek</a:t>
            </a:r>
            <a:r>
              <a:rPr lang="cs-CZ" cap="small" dirty="0"/>
              <a:t>, K. </a:t>
            </a:r>
            <a:r>
              <a:rPr lang="cs-CZ" i="1" dirty="0"/>
              <a:t>Úvod do studia slovanských jazyků</a:t>
            </a:r>
            <a:r>
              <a:rPr lang="cs-CZ" dirty="0"/>
              <a:t>, 1955.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cs-CZ" b="1" dirty="0"/>
              <a:t>SLOVANSKÉ </a:t>
            </a:r>
            <a:r>
              <a:rPr lang="cs-CZ" b="1" dirty="0" smtClean="0"/>
              <a:t>JAZYKY</a:t>
            </a:r>
            <a:endParaRPr lang="cs-CZ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54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Clr>
                <a:srgbClr val="545454"/>
              </a:buClr>
              <a:buFont typeface="Arial"/>
              <a:buChar char="•"/>
            </a:pPr>
            <a:r>
              <a:rPr lang="cs-CZ" b="1" dirty="0"/>
              <a:t>Geneticky spjatá skupina jazyků</a:t>
            </a:r>
            <a:r>
              <a:rPr lang="cs-CZ" dirty="0"/>
              <a:t>, užívaných </a:t>
            </a:r>
            <a:r>
              <a:rPr lang="cs-CZ" u="sng" dirty="0"/>
              <a:t>primárně</a:t>
            </a:r>
            <a:r>
              <a:rPr lang="cs-CZ" dirty="0"/>
              <a:t> </a:t>
            </a:r>
            <a:r>
              <a:rPr lang="cs-CZ" b="1" dirty="0"/>
              <a:t>v areálu střední a východní Evropy</a:t>
            </a:r>
            <a:r>
              <a:rPr lang="cs-CZ" dirty="0"/>
              <a:t> a </a:t>
            </a:r>
            <a:r>
              <a:rPr lang="cs-CZ" u="sng" dirty="0"/>
              <a:t>sekundárně</a:t>
            </a:r>
            <a:r>
              <a:rPr lang="cs-CZ" dirty="0"/>
              <a:t> v severní Asii (zde ruština, především jako dorozumívací jazyk (</a:t>
            </a:r>
            <a:r>
              <a:rPr lang="cs-CZ" i="1" dirty="0" smtClean="0"/>
              <a:t>lingua franca - </a:t>
            </a:r>
            <a:r>
              <a:rPr lang="cs-CZ" dirty="0"/>
              <a:t>j</a:t>
            </a:r>
            <a:r>
              <a:rPr lang="cs-CZ" dirty="0" smtClean="0"/>
              <a:t>azyk</a:t>
            </a:r>
            <a:r>
              <a:rPr lang="cs-CZ" dirty="0"/>
              <a:t>, který má funkci společného komunikačního prostředku mluvčích různých mateřských </a:t>
            </a:r>
            <a:r>
              <a:rPr lang="cs-CZ" dirty="0" smtClean="0"/>
              <a:t>jazyk) národů </a:t>
            </a:r>
            <a:r>
              <a:rPr lang="cs-CZ" dirty="0"/>
              <a:t>ruského, příp. bývalého sovětského státu, a Mongolska</a:t>
            </a:r>
            <a:r>
              <a:rPr lang="cs-CZ" dirty="0" smtClean="0"/>
              <a:t>)</a:t>
            </a:r>
          </a:p>
          <a:p>
            <a:pPr algn="just">
              <a:buClr>
                <a:srgbClr val="545454"/>
              </a:buClr>
              <a:buFont typeface="Arial"/>
              <a:buChar char="•"/>
            </a:pPr>
            <a:r>
              <a:rPr lang="cs-CZ" dirty="0"/>
              <a:t>v </a:t>
            </a:r>
            <a:r>
              <a:rPr lang="cs-CZ" dirty="0" smtClean="0"/>
              <a:t>současnosti jsou slovanské jazyky </a:t>
            </a:r>
            <a:r>
              <a:rPr lang="cs-CZ" b="1" dirty="0"/>
              <a:t>různě </a:t>
            </a:r>
            <a:r>
              <a:rPr lang="cs-CZ" b="1" dirty="0" smtClean="0"/>
              <a:t>diferencované </a:t>
            </a:r>
            <a:r>
              <a:rPr lang="cs-CZ" dirty="0"/>
              <a:t>v hláskosloví, morfologii, lexiku i syntaxi svébytným historickým vývojem (</a:t>
            </a:r>
            <a:r>
              <a:rPr lang="cs-CZ" b="1" dirty="0"/>
              <a:t>divergencí</a:t>
            </a:r>
            <a:r>
              <a:rPr lang="cs-CZ" dirty="0"/>
              <a:t> z relativně nářečně homogenního prajazyka </a:t>
            </a:r>
            <a:r>
              <a:rPr lang="cs-CZ" dirty="0" smtClean="0"/>
              <a:t>– </a:t>
            </a:r>
            <a:r>
              <a:rPr lang="cs-CZ" u="sng" dirty="0" smtClean="0"/>
              <a:t>praslovanštiny</a:t>
            </a:r>
            <a:r>
              <a:rPr lang="cs-CZ" dirty="0"/>
              <a:t>) i </a:t>
            </a:r>
            <a:r>
              <a:rPr lang="cs-CZ" b="1" dirty="0" err="1" smtClean="0"/>
              <a:t>adstrátovými</a:t>
            </a:r>
            <a:r>
              <a:rPr lang="cs-CZ" b="1" dirty="0"/>
              <a:t> vlivy</a:t>
            </a:r>
            <a:r>
              <a:rPr lang="cs-CZ" dirty="0"/>
              <a:t> (např. turečtiny v balkánských jazycích, němčiny v západoslovanských jazycích a ve slovinštině, tatarštiny v ruštině, církevní slovanštiny v ruštině, latiny u římsko-katolických Slovanů a řečtiny u pravoslavných Slovanů</a:t>
            </a:r>
            <a:r>
              <a:rPr lang="cs-CZ" dirty="0" smtClean="0"/>
              <a:t>). </a:t>
            </a:r>
          </a:p>
          <a:p>
            <a:pPr marL="45720" indent="0" algn="just">
              <a:lnSpc>
                <a:spcPct val="110000"/>
              </a:lnSpc>
              <a:buClr>
                <a:srgbClr val="545454"/>
              </a:buClr>
              <a:buNone/>
            </a:pPr>
            <a:r>
              <a:rPr lang="cs-CZ" sz="1900" b="1" dirty="0" smtClean="0"/>
              <a:t>Adstrát</a:t>
            </a:r>
            <a:r>
              <a:rPr lang="cs-CZ" sz="1900" dirty="0" smtClean="0"/>
              <a:t> - Výsledky </a:t>
            </a:r>
            <a:r>
              <a:rPr lang="cs-CZ" sz="1900" dirty="0"/>
              <a:t>obou- nebo </a:t>
            </a:r>
            <a:r>
              <a:rPr lang="cs-CZ" sz="1900" dirty="0" err="1"/>
              <a:t>vícesměrného</a:t>
            </a:r>
            <a:r>
              <a:rPr lang="cs-CZ" sz="1900" dirty="0"/>
              <a:t> </a:t>
            </a:r>
            <a:r>
              <a:rPr lang="cs-CZ" sz="1900" b="1" dirty="0" smtClean="0"/>
              <a:t>jazykového </a:t>
            </a:r>
            <a:r>
              <a:rPr lang="cs-CZ" sz="1900" b="1" dirty="0"/>
              <a:t>kontaktu bez sociální hierarchizace zúčastněných jazyků </a:t>
            </a:r>
            <a:r>
              <a:rPr lang="cs-CZ" sz="1900" dirty="0"/>
              <a:t>a jazykových komunit, v historické jazykovědě s důrazem na </a:t>
            </a:r>
            <a:r>
              <a:rPr lang="cs-CZ" sz="1900" b="1" dirty="0"/>
              <a:t>trvání takového jazykového kontaktu bez zániku jednoho ze zúčastněných jazyků</a:t>
            </a:r>
            <a:r>
              <a:rPr lang="cs-CZ" sz="1900" dirty="0"/>
              <a:t>. Uvedenou definici naplňuje např. balkánský </a:t>
            </a:r>
            <a:r>
              <a:rPr lang="cs-CZ" sz="1900" dirty="0" smtClean="0"/>
              <a:t>jazykový </a:t>
            </a:r>
            <a:r>
              <a:rPr lang="cs-CZ" sz="1900" dirty="0"/>
              <a:t>svaz. Relativně vyrovnaný, oboustranný a stabilní jazykový kontakt vzniká při dlouhodobém sousedství dvou a více jazyků spojených se stabilním územím v rámci jednoho státu, jako je tomu např. v Belgii </a:t>
            </a:r>
            <a:r>
              <a:rPr lang="cs-CZ" sz="1900" dirty="0" smtClean="0"/>
              <a:t>nebo</a:t>
            </a:r>
            <a:r>
              <a:rPr lang="cs-CZ" sz="1900" dirty="0"/>
              <a:t> ve </a:t>
            </a:r>
            <a:r>
              <a:rPr lang="cs-CZ" sz="1900" dirty="0" smtClean="0"/>
              <a:t>Švýcarsku.</a:t>
            </a:r>
            <a:endParaRPr lang="cs-CZ" sz="1900" b="0" i="0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cap="small" dirty="0"/>
              <a:t>Ivanov, V. </a:t>
            </a:r>
            <a:r>
              <a:rPr lang="cs-CZ" dirty="0"/>
              <a:t>V. </a:t>
            </a:r>
            <a:r>
              <a:rPr lang="cs-CZ" dirty="0" err="1"/>
              <a:t>Genealogičeskaja</a:t>
            </a:r>
            <a:r>
              <a:rPr lang="cs-CZ" dirty="0"/>
              <a:t> </a:t>
            </a:r>
            <a:r>
              <a:rPr lang="cs-CZ" dirty="0" err="1"/>
              <a:t>klassifikacija</a:t>
            </a:r>
            <a:r>
              <a:rPr lang="cs-CZ" dirty="0"/>
              <a:t> </a:t>
            </a:r>
            <a:r>
              <a:rPr lang="cs-CZ" dirty="0" err="1"/>
              <a:t>jazykov</a:t>
            </a:r>
            <a:r>
              <a:rPr lang="cs-CZ" dirty="0"/>
              <a:t>. In </a:t>
            </a:r>
            <a:r>
              <a:rPr lang="cs-CZ" dirty="0" err="1"/>
              <a:t>Jarceva</a:t>
            </a:r>
            <a:r>
              <a:rPr lang="cs-CZ" dirty="0"/>
              <a:t>, V. N. (</a:t>
            </a:r>
            <a:r>
              <a:rPr lang="cs-CZ" dirty="0" err="1"/>
              <a:t>ed</a:t>
            </a:r>
            <a:r>
              <a:rPr lang="cs-CZ" dirty="0"/>
              <a:t>.), </a:t>
            </a:r>
            <a:r>
              <a:rPr lang="cs-CZ" i="1" dirty="0" err="1"/>
              <a:t>Lingvističeskij</a:t>
            </a:r>
            <a:r>
              <a:rPr lang="cs-CZ" i="1" dirty="0"/>
              <a:t> </a:t>
            </a:r>
            <a:r>
              <a:rPr lang="cs-CZ" i="1" dirty="0" err="1"/>
              <a:t>enciklopedičeskij</a:t>
            </a:r>
            <a:r>
              <a:rPr lang="cs-CZ" i="1" dirty="0"/>
              <a:t> </a:t>
            </a:r>
            <a:r>
              <a:rPr lang="cs-CZ" i="1" dirty="0" err="1"/>
              <a:t>slovar</a:t>
            </a:r>
            <a:r>
              <a:rPr lang="cs-CZ" dirty="0"/>
              <a:t>, 1990, 93–98.</a:t>
            </a:r>
          </a:p>
          <a:p>
            <a:r>
              <a:rPr lang="cs-CZ" cap="small" dirty="0"/>
              <a:t>Kopečný, F. </a:t>
            </a:r>
            <a:r>
              <a:rPr lang="cs-CZ" dirty="0"/>
              <a:t>K otázce klasifikace slovanských jazyků. </a:t>
            </a:r>
            <a:r>
              <a:rPr lang="cs-CZ" i="1" dirty="0" err="1"/>
              <a:t>Sl</a:t>
            </a:r>
            <a:r>
              <a:rPr lang="cs-CZ" dirty="0"/>
              <a:t> 19, 1949, 1–12.</a:t>
            </a:r>
          </a:p>
          <a:p>
            <a:r>
              <a:rPr lang="cs-CZ" cap="small" dirty="0" err="1"/>
              <a:t>Lamprecht</a:t>
            </a:r>
            <a:r>
              <a:rPr lang="cs-CZ" cap="small" dirty="0"/>
              <a:t>, A. </a:t>
            </a:r>
            <a:r>
              <a:rPr lang="cs-CZ" i="1" dirty="0"/>
              <a:t>Praslovanština</a:t>
            </a:r>
            <a:r>
              <a:rPr lang="cs-CZ" dirty="0"/>
              <a:t>, 1987.</a:t>
            </a:r>
          </a:p>
          <a:p>
            <a:r>
              <a:rPr lang="cs-CZ" cap="small" dirty="0"/>
              <a:t>Marvan, J. </a:t>
            </a:r>
            <a:r>
              <a:rPr lang="cs-CZ" i="1" dirty="0"/>
              <a:t>Jazykové milénium. Slovanská kontrakce a její český zdroj</a:t>
            </a:r>
            <a:r>
              <a:rPr lang="cs-CZ" dirty="0"/>
              <a:t>, </a:t>
            </a:r>
            <a:r>
              <a:rPr lang="cs-CZ" dirty="0" smtClean="0"/>
              <a:t>2000</a:t>
            </a:r>
          </a:p>
          <a:p>
            <a:r>
              <a:rPr lang="cs-CZ" dirty="0"/>
              <a:t>https://www.czechency.org/</a:t>
            </a:r>
          </a:p>
        </p:txBody>
      </p:sp>
    </p:spTree>
    <p:extLst>
      <p:ext uri="{BB962C8B-B14F-4D97-AF65-F5344CB8AC3E}">
        <p14:creationId xmlns:p14="http://schemas.microsoft.com/office/powerpoint/2010/main" val="8339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pPr algn="ctr"/>
            <a:r>
              <a:rPr lang="cs-CZ" b="1" dirty="0"/>
              <a:t>Výčet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84784"/>
            <a:ext cx="9753600" cy="468741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dirty="0"/>
              <a:t>Jako </a:t>
            </a:r>
            <a:r>
              <a:rPr lang="cs-CZ" u="sng" dirty="0" smtClean="0"/>
              <a:t>národní jazyk</a:t>
            </a:r>
            <a:r>
              <a:rPr lang="cs-CZ" u="sng" dirty="0"/>
              <a:t> spisovný </a:t>
            </a:r>
            <a:r>
              <a:rPr lang="cs-CZ" dirty="0"/>
              <a:t>se </a:t>
            </a:r>
            <a:r>
              <a:rPr lang="cs-CZ" dirty="0" smtClean="0"/>
              <a:t>vymezují:</a:t>
            </a:r>
          </a:p>
          <a:p>
            <a:r>
              <a:rPr lang="cs-CZ" b="1" dirty="0" smtClean="0"/>
              <a:t>bulharština</a:t>
            </a:r>
            <a:r>
              <a:rPr lang="cs-CZ" dirty="0"/>
              <a:t> (jeden z 12 menšinových jazyků v </a:t>
            </a:r>
            <a:r>
              <a:rPr lang="cs-CZ" dirty="0" smtClean="0"/>
              <a:t>ČR) </a:t>
            </a:r>
            <a:r>
              <a:rPr lang="bg-BG" i="1" dirty="0" smtClean="0"/>
              <a:t>български език</a:t>
            </a:r>
            <a:endParaRPr lang="cs-CZ" i="1" dirty="0" smtClean="0"/>
          </a:p>
          <a:p>
            <a:r>
              <a:rPr lang="cs-CZ" b="1" dirty="0" smtClean="0"/>
              <a:t>makedonština</a:t>
            </a:r>
            <a:r>
              <a:rPr lang="bg-BG" b="1" dirty="0" smtClean="0"/>
              <a:t> </a:t>
            </a:r>
            <a:r>
              <a:rPr lang="bg-BG" i="1" dirty="0"/>
              <a:t>м</a:t>
            </a:r>
            <a:r>
              <a:rPr lang="bg-BG" i="1" dirty="0" smtClean="0"/>
              <a:t>акедонски </a:t>
            </a:r>
            <a:r>
              <a:rPr lang="bg-BG" i="1" dirty="0" err="1"/>
              <a:t>јазик</a:t>
            </a:r>
            <a:endParaRPr lang="cs-CZ" b="1" i="1" dirty="0" smtClean="0"/>
          </a:p>
          <a:p>
            <a:r>
              <a:rPr lang="cs-CZ" b="1" dirty="0" smtClean="0"/>
              <a:t>srbština</a:t>
            </a:r>
            <a:r>
              <a:rPr lang="cs-CZ" dirty="0"/>
              <a:t> (jeden z 12 menšinových jazyků </a:t>
            </a:r>
            <a:r>
              <a:rPr lang="cs-CZ" dirty="0" smtClean="0"/>
              <a:t>v</a:t>
            </a:r>
            <a:r>
              <a:rPr lang="cs-CZ" dirty="0"/>
              <a:t> ČR</a:t>
            </a:r>
            <a:r>
              <a:rPr lang="cs-CZ" dirty="0" smtClean="0"/>
              <a:t>)</a:t>
            </a:r>
            <a:r>
              <a:rPr lang="bg-BG" dirty="0" smtClean="0"/>
              <a:t> </a:t>
            </a:r>
            <a:r>
              <a:rPr lang="cs-CZ" i="1" dirty="0" err="1" smtClean="0"/>
              <a:t>srpski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r>
              <a:rPr lang="cs-CZ" i="1" dirty="0" smtClean="0"/>
              <a:t> </a:t>
            </a:r>
            <a:r>
              <a:rPr lang="bg-BG" i="1" dirty="0" smtClean="0"/>
              <a:t>/ </a:t>
            </a:r>
            <a:r>
              <a:rPr lang="bg-BG" i="1" dirty="0" err="1" smtClean="0"/>
              <a:t>српски</a:t>
            </a:r>
            <a:r>
              <a:rPr lang="bg-BG" i="1" dirty="0" smtClean="0"/>
              <a:t> </a:t>
            </a:r>
            <a:r>
              <a:rPr lang="cs-CZ" i="1" dirty="0"/>
              <a:t>j</a:t>
            </a:r>
            <a:r>
              <a:rPr lang="bg-BG" i="1" dirty="0" smtClean="0"/>
              <a:t>език</a:t>
            </a:r>
            <a:endParaRPr lang="cs-CZ" i="1" dirty="0" smtClean="0"/>
          </a:p>
          <a:p>
            <a:r>
              <a:rPr lang="cs-CZ" b="1" dirty="0" smtClean="0"/>
              <a:t>chorvatština</a:t>
            </a:r>
            <a:r>
              <a:rPr lang="cs-CZ" dirty="0"/>
              <a:t> // </a:t>
            </a:r>
            <a:r>
              <a:rPr lang="cs-CZ" b="1" dirty="0"/>
              <a:t>charvátština</a:t>
            </a:r>
            <a:r>
              <a:rPr lang="cs-CZ" dirty="0"/>
              <a:t> (jeden z 12 menšinových jazyků v ČR</a:t>
            </a:r>
            <a:r>
              <a:rPr lang="cs-CZ" dirty="0" smtClean="0"/>
              <a:t>) </a:t>
            </a:r>
            <a:r>
              <a:rPr lang="cs-CZ" i="1" dirty="0" err="1" smtClean="0"/>
              <a:t>hrvatski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endParaRPr lang="cs-CZ" i="1" dirty="0" smtClean="0"/>
          </a:p>
          <a:p>
            <a:r>
              <a:rPr lang="cs-CZ" b="1" dirty="0" smtClean="0"/>
              <a:t>bosenština</a:t>
            </a:r>
            <a:r>
              <a:rPr lang="cs-CZ" dirty="0"/>
              <a:t> </a:t>
            </a:r>
            <a:r>
              <a:rPr lang="cs-CZ" b="1" dirty="0" smtClean="0"/>
              <a:t>(</a:t>
            </a:r>
            <a:r>
              <a:rPr lang="cs-CZ" b="1" dirty="0" err="1" smtClean="0"/>
              <a:t>bosňáčtina</a:t>
            </a:r>
            <a:r>
              <a:rPr lang="cs-CZ" b="1" dirty="0" smtClean="0"/>
              <a:t>)</a:t>
            </a:r>
            <a:r>
              <a:rPr lang="cs-CZ" dirty="0"/>
              <a:t> </a:t>
            </a:r>
            <a:r>
              <a:rPr lang="cs-CZ" i="1" dirty="0" err="1" smtClean="0"/>
              <a:t>bosanski</a:t>
            </a:r>
            <a:r>
              <a:rPr lang="cs-CZ" i="1" dirty="0" smtClean="0"/>
              <a:t> (</a:t>
            </a:r>
            <a:r>
              <a:rPr lang="cs-CZ" dirty="0" err="1" smtClean="0"/>
              <a:t>srb</a:t>
            </a:r>
            <a:r>
              <a:rPr lang="cs-CZ" dirty="0" smtClean="0"/>
              <a:t>. a </a:t>
            </a:r>
            <a:r>
              <a:rPr lang="cs-CZ" dirty="0" err="1" smtClean="0"/>
              <a:t>chorv</a:t>
            </a:r>
            <a:r>
              <a:rPr lang="cs-CZ" i="1" dirty="0" smtClean="0"/>
              <a:t>. </a:t>
            </a:r>
            <a:r>
              <a:rPr lang="cs-CZ" i="1" dirty="0" err="1" smtClean="0"/>
              <a:t>bošnjački</a:t>
            </a:r>
            <a:r>
              <a:rPr lang="cs-CZ" i="1" dirty="0" smtClean="0"/>
              <a:t>)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endParaRPr lang="cs-CZ" i="1" dirty="0" smtClean="0"/>
          </a:p>
          <a:p>
            <a:pPr marL="45720" indent="0" algn="just">
              <a:buNone/>
            </a:pPr>
            <a:r>
              <a:rPr lang="cs-CZ" dirty="0" smtClean="0"/>
              <a:t>(samotní nositelé tohoto jazyka, </a:t>
            </a:r>
            <a:r>
              <a:rPr lang="cs-CZ" b="1" dirty="0" smtClean="0"/>
              <a:t>Bosňáci</a:t>
            </a:r>
            <a:r>
              <a:rPr lang="cs-CZ" dirty="0" smtClean="0"/>
              <a:t>, preferují </a:t>
            </a:r>
            <a:r>
              <a:rPr lang="cs-CZ" dirty="0" smtClean="0"/>
              <a:t>jeho označování jako </a:t>
            </a:r>
            <a:r>
              <a:rPr lang="cs-CZ" b="1" i="1" dirty="0" smtClean="0"/>
              <a:t>bosenský </a:t>
            </a:r>
            <a:r>
              <a:rPr lang="cs-CZ" dirty="0" smtClean="0"/>
              <a:t>(</a:t>
            </a:r>
            <a:r>
              <a:rPr lang="cs-CZ" dirty="0" err="1" smtClean="0"/>
              <a:t>bosanski</a:t>
            </a:r>
            <a:r>
              <a:rPr lang="cs-CZ" dirty="0" smtClean="0"/>
              <a:t>), </a:t>
            </a:r>
            <a:r>
              <a:rPr lang="cs-CZ" b="1" dirty="0" smtClean="0"/>
              <a:t>srbští a chorvatští lingvisté</a:t>
            </a:r>
            <a:r>
              <a:rPr lang="cs-CZ" dirty="0" smtClean="0"/>
              <a:t> spíše preferují označení </a:t>
            </a:r>
            <a:r>
              <a:rPr lang="cs-CZ" b="1" i="1" dirty="0" err="1" smtClean="0"/>
              <a:t>bosňácký</a:t>
            </a:r>
            <a:r>
              <a:rPr lang="cs-CZ" dirty="0" smtClean="0"/>
              <a:t> (</a:t>
            </a:r>
            <a:r>
              <a:rPr lang="cs-CZ" dirty="0" err="1" smtClean="0"/>
              <a:t>bošnjački</a:t>
            </a:r>
            <a:r>
              <a:rPr lang="cs-CZ" dirty="0" smtClean="0"/>
              <a:t>) s argumentem, že se jedná výhradně o jazyk Bosňáků, nikoliv bos.-herc. Srbů či Chorvatů)</a:t>
            </a:r>
            <a:endParaRPr lang="cs-CZ" dirty="0" smtClean="0"/>
          </a:p>
          <a:p>
            <a:r>
              <a:rPr lang="cs-CZ" b="1" dirty="0" smtClean="0"/>
              <a:t>černohorština</a:t>
            </a:r>
            <a:r>
              <a:rPr lang="cs-CZ" dirty="0"/>
              <a:t> </a:t>
            </a:r>
            <a:r>
              <a:rPr lang="cs-CZ" i="1" dirty="0" err="1" smtClean="0"/>
              <a:t>crnogorski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r>
              <a:rPr lang="cs-CZ" i="1" dirty="0" smtClean="0"/>
              <a:t> </a:t>
            </a:r>
          </a:p>
          <a:p>
            <a:pPr marL="45720" indent="0" algn="just">
              <a:buNone/>
            </a:pPr>
            <a:r>
              <a:rPr lang="cs-CZ" dirty="0" smtClean="0"/>
              <a:t>(</a:t>
            </a:r>
            <a:r>
              <a:rPr lang="cs-CZ" dirty="0"/>
              <a:t>v letech </a:t>
            </a:r>
            <a:r>
              <a:rPr lang="cs-CZ" dirty="0" smtClean="0"/>
              <a:t>cca 1850–1991/1992 </a:t>
            </a:r>
            <a:r>
              <a:rPr lang="cs-CZ" dirty="0"/>
              <a:t>byly srbština, chorvatština, bosenština a černohorština pokládány za jazyk jeden, označovaný termínem </a:t>
            </a:r>
            <a:r>
              <a:rPr lang="cs-CZ" b="1" dirty="0"/>
              <a:t>srbochorvatština /</a:t>
            </a:r>
            <a:r>
              <a:rPr lang="cs-CZ" dirty="0"/>
              <a:t> </a:t>
            </a:r>
            <a:r>
              <a:rPr lang="cs-CZ" b="1" dirty="0" smtClean="0"/>
              <a:t>srbocharvátština</a:t>
            </a:r>
            <a:r>
              <a:rPr lang="cs-CZ" dirty="0" smtClean="0"/>
              <a:t>)</a:t>
            </a:r>
            <a:r>
              <a:rPr lang="cs-CZ" b="1" dirty="0" smtClean="0"/>
              <a:t>, </a:t>
            </a:r>
          </a:p>
          <a:p>
            <a:r>
              <a:rPr lang="cs-CZ" b="1" dirty="0" smtClean="0"/>
              <a:t>slovinština </a:t>
            </a:r>
            <a:r>
              <a:rPr lang="cs-CZ" i="1" dirty="0" err="1" smtClean="0"/>
              <a:t>slovenski</a:t>
            </a:r>
            <a:r>
              <a:rPr lang="cs-CZ" i="1" dirty="0" smtClean="0"/>
              <a:t> </a:t>
            </a:r>
            <a:r>
              <a:rPr lang="cs-CZ" i="1" dirty="0" err="1" smtClean="0"/>
              <a:t>jezik</a:t>
            </a:r>
            <a:r>
              <a:rPr lang="cs-CZ" i="1" dirty="0" smtClean="0"/>
              <a:t>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7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r>
              <a:rPr lang="cs-CZ" b="1" dirty="0"/>
              <a:t>Výčet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slovenština</a:t>
            </a:r>
            <a:r>
              <a:rPr lang="cs-CZ" dirty="0" smtClean="0"/>
              <a:t>(jeden </a:t>
            </a:r>
            <a:r>
              <a:rPr lang="cs-CZ" dirty="0"/>
              <a:t>z 12 menšinových jazyků v ČR</a:t>
            </a:r>
            <a:r>
              <a:rPr lang="cs-CZ" dirty="0" smtClean="0"/>
              <a:t>) </a:t>
            </a:r>
            <a:r>
              <a:rPr lang="cs-CZ" i="1" dirty="0" smtClean="0"/>
              <a:t>slovenský jazyk</a:t>
            </a:r>
          </a:p>
          <a:p>
            <a:r>
              <a:rPr lang="cs-CZ" b="1" dirty="0"/>
              <a:t>č</a:t>
            </a:r>
            <a:r>
              <a:rPr lang="cs-CZ" b="1" dirty="0" smtClean="0"/>
              <a:t>eština</a:t>
            </a:r>
            <a:r>
              <a:rPr lang="cs-CZ" dirty="0" smtClean="0"/>
              <a:t> </a:t>
            </a:r>
            <a:r>
              <a:rPr lang="cs-CZ" i="1" dirty="0" smtClean="0"/>
              <a:t>český jazyk</a:t>
            </a:r>
          </a:p>
          <a:p>
            <a:r>
              <a:rPr lang="cs-CZ" b="1" dirty="0" smtClean="0"/>
              <a:t>horní </a:t>
            </a:r>
            <a:r>
              <a:rPr lang="cs-CZ" b="1" dirty="0"/>
              <a:t>a dolní lužická </a:t>
            </a:r>
            <a:r>
              <a:rPr lang="cs-CZ" b="1" dirty="0" smtClean="0"/>
              <a:t>srbština</a:t>
            </a:r>
            <a:r>
              <a:rPr lang="cs-CZ" dirty="0"/>
              <a:t> </a:t>
            </a:r>
            <a:r>
              <a:rPr lang="cs-CZ" i="1" dirty="0" err="1" smtClean="0"/>
              <a:t>hornjoserbšćina</a:t>
            </a:r>
            <a:r>
              <a:rPr lang="cs-CZ" i="1" dirty="0" smtClean="0"/>
              <a:t>; </a:t>
            </a:r>
            <a:r>
              <a:rPr lang="cs-CZ" i="1" dirty="0" err="1" smtClean="0"/>
              <a:t>dolnoserbšćina</a:t>
            </a:r>
            <a:endParaRPr lang="cs-CZ" i="1" dirty="0" smtClean="0"/>
          </a:p>
          <a:p>
            <a:r>
              <a:rPr lang="cs-CZ" b="1" dirty="0" smtClean="0"/>
              <a:t>polština</a:t>
            </a:r>
            <a:r>
              <a:rPr lang="cs-CZ" dirty="0"/>
              <a:t> (jeden z 12 menšinových jazyků v ČR</a:t>
            </a:r>
            <a:r>
              <a:rPr lang="cs-CZ" dirty="0" smtClean="0"/>
              <a:t>)</a:t>
            </a:r>
            <a:r>
              <a:rPr lang="bg-BG" dirty="0" smtClean="0"/>
              <a:t> </a:t>
            </a:r>
            <a:r>
              <a:rPr lang="cs-CZ" i="1" dirty="0" err="1"/>
              <a:t>j</a:t>
            </a:r>
            <a:r>
              <a:rPr lang="cs-CZ" i="1" dirty="0" err="1" smtClean="0"/>
              <a:t>ęzyk</a:t>
            </a:r>
            <a:r>
              <a:rPr lang="cs-CZ" i="1" dirty="0" smtClean="0"/>
              <a:t> </a:t>
            </a:r>
            <a:r>
              <a:rPr lang="cs-CZ" i="1" dirty="0" err="1"/>
              <a:t>polski</a:t>
            </a:r>
            <a:endParaRPr lang="cs-CZ" i="1" dirty="0" smtClean="0"/>
          </a:p>
          <a:p>
            <a:r>
              <a:rPr lang="cs-CZ" b="1" dirty="0"/>
              <a:t>b</a:t>
            </a:r>
            <a:r>
              <a:rPr lang="cs-CZ" b="1" dirty="0" smtClean="0"/>
              <a:t>ěloruština</a:t>
            </a:r>
            <a:r>
              <a:rPr lang="bg-BG" dirty="0" smtClean="0"/>
              <a:t> </a:t>
            </a:r>
            <a:r>
              <a:rPr lang="bg-BG" i="1" dirty="0" err="1"/>
              <a:t>беларуская</a:t>
            </a:r>
            <a:r>
              <a:rPr lang="bg-BG" i="1" dirty="0"/>
              <a:t> </a:t>
            </a:r>
            <a:r>
              <a:rPr lang="bg-BG" i="1" dirty="0" err="1"/>
              <a:t>мова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b="1" dirty="0" smtClean="0"/>
              <a:t>ukrajinština</a:t>
            </a:r>
            <a:r>
              <a:rPr lang="cs-CZ" dirty="0"/>
              <a:t> („maloruština“, jeden z 12 menšinových jazyků </a:t>
            </a:r>
            <a:r>
              <a:rPr lang="cs-CZ" dirty="0" smtClean="0"/>
              <a:t>v</a:t>
            </a:r>
            <a:r>
              <a:rPr lang="cs-CZ" dirty="0"/>
              <a:t> ČR</a:t>
            </a:r>
            <a:r>
              <a:rPr lang="cs-CZ" dirty="0" smtClean="0"/>
              <a:t>)</a:t>
            </a:r>
            <a:r>
              <a:rPr lang="cs-CZ" dirty="0"/>
              <a:t> </a:t>
            </a:r>
            <a:r>
              <a:rPr lang="bg-BG" i="1" dirty="0" err="1"/>
              <a:t>українська</a:t>
            </a:r>
            <a:r>
              <a:rPr lang="bg-BG" i="1" dirty="0"/>
              <a:t> </a:t>
            </a:r>
            <a:r>
              <a:rPr lang="bg-BG" i="1" dirty="0" err="1" smtClean="0"/>
              <a:t>мова</a:t>
            </a:r>
            <a:endParaRPr lang="bg-BG" i="1" dirty="0" smtClean="0"/>
          </a:p>
          <a:p>
            <a:r>
              <a:rPr lang="cs-CZ" b="1" dirty="0" smtClean="0"/>
              <a:t>ruština</a:t>
            </a:r>
            <a:r>
              <a:rPr lang="cs-CZ" dirty="0"/>
              <a:t> („velkoruština“, jeden z 12 menšinových jazyků v </a:t>
            </a:r>
            <a:r>
              <a:rPr lang="cs-CZ" dirty="0" smtClean="0"/>
              <a:t>ČR) </a:t>
            </a:r>
            <a:r>
              <a:rPr lang="bg-BG" i="1" dirty="0" err="1" smtClean="0"/>
              <a:t>русский</a:t>
            </a:r>
            <a:r>
              <a:rPr lang="bg-BG" i="1" dirty="0" smtClean="0"/>
              <a:t> </a:t>
            </a:r>
            <a:r>
              <a:rPr lang="bg-BG" i="1" dirty="0" err="1" smtClean="0"/>
              <a:t>язык</a:t>
            </a:r>
            <a:endParaRPr lang="cs-CZ" i="1" dirty="0" smtClean="0"/>
          </a:p>
          <a:p>
            <a:pPr marL="45720" indent="0" algn="just">
              <a:buNone/>
            </a:pPr>
            <a:r>
              <a:rPr lang="cs-CZ" dirty="0" smtClean="0"/>
              <a:t>Každý </a:t>
            </a:r>
            <a:r>
              <a:rPr lang="cs-CZ" dirty="0"/>
              <a:t>z těchto </a:t>
            </a:r>
            <a:r>
              <a:rPr lang="cs-CZ" dirty="0" smtClean="0"/>
              <a:t>jazyků</a:t>
            </a:r>
            <a:r>
              <a:rPr lang="cs-CZ" dirty="0"/>
              <a:t> ovšem reprezentuje skupinu </a:t>
            </a:r>
            <a:r>
              <a:rPr lang="cs-CZ" u="sng" dirty="0"/>
              <a:t>více či méně odlišných </a:t>
            </a:r>
            <a:r>
              <a:rPr lang="cs-CZ" u="sng" dirty="0" smtClean="0"/>
              <a:t>dialektů</a:t>
            </a:r>
            <a:r>
              <a:rPr lang="cs-CZ" dirty="0" smtClean="0"/>
              <a:t>, </a:t>
            </a:r>
            <a:r>
              <a:rPr lang="cs-CZ" dirty="0"/>
              <a:t>z nichž lze některé chápat i jako samostatné </a:t>
            </a:r>
            <a:r>
              <a:rPr lang="cs-CZ" dirty="0" smtClean="0"/>
              <a:t>jazyky</a:t>
            </a:r>
            <a:r>
              <a:rPr lang="cs-CZ" dirty="0"/>
              <a:t> (</a:t>
            </a:r>
            <a:r>
              <a:rPr lang="cs-CZ" b="1" dirty="0"/>
              <a:t>kašubština</a:t>
            </a:r>
            <a:r>
              <a:rPr lang="cs-CZ" dirty="0"/>
              <a:t>, </a:t>
            </a:r>
            <a:r>
              <a:rPr lang="cs-CZ" b="1" dirty="0"/>
              <a:t>rusínština</a:t>
            </a:r>
            <a:r>
              <a:rPr lang="cs-CZ" dirty="0"/>
              <a:t> (jeden z 12 menšinových jazyků v ČR), </a:t>
            </a:r>
            <a:r>
              <a:rPr lang="cs-CZ" b="1" dirty="0"/>
              <a:t>západní </a:t>
            </a:r>
            <a:r>
              <a:rPr lang="cs-CZ" b="1" dirty="0" err="1"/>
              <a:t>polesština</a:t>
            </a:r>
            <a:r>
              <a:rPr lang="cs-CZ" dirty="0"/>
              <a:t>);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z</a:t>
            </a:r>
            <a:r>
              <a:rPr lang="cs-CZ" dirty="0"/>
              <a:t> diachronního hlediska se ke </a:t>
            </a:r>
            <a:r>
              <a:rPr lang="cs-CZ" b="1" dirty="0" smtClean="0"/>
              <a:t>slovanským jazykům</a:t>
            </a:r>
            <a:r>
              <a:rPr lang="cs-CZ" dirty="0"/>
              <a:t> řadí i „mrtvé“ </a:t>
            </a:r>
            <a:r>
              <a:rPr lang="cs-CZ" dirty="0" smtClean="0"/>
              <a:t>jazyky s</a:t>
            </a:r>
            <a:r>
              <a:rPr lang="cs-CZ" b="1" dirty="0" smtClean="0"/>
              <a:t>taroslověnština</a:t>
            </a:r>
            <a:r>
              <a:rPr lang="cs-CZ" dirty="0"/>
              <a:t>, </a:t>
            </a:r>
            <a:r>
              <a:rPr lang="cs-CZ" b="1" dirty="0"/>
              <a:t>polabština</a:t>
            </a:r>
            <a:r>
              <a:rPr lang="cs-CZ" dirty="0"/>
              <a:t> (</a:t>
            </a:r>
            <a:r>
              <a:rPr lang="cs-CZ" dirty="0" err="1"/>
              <a:t>drevjanština</a:t>
            </a:r>
            <a:r>
              <a:rPr lang="cs-CZ" dirty="0"/>
              <a:t>), </a:t>
            </a:r>
            <a:r>
              <a:rPr lang="cs-CZ" b="1" dirty="0"/>
              <a:t>pomořská slovinština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7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50106"/>
          </a:xfrm>
        </p:spPr>
        <p:txBody>
          <a:bodyPr/>
          <a:lstStyle/>
          <a:p>
            <a:pPr algn="ctr"/>
            <a:r>
              <a:rPr lang="cs-CZ" b="1" dirty="0" smtClean="0"/>
              <a:t>Grafické systémy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340768"/>
            <a:ext cx="9753600" cy="525658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lv-LV" dirty="0" smtClean="0"/>
              <a:t>Grafika</a:t>
            </a:r>
            <a:r>
              <a:rPr lang="cs-CZ" dirty="0" smtClean="0"/>
              <a:t> slovanských jazyků </a:t>
            </a:r>
            <a:r>
              <a:rPr lang="lv-LV" dirty="0" smtClean="0"/>
              <a:t>odráží </a:t>
            </a:r>
            <a:r>
              <a:rPr lang="lv-LV" dirty="0"/>
              <a:t>kulturně-historické </a:t>
            </a:r>
            <a:r>
              <a:rPr lang="lv-LV" dirty="0" smtClean="0"/>
              <a:t>vlivy</a:t>
            </a:r>
            <a:endParaRPr lang="cs-CZ" dirty="0" smtClean="0"/>
          </a:p>
          <a:p>
            <a:pPr algn="just">
              <a:lnSpc>
                <a:spcPct val="120000"/>
              </a:lnSpc>
            </a:pPr>
            <a:r>
              <a:rPr lang="lv-LV" sz="2900" dirty="0" smtClean="0"/>
              <a:t>pův</a:t>
            </a:r>
            <a:r>
              <a:rPr lang="cs-CZ" sz="2900" dirty="0" err="1" smtClean="0"/>
              <a:t>odně</a:t>
            </a:r>
            <a:r>
              <a:rPr lang="lv-LV" sz="2900" dirty="0"/>
              <a:t> </a:t>
            </a:r>
            <a:r>
              <a:rPr lang="lv-LV" sz="2900" b="1" dirty="0"/>
              <a:t>pravoslavní Slované </a:t>
            </a:r>
            <a:r>
              <a:rPr lang="lv-LV" sz="2900" dirty="0"/>
              <a:t>(Bulhaři, Bělorusové, Makedonci, Rusové, Srbové a Ukrajinci) užívají vlastní slovanskou abecedu azbuku </a:t>
            </a:r>
            <a:r>
              <a:rPr lang="lv-LV" sz="2900" dirty="0" smtClean="0"/>
              <a:t>(</a:t>
            </a:r>
            <a:r>
              <a:rPr lang="lv-LV" sz="2900" b="1" dirty="0" smtClean="0"/>
              <a:t>cyrilic</a:t>
            </a:r>
            <a:r>
              <a:rPr lang="cs-CZ" sz="2900" b="1" dirty="0" smtClean="0"/>
              <a:t>i</a:t>
            </a:r>
            <a:r>
              <a:rPr lang="lv-LV" sz="2900" dirty="0" smtClean="0"/>
              <a:t>),</a:t>
            </a:r>
            <a:r>
              <a:rPr lang="lv-LV" sz="2900" dirty="0"/>
              <a:t> </a:t>
            </a:r>
            <a:r>
              <a:rPr lang="lv-LV" sz="2900" b="1" dirty="0" smtClean="0"/>
              <a:t>pův</a:t>
            </a:r>
            <a:r>
              <a:rPr lang="cs-CZ" sz="2900" b="1" dirty="0" err="1" smtClean="0"/>
              <a:t>odně</a:t>
            </a:r>
            <a:r>
              <a:rPr lang="lv-LV" sz="2900" b="1" dirty="0"/>
              <a:t> římsko-katoličtí Slované</a:t>
            </a:r>
            <a:r>
              <a:rPr lang="lv-LV" sz="2900" dirty="0"/>
              <a:t> </a:t>
            </a:r>
            <a:r>
              <a:rPr lang="lv-LV" sz="2900" b="1" dirty="0" smtClean="0"/>
              <a:t>latinku</a:t>
            </a:r>
            <a:r>
              <a:rPr lang="lv-LV" sz="2900" dirty="0"/>
              <a:t>, (historicky vyjma bosensko-hercegovské katolíky), </a:t>
            </a:r>
            <a:r>
              <a:rPr lang="lv-LV" sz="2900" u="sng" dirty="0"/>
              <a:t>upravenou pro potřeby fonologického systému příslušného </a:t>
            </a:r>
            <a:r>
              <a:rPr lang="lv-LV" sz="2900" u="sng" dirty="0" smtClean="0"/>
              <a:t>jaz</a:t>
            </a:r>
            <a:r>
              <a:rPr lang="cs-CZ" sz="2900" u="sng" dirty="0" err="1" smtClean="0"/>
              <a:t>yka</a:t>
            </a:r>
            <a:r>
              <a:rPr lang="lv-LV" sz="2900" u="sng" dirty="0"/>
              <a:t> </a:t>
            </a:r>
            <a:endParaRPr lang="cs-CZ" sz="2900" u="sng" dirty="0" smtClean="0"/>
          </a:p>
          <a:p>
            <a:pPr marL="45720" indent="0">
              <a:buNone/>
            </a:pPr>
            <a:r>
              <a:rPr lang="lv-LV" sz="2900" u="sng" dirty="0" smtClean="0"/>
              <a:t>spřežkami</a:t>
            </a:r>
            <a:r>
              <a:rPr lang="cs-CZ" sz="2900" dirty="0" smtClean="0"/>
              <a:t>:</a:t>
            </a:r>
            <a:r>
              <a:rPr lang="lv-LV" sz="2900" dirty="0" smtClean="0"/>
              <a:t> </a:t>
            </a:r>
            <a:endParaRPr lang="cs-CZ" sz="2900" dirty="0" smtClean="0"/>
          </a:p>
          <a:p>
            <a:pPr marL="45720" indent="0">
              <a:buNone/>
            </a:pPr>
            <a:r>
              <a:rPr lang="lv-LV" sz="2900" dirty="0" smtClean="0"/>
              <a:t>např</a:t>
            </a:r>
            <a:r>
              <a:rPr lang="lv-LV" sz="2900" dirty="0"/>
              <a:t>. č., slk., luž., p. </a:t>
            </a:r>
            <a:r>
              <a:rPr lang="lv-LV" sz="2900" b="1" i="1" dirty="0"/>
              <a:t>ch</a:t>
            </a:r>
            <a:r>
              <a:rPr lang="lv-LV" sz="2900" dirty="0"/>
              <a:t> [x], p. </a:t>
            </a:r>
            <a:r>
              <a:rPr lang="lv-LV" sz="2900" b="1" i="1" dirty="0"/>
              <a:t>sz</a:t>
            </a:r>
            <a:r>
              <a:rPr lang="lv-LV" sz="2900" dirty="0"/>
              <a:t> [∫], </a:t>
            </a:r>
            <a:r>
              <a:rPr lang="lv-LV" sz="2900" i="1" dirty="0"/>
              <a:t>rz</a:t>
            </a:r>
            <a:r>
              <a:rPr lang="lv-LV" sz="2900" dirty="0"/>
              <a:t> [ʒ/∫], luž., p., slk. </a:t>
            </a:r>
            <a:r>
              <a:rPr lang="lv-LV" sz="2900" b="1" i="1" dirty="0"/>
              <a:t>dz</a:t>
            </a:r>
            <a:r>
              <a:rPr lang="lv-LV" sz="2900" dirty="0"/>
              <a:t> [d͜z], ch,. sln. </a:t>
            </a:r>
            <a:r>
              <a:rPr lang="lv-LV" sz="2900" b="1" i="1" dirty="0"/>
              <a:t>nj</a:t>
            </a:r>
            <a:r>
              <a:rPr lang="lv-LV" sz="2900" dirty="0"/>
              <a:t> [n,], </a:t>
            </a:r>
            <a:endParaRPr lang="cs-CZ" sz="2900" dirty="0" smtClean="0"/>
          </a:p>
          <a:p>
            <a:pPr marL="45720" indent="0">
              <a:buNone/>
            </a:pPr>
            <a:r>
              <a:rPr lang="cs-CZ" sz="2900" u="sng" dirty="0"/>
              <a:t>d</a:t>
            </a:r>
            <a:r>
              <a:rPr lang="lv-LV" sz="2900" u="sng" dirty="0" smtClean="0"/>
              <a:t>iakritikou</a:t>
            </a:r>
            <a:r>
              <a:rPr lang="cs-CZ" sz="2900" dirty="0" smtClean="0"/>
              <a:t>: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lv-LV" sz="2900" dirty="0" smtClean="0"/>
              <a:t>např</a:t>
            </a:r>
            <a:r>
              <a:rPr lang="lv-LV" sz="2900" dirty="0"/>
              <a:t>. č., hl. </a:t>
            </a:r>
            <a:r>
              <a:rPr lang="lv-LV" sz="2900" b="1" i="1" dirty="0"/>
              <a:t>ř</a:t>
            </a:r>
            <a:r>
              <a:rPr lang="lv-LV" sz="2900" dirty="0"/>
              <a:t> [ř], č., ch., luž., slk. </a:t>
            </a:r>
            <a:r>
              <a:rPr lang="lv-LV" sz="2900" b="1" i="1" dirty="0"/>
              <a:t>ž</a:t>
            </a:r>
            <a:r>
              <a:rPr lang="lv-LV" sz="2900" dirty="0"/>
              <a:t> [ʒ], luž., p.</a:t>
            </a:r>
            <a:r>
              <a:rPr lang="lv-LV" sz="2900" b="1" dirty="0"/>
              <a:t> </a:t>
            </a:r>
            <a:r>
              <a:rPr lang="lv-LV" sz="2900" b="1" i="1" dirty="0"/>
              <a:t>ź</a:t>
            </a:r>
            <a:r>
              <a:rPr lang="lv-LV" sz="2900" dirty="0"/>
              <a:t> [z,], ch., luž., p. </a:t>
            </a:r>
            <a:r>
              <a:rPr lang="lv-LV" sz="2900" b="1" i="1" dirty="0"/>
              <a:t>ć</a:t>
            </a:r>
            <a:r>
              <a:rPr lang="lv-LV" sz="2900" dirty="0"/>
              <a:t> [tś/t∫], p. </a:t>
            </a:r>
            <a:r>
              <a:rPr lang="lv-LV" sz="2900" i="1" dirty="0"/>
              <a:t>ż</a:t>
            </a:r>
            <a:r>
              <a:rPr lang="lv-LV" sz="2900" dirty="0"/>
              <a:t> [ʒ], č., slk. </a:t>
            </a:r>
            <a:r>
              <a:rPr lang="lv-LV" sz="2900" b="1" i="1" dirty="0"/>
              <a:t>á</a:t>
            </a:r>
            <a:r>
              <a:rPr lang="lv-LV" sz="2900" dirty="0"/>
              <a:t> [a:], slk. </a:t>
            </a:r>
            <a:r>
              <a:rPr lang="lv-LV" sz="2900" b="1" i="1" dirty="0"/>
              <a:t>ĺ</a:t>
            </a:r>
            <a:r>
              <a:rPr lang="lv-LV" sz="2900" b="1" dirty="0"/>
              <a:t> </a:t>
            </a:r>
            <a:r>
              <a:rPr lang="lv-LV" sz="2900" dirty="0"/>
              <a:t>[l:], </a:t>
            </a:r>
            <a:r>
              <a:rPr lang="lv-LV" sz="2900" i="1" dirty="0"/>
              <a:t>ľ</a:t>
            </a:r>
            <a:r>
              <a:rPr lang="lv-LV" sz="2900" dirty="0"/>
              <a:t> [l,], č. </a:t>
            </a:r>
            <a:r>
              <a:rPr lang="lv-LV" sz="2900" b="1" i="1" dirty="0"/>
              <a:t>ť</a:t>
            </a:r>
            <a:r>
              <a:rPr lang="lv-LV" sz="2900" dirty="0"/>
              <a:t> [t,], </a:t>
            </a:r>
            <a:r>
              <a:rPr lang="lv-LV" sz="2900" b="1" i="1" dirty="0"/>
              <a:t>ů</a:t>
            </a:r>
            <a:r>
              <a:rPr lang="lv-LV" sz="2900" dirty="0"/>
              <a:t> [u:], č./p. </a:t>
            </a:r>
            <a:r>
              <a:rPr lang="lv-LV" sz="2900" b="1" i="1" dirty="0"/>
              <a:t>ó</a:t>
            </a:r>
            <a:r>
              <a:rPr lang="lv-LV" sz="2900" dirty="0"/>
              <a:t> [o:/u], </a:t>
            </a:r>
            <a:r>
              <a:rPr lang="lv-LV" sz="2900" u="sng" dirty="0"/>
              <a:t>jejich kombinací</a:t>
            </a:r>
            <a:r>
              <a:rPr lang="lv-LV" sz="2900" dirty="0"/>
              <a:t>, např. p., ch. </a:t>
            </a:r>
            <a:r>
              <a:rPr lang="lv-LV" sz="2900" i="1" dirty="0"/>
              <a:t>dż</a:t>
            </a:r>
            <a:r>
              <a:rPr lang="lv-LV" sz="2900" dirty="0"/>
              <a:t>/</a:t>
            </a:r>
            <a:r>
              <a:rPr lang="lv-LV" sz="2900" i="1" dirty="0"/>
              <a:t>dž</a:t>
            </a:r>
            <a:r>
              <a:rPr lang="lv-LV" sz="2900" dirty="0"/>
              <a:t>[ʤ], </a:t>
            </a:r>
            <a:r>
              <a:rPr lang="lv-LV" sz="2900" u="sng" dirty="0"/>
              <a:t>zvláštními znaky</a:t>
            </a:r>
            <a:r>
              <a:rPr lang="lv-LV" sz="2900" dirty="0"/>
              <a:t> luž., p. </a:t>
            </a:r>
            <a:r>
              <a:rPr lang="lv-LV" sz="2900" i="1" dirty="0"/>
              <a:t>ł</a:t>
            </a:r>
            <a:r>
              <a:rPr lang="lv-LV" sz="2900" dirty="0"/>
              <a:t> [ł], ch. </a:t>
            </a:r>
            <a:r>
              <a:rPr lang="lv-LV" sz="2900" b="1" i="1" dirty="0"/>
              <a:t>đ</a:t>
            </a:r>
            <a:r>
              <a:rPr lang="lv-LV" sz="2900" dirty="0"/>
              <a:t> [d͜ʹž́], p. </a:t>
            </a:r>
            <a:r>
              <a:rPr lang="lv-LV" sz="2900" b="1" i="1" dirty="0"/>
              <a:t>ę</a:t>
            </a:r>
            <a:r>
              <a:rPr lang="lv-LV" sz="2900" i="1" dirty="0"/>
              <a:t>, </a:t>
            </a:r>
            <a:r>
              <a:rPr lang="lv-LV" sz="2900" b="1" i="1" dirty="0"/>
              <a:t>ą</a:t>
            </a:r>
            <a:r>
              <a:rPr lang="lv-LV" sz="2900" b="1" dirty="0"/>
              <a:t> </a:t>
            </a:r>
            <a:r>
              <a:rPr lang="lv-LV" sz="2900" dirty="0"/>
              <a:t>[</a:t>
            </a:r>
            <a:r>
              <a:rPr lang="lv-LV" sz="2900" i="1" dirty="0"/>
              <a:t>e͂</a:t>
            </a:r>
            <a:r>
              <a:rPr lang="lv-LV" sz="2900" dirty="0"/>
              <a:t>, </a:t>
            </a:r>
            <a:r>
              <a:rPr lang="lv-LV" sz="2900" i="1" dirty="0"/>
              <a:t>õ</a:t>
            </a:r>
            <a:r>
              <a:rPr lang="lv-LV" sz="2900" dirty="0" smtClean="0"/>
              <a:t>].</a:t>
            </a:r>
            <a:endParaRPr lang="cs-CZ" sz="2900" dirty="0" smtClean="0"/>
          </a:p>
          <a:p>
            <a:pPr marL="45720" indent="0" algn="just">
              <a:buNone/>
            </a:pPr>
            <a:r>
              <a:rPr lang="cs-CZ" sz="2900" b="1" dirty="0" smtClean="0"/>
              <a:t>Cyrilice</a:t>
            </a:r>
            <a:r>
              <a:rPr lang="cs-CZ" sz="2900" dirty="0" smtClean="0"/>
              <a:t> - </a:t>
            </a:r>
            <a:r>
              <a:rPr lang="cs-CZ" sz="2900" dirty="0"/>
              <a:t>s</a:t>
            </a:r>
            <a:r>
              <a:rPr lang="cs-CZ" sz="2900" dirty="0" smtClean="0"/>
              <a:t>lovanské</a:t>
            </a:r>
            <a:r>
              <a:rPr lang="cs-CZ" sz="2900" dirty="0"/>
              <a:t> </a:t>
            </a:r>
            <a:r>
              <a:rPr lang="cs-CZ" sz="2900" dirty="0" smtClean="0"/>
              <a:t>písmo</a:t>
            </a:r>
            <a:r>
              <a:rPr lang="cs-CZ" sz="2900" dirty="0"/>
              <a:t> jen o něco mladší než </a:t>
            </a:r>
            <a:r>
              <a:rPr lang="cs-CZ" sz="2900" dirty="0" smtClean="0"/>
              <a:t>slovanské </a:t>
            </a:r>
            <a:r>
              <a:rPr lang="cs-CZ" sz="2900" dirty="0"/>
              <a:t>písmo </a:t>
            </a:r>
            <a:r>
              <a:rPr lang="cs-CZ" sz="2900" dirty="0" smtClean="0"/>
              <a:t>hlaholice</a:t>
            </a:r>
            <a:r>
              <a:rPr lang="cs-CZ" sz="2900" dirty="0"/>
              <a:t>. Název </a:t>
            </a:r>
            <a:r>
              <a:rPr lang="cs-CZ" sz="2900" i="1" dirty="0"/>
              <a:t>cyrilice</a:t>
            </a:r>
            <a:r>
              <a:rPr lang="cs-CZ" sz="2900" dirty="0"/>
              <a:t> není dosud spolehlivě objasněn; původně se jím totiž označovala asi abeceda hlaholská</a:t>
            </a:r>
            <a:r>
              <a:rPr lang="cs-CZ" sz="2900" dirty="0" smtClean="0"/>
              <a:t>. Cyrilice</a:t>
            </a:r>
            <a:r>
              <a:rPr lang="cs-CZ" sz="2900" dirty="0"/>
              <a:t> vznikla </a:t>
            </a:r>
            <a:r>
              <a:rPr lang="cs-CZ" sz="2900" dirty="0" smtClean="0"/>
              <a:t>v</a:t>
            </a:r>
            <a:r>
              <a:rPr lang="cs-CZ" sz="2900" dirty="0"/>
              <a:t> Bulharsku na přelomu 9. a 10. stol. za cara </a:t>
            </a:r>
            <a:r>
              <a:rPr lang="cs-CZ" sz="2900" dirty="0" smtClean="0"/>
              <a:t>Simeona</a:t>
            </a:r>
            <a:r>
              <a:rPr lang="cs-CZ" sz="2900" dirty="0"/>
              <a:t>. Je to z řečtiny převzatá unciála a jenom pro některé slovanské hlásky, které neměly v řečtině odpovídající protějšek, byly převzaty a graficky upraveny grafémy z </a:t>
            </a:r>
            <a:r>
              <a:rPr lang="cs-CZ" sz="2900" dirty="0" smtClean="0"/>
              <a:t>hlaholice.</a:t>
            </a:r>
          </a:p>
          <a:p>
            <a:pPr marL="45720" indent="0" algn="just">
              <a:buNone/>
            </a:pPr>
            <a:r>
              <a:rPr lang="cs-CZ" sz="2900" b="1" dirty="0" smtClean="0"/>
              <a:t>Latinka</a:t>
            </a:r>
            <a:r>
              <a:rPr lang="cs-CZ" sz="2900" dirty="0" smtClean="0"/>
              <a:t> (latinské písmo) – vzešla </a:t>
            </a:r>
            <a:r>
              <a:rPr lang="cs-CZ" sz="2900" dirty="0"/>
              <a:t>z původního </a:t>
            </a:r>
            <a:r>
              <a:rPr lang="cs-CZ" sz="2900" dirty="0" smtClean="0"/>
              <a:t>abecedního </a:t>
            </a:r>
            <a:r>
              <a:rPr lang="cs-CZ" sz="2900" dirty="0"/>
              <a:t>písma určeného pro zápis latiny, které bylo později adaptováno na další jazyky, včetně češtiny.</a:t>
            </a:r>
          </a:p>
        </p:txBody>
      </p:sp>
    </p:spTree>
    <p:extLst>
      <p:ext uri="{BB962C8B-B14F-4D97-AF65-F5344CB8AC3E}">
        <p14:creationId xmlns:p14="http://schemas.microsoft.com/office/powerpoint/2010/main" val="26274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smtClean="0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475942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cs-CZ" dirty="0"/>
              <a:t>Slovanské jazyky se dělí podle různých </a:t>
            </a:r>
            <a:r>
              <a:rPr lang="cs-CZ" dirty="0" smtClean="0"/>
              <a:t>hledisek: </a:t>
            </a:r>
            <a:r>
              <a:rPr lang="cs-CZ" b="1" dirty="0"/>
              <a:t>geneticky areálového</a:t>
            </a:r>
            <a:r>
              <a:rPr lang="cs-CZ" dirty="0"/>
              <a:t>, </a:t>
            </a:r>
            <a:r>
              <a:rPr lang="cs-CZ" b="1" dirty="0"/>
              <a:t>typologického </a:t>
            </a:r>
            <a:r>
              <a:rPr lang="cs-CZ" dirty="0"/>
              <a:t>aj. do areálových skupin.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Nejčastěji </a:t>
            </a:r>
            <a:r>
              <a:rPr lang="cs-CZ" dirty="0"/>
              <a:t>se objevuje </a:t>
            </a:r>
            <a:r>
              <a:rPr lang="cs-CZ" b="1" u="sng" dirty="0"/>
              <a:t>tradiční klasifikace trichotomická</a:t>
            </a:r>
            <a:r>
              <a:rPr lang="cs-CZ" dirty="0"/>
              <a:t>, která uplatňuje vývojové, </a:t>
            </a:r>
            <a:r>
              <a:rPr lang="cs-CZ" b="1" dirty="0"/>
              <a:t>diachronně typologické hledisko</a:t>
            </a:r>
            <a:r>
              <a:rPr lang="cs-CZ" dirty="0"/>
              <a:t>.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 smtClean="0"/>
              <a:t>Podle </a:t>
            </a:r>
            <a:r>
              <a:rPr lang="cs-CZ" dirty="0"/>
              <a:t>této klasifikace se slovanské jazyky rozdělují do tří skupin </a:t>
            </a:r>
            <a:r>
              <a:rPr lang="cs-CZ" dirty="0" smtClean="0"/>
              <a:t>na:</a:t>
            </a:r>
          </a:p>
          <a:p>
            <a:pPr marL="45720" indent="0" algn="just">
              <a:buNone/>
            </a:pPr>
            <a:r>
              <a:rPr lang="cs-CZ" b="1" i="1" dirty="0" smtClean="0"/>
              <a:t>jazyky </a:t>
            </a:r>
            <a:r>
              <a:rPr lang="cs-CZ" b="1" i="1" dirty="0"/>
              <a:t>jihoslovanské</a:t>
            </a:r>
            <a:r>
              <a:rPr lang="cs-CZ" dirty="0"/>
              <a:t> – bulharština, makedonština, srbština, chorvatština, </a:t>
            </a:r>
            <a:r>
              <a:rPr lang="cs-CZ" dirty="0" smtClean="0"/>
              <a:t>bosenština, </a:t>
            </a:r>
            <a:r>
              <a:rPr lang="cs-CZ" dirty="0"/>
              <a:t>černohorština, slovinština (a zaniklá </a:t>
            </a:r>
            <a:r>
              <a:rPr lang="cs-CZ" dirty="0" smtClean="0"/>
              <a:t>staroslověnština</a:t>
            </a:r>
            <a:r>
              <a:rPr lang="cs-CZ" dirty="0"/>
              <a:t>); 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i="1" dirty="0" smtClean="0"/>
              <a:t>jazyky </a:t>
            </a:r>
            <a:r>
              <a:rPr lang="cs-CZ" b="1" i="1" dirty="0"/>
              <a:t>západoslovanské</a:t>
            </a:r>
            <a:r>
              <a:rPr lang="cs-CZ" dirty="0"/>
              <a:t> – čeština, </a:t>
            </a:r>
            <a:r>
              <a:rPr lang="cs-CZ" dirty="0" smtClean="0"/>
              <a:t>slovenština</a:t>
            </a:r>
            <a:r>
              <a:rPr lang="cs-CZ" dirty="0"/>
              <a:t>, horní a dolní lužická srbština, polština, kašubština (a dále vyhynulé jazyky pomořská slovinština a polabština); </a:t>
            </a:r>
            <a:endParaRPr lang="cs-CZ" dirty="0" smtClean="0"/>
          </a:p>
          <a:p>
            <a:pPr marL="45720" indent="0" algn="just">
              <a:buNone/>
            </a:pPr>
            <a:r>
              <a:rPr lang="cs-CZ" b="1" i="1" dirty="0" smtClean="0"/>
              <a:t>jazyky </a:t>
            </a:r>
            <a:r>
              <a:rPr lang="cs-CZ" b="1" i="1" dirty="0"/>
              <a:t>východoslovanské</a:t>
            </a:r>
            <a:r>
              <a:rPr lang="cs-CZ" dirty="0"/>
              <a:t> – ruština, ukrajinština, běloruština, rusínština, západní </a:t>
            </a:r>
            <a:r>
              <a:rPr lang="cs-CZ" dirty="0" err="1"/>
              <a:t>polesština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268760"/>
            <a:ext cx="9753600" cy="525658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cs-CZ" b="1" dirty="0"/>
              <a:t> Kvalitativní modely</a:t>
            </a:r>
            <a:endParaRPr lang="cs-CZ" dirty="0"/>
          </a:p>
          <a:p>
            <a:pPr algn="just"/>
            <a:r>
              <a:rPr lang="cs-CZ" b="1" dirty="0"/>
              <a:t>Povědomí o společném původu Slovanů </a:t>
            </a:r>
            <a:r>
              <a:rPr lang="cs-CZ" dirty="0"/>
              <a:t>se uchovalo ve společenské paměti nejméně </a:t>
            </a:r>
            <a:r>
              <a:rPr lang="cs-CZ" u="sng" dirty="0"/>
              <a:t>do 12. stol</a:t>
            </a:r>
            <a:r>
              <a:rPr lang="cs-CZ" dirty="0"/>
              <a:t>., kdy je zaznamenal kronikář Nestor.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u="sng" dirty="0"/>
              <a:t>17. stol. </a:t>
            </a:r>
            <a:r>
              <a:rPr lang="cs-CZ" dirty="0"/>
              <a:t>se pokusil o </a:t>
            </a:r>
            <a:r>
              <a:rPr lang="cs-CZ" b="1" dirty="0" smtClean="0"/>
              <a:t>historicky první klasifikaci </a:t>
            </a:r>
            <a:r>
              <a:rPr lang="cs-CZ" dirty="0" smtClean="0"/>
              <a:t>slovanských jazyků chorvatský </a:t>
            </a:r>
            <a:r>
              <a:rPr lang="cs-CZ" dirty="0"/>
              <a:t>jezuita </a:t>
            </a:r>
            <a:r>
              <a:rPr lang="cs-CZ" dirty="0" err="1" smtClean="0"/>
              <a:t>Križanić</a:t>
            </a:r>
            <a:r>
              <a:rPr lang="cs-CZ" dirty="0" smtClean="0"/>
              <a:t> </a:t>
            </a:r>
            <a:r>
              <a:rPr lang="cs-CZ" dirty="0"/>
              <a:t>(1666</a:t>
            </a:r>
            <a:r>
              <a:rPr lang="cs-CZ" dirty="0" smtClean="0"/>
              <a:t>); </a:t>
            </a:r>
            <a:r>
              <a:rPr lang="cs-CZ" b="1" dirty="0" smtClean="0"/>
              <a:t>rozeznával jazyky Rusů, Lechů = Poláků, Čechů, Bulharů, Srbů a Chorvatů</a:t>
            </a:r>
            <a:r>
              <a:rPr lang="cs-CZ" dirty="0" smtClean="0"/>
              <a:t>; </a:t>
            </a:r>
            <a:r>
              <a:rPr lang="cs-CZ" dirty="0"/>
              <a:t>poslední tři nazývá „</a:t>
            </a:r>
            <a:r>
              <a:rPr lang="cs-CZ" dirty="0" err="1"/>
              <a:t>zadunajskými</a:t>
            </a:r>
            <a:r>
              <a:rPr lang="cs-CZ" dirty="0"/>
              <a:t>“. </a:t>
            </a:r>
            <a:endParaRPr lang="cs-CZ" dirty="0" smtClean="0"/>
          </a:p>
          <a:p>
            <a:pPr algn="just"/>
            <a:r>
              <a:rPr lang="cs-CZ" dirty="0" smtClean="0"/>
              <a:t>V</a:t>
            </a:r>
            <a:r>
              <a:rPr lang="cs-CZ" dirty="0"/>
              <a:t> následujícím století jsou už </a:t>
            </a:r>
            <a:r>
              <a:rPr lang="cs-CZ" b="1" dirty="0"/>
              <a:t>rozlišeny prakticky všechny</a:t>
            </a:r>
            <a:r>
              <a:rPr lang="cs-CZ" dirty="0"/>
              <a:t> </a:t>
            </a:r>
            <a:r>
              <a:rPr lang="cs-CZ" dirty="0" smtClean="0"/>
              <a:t>slovanské jazyky, </a:t>
            </a:r>
            <a:r>
              <a:rPr lang="cs-CZ" dirty="0"/>
              <a:t>namísto klasifikačních schémat jsou však </a:t>
            </a:r>
            <a:r>
              <a:rPr lang="cs-CZ" u="sng" dirty="0"/>
              <a:t>uspořádávány jen do jakýchsi seznamů</a:t>
            </a:r>
            <a:r>
              <a:rPr lang="cs-CZ" dirty="0"/>
              <a:t>. </a:t>
            </a:r>
            <a:endParaRPr lang="cs-CZ" dirty="0" smtClean="0"/>
          </a:p>
          <a:p>
            <a:pPr algn="just"/>
            <a:r>
              <a:rPr lang="cs-CZ" dirty="0" smtClean="0"/>
              <a:t>O</a:t>
            </a:r>
            <a:r>
              <a:rPr lang="cs-CZ" dirty="0"/>
              <a:t> seriózním přístupu založeném na specifických izoglosách lze mluvit </a:t>
            </a:r>
            <a:r>
              <a:rPr lang="cs-CZ" b="1" dirty="0"/>
              <a:t>od </a:t>
            </a:r>
            <a:r>
              <a:rPr lang="cs-CZ" b="1" dirty="0" smtClean="0"/>
              <a:t>počátku</a:t>
            </a:r>
            <a:r>
              <a:rPr lang="cs-CZ" b="1" dirty="0"/>
              <a:t> 19. stol</a:t>
            </a:r>
            <a:r>
              <a:rPr lang="cs-CZ" dirty="0"/>
              <a:t>. Od té doby byla předložena nabídka </a:t>
            </a:r>
            <a:r>
              <a:rPr lang="cs-CZ" u="sng" dirty="0"/>
              <a:t>klasifikačních modelů vnitřního členění </a:t>
            </a:r>
            <a:r>
              <a:rPr lang="cs-CZ" u="sng" dirty="0" smtClean="0"/>
              <a:t>slovanských jazyků</a:t>
            </a:r>
            <a:r>
              <a:rPr lang="cs-CZ" dirty="0" smtClean="0"/>
              <a:t>, </a:t>
            </a:r>
            <a:r>
              <a:rPr lang="cs-CZ" dirty="0"/>
              <a:t>vesměs </a:t>
            </a:r>
            <a:r>
              <a:rPr lang="cs-CZ" u="sng" dirty="0"/>
              <a:t>založených na fonologických</a:t>
            </a:r>
            <a:r>
              <a:rPr lang="cs-CZ" dirty="0"/>
              <a:t>, méně často morfologických izoglosách. </a:t>
            </a:r>
            <a:r>
              <a:rPr lang="cs-CZ" u="sng" dirty="0"/>
              <a:t>Přehled nejvýznamnějších </a:t>
            </a:r>
            <a:r>
              <a:rPr lang="cs-CZ" u="sng" dirty="0" smtClean="0"/>
              <a:t>modelů – uspořádání </a:t>
            </a:r>
            <a:r>
              <a:rPr lang="cs-CZ" u="sng" dirty="0"/>
              <a:t>podle členění do dvou až sedmi dceřiných větví</a:t>
            </a:r>
            <a:r>
              <a:rPr lang="cs-CZ" dirty="0" smtClean="0"/>
              <a:t>.</a:t>
            </a:r>
          </a:p>
          <a:p>
            <a:pPr marL="45720" indent="0" algn="just">
              <a:buNone/>
            </a:pPr>
            <a:r>
              <a:rPr lang="cs-CZ" dirty="0" smtClean="0"/>
              <a:t>Izoglosa – v</a:t>
            </a:r>
            <a:r>
              <a:rPr lang="cs-CZ" dirty="0"/>
              <a:t> </a:t>
            </a:r>
            <a:r>
              <a:rPr lang="cs-CZ" dirty="0" smtClean="0"/>
              <a:t>dialektologii</a:t>
            </a:r>
            <a:r>
              <a:rPr lang="cs-CZ" dirty="0"/>
              <a:t> linie na mapě ohraničující území, na němž se vyskytuje určitý </a:t>
            </a:r>
            <a:r>
              <a:rPr lang="cs-CZ" dirty="0" smtClean="0"/>
              <a:t>jazykový</a:t>
            </a:r>
            <a:r>
              <a:rPr lang="cs-CZ" dirty="0"/>
              <a:t> jev, a oddělující toto území od oblasti s odlišným </a:t>
            </a:r>
            <a:r>
              <a:rPr lang="cs-CZ" dirty="0" smtClean="0"/>
              <a:t>jazykovým</a:t>
            </a:r>
            <a:r>
              <a:rPr lang="cs-CZ" dirty="0"/>
              <a:t> jevem. </a:t>
            </a:r>
            <a:r>
              <a:rPr lang="cs-CZ" dirty="0" smtClean="0"/>
              <a:t>Je to jeden </a:t>
            </a:r>
            <a:r>
              <a:rPr lang="cs-CZ" dirty="0"/>
              <a:t>ze základních kartografických prostředků </a:t>
            </a:r>
            <a:r>
              <a:rPr lang="cs-CZ" dirty="0" err="1" smtClean="0"/>
              <a:t>jazykovězeměpisných</a:t>
            </a:r>
            <a:r>
              <a:rPr lang="cs-CZ" dirty="0" smtClean="0"/>
              <a:t> </a:t>
            </a:r>
            <a:r>
              <a:rPr lang="cs-CZ" dirty="0"/>
              <a:t>metod.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4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7"/>
            <a:ext cx="9753600" cy="706091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 smtClean="0"/>
              <a:t>Klasifikace dichotomické</a:t>
            </a:r>
            <a:endParaRPr lang="cs-CZ" b="1" dirty="0"/>
          </a:p>
          <a:p>
            <a:pPr marL="45720" indent="0">
              <a:buNone/>
            </a:pPr>
            <a:r>
              <a:rPr lang="cs-CZ" b="1" dirty="0" smtClean="0"/>
              <a:t>Dobrovský</a:t>
            </a:r>
            <a:r>
              <a:rPr lang="cs-CZ" dirty="0" smtClean="0"/>
              <a:t> </a:t>
            </a:r>
            <a:r>
              <a:rPr lang="cs-CZ" dirty="0"/>
              <a:t>(1809</a:t>
            </a:r>
            <a:r>
              <a:rPr lang="cs-CZ" dirty="0" smtClean="0"/>
              <a:t>) </a:t>
            </a:r>
            <a:r>
              <a:rPr lang="cs-CZ" dirty="0"/>
              <a:t>opírá </a:t>
            </a:r>
            <a:r>
              <a:rPr lang="cs-CZ" dirty="0" smtClean="0"/>
              <a:t>klasifikaci slovanských jazyků</a:t>
            </a:r>
            <a:r>
              <a:rPr lang="cs-CZ" dirty="0"/>
              <a:t> o </a:t>
            </a:r>
            <a:r>
              <a:rPr lang="cs-CZ" b="1" dirty="0"/>
              <a:t>historickou fonetiku</a:t>
            </a:r>
            <a:r>
              <a:rPr lang="cs-CZ" dirty="0"/>
              <a:t> </a:t>
            </a:r>
            <a:r>
              <a:rPr lang="cs-CZ" dirty="0" smtClean="0"/>
              <a:t>slovanské jazykové Izoglosy</a:t>
            </a:r>
            <a:r>
              <a:rPr lang="cs-CZ" dirty="0"/>
              <a:t>, které ilustroval konkrétními příklady, jsou respektovány dodnes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851840"/>
            <a:ext cx="8712968" cy="35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/>
              <a:t>Schleicher</a:t>
            </a:r>
            <a:r>
              <a:rPr lang="cs-CZ" dirty="0"/>
              <a:t> (1850) navrhl obdobný model s podrobnějším členěním v dílčích větvích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564904"/>
            <a:ext cx="8208912" cy="41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173</Words>
  <Application>Microsoft Office PowerPoint</Application>
  <PresentationFormat>Vlastní</PresentationFormat>
  <Paragraphs>84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Continental_World_16x9</vt:lpstr>
      <vt:lpstr>Slovanské jazyky a jejich klasifikace</vt:lpstr>
      <vt:lpstr>SLOVANSKÉ JAZYKY</vt:lpstr>
      <vt:lpstr>Výčet slovanských jazyků</vt:lpstr>
      <vt:lpstr>Výčet slovanských jazyků</vt:lpstr>
      <vt:lpstr>Grafické systémy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Prezentace aplikace PowerPoint</vt:lpstr>
      <vt:lpstr>Prezentace aplikace PowerPoint</vt:lpstr>
      <vt:lpstr>literatura</vt:lpstr>
      <vt:lpstr>literatura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2018-09-19T05:27:00Z</dcterms:created>
  <dcterms:modified xsi:type="dcterms:W3CDTF">2018-09-19T14:24:10Z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