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2"/>
  </p:notesMasterIdLst>
  <p:sldIdLst>
    <p:sldId id="256" r:id="rId2"/>
    <p:sldId id="261" r:id="rId3"/>
    <p:sldId id="284" r:id="rId4"/>
    <p:sldId id="285" r:id="rId5"/>
    <p:sldId id="286" r:id="rId6"/>
    <p:sldId id="259" r:id="rId7"/>
    <p:sldId id="289" r:id="rId8"/>
    <p:sldId id="288" r:id="rId9"/>
    <p:sldId id="287" r:id="rId10"/>
    <p:sldId id="262" r:id="rId11"/>
    <p:sldId id="293" r:id="rId12"/>
    <p:sldId id="294" r:id="rId13"/>
    <p:sldId id="300" r:id="rId14"/>
    <p:sldId id="301" r:id="rId15"/>
    <p:sldId id="302" r:id="rId16"/>
    <p:sldId id="296" r:id="rId17"/>
    <p:sldId id="297" r:id="rId18"/>
    <p:sldId id="298" r:id="rId19"/>
    <p:sldId id="299" r:id="rId20"/>
    <p:sldId id="292" r:id="rId21"/>
  </p:sldIdLst>
  <p:sldSz cx="9144000" cy="5143500" type="screen16x9"/>
  <p:notesSz cx="6858000" cy="9144000"/>
  <p:embeddedFontLst>
    <p:embeddedFont>
      <p:font typeface="Work Sans Light" panose="020B0604020202020204" charset="-18"/>
      <p:regular r:id="rId23"/>
      <p:bold r:id="rId24"/>
    </p:embeddedFont>
    <p:embeddedFont>
      <p:font typeface="Work Sans" panose="020B0604020202020204" charset="-18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0E682A3-F1C1-4E0B-9570-3380419D52E8}">
  <a:tblStyle styleId="{70E682A3-F1C1-4E0B-9570-3380419D52E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 Světlá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198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15608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0902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8843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45168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50451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53161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62765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09107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01268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2692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1681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9080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8449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7038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5011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5595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719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name="adj1" fmla="val 4126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048725" y="3058625"/>
            <a:ext cx="4914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name="adj1" fmla="val 4126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1012800" y="2497750"/>
            <a:ext cx="4950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012800" y="3678252"/>
            <a:ext cx="49500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name="adj1" fmla="val 4126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869150" y="2312925"/>
            <a:ext cx="7405800" cy="200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▪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□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□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□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reverse">
  <p:cSld name="BLANK_1">
    <p:bg>
      <p:bgPr>
        <a:solidFill>
          <a:srgbClr val="000000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name="adj1" fmla="val 412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69150" y="2312925"/>
            <a:ext cx="7405800" cy="20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▪"/>
              <a:defRPr sz="20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□"/>
              <a:defRPr sz="20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□"/>
              <a:defRPr sz="20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□"/>
              <a:defRPr sz="20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○"/>
              <a:defRPr sz="20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■"/>
              <a:defRPr sz="20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●"/>
              <a:defRPr sz="20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○"/>
              <a:defRPr sz="20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■"/>
              <a:defRPr sz="20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r">
              <a:buNone/>
              <a:defRPr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algn="r">
              <a:buNone/>
              <a:defRPr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algn="r">
              <a:buNone/>
              <a:defRPr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algn="r">
              <a:buNone/>
              <a:defRPr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algn="r">
              <a:buNone/>
              <a:defRPr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algn="r">
              <a:buNone/>
              <a:defRPr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algn="r">
              <a:buNone/>
              <a:defRPr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algn="r">
              <a:buNone/>
              <a:defRPr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7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eiec.iec.cat/capitol_veure.asp?id_gelc=261&amp;capitol=1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eiec.iec.cat/capitol_veure.asp?id_gelc=260&amp;capitol=13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ctrTitle"/>
          </p:nvPr>
        </p:nvSpPr>
        <p:spPr>
          <a:xfrm>
            <a:off x="1048724" y="3058625"/>
            <a:ext cx="7509489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dirty="0" smtClean="0"/>
              <a:t>Substitució pronominal</a:t>
            </a:r>
            <a:br>
              <a:rPr lang="ca-ES" dirty="0" smtClean="0"/>
            </a:br>
            <a:r>
              <a:rPr lang="ca-ES" sz="2400" dirty="0" smtClean="0"/>
              <a:t>La presentació definitiva</a:t>
            </a:r>
            <a:endParaRPr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ctrTitle" idx="4294967295"/>
          </p:nvPr>
        </p:nvSpPr>
        <p:spPr>
          <a:xfrm>
            <a:off x="7835995" y="397468"/>
            <a:ext cx="1039872" cy="125431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 smtClean="0">
                <a:solidFill>
                  <a:srgbClr val="FFFFFF"/>
                </a:solidFill>
              </a:rPr>
              <a:t>!!</a:t>
            </a:r>
            <a:endParaRPr sz="8000" dirty="0">
              <a:solidFill>
                <a:srgbClr val="FFFFFF"/>
              </a:solidFill>
            </a:endParaRPr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4294967295"/>
          </p:nvPr>
        </p:nvSpPr>
        <p:spPr>
          <a:xfrm>
            <a:off x="1333786" y="2846328"/>
            <a:ext cx="6290797" cy="16569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algn="just">
              <a:buClr>
                <a:schemeClr val="bg1"/>
              </a:buClr>
            </a:pPr>
            <a:r>
              <a:rPr lang="en" sz="1800" b="1" dirty="0" smtClean="0">
                <a:solidFill>
                  <a:schemeClr val="bg1"/>
                </a:solidFill>
              </a:rPr>
              <a:t>Preferiblement, </a:t>
            </a:r>
            <a:r>
              <a:rPr lang="en" sz="1800" dirty="0" smtClean="0">
                <a:solidFill>
                  <a:schemeClr val="bg1"/>
                </a:solidFill>
              </a:rPr>
              <a:t>la </a:t>
            </a:r>
            <a:r>
              <a:rPr lang="en" sz="1800" dirty="0">
                <a:solidFill>
                  <a:schemeClr val="bg1"/>
                </a:solidFill>
              </a:rPr>
              <a:t>forma </a:t>
            </a:r>
            <a:r>
              <a:rPr lang="en" sz="1800" dirty="0" smtClean="0">
                <a:solidFill>
                  <a:schemeClr val="bg1"/>
                </a:solidFill>
              </a:rPr>
              <a:t>reforçada del pronom feble</a:t>
            </a:r>
            <a:r>
              <a:rPr lang="en" sz="1800" b="1" dirty="0" smtClean="0">
                <a:solidFill>
                  <a:schemeClr val="bg1"/>
                </a:solidFill>
              </a:rPr>
              <a:t> </a:t>
            </a:r>
            <a:r>
              <a:rPr lang="en" sz="1800" b="1" i="1" dirty="0" smtClean="0">
                <a:solidFill>
                  <a:schemeClr val="bg1"/>
                </a:solidFill>
              </a:rPr>
              <a:t>es</a:t>
            </a:r>
            <a:r>
              <a:rPr lang="en" sz="1800" b="1" dirty="0" smtClean="0">
                <a:solidFill>
                  <a:schemeClr val="bg1"/>
                </a:solidFill>
              </a:rPr>
              <a:t> </a:t>
            </a:r>
            <a:r>
              <a:rPr lang="en" sz="1800" dirty="0" smtClean="0">
                <a:solidFill>
                  <a:schemeClr val="bg1"/>
                </a:solidFill>
              </a:rPr>
              <a:t>passa a ser </a:t>
            </a:r>
            <a:r>
              <a:rPr lang="en" sz="1800" b="1" i="1" dirty="0" smtClean="0">
                <a:solidFill>
                  <a:schemeClr val="bg1"/>
                </a:solidFill>
              </a:rPr>
              <a:t>se</a:t>
            </a:r>
            <a:r>
              <a:rPr lang="en" sz="1800" b="1" dirty="0" smtClean="0">
                <a:solidFill>
                  <a:schemeClr val="bg1"/>
                </a:solidFill>
              </a:rPr>
              <a:t> </a:t>
            </a:r>
            <a:r>
              <a:rPr lang="en" sz="1800" dirty="0" smtClean="0">
                <a:solidFill>
                  <a:schemeClr val="bg1"/>
                </a:solidFill>
              </a:rPr>
              <a:t>davant d’un verb començat per </a:t>
            </a:r>
            <a:r>
              <a:rPr lang="en" sz="1800" b="1" dirty="0" smtClean="0">
                <a:solidFill>
                  <a:schemeClr val="bg1"/>
                </a:solidFill>
              </a:rPr>
              <a:t>[s] </a:t>
            </a:r>
            <a:r>
              <a:rPr lang="en" sz="1800" dirty="0" smtClean="0">
                <a:solidFill>
                  <a:schemeClr val="bg1"/>
                </a:solidFill>
              </a:rPr>
              <a:t>(</a:t>
            </a:r>
            <a:r>
              <a:rPr lang="en" sz="1800" i="1" dirty="0" smtClean="0">
                <a:solidFill>
                  <a:schemeClr val="bg1"/>
                </a:solidFill>
              </a:rPr>
              <a:t>s, ce/ci</a:t>
            </a:r>
            <a:r>
              <a:rPr lang="en" sz="1800" dirty="0" smtClean="0">
                <a:solidFill>
                  <a:schemeClr val="bg1"/>
                </a:solidFill>
              </a:rPr>
              <a:t>).</a:t>
            </a:r>
          </a:p>
          <a:p>
            <a:pPr marL="457200" lvl="1" algn="just">
              <a:buClr>
                <a:schemeClr val="bg1"/>
              </a:buClr>
            </a:pPr>
            <a:r>
              <a:rPr lang="en" sz="1800" b="1" i="1" dirty="0" smtClean="0">
                <a:solidFill>
                  <a:schemeClr val="bg1"/>
                </a:solidFill>
              </a:rPr>
              <a:t>Es</a:t>
            </a:r>
            <a:r>
              <a:rPr lang="en" sz="1800" i="1" dirty="0" smtClean="0">
                <a:solidFill>
                  <a:schemeClr val="bg1"/>
                </a:solidFill>
              </a:rPr>
              <a:t> diuen</a:t>
            </a:r>
            <a:r>
              <a:rPr lang="en" sz="1800" dirty="0" smtClean="0">
                <a:solidFill>
                  <a:schemeClr val="bg1"/>
                </a:solidFill>
              </a:rPr>
              <a:t> cf. </a:t>
            </a:r>
            <a:r>
              <a:rPr lang="en" sz="1800" b="1" i="1" dirty="0" smtClean="0">
                <a:solidFill>
                  <a:schemeClr val="bg1"/>
                </a:solidFill>
              </a:rPr>
              <a:t>Se</a:t>
            </a:r>
            <a:r>
              <a:rPr lang="en" sz="1800" i="1" dirty="0" smtClean="0">
                <a:solidFill>
                  <a:schemeClr val="bg1"/>
                </a:solidFill>
              </a:rPr>
              <a:t> citen. </a:t>
            </a:r>
            <a:endParaRPr sz="1800" i="1" dirty="0">
              <a:solidFill>
                <a:schemeClr val="bg1"/>
              </a:solidFill>
            </a:endParaRPr>
          </a:p>
        </p:txBody>
      </p:sp>
      <p:sp>
        <p:nvSpPr>
          <p:cNvPr id="130" name="Google Shape;130;p18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10242" name="Picture 2" descr="Resultado de imagen de gif alert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611" y="916139"/>
            <a:ext cx="2561891" cy="170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ctrTitle"/>
          </p:nvPr>
        </p:nvSpPr>
        <p:spPr>
          <a:xfrm>
            <a:off x="1012800" y="2497750"/>
            <a:ext cx="7670562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Els pronoms </a:t>
            </a:r>
            <a:r>
              <a:rPr lang="ca-ES" sz="3200" dirty="0" smtClean="0"/>
              <a:t>i</a:t>
            </a:r>
            <a:r>
              <a:rPr lang="en" sz="3200" dirty="0" smtClean="0"/>
              <a:t> les seves funcions</a:t>
            </a:r>
            <a:endParaRPr sz="3200" dirty="0"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1"/>
          </p:nvPr>
        </p:nvSpPr>
        <p:spPr>
          <a:xfrm>
            <a:off x="1012800" y="3678252"/>
            <a:ext cx="49500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“Tot forat té el seu pedaç”</a:t>
            </a:r>
            <a:endParaRPr dirty="0"/>
          </a:p>
        </p:txBody>
      </p:sp>
      <p:pic>
        <p:nvPicPr>
          <p:cNvPr id="12290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149" y="661055"/>
            <a:ext cx="3123651" cy="224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30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869150" y="668241"/>
            <a:ext cx="6925877" cy="105978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Complement directe (CD)</a:t>
            </a:r>
            <a:endParaRPr sz="3600" dirty="0"/>
          </a:p>
        </p:txBody>
      </p:sp>
      <p:sp>
        <p:nvSpPr>
          <p:cNvPr id="105" name="Google Shape;105;p17"/>
          <p:cNvSpPr txBox="1">
            <a:spLocks noGrp="1"/>
          </p:cNvSpPr>
          <p:nvPr>
            <p:ph type="body" idx="1"/>
          </p:nvPr>
        </p:nvSpPr>
        <p:spPr>
          <a:xfrm>
            <a:off x="869150" y="1591091"/>
            <a:ext cx="7405800" cy="15812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lang="ca-ES" sz="1800" dirty="0" smtClean="0"/>
              <a:t>El complement propi dels </a:t>
            </a:r>
            <a:r>
              <a:rPr lang="ca-ES" sz="1800" b="1" dirty="0" smtClean="0"/>
              <a:t>verbs transitius</a:t>
            </a:r>
            <a:r>
              <a:rPr lang="ca-ES" sz="1800" dirty="0" smtClean="0"/>
              <a:t>, es tracta de l’ens sobre el qual recau directament l’acció que expressa el verb.  </a:t>
            </a:r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13" name="Google Shape;93;p15"/>
          <p:cNvSpPr txBox="1"/>
          <p:nvPr/>
        </p:nvSpPr>
        <p:spPr>
          <a:xfrm>
            <a:off x="6476199" y="232432"/>
            <a:ext cx="2232000" cy="19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0" b="1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1</a:t>
            </a:r>
            <a:r>
              <a:rPr lang="en" sz="9600" b="1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.</a:t>
            </a:r>
            <a:endParaRPr sz="9600" b="1" dirty="0">
              <a:latin typeface="Work Sans"/>
              <a:ea typeface="Work Sans"/>
              <a:cs typeface="Work Sans"/>
              <a:sym typeface="Work Sans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650770"/>
              </p:ext>
            </p:extLst>
          </p:nvPr>
        </p:nvGraphicFramePr>
        <p:xfrm>
          <a:off x="1216907" y="2740171"/>
          <a:ext cx="6942592" cy="1564640"/>
        </p:xfrm>
        <a:graphic>
          <a:graphicData uri="http://schemas.openxmlformats.org/drawingml/2006/table">
            <a:tbl>
              <a:tblPr firstRow="1" bandRow="1">
                <a:tableStyleId>{70E682A3-F1C1-4E0B-9570-3380419D52E8}</a:tableStyleId>
              </a:tblPr>
              <a:tblGrid>
                <a:gridCol w="923934">
                  <a:extLst>
                    <a:ext uri="{9D8B030D-6E8A-4147-A177-3AD203B41FA5}">
                      <a16:colId xmlns:a16="http://schemas.microsoft.com/office/drawing/2014/main" val="1986583379"/>
                    </a:ext>
                  </a:extLst>
                </a:gridCol>
                <a:gridCol w="811714">
                  <a:extLst>
                    <a:ext uri="{9D8B030D-6E8A-4147-A177-3AD203B41FA5}">
                      <a16:colId xmlns:a16="http://schemas.microsoft.com/office/drawing/2014/main" val="2358656769"/>
                    </a:ext>
                  </a:extLst>
                </a:gridCol>
                <a:gridCol w="867824">
                  <a:extLst>
                    <a:ext uri="{9D8B030D-6E8A-4147-A177-3AD203B41FA5}">
                      <a16:colId xmlns:a16="http://schemas.microsoft.com/office/drawing/2014/main" val="2524290218"/>
                    </a:ext>
                  </a:extLst>
                </a:gridCol>
                <a:gridCol w="867824">
                  <a:extLst>
                    <a:ext uri="{9D8B030D-6E8A-4147-A177-3AD203B41FA5}">
                      <a16:colId xmlns:a16="http://schemas.microsoft.com/office/drawing/2014/main" val="2643550202"/>
                    </a:ext>
                  </a:extLst>
                </a:gridCol>
                <a:gridCol w="867824">
                  <a:extLst>
                    <a:ext uri="{9D8B030D-6E8A-4147-A177-3AD203B41FA5}">
                      <a16:colId xmlns:a16="http://schemas.microsoft.com/office/drawing/2014/main" val="1376932647"/>
                    </a:ext>
                  </a:extLst>
                </a:gridCol>
                <a:gridCol w="867824">
                  <a:extLst>
                    <a:ext uri="{9D8B030D-6E8A-4147-A177-3AD203B41FA5}">
                      <a16:colId xmlns:a16="http://schemas.microsoft.com/office/drawing/2014/main" val="2088332711"/>
                    </a:ext>
                  </a:extLst>
                </a:gridCol>
                <a:gridCol w="1035729">
                  <a:extLst>
                    <a:ext uri="{9D8B030D-6E8A-4147-A177-3AD203B41FA5}">
                      <a16:colId xmlns:a16="http://schemas.microsoft.com/office/drawing/2014/main" val="3830979364"/>
                    </a:ext>
                  </a:extLst>
                </a:gridCol>
                <a:gridCol w="699919">
                  <a:extLst>
                    <a:ext uri="{9D8B030D-6E8A-4147-A177-3AD203B41FA5}">
                      <a16:colId xmlns:a16="http://schemas.microsoft.com/office/drawing/2014/main" val="3043376935"/>
                    </a:ext>
                  </a:extLst>
                </a:gridCol>
              </a:tblGrid>
              <a:tr h="259080">
                <a:tc rowSpan="3">
                  <a:txBody>
                    <a:bodyPr/>
                    <a:lstStyle/>
                    <a:p>
                      <a:endParaRPr lang="cs-CZ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ca-ES" sz="1200" dirty="0" smtClean="0"/>
                        <a:t>1p</a:t>
                      </a:r>
                      <a:endParaRPr lang="cs-CZ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ca-ES" sz="1200" dirty="0" smtClean="0"/>
                        <a:t>2p</a:t>
                      </a:r>
                      <a:endParaRPr lang="cs-CZ" sz="12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a-ES" sz="1200" dirty="0" smtClean="0"/>
                        <a:t>3p</a:t>
                      </a:r>
                      <a:endParaRPr lang="cs-CZ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ca-ES" sz="1200" dirty="0" smtClean="0"/>
                        <a:t>indeterminat</a:t>
                      </a:r>
                      <a:endParaRPr lang="cs-CZ" sz="12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ca-ES" sz="1200" dirty="0" smtClean="0"/>
                        <a:t>neutre</a:t>
                      </a:r>
                      <a:endParaRPr lang="cs-CZ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635253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a-ES" sz="1200" dirty="0" smtClean="0"/>
                        <a:t>Reflexiu o recíproc</a:t>
                      </a:r>
                      <a:endParaRPr lang="cs-CZ" sz="12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a-ES" sz="1200" dirty="0" smtClean="0"/>
                        <a:t>Determinant</a:t>
                      </a:r>
                      <a:endParaRPr lang="cs-CZ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850425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dirty="0" smtClean="0"/>
                        <a:t>Masc.</a:t>
                      </a:r>
                      <a:endParaRPr lang="cs-CZ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dirty="0" smtClean="0"/>
                        <a:t>Fem.</a:t>
                      </a:r>
                      <a:endParaRPr lang="cs-CZ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957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dirty="0" smtClean="0"/>
                        <a:t>Singular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i="1" dirty="0" smtClean="0"/>
                        <a:t>em</a:t>
                      </a:r>
                      <a:endParaRPr lang="cs-CZ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i="1" dirty="0" smtClean="0"/>
                        <a:t>et</a:t>
                      </a:r>
                      <a:endParaRPr lang="cs-CZ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i="1" dirty="0" smtClean="0"/>
                        <a:t>es</a:t>
                      </a:r>
                      <a:endParaRPr lang="cs-CZ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i="1" dirty="0" smtClean="0"/>
                        <a:t>el</a:t>
                      </a:r>
                      <a:endParaRPr lang="cs-CZ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i="1" dirty="0" smtClean="0"/>
                        <a:t>la </a:t>
                      </a:r>
                      <a:endParaRPr lang="cs-CZ" i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a-ES" i="1" dirty="0" smtClean="0"/>
                        <a:t>en</a:t>
                      </a:r>
                      <a:endParaRPr lang="cs-CZ" i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a-ES" i="1" dirty="0" smtClean="0"/>
                        <a:t>ho</a:t>
                      </a:r>
                      <a:endParaRPr lang="cs-CZ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1284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dirty="0" smtClean="0"/>
                        <a:t>Plural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i="1" dirty="0" smtClean="0"/>
                        <a:t>ens</a:t>
                      </a:r>
                      <a:endParaRPr lang="cs-CZ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i="1" dirty="0" smtClean="0"/>
                        <a:t>us</a:t>
                      </a:r>
                      <a:endParaRPr lang="cs-CZ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i="1" dirty="0" smtClean="0"/>
                        <a:t>es</a:t>
                      </a:r>
                      <a:endParaRPr lang="cs-CZ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i="1" dirty="0" smtClean="0"/>
                        <a:t>els</a:t>
                      </a:r>
                      <a:endParaRPr lang="cs-CZ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i="1" dirty="0" smtClean="0"/>
                        <a:t>les</a:t>
                      </a:r>
                      <a:endParaRPr lang="cs-CZ" i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504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215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869150" y="668242"/>
            <a:ext cx="6925877" cy="6242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Complement directe (CD)</a:t>
            </a:r>
            <a:endParaRPr sz="3600" dirty="0"/>
          </a:p>
        </p:txBody>
      </p:sp>
      <p:sp>
        <p:nvSpPr>
          <p:cNvPr id="105" name="Google Shape;105;p17"/>
          <p:cNvSpPr txBox="1">
            <a:spLocks noGrp="1"/>
          </p:cNvSpPr>
          <p:nvPr>
            <p:ph type="body" idx="1"/>
          </p:nvPr>
        </p:nvSpPr>
        <p:spPr>
          <a:xfrm>
            <a:off x="1028049" y="2575293"/>
            <a:ext cx="7405800" cy="15812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lang="ca-ES" sz="1800" dirty="0" smtClean="0"/>
              <a:t>Els pronoms </a:t>
            </a:r>
            <a:r>
              <a:rPr lang="ca-ES" sz="1800" b="1" dirty="0" smtClean="0"/>
              <a:t>el, la, els</a:t>
            </a:r>
            <a:r>
              <a:rPr lang="ca-ES" sz="1800" dirty="0" smtClean="0"/>
              <a:t> i </a:t>
            </a:r>
            <a:r>
              <a:rPr lang="ca-ES" sz="1800" b="1" dirty="0" smtClean="0"/>
              <a:t>les</a:t>
            </a:r>
            <a:r>
              <a:rPr lang="ca-ES" sz="1800" dirty="0" smtClean="0"/>
              <a:t> substitueixen un complement directe determinat: introduït per un </a:t>
            </a:r>
            <a:r>
              <a:rPr lang="ca-ES" sz="1800" b="1" dirty="0" smtClean="0"/>
              <a:t>article definit </a:t>
            </a:r>
            <a:r>
              <a:rPr lang="ca-ES" sz="1800" dirty="0" smtClean="0"/>
              <a:t>(</a:t>
            </a:r>
            <a:r>
              <a:rPr lang="ca-ES" sz="1800" i="1" dirty="0" smtClean="0"/>
              <a:t>el, la, l’, els, les</a:t>
            </a:r>
            <a:r>
              <a:rPr lang="ca-ES" sz="1800" dirty="0" smtClean="0"/>
              <a:t>), un </a:t>
            </a:r>
            <a:r>
              <a:rPr lang="ca-ES" sz="1800" b="1" dirty="0" smtClean="0"/>
              <a:t>adjectiu demostratiu </a:t>
            </a:r>
            <a:r>
              <a:rPr lang="ca-ES" sz="1800" dirty="0" smtClean="0"/>
              <a:t>(</a:t>
            </a:r>
            <a:r>
              <a:rPr lang="ca-ES" sz="1800" i="1" dirty="0" smtClean="0"/>
              <a:t>aquest, aquell</a:t>
            </a:r>
            <a:r>
              <a:rPr lang="ca-ES" sz="1800" dirty="0" smtClean="0"/>
              <a:t>) o un </a:t>
            </a:r>
            <a:r>
              <a:rPr lang="ca-ES" sz="1800" b="1" dirty="0" smtClean="0"/>
              <a:t>adjectiu possessiu</a:t>
            </a:r>
            <a:r>
              <a:rPr lang="ca-ES" sz="1800" dirty="0" smtClean="0"/>
              <a:t> (</a:t>
            </a:r>
            <a:r>
              <a:rPr lang="ca-ES" sz="1800" i="1" dirty="0" smtClean="0"/>
              <a:t>meu, teu, seu</a:t>
            </a:r>
            <a:r>
              <a:rPr lang="ca-ES" sz="1800" dirty="0" smtClean="0"/>
              <a:t>). </a:t>
            </a:r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217389"/>
              </p:ext>
            </p:extLst>
          </p:nvPr>
        </p:nvGraphicFramePr>
        <p:xfrm>
          <a:off x="1546242" y="1292536"/>
          <a:ext cx="6283921" cy="1219200"/>
        </p:xfrm>
        <a:graphic>
          <a:graphicData uri="http://schemas.openxmlformats.org/drawingml/2006/table">
            <a:tbl>
              <a:tblPr firstRow="1" bandRow="1">
                <a:tableStyleId>{70E682A3-F1C1-4E0B-9570-3380419D52E8}</a:tableStyleId>
              </a:tblPr>
              <a:tblGrid>
                <a:gridCol w="836277">
                  <a:extLst>
                    <a:ext uri="{9D8B030D-6E8A-4147-A177-3AD203B41FA5}">
                      <a16:colId xmlns:a16="http://schemas.microsoft.com/office/drawing/2014/main" val="1986583379"/>
                    </a:ext>
                  </a:extLst>
                </a:gridCol>
                <a:gridCol w="734704">
                  <a:extLst>
                    <a:ext uri="{9D8B030D-6E8A-4147-A177-3AD203B41FA5}">
                      <a16:colId xmlns:a16="http://schemas.microsoft.com/office/drawing/2014/main" val="2358656769"/>
                    </a:ext>
                  </a:extLst>
                </a:gridCol>
                <a:gridCol w="785490">
                  <a:extLst>
                    <a:ext uri="{9D8B030D-6E8A-4147-A177-3AD203B41FA5}">
                      <a16:colId xmlns:a16="http://schemas.microsoft.com/office/drawing/2014/main" val="2524290218"/>
                    </a:ext>
                  </a:extLst>
                </a:gridCol>
                <a:gridCol w="785490">
                  <a:extLst>
                    <a:ext uri="{9D8B030D-6E8A-4147-A177-3AD203B41FA5}">
                      <a16:colId xmlns:a16="http://schemas.microsoft.com/office/drawing/2014/main" val="2643550202"/>
                    </a:ext>
                  </a:extLst>
                </a:gridCol>
                <a:gridCol w="785490">
                  <a:extLst>
                    <a:ext uri="{9D8B030D-6E8A-4147-A177-3AD203B41FA5}">
                      <a16:colId xmlns:a16="http://schemas.microsoft.com/office/drawing/2014/main" val="1376932647"/>
                    </a:ext>
                  </a:extLst>
                </a:gridCol>
                <a:gridCol w="785490">
                  <a:extLst>
                    <a:ext uri="{9D8B030D-6E8A-4147-A177-3AD203B41FA5}">
                      <a16:colId xmlns:a16="http://schemas.microsoft.com/office/drawing/2014/main" val="2088332711"/>
                    </a:ext>
                  </a:extLst>
                </a:gridCol>
                <a:gridCol w="937465">
                  <a:extLst>
                    <a:ext uri="{9D8B030D-6E8A-4147-A177-3AD203B41FA5}">
                      <a16:colId xmlns:a16="http://schemas.microsoft.com/office/drawing/2014/main" val="3830979364"/>
                    </a:ext>
                  </a:extLst>
                </a:gridCol>
                <a:gridCol w="633515">
                  <a:extLst>
                    <a:ext uri="{9D8B030D-6E8A-4147-A177-3AD203B41FA5}">
                      <a16:colId xmlns:a16="http://schemas.microsoft.com/office/drawing/2014/main" val="3043376935"/>
                    </a:ext>
                  </a:extLst>
                </a:gridCol>
              </a:tblGrid>
              <a:tr h="193404">
                <a:tc rowSpan="3">
                  <a:txBody>
                    <a:bodyPr/>
                    <a:lstStyle/>
                    <a:p>
                      <a:endParaRPr lang="cs-CZ" sz="10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ca-ES" sz="1000" dirty="0" smtClean="0"/>
                        <a:t>1p</a:t>
                      </a:r>
                      <a:endParaRPr lang="cs-CZ" sz="10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ca-ES" sz="1000" dirty="0" smtClean="0"/>
                        <a:t>2p</a:t>
                      </a:r>
                      <a:endParaRPr lang="cs-CZ" sz="10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a-ES" sz="1000" dirty="0" smtClean="0"/>
                        <a:t>3p</a:t>
                      </a:r>
                      <a:endParaRPr lang="cs-CZ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ca-ES" sz="1000" dirty="0" smtClean="0"/>
                        <a:t>indeterminat</a:t>
                      </a:r>
                      <a:endParaRPr lang="cs-CZ" sz="10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ca-ES" sz="1000" dirty="0" smtClean="0"/>
                        <a:t>neutre</a:t>
                      </a:r>
                      <a:endParaRPr lang="cs-CZ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635253"/>
                  </a:ext>
                </a:extLst>
              </a:tr>
              <a:tr h="19340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a-ES" sz="1000" dirty="0" smtClean="0"/>
                        <a:t>Reflexiu o recíproc</a:t>
                      </a:r>
                      <a:endParaRPr lang="cs-CZ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a-ES" sz="1000" dirty="0" smtClean="0"/>
                        <a:t>Determinant</a:t>
                      </a:r>
                      <a:endParaRPr lang="cs-CZ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850425"/>
                  </a:ext>
                </a:extLst>
              </a:tr>
              <a:tr h="19340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000" dirty="0" smtClean="0"/>
                        <a:t>Masc.</a:t>
                      </a:r>
                      <a:endParaRPr lang="cs-CZ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000" dirty="0" smtClean="0"/>
                        <a:t>Fem.</a:t>
                      </a:r>
                      <a:endParaRPr lang="cs-CZ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957517"/>
                  </a:ext>
                </a:extLst>
              </a:tr>
              <a:tr h="225532">
                <a:tc>
                  <a:txBody>
                    <a:bodyPr/>
                    <a:lstStyle/>
                    <a:p>
                      <a:r>
                        <a:rPr lang="ca-ES" sz="1000" dirty="0" smtClean="0"/>
                        <a:t>Singular</a:t>
                      </a:r>
                      <a:endParaRPr lang="cs-CZ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000" i="1" dirty="0" smtClean="0"/>
                        <a:t>em</a:t>
                      </a:r>
                      <a:endParaRPr lang="cs-CZ" sz="10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000" i="1" dirty="0" smtClean="0"/>
                        <a:t>et</a:t>
                      </a:r>
                      <a:endParaRPr lang="cs-CZ" sz="10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000" i="1" dirty="0" smtClean="0"/>
                        <a:t>es</a:t>
                      </a:r>
                      <a:endParaRPr lang="cs-CZ" sz="10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000" b="1" i="1" dirty="0" smtClean="0"/>
                        <a:t>el</a:t>
                      </a:r>
                      <a:endParaRPr lang="cs-CZ" sz="1000" b="1" i="1" dirty="0"/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000" b="1" i="1" dirty="0" smtClean="0"/>
                        <a:t>la </a:t>
                      </a:r>
                      <a:endParaRPr lang="cs-CZ" sz="1000" b="1" i="1" dirty="0"/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a-ES" sz="1000" i="1" dirty="0" smtClean="0"/>
                        <a:t>en</a:t>
                      </a:r>
                      <a:endParaRPr lang="cs-CZ" sz="1000" i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a-ES" sz="1000" i="1" dirty="0" smtClean="0"/>
                        <a:t>ho</a:t>
                      </a:r>
                      <a:endParaRPr lang="cs-CZ" sz="1000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1284505"/>
                  </a:ext>
                </a:extLst>
              </a:tr>
              <a:tr h="225532">
                <a:tc>
                  <a:txBody>
                    <a:bodyPr/>
                    <a:lstStyle/>
                    <a:p>
                      <a:r>
                        <a:rPr lang="ca-ES" sz="1000" dirty="0" smtClean="0"/>
                        <a:t>Plural</a:t>
                      </a:r>
                      <a:endParaRPr lang="cs-CZ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000" i="1" dirty="0" smtClean="0"/>
                        <a:t>ens</a:t>
                      </a:r>
                      <a:endParaRPr lang="cs-CZ" sz="10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000" i="1" dirty="0" smtClean="0"/>
                        <a:t>us</a:t>
                      </a:r>
                      <a:endParaRPr lang="cs-CZ" sz="10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000" i="1" dirty="0" smtClean="0"/>
                        <a:t>es</a:t>
                      </a:r>
                      <a:endParaRPr lang="cs-CZ" sz="10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000" b="1" i="1" dirty="0" smtClean="0"/>
                        <a:t>els</a:t>
                      </a:r>
                      <a:endParaRPr lang="cs-CZ" sz="1000" b="1" i="1" dirty="0"/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000" b="1" i="1" dirty="0" smtClean="0"/>
                        <a:t>les</a:t>
                      </a:r>
                      <a:endParaRPr lang="cs-CZ" sz="1000" b="1" i="1" dirty="0"/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504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565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869150" y="668242"/>
            <a:ext cx="6925877" cy="6242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Complement directe (CD)</a:t>
            </a:r>
            <a:endParaRPr sz="3600" dirty="0"/>
          </a:p>
        </p:txBody>
      </p:sp>
      <p:sp>
        <p:nvSpPr>
          <p:cNvPr id="105" name="Google Shape;105;p17"/>
          <p:cNvSpPr txBox="1">
            <a:spLocks noGrp="1"/>
          </p:cNvSpPr>
          <p:nvPr>
            <p:ph type="body" idx="1"/>
          </p:nvPr>
        </p:nvSpPr>
        <p:spPr>
          <a:xfrm>
            <a:off x="1028049" y="2575293"/>
            <a:ext cx="7405800" cy="19829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lang="ca-ES" sz="1800" dirty="0" smtClean="0"/>
              <a:t>El pronom </a:t>
            </a:r>
            <a:r>
              <a:rPr lang="ca-ES" sz="1800" b="1" dirty="0" smtClean="0"/>
              <a:t>en </a:t>
            </a:r>
            <a:r>
              <a:rPr lang="ca-ES" sz="1800" dirty="0" smtClean="0"/>
              <a:t>substitueix un complement directe </a:t>
            </a:r>
            <a:r>
              <a:rPr lang="ca-ES" sz="1800" b="1" dirty="0" smtClean="0"/>
              <a:t>indeterminat</a:t>
            </a:r>
            <a:r>
              <a:rPr lang="ca-ES" sz="1800" dirty="0" smtClean="0"/>
              <a:t>: introduït per un </a:t>
            </a:r>
            <a:r>
              <a:rPr lang="ca-ES" sz="1800" b="1" dirty="0" smtClean="0"/>
              <a:t>numeral</a:t>
            </a:r>
            <a:r>
              <a:rPr lang="ca-ES" sz="1800" dirty="0" smtClean="0"/>
              <a:t> (</a:t>
            </a:r>
            <a:r>
              <a:rPr lang="ca-ES" sz="1800" i="1" dirty="0" smtClean="0"/>
              <a:t>dos, tres</a:t>
            </a:r>
            <a:r>
              <a:rPr lang="ca-ES" sz="1800" dirty="0" smtClean="0"/>
              <a:t>), un </a:t>
            </a:r>
            <a:r>
              <a:rPr lang="ca-ES" sz="1800" b="1" dirty="0" smtClean="0"/>
              <a:t>indefinit</a:t>
            </a:r>
            <a:r>
              <a:rPr lang="ca-ES" sz="1800" dirty="0" smtClean="0"/>
              <a:t> (</a:t>
            </a:r>
            <a:r>
              <a:rPr lang="ca-ES" sz="1800" i="1" dirty="0" smtClean="0"/>
              <a:t>algun, un, una</a:t>
            </a:r>
            <a:r>
              <a:rPr lang="ca-ES" sz="1800" dirty="0" smtClean="0"/>
              <a:t>) o un </a:t>
            </a:r>
            <a:r>
              <a:rPr lang="ca-ES" sz="1800" b="1" dirty="0" smtClean="0"/>
              <a:t>quantitatiu</a:t>
            </a:r>
            <a:r>
              <a:rPr lang="ca-ES" sz="1800" dirty="0" smtClean="0"/>
              <a:t> (</a:t>
            </a:r>
            <a:r>
              <a:rPr lang="ca-ES" sz="1800" i="1" dirty="0" smtClean="0"/>
              <a:t>gaire, poc</a:t>
            </a:r>
            <a:r>
              <a:rPr lang="ca-ES" sz="1800" dirty="0" smtClean="0"/>
              <a:t>). També en un complement </a:t>
            </a:r>
            <a:r>
              <a:rPr lang="ca-ES" sz="1800" b="1" dirty="0" smtClean="0"/>
              <a:t>sense article</a:t>
            </a:r>
            <a:r>
              <a:rPr lang="ca-ES" sz="1800" dirty="0" smtClean="0"/>
              <a:t>. </a:t>
            </a:r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lang="ca-ES" sz="1800" dirty="0" smtClean="0"/>
              <a:t>El pronom ho té un valor neutre i substitueix el CD quan un dels pronoms és </a:t>
            </a:r>
            <a:r>
              <a:rPr lang="ca-ES" sz="1800" b="1" i="1" dirty="0" smtClean="0"/>
              <a:t>això</a:t>
            </a:r>
            <a:r>
              <a:rPr lang="ca-ES" sz="1800" i="1" dirty="0" smtClean="0"/>
              <a:t>, </a:t>
            </a:r>
            <a:r>
              <a:rPr lang="ca-ES" sz="1800" b="1" i="1" dirty="0" smtClean="0"/>
              <a:t>allò</a:t>
            </a:r>
            <a:r>
              <a:rPr lang="ca-ES" sz="1800" i="1" dirty="0" smtClean="0"/>
              <a:t> </a:t>
            </a:r>
            <a:r>
              <a:rPr lang="ca-ES" sz="1800" dirty="0" smtClean="0"/>
              <a:t>o una </a:t>
            </a:r>
            <a:r>
              <a:rPr lang="ca-ES" sz="1800" b="1" dirty="0" smtClean="0"/>
              <a:t>oració</a:t>
            </a:r>
            <a:r>
              <a:rPr lang="ca-ES" sz="1800" dirty="0" smtClean="0"/>
              <a:t>. </a:t>
            </a:r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856597"/>
              </p:ext>
            </p:extLst>
          </p:nvPr>
        </p:nvGraphicFramePr>
        <p:xfrm>
          <a:off x="1546242" y="1292536"/>
          <a:ext cx="6283921" cy="1219200"/>
        </p:xfrm>
        <a:graphic>
          <a:graphicData uri="http://schemas.openxmlformats.org/drawingml/2006/table">
            <a:tbl>
              <a:tblPr firstRow="1" bandRow="1">
                <a:tableStyleId>{70E682A3-F1C1-4E0B-9570-3380419D52E8}</a:tableStyleId>
              </a:tblPr>
              <a:tblGrid>
                <a:gridCol w="836277">
                  <a:extLst>
                    <a:ext uri="{9D8B030D-6E8A-4147-A177-3AD203B41FA5}">
                      <a16:colId xmlns:a16="http://schemas.microsoft.com/office/drawing/2014/main" val="1986583379"/>
                    </a:ext>
                  </a:extLst>
                </a:gridCol>
                <a:gridCol w="734704">
                  <a:extLst>
                    <a:ext uri="{9D8B030D-6E8A-4147-A177-3AD203B41FA5}">
                      <a16:colId xmlns:a16="http://schemas.microsoft.com/office/drawing/2014/main" val="2358656769"/>
                    </a:ext>
                  </a:extLst>
                </a:gridCol>
                <a:gridCol w="785490">
                  <a:extLst>
                    <a:ext uri="{9D8B030D-6E8A-4147-A177-3AD203B41FA5}">
                      <a16:colId xmlns:a16="http://schemas.microsoft.com/office/drawing/2014/main" val="2524290218"/>
                    </a:ext>
                  </a:extLst>
                </a:gridCol>
                <a:gridCol w="785490">
                  <a:extLst>
                    <a:ext uri="{9D8B030D-6E8A-4147-A177-3AD203B41FA5}">
                      <a16:colId xmlns:a16="http://schemas.microsoft.com/office/drawing/2014/main" val="2643550202"/>
                    </a:ext>
                  </a:extLst>
                </a:gridCol>
                <a:gridCol w="785490">
                  <a:extLst>
                    <a:ext uri="{9D8B030D-6E8A-4147-A177-3AD203B41FA5}">
                      <a16:colId xmlns:a16="http://schemas.microsoft.com/office/drawing/2014/main" val="1376932647"/>
                    </a:ext>
                  </a:extLst>
                </a:gridCol>
                <a:gridCol w="785490">
                  <a:extLst>
                    <a:ext uri="{9D8B030D-6E8A-4147-A177-3AD203B41FA5}">
                      <a16:colId xmlns:a16="http://schemas.microsoft.com/office/drawing/2014/main" val="2088332711"/>
                    </a:ext>
                  </a:extLst>
                </a:gridCol>
                <a:gridCol w="937465">
                  <a:extLst>
                    <a:ext uri="{9D8B030D-6E8A-4147-A177-3AD203B41FA5}">
                      <a16:colId xmlns:a16="http://schemas.microsoft.com/office/drawing/2014/main" val="3830979364"/>
                    </a:ext>
                  </a:extLst>
                </a:gridCol>
                <a:gridCol w="633515">
                  <a:extLst>
                    <a:ext uri="{9D8B030D-6E8A-4147-A177-3AD203B41FA5}">
                      <a16:colId xmlns:a16="http://schemas.microsoft.com/office/drawing/2014/main" val="3043376935"/>
                    </a:ext>
                  </a:extLst>
                </a:gridCol>
              </a:tblGrid>
              <a:tr h="193404">
                <a:tc rowSpan="3">
                  <a:txBody>
                    <a:bodyPr/>
                    <a:lstStyle/>
                    <a:p>
                      <a:endParaRPr lang="cs-CZ" sz="10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ca-ES" sz="1000" dirty="0" smtClean="0"/>
                        <a:t>1p</a:t>
                      </a:r>
                      <a:endParaRPr lang="cs-CZ" sz="10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ca-ES" sz="1000" dirty="0" smtClean="0"/>
                        <a:t>2p</a:t>
                      </a:r>
                      <a:endParaRPr lang="cs-CZ" sz="10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a-ES" sz="1000" dirty="0" smtClean="0"/>
                        <a:t>3p</a:t>
                      </a:r>
                      <a:endParaRPr lang="cs-CZ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ca-ES" sz="1000" dirty="0" smtClean="0"/>
                        <a:t>indeterminat</a:t>
                      </a:r>
                      <a:endParaRPr lang="cs-CZ" sz="10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ca-ES" sz="1000" dirty="0" smtClean="0"/>
                        <a:t>neutre</a:t>
                      </a:r>
                      <a:endParaRPr lang="cs-CZ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635253"/>
                  </a:ext>
                </a:extLst>
              </a:tr>
              <a:tr h="19340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a-ES" sz="1000" dirty="0" smtClean="0"/>
                        <a:t>Reflexiu o recíproc</a:t>
                      </a:r>
                      <a:endParaRPr lang="cs-CZ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a-ES" sz="1000" dirty="0" smtClean="0"/>
                        <a:t>Determinant</a:t>
                      </a:r>
                      <a:endParaRPr lang="cs-CZ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850425"/>
                  </a:ext>
                </a:extLst>
              </a:tr>
              <a:tr h="19340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000" dirty="0" smtClean="0"/>
                        <a:t>Masc.</a:t>
                      </a:r>
                      <a:endParaRPr lang="cs-CZ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000" dirty="0" smtClean="0"/>
                        <a:t>Fem.</a:t>
                      </a:r>
                      <a:endParaRPr lang="cs-CZ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957517"/>
                  </a:ext>
                </a:extLst>
              </a:tr>
              <a:tr h="225532">
                <a:tc>
                  <a:txBody>
                    <a:bodyPr/>
                    <a:lstStyle/>
                    <a:p>
                      <a:r>
                        <a:rPr lang="ca-ES" sz="1000" dirty="0" smtClean="0"/>
                        <a:t>Singular</a:t>
                      </a:r>
                      <a:endParaRPr lang="cs-CZ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000" i="1" dirty="0" smtClean="0"/>
                        <a:t>em</a:t>
                      </a:r>
                      <a:endParaRPr lang="cs-CZ" sz="10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000" i="1" dirty="0" smtClean="0"/>
                        <a:t>et</a:t>
                      </a:r>
                      <a:endParaRPr lang="cs-CZ" sz="10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000" i="1" dirty="0" smtClean="0"/>
                        <a:t>es</a:t>
                      </a:r>
                      <a:endParaRPr lang="cs-CZ" sz="10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000" b="0" i="1" dirty="0" smtClean="0"/>
                        <a:t>el</a:t>
                      </a:r>
                      <a:endParaRPr lang="cs-CZ" sz="1000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000" b="0" i="1" dirty="0" smtClean="0"/>
                        <a:t>la </a:t>
                      </a:r>
                      <a:endParaRPr lang="cs-CZ" sz="1000" b="0" i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a-ES" sz="1000" b="1" i="1" dirty="0" smtClean="0"/>
                        <a:t>en</a:t>
                      </a:r>
                      <a:endParaRPr lang="cs-CZ" sz="1000" b="1" i="1" dirty="0"/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a-ES" sz="1000" b="1" i="1" dirty="0" smtClean="0"/>
                        <a:t>ho</a:t>
                      </a:r>
                      <a:endParaRPr lang="cs-CZ" sz="1000" b="1" i="1" dirty="0"/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284505"/>
                  </a:ext>
                </a:extLst>
              </a:tr>
              <a:tr h="225532">
                <a:tc>
                  <a:txBody>
                    <a:bodyPr/>
                    <a:lstStyle/>
                    <a:p>
                      <a:r>
                        <a:rPr lang="ca-ES" sz="1000" dirty="0" smtClean="0"/>
                        <a:t>Plural</a:t>
                      </a:r>
                      <a:endParaRPr lang="cs-CZ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000" i="1" dirty="0" smtClean="0"/>
                        <a:t>ens</a:t>
                      </a:r>
                      <a:endParaRPr lang="cs-CZ" sz="10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000" i="1" dirty="0" smtClean="0"/>
                        <a:t>us</a:t>
                      </a:r>
                      <a:endParaRPr lang="cs-CZ" sz="10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000" i="1" dirty="0" smtClean="0"/>
                        <a:t>es</a:t>
                      </a:r>
                      <a:endParaRPr lang="cs-CZ" sz="10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000" b="0" i="1" dirty="0" smtClean="0"/>
                        <a:t>els</a:t>
                      </a:r>
                      <a:endParaRPr lang="cs-CZ" sz="1000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000" b="0" i="1" dirty="0" smtClean="0"/>
                        <a:t>les</a:t>
                      </a:r>
                      <a:endParaRPr lang="cs-CZ" sz="1000" b="0" i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504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026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869150" y="381871"/>
            <a:ext cx="6925877" cy="105978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Complement indirecte (CI)</a:t>
            </a:r>
            <a:endParaRPr sz="3600" dirty="0"/>
          </a:p>
        </p:txBody>
      </p:sp>
      <p:sp>
        <p:nvSpPr>
          <p:cNvPr id="105" name="Google Shape;105;p17"/>
          <p:cNvSpPr txBox="1">
            <a:spLocks noGrp="1"/>
          </p:cNvSpPr>
          <p:nvPr>
            <p:ph type="body" idx="1"/>
          </p:nvPr>
        </p:nvSpPr>
        <p:spPr>
          <a:xfrm>
            <a:off x="869150" y="1303887"/>
            <a:ext cx="6494176" cy="15812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lang="ca-ES" sz="1800" dirty="0" smtClean="0"/>
              <a:t>Indica qui és el destinatari de l’acció que expressa el verb, o qui en rep la conseqüència. </a:t>
            </a:r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lang="ca-ES" sz="1800" dirty="0" smtClean="0"/>
              <a:t>Sempre va precedir de les preposicions </a:t>
            </a:r>
            <a:r>
              <a:rPr lang="ca-ES" sz="1800" b="1" dirty="0" smtClean="0"/>
              <a:t>a</a:t>
            </a:r>
            <a:r>
              <a:rPr lang="ca-ES" sz="1800" dirty="0" smtClean="0"/>
              <a:t> o </a:t>
            </a:r>
            <a:r>
              <a:rPr lang="ca-ES" sz="1800" b="1" dirty="0" smtClean="0"/>
              <a:t>per a</a:t>
            </a:r>
            <a:r>
              <a:rPr lang="ca-ES" sz="1800" dirty="0" smtClean="0"/>
              <a:t>. </a:t>
            </a:r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13" name="Google Shape;93;p15"/>
          <p:cNvSpPr txBox="1"/>
          <p:nvPr/>
        </p:nvSpPr>
        <p:spPr>
          <a:xfrm>
            <a:off x="6476199" y="232432"/>
            <a:ext cx="2232000" cy="19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0" b="1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2</a:t>
            </a:r>
            <a:r>
              <a:rPr lang="en" sz="9600" b="1" dirty="0" smtClean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.</a:t>
            </a:r>
            <a:endParaRPr sz="9600" b="1" dirty="0">
              <a:latin typeface="Work Sans"/>
              <a:ea typeface="Work Sans"/>
              <a:cs typeface="Work Sans"/>
              <a:sym typeface="Work Sans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926656"/>
              </p:ext>
            </p:extLst>
          </p:nvPr>
        </p:nvGraphicFramePr>
        <p:xfrm>
          <a:off x="1948556" y="2444114"/>
          <a:ext cx="4940386" cy="1016000"/>
        </p:xfrm>
        <a:graphic>
          <a:graphicData uri="http://schemas.openxmlformats.org/drawingml/2006/table">
            <a:tbl>
              <a:tblPr firstRow="1" bandRow="1">
                <a:tableStyleId>{70E682A3-F1C1-4E0B-9570-3380419D52E8}</a:tableStyleId>
              </a:tblPr>
              <a:tblGrid>
                <a:gridCol w="870272">
                  <a:extLst>
                    <a:ext uri="{9D8B030D-6E8A-4147-A177-3AD203B41FA5}">
                      <a16:colId xmlns:a16="http://schemas.microsoft.com/office/drawing/2014/main" val="1986583379"/>
                    </a:ext>
                  </a:extLst>
                </a:gridCol>
                <a:gridCol w="790646">
                  <a:extLst>
                    <a:ext uri="{9D8B030D-6E8A-4147-A177-3AD203B41FA5}">
                      <a16:colId xmlns:a16="http://schemas.microsoft.com/office/drawing/2014/main" val="235865676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24290218"/>
                    </a:ext>
                  </a:extLst>
                </a:gridCol>
                <a:gridCol w="900650">
                  <a:extLst>
                    <a:ext uri="{9D8B030D-6E8A-4147-A177-3AD203B41FA5}">
                      <a16:colId xmlns:a16="http://schemas.microsoft.com/office/drawing/2014/main" val="2643550202"/>
                    </a:ext>
                  </a:extLst>
                </a:gridCol>
                <a:gridCol w="1464418">
                  <a:extLst>
                    <a:ext uri="{9D8B030D-6E8A-4147-A177-3AD203B41FA5}">
                      <a16:colId xmlns:a16="http://schemas.microsoft.com/office/drawing/2014/main" val="3830979364"/>
                    </a:ext>
                  </a:extLst>
                </a:gridCol>
              </a:tblGrid>
              <a:tr h="259080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dirty="0" smtClean="0"/>
                        <a:t>1p</a:t>
                      </a:r>
                      <a:endParaRPr lang="cs-CZ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dirty="0" smtClean="0"/>
                        <a:t>2p</a:t>
                      </a:r>
                      <a:endParaRPr lang="cs-CZ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dirty="0" smtClean="0"/>
                        <a:t>3p</a:t>
                      </a:r>
                      <a:endParaRPr lang="cs-CZ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dirty="0" smtClean="0"/>
                        <a:t>Reflexiu o</a:t>
                      </a:r>
                      <a:r>
                        <a:rPr lang="ca-ES" sz="1200" baseline="0" dirty="0" smtClean="0"/>
                        <a:t> recíproc</a:t>
                      </a:r>
                      <a:endParaRPr lang="cs-CZ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635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dirty="0" smtClean="0"/>
                        <a:t>Singular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i="1" dirty="0" smtClean="0"/>
                        <a:t>em</a:t>
                      </a:r>
                      <a:endParaRPr lang="cs-CZ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i="1" dirty="0" smtClean="0"/>
                        <a:t>et</a:t>
                      </a:r>
                      <a:endParaRPr lang="cs-CZ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i="1" dirty="0" smtClean="0"/>
                        <a:t>li (hi)</a:t>
                      </a:r>
                      <a:endParaRPr lang="cs-CZ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i="1" dirty="0" smtClean="0"/>
                        <a:t>es</a:t>
                      </a:r>
                      <a:endParaRPr lang="cs-CZ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1284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dirty="0" smtClean="0"/>
                        <a:t>Plural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i="1" dirty="0" smtClean="0"/>
                        <a:t>ens</a:t>
                      </a:r>
                      <a:endParaRPr lang="cs-CZ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i="1" dirty="0" smtClean="0"/>
                        <a:t>us</a:t>
                      </a:r>
                      <a:endParaRPr lang="cs-CZ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i="1" dirty="0" smtClean="0"/>
                        <a:t>els (hi)</a:t>
                      </a:r>
                      <a:endParaRPr lang="cs-CZ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i="1" dirty="0" smtClean="0"/>
                        <a:t>es</a:t>
                      </a:r>
                      <a:endParaRPr lang="cs-CZ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2504240"/>
                  </a:ext>
                </a:extLst>
              </a:tr>
            </a:tbl>
          </a:graphicData>
        </a:graphic>
      </p:graphicFrame>
      <p:sp>
        <p:nvSpPr>
          <p:cNvPr id="7" name="Google Shape;105;p17"/>
          <p:cNvSpPr txBox="1">
            <a:spLocks/>
          </p:cNvSpPr>
          <p:nvPr/>
        </p:nvSpPr>
        <p:spPr>
          <a:xfrm>
            <a:off x="869150" y="3369136"/>
            <a:ext cx="7405800" cy="1581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▪"/>
              <a:defRPr sz="2000" b="0" i="0" u="none" strike="noStrike" cap="non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□"/>
              <a:defRPr sz="2000" b="0" i="0" u="none" strike="noStrike" cap="non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□"/>
              <a:defRPr sz="2000" b="0" i="0" u="none" strike="noStrike" cap="non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□"/>
              <a:defRPr sz="2000" b="0" i="0" u="none" strike="noStrike" cap="non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○"/>
              <a:defRPr sz="2000" b="0" i="0" u="none" strike="noStrike" cap="non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■"/>
              <a:defRPr sz="2000" b="0" i="0" u="none" strike="noStrike" cap="non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●"/>
              <a:defRPr sz="2000" b="0" i="0" u="none" strike="noStrike" cap="non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○"/>
              <a:defRPr sz="2000" b="0" i="0" u="none" strike="noStrike" cap="non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■"/>
              <a:defRPr sz="2000" b="0" i="0" u="none" strike="noStrike" cap="non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r>
              <a:rPr lang="ca-ES" sz="1800" dirty="0" smtClean="0"/>
              <a:t>El CI en 3a p. s’expressa </a:t>
            </a:r>
            <a:r>
              <a:rPr lang="ca-ES" sz="1800" b="1" dirty="0" smtClean="0"/>
              <a:t>li/els</a:t>
            </a:r>
            <a:r>
              <a:rPr lang="ca-ES" sz="1800" dirty="0" smtClean="0"/>
              <a:t> independentment de si és masc. o fem. </a:t>
            </a:r>
          </a:p>
          <a:p>
            <a:r>
              <a:rPr lang="ca-ES" sz="1800" dirty="0" smtClean="0"/>
              <a:t>El pronom </a:t>
            </a:r>
            <a:r>
              <a:rPr lang="ca-ES" sz="1800" b="1" dirty="0" smtClean="0"/>
              <a:t>hi</a:t>
            </a:r>
            <a:r>
              <a:rPr lang="ca-ES" sz="1800" dirty="0" smtClean="0"/>
              <a:t> s’utilitza en lloc de </a:t>
            </a:r>
            <a:r>
              <a:rPr lang="ca-ES" sz="1800" b="1" dirty="0" smtClean="0"/>
              <a:t>li</a:t>
            </a:r>
            <a:r>
              <a:rPr lang="ca-ES" sz="1800" dirty="0" smtClean="0"/>
              <a:t> quan es combina amb </a:t>
            </a:r>
            <a:r>
              <a:rPr lang="ca-ES" sz="1800" b="1" dirty="0" smtClean="0"/>
              <a:t>el, la, els </a:t>
            </a:r>
            <a:r>
              <a:rPr lang="ca-ES" sz="1800" dirty="0" smtClean="0"/>
              <a:t>i</a:t>
            </a:r>
            <a:r>
              <a:rPr lang="ca-ES" sz="1800" b="1" dirty="0" smtClean="0"/>
              <a:t> les</a:t>
            </a:r>
            <a:r>
              <a:rPr lang="ca-ES" sz="18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1165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869150" y="668241"/>
            <a:ext cx="6925877" cy="105978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/>
              <a:t>Complement de règim verbal (CRV)</a:t>
            </a:r>
            <a:endParaRPr sz="2800" dirty="0"/>
          </a:p>
        </p:txBody>
      </p:sp>
      <p:sp>
        <p:nvSpPr>
          <p:cNvPr id="105" name="Google Shape;105;p17"/>
          <p:cNvSpPr txBox="1">
            <a:spLocks noGrp="1"/>
          </p:cNvSpPr>
          <p:nvPr>
            <p:ph type="body" idx="1"/>
          </p:nvPr>
        </p:nvSpPr>
        <p:spPr>
          <a:xfrm>
            <a:off x="869150" y="1591091"/>
            <a:ext cx="7405800" cy="15812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lang="ca-ES" sz="1800" dirty="0" smtClean="0"/>
              <a:t>Pronoms </a:t>
            </a:r>
            <a:r>
              <a:rPr lang="ca-ES" sz="1800" b="1" dirty="0" smtClean="0"/>
              <a:t>en</a:t>
            </a:r>
            <a:r>
              <a:rPr lang="ca-ES" sz="1800" dirty="0" smtClean="0"/>
              <a:t> i </a:t>
            </a:r>
            <a:r>
              <a:rPr lang="ca-ES" sz="1800" b="1" dirty="0" smtClean="0"/>
              <a:t>hi</a:t>
            </a:r>
          </a:p>
          <a:p>
            <a:pPr lvl="1">
              <a:spcBef>
                <a:spcPts val="600"/>
              </a:spcBef>
              <a:buChar char="▪"/>
            </a:pPr>
            <a:r>
              <a:rPr lang="ca-ES" sz="1800" dirty="0" smtClean="0"/>
              <a:t>S’ha adonat de tot → Se </a:t>
            </a:r>
            <a:r>
              <a:rPr lang="ca-ES" sz="1800" b="1" dirty="0" smtClean="0"/>
              <a:t>n’</a:t>
            </a:r>
            <a:r>
              <a:rPr lang="ca-ES" sz="1800" dirty="0" smtClean="0"/>
              <a:t>ha adonat.</a:t>
            </a:r>
          </a:p>
          <a:p>
            <a:pPr lvl="1">
              <a:spcBef>
                <a:spcPts val="600"/>
              </a:spcBef>
              <a:buChar char="▪"/>
            </a:pPr>
            <a:r>
              <a:rPr lang="ca-ES" sz="1800" dirty="0" smtClean="0"/>
              <a:t>Elles es neguen a fer-ho → Elles s’</a:t>
            </a:r>
            <a:r>
              <a:rPr lang="ca-ES" sz="1800" b="1" dirty="0" smtClean="0"/>
              <a:t>hi</a:t>
            </a:r>
            <a:r>
              <a:rPr lang="ca-ES" sz="1800" dirty="0" smtClean="0"/>
              <a:t> neguen; Vaig pensar en tu → Vaig pensar-</a:t>
            </a:r>
            <a:r>
              <a:rPr lang="ca-ES" sz="1800" b="1" dirty="0" smtClean="0"/>
              <a:t>hi</a:t>
            </a:r>
            <a:r>
              <a:rPr lang="ca-ES" sz="1800" dirty="0" smtClean="0"/>
              <a:t>.</a:t>
            </a:r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13" name="Google Shape;93;p15"/>
          <p:cNvSpPr txBox="1"/>
          <p:nvPr/>
        </p:nvSpPr>
        <p:spPr>
          <a:xfrm>
            <a:off x="6476199" y="232432"/>
            <a:ext cx="2232000" cy="19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0" b="1" dirty="0" smtClean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3</a:t>
            </a:r>
            <a:r>
              <a:rPr lang="en" sz="9600" b="1" dirty="0" smtClean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.</a:t>
            </a:r>
            <a:endParaRPr sz="9600" b="1" dirty="0">
              <a:latin typeface="Work Sans"/>
              <a:ea typeface="Work Sans"/>
              <a:cs typeface="Work Sans"/>
              <a:sym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val="417575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869150" y="668241"/>
            <a:ext cx="6925877" cy="105978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/>
              <a:t>Complement Circumstancial (CC)</a:t>
            </a:r>
            <a:endParaRPr sz="2800" dirty="0"/>
          </a:p>
        </p:txBody>
      </p:sp>
      <p:sp>
        <p:nvSpPr>
          <p:cNvPr id="105" name="Google Shape;105;p17"/>
          <p:cNvSpPr txBox="1">
            <a:spLocks noGrp="1"/>
          </p:cNvSpPr>
          <p:nvPr>
            <p:ph type="body" idx="1"/>
          </p:nvPr>
        </p:nvSpPr>
        <p:spPr>
          <a:xfrm>
            <a:off x="869150" y="1591091"/>
            <a:ext cx="7405800" cy="15812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lang="ca-ES" sz="1800" dirty="0" smtClean="0"/>
              <a:t>Pronoms </a:t>
            </a:r>
            <a:r>
              <a:rPr lang="ca-ES" sz="1800" b="1" dirty="0" smtClean="0"/>
              <a:t>en</a:t>
            </a:r>
            <a:r>
              <a:rPr lang="ca-ES" sz="1800" dirty="0" smtClean="0"/>
              <a:t> i </a:t>
            </a:r>
            <a:r>
              <a:rPr lang="ca-ES" sz="1800" b="1" dirty="0" smtClean="0"/>
              <a:t>hi</a:t>
            </a:r>
            <a:r>
              <a:rPr lang="ca-ES" sz="1800" dirty="0" smtClean="0"/>
              <a:t>.</a:t>
            </a:r>
          </a:p>
          <a:p>
            <a:pPr lvl="1">
              <a:spcBef>
                <a:spcPts val="600"/>
              </a:spcBef>
              <a:buChar char="▪"/>
            </a:pPr>
            <a:r>
              <a:rPr lang="ca-ES" sz="1800" dirty="0" smtClean="0"/>
              <a:t>Venen del Montseny → </a:t>
            </a:r>
            <a:r>
              <a:rPr lang="ca-ES" sz="1800" b="1" i="1" dirty="0" smtClean="0"/>
              <a:t>En</a:t>
            </a:r>
            <a:r>
              <a:rPr lang="ca-ES" sz="1800" i="1" dirty="0" smtClean="0"/>
              <a:t> venen</a:t>
            </a:r>
            <a:r>
              <a:rPr lang="ca-ES" sz="1800" dirty="0" smtClean="0"/>
              <a:t>.</a:t>
            </a:r>
          </a:p>
          <a:p>
            <a:pPr lvl="1">
              <a:spcBef>
                <a:spcPts val="600"/>
              </a:spcBef>
              <a:buChar char="▪"/>
            </a:pPr>
            <a:r>
              <a:rPr lang="ca-ES" sz="1800" dirty="0" smtClean="0"/>
              <a:t>Venen amb la seva àvia/a poc a poc (...) → </a:t>
            </a:r>
            <a:r>
              <a:rPr lang="ca-ES" sz="1800" b="1" i="1" dirty="0" smtClean="0"/>
              <a:t>Hi </a:t>
            </a:r>
            <a:r>
              <a:rPr lang="ca-ES" sz="1800" i="1" dirty="0" smtClean="0"/>
              <a:t>venen</a:t>
            </a:r>
            <a:r>
              <a:rPr lang="ca-ES" sz="1800" dirty="0" smtClean="0"/>
              <a:t>.</a:t>
            </a:r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13" name="Google Shape;93;p15"/>
          <p:cNvSpPr txBox="1"/>
          <p:nvPr/>
        </p:nvSpPr>
        <p:spPr>
          <a:xfrm>
            <a:off x="6476199" y="232432"/>
            <a:ext cx="2232000" cy="19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0" b="1" dirty="0" smtClean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4</a:t>
            </a:r>
            <a:r>
              <a:rPr lang="en" sz="9600" b="1" dirty="0" smtClean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.</a:t>
            </a:r>
            <a:endParaRPr sz="9600" b="1" dirty="0">
              <a:latin typeface="Work Sans"/>
              <a:ea typeface="Work Sans"/>
              <a:cs typeface="Work Sans"/>
              <a:sym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val="132697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869150" y="668241"/>
            <a:ext cx="6925877" cy="105978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Complement atributiu (Atr.)</a:t>
            </a:r>
            <a:endParaRPr sz="3600" dirty="0"/>
          </a:p>
        </p:txBody>
      </p:sp>
      <p:sp>
        <p:nvSpPr>
          <p:cNvPr id="105" name="Google Shape;105;p17"/>
          <p:cNvSpPr txBox="1">
            <a:spLocks noGrp="1"/>
          </p:cNvSpPr>
          <p:nvPr>
            <p:ph type="body" idx="1"/>
          </p:nvPr>
        </p:nvSpPr>
        <p:spPr>
          <a:xfrm>
            <a:off x="869150" y="1591091"/>
            <a:ext cx="7405800" cy="15812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lang="ca-ES" sz="1800" dirty="0" smtClean="0"/>
              <a:t>El propi dels </a:t>
            </a:r>
            <a:r>
              <a:rPr lang="ca-ES" sz="1800" b="1" dirty="0" smtClean="0"/>
              <a:t>verbs copulatius </a:t>
            </a:r>
            <a:r>
              <a:rPr lang="ca-ES" sz="1800" dirty="0" smtClean="0"/>
              <a:t>(</a:t>
            </a:r>
            <a:r>
              <a:rPr lang="ca-ES" sz="1800" i="1" dirty="0" smtClean="0"/>
              <a:t>ser, estar, semblar</a:t>
            </a:r>
            <a:r>
              <a:rPr lang="ca-ES" sz="1800" dirty="0" smtClean="0"/>
              <a:t>).</a:t>
            </a:r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lang="ca-ES" sz="1800" dirty="0" smtClean="0"/>
              <a:t>Concorda en gènere i nombre amb el subjecte i pot tenir diverses formes (SN, </a:t>
            </a:r>
            <a:r>
              <a:rPr lang="ca-ES" sz="1800" dirty="0" err="1" smtClean="0"/>
              <a:t>Sprep</a:t>
            </a:r>
            <a:r>
              <a:rPr lang="ca-ES" sz="1800" dirty="0" smtClean="0"/>
              <a:t>, adjectiu, etc.). </a:t>
            </a:r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13" name="Google Shape;93;p15"/>
          <p:cNvSpPr txBox="1"/>
          <p:nvPr/>
        </p:nvSpPr>
        <p:spPr>
          <a:xfrm>
            <a:off x="6476199" y="232432"/>
            <a:ext cx="2232000" cy="19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0" b="1" dirty="0" smtClean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5</a:t>
            </a:r>
            <a:r>
              <a:rPr lang="en" sz="9600" b="1" dirty="0" smtClean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.</a:t>
            </a:r>
            <a:endParaRPr sz="9600" b="1" dirty="0">
              <a:latin typeface="Work Sans"/>
              <a:ea typeface="Work Sans"/>
              <a:cs typeface="Work Sans"/>
              <a:sym typeface="Work Sans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243812"/>
              </p:ext>
            </p:extLst>
          </p:nvPr>
        </p:nvGraphicFramePr>
        <p:xfrm>
          <a:off x="1206605" y="2736047"/>
          <a:ext cx="6588422" cy="1828800"/>
        </p:xfrm>
        <a:graphic>
          <a:graphicData uri="http://schemas.openxmlformats.org/drawingml/2006/table">
            <a:tbl>
              <a:tblPr firstRow="1" bandRow="1">
                <a:tableStyleId>{70E682A3-F1C1-4E0B-9570-3380419D52E8}</a:tableStyleId>
              </a:tblPr>
              <a:tblGrid>
                <a:gridCol w="3760728">
                  <a:extLst>
                    <a:ext uri="{9D8B030D-6E8A-4147-A177-3AD203B41FA5}">
                      <a16:colId xmlns:a16="http://schemas.microsoft.com/office/drawing/2014/main" val="2240126370"/>
                    </a:ext>
                  </a:extLst>
                </a:gridCol>
                <a:gridCol w="2827694">
                  <a:extLst>
                    <a:ext uri="{9D8B030D-6E8A-4147-A177-3AD203B41FA5}">
                      <a16:colId xmlns:a16="http://schemas.microsoft.com/office/drawing/2014/main" val="18507204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a-ES" b="1" dirty="0" smtClean="0"/>
                        <a:t>El, la,</a:t>
                      </a:r>
                      <a:r>
                        <a:rPr lang="ca-ES" b="1" baseline="0" dirty="0" smtClean="0"/>
                        <a:t> els, les</a:t>
                      </a:r>
                    </a:p>
                    <a:p>
                      <a:r>
                        <a:rPr lang="ca-ES" sz="1200" baseline="0" dirty="0" smtClean="0"/>
                        <a:t>Complements atributius determinats per un article, un possessiu o un demostratiu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Sembla </a:t>
                      </a:r>
                      <a:r>
                        <a:rPr lang="ca-ES" b="1" dirty="0" smtClean="0"/>
                        <a:t>el teu pare</a:t>
                      </a:r>
                      <a:r>
                        <a:rPr lang="ca-ES" dirty="0" smtClean="0"/>
                        <a:t>. </a:t>
                      </a:r>
                      <a:r>
                        <a:rPr lang="ca-ES" sz="1400" dirty="0" smtClean="0"/>
                        <a:t>→</a:t>
                      </a:r>
                      <a:r>
                        <a:rPr lang="ca-ES" baseline="0" dirty="0" smtClean="0"/>
                        <a:t> Sí que </a:t>
                      </a:r>
                      <a:r>
                        <a:rPr lang="ca-ES" b="1" baseline="0" dirty="0" smtClean="0"/>
                        <a:t>l’</a:t>
                      </a:r>
                      <a:r>
                        <a:rPr lang="ca-ES" baseline="0" dirty="0" smtClean="0"/>
                        <a:t>és.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2023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b="1" dirty="0" smtClean="0"/>
                        <a:t>Ho</a:t>
                      </a:r>
                    </a:p>
                    <a:p>
                      <a:r>
                        <a:rPr lang="ca-ES" sz="1200" dirty="0" smtClean="0"/>
                        <a:t>Complements</a:t>
                      </a:r>
                      <a:r>
                        <a:rPr lang="ca-ES" sz="1200" baseline="0" dirty="0" smtClean="0"/>
                        <a:t> atributius indeterminats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Està </a:t>
                      </a:r>
                      <a:r>
                        <a:rPr lang="ca-ES" b="1" dirty="0" smtClean="0"/>
                        <a:t>prim</a:t>
                      </a:r>
                      <a:r>
                        <a:rPr lang="ca-ES" dirty="0" smtClean="0"/>
                        <a:t> </a:t>
                      </a:r>
                      <a:r>
                        <a:rPr lang="ca-ES" sz="1400" dirty="0" smtClean="0"/>
                        <a:t>→ </a:t>
                      </a:r>
                      <a:r>
                        <a:rPr lang="ca-ES" sz="1400" b="1" dirty="0" smtClean="0"/>
                        <a:t>Ho</a:t>
                      </a:r>
                      <a:r>
                        <a:rPr lang="ca-ES" sz="1400" dirty="0" smtClean="0"/>
                        <a:t> està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3001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b="1" dirty="0" smtClean="0"/>
                        <a:t>En</a:t>
                      </a:r>
                    </a:p>
                    <a:p>
                      <a:r>
                        <a:rPr lang="ca-ES" sz="1200" dirty="0" smtClean="0"/>
                        <a:t>Complements</a:t>
                      </a:r>
                      <a:r>
                        <a:rPr lang="ca-ES" sz="1200" baseline="0" dirty="0" smtClean="0"/>
                        <a:t> atributius indeterminats amb matís d’intensitat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Que</a:t>
                      </a:r>
                      <a:r>
                        <a:rPr lang="ca-ES" baseline="0" dirty="0" smtClean="0"/>
                        <a:t> </a:t>
                      </a:r>
                      <a:r>
                        <a:rPr lang="ca-ES" b="1" baseline="0" dirty="0" smtClean="0"/>
                        <a:t>n’</a:t>
                      </a:r>
                      <a:r>
                        <a:rPr lang="ca-ES" baseline="0" dirty="0" smtClean="0"/>
                        <a:t>és, </a:t>
                      </a:r>
                      <a:r>
                        <a:rPr lang="ca-ES" b="1" baseline="0" dirty="0" smtClean="0"/>
                        <a:t>d’alt</a:t>
                      </a:r>
                      <a:r>
                        <a:rPr lang="ca-ES" baseline="0" dirty="0" smtClean="0"/>
                        <a:t>, aquest noi!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6251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56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869150" y="668241"/>
            <a:ext cx="6925877" cy="105978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/>
              <a:t>Complement predicatiu (C. Pred.)</a:t>
            </a:r>
            <a:endParaRPr sz="2800" dirty="0"/>
          </a:p>
        </p:txBody>
      </p:sp>
      <p:sp>
        <p:nvSpPr>
          <p:cNvPr id="105" name="Google Shape;105;p17"/>
          <p:cNvSpPr txBox="1">
            <a:spLocks noGrp="1"/>
          </p:cNvSpPr>
          <p:nvPr>
            <p:ph type="body" idx="1"/>
          </p:nvPr>
        </p:nvSpPr>
        <p:spPr>
          <a:xfrm>
            <a:off x="869150" y="1591091"/>
            <a:ext cx="7405800" cy="23663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lang="ca-ES" sz="1800" dirty="0" smtClean="0"/>
              <a:t>Completa el </a:t>
            </a:r>
            <a:r>
              <a:rPr lang="ca-ES" sz="1800" b="1" dirty="0" smtClean="0"/>
              <a:t>subjecte</a:t>
            </a:r>
            <a:r>
              <a:rPr lang="ca-ES" sz="1800" dirty="0" smtClean="0"/>
              <a:t> o el </a:t>
            </a:r>
            <a:r>
              <a:rPr lang="ca-ES" sz="1800" b="1" dirty="0" smtClean="0"/>
              <a:t>complement directe</a:t>
            </a:r>
            <a:r>
              <a:rPr lang="ca-ES" sz="1800" dirty="0" smtClean="0"/>
              <a:t>, i al mateix temps, completa el </a:t>
            </a:r>
            <a:r>
              <a:rPr lang="ca-ES" sz="1800" b="1" dirty="0" smtClean="0"/>
              <a:t>verb</a:t>
            </a:r>
            <a:r>
              <a:rPr lang="ca-ES" sz="1800" dirty="0" smtClean="0"/>
              <a:t>. </a:t>
            </a:r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lang="ca-ES" sz="1800" dirty="0" smtClean="0"/>
              <a:t>Es pot substituir per </a:t>
            </a:r>
            <a:r>
              <a:rPr lang="ca-ES" sz="1800" b="1" dirty="0" smtClean="0"/>
              <a:t>hi</a:t>
            </a:r>
            <a:r>
              <a:rPr lang="ca-ES" sz="1800" dirty="0" smtClean="0"/>
              <a:t>, però també per </a:t>
            </a:r>
            <a:r>
              <a:rPr lang="ca-ES" sz="1800" b="1" dirty="0" smtClean="0"/>
              <a:t>en</a:t>
            </a:r>
            <a:r>
              <a:rPr lang="ca-ES" sz="1800" dirty="0" smtClean="0"/>
              <a:t> amb els verbs </a:t>
            </a:r>
            <a:r>
              <a:rPr lang="ca-ES" sz="1800" i="1" dirty="0" smtClean="0"/>
              <a:t>dir-se</a:t>
            </a:r>
            <a:r>
              <a:rPr lang="ca-ES" sz="1800" dirty="0" smtClean="0"/>
              <a:t> i </a:t>
            </a:r>
            <a:r>
              <a:rPr lang="ca-ES" sz="1800" i="1" dirty="0" smtClean="0"/>
              <a:t>fer-se</a:t>
            </a:r>
            <a:r>
              <a:rPr lang="ca-ES" sz="1800" dirty="0" smtClean="0"/>
              <a:t>. </a:t>
            </a:r>
          </a:p>
          <a:p>
            <a:pPr lvl="1">
              <a:spcBef>
                <a:spcPts val="600"/>
              </a:spcBef>
              <a:buChar char="▪"/>
            </a:pPr>
            <a:r>
              <a:rPr lang="ca-ES" sz="1800" dirty="0" smtClean="0"/>
              <a:t>En Joan ha arribat </a:t>
            </a:r>
            <a:r>
              <a:rPr lang="ca-ES" sz="1800" b="1" dirty="0" smtClean="0"/>
              <a:t>esgotat</a:t>
            </a:r>
            <a:r>
              <a:rPr lang="ca-ES" sz="1800" dirty="0" smtClean="0"/>
              <a:t>. → </a:t>
            </a:r>
            <a:r>
              <a:rPr lang="ca-ES" sz="1800" b="1" dirty="0" smtClean="0"/>
              <a:t>Hi</a:t>
            </a:r>
            <a:r>
              <a:rPr lang="ca-ES" sz="1800" dirty="0" smtClean="0"/>
              <a:t> ha arribat.</a:t>
            </a:r>
          </a:p>
          <a:p>
            <a:pPr lvl="1">
              <a:spcBef>
                <a:spcPts val="600"/>
              </a:spcBef>
              <a:buChar char="▪"/>
            </a:pPr>
            <a:r>
              <a:rPr lang="ca-ES" sz="1800" dirty="0" smtClean="0"/>
              <a:t>Es diu </a:t>
            </a:r>
            <a:r>
              <a:rPr lang="ca-ES" sz="1800" b="1" dirty="0" smtClean="0"/>
              <a:t>Joana</a:t>
            </a:r>
            <a:r>
              <a:rPr lang="ca-ES" sz="1800" dirty="0" smtClean="0"/>
              <a:t>. → La meva germana també se</a:t>
            </a:r>
            <a:r>
              <a:rPr lang="ca-ES" sz="1800" b="1" dirty="0" smtClean="0"/>
              <a:t>’n</a:t>
            </a:r>
            <a:r>
              <a:rPr lang="ca-ES" sz="1800" dirty="0" smtClean="0"/>
              <a:t> diu.</a:t>
            </a:r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13" name="Google Shape;93;p15"/>
          <p:cNvSpPr txBox="1"/>
          <p:nvPr/>
        </p:nvSpPr>
        <p:spPr>
          <a:xfrm>
            <a:off x="6476199" y="232432"/>
            <a:ext cx="2232000" cy="19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0" b="1" dirty="0" smtClean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6</a:t>
            </a:r>
            <a:r>
              <a:rPr lang="en" sz="9600" b="1" dirty="0" smtClean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.</a:t>
            </a:r>
            <a:endParaRPr sz="9600" b="1" dirty="0">
              <a:latin typeface="Work Sans"/>
              <a:ea typeface="Work Sans"/>
              <a:cs typeface="Work Sans"/>
              <a:sym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val="221557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844245" y="1364192"/>
            <a:ext cx="5092200" cy="105978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Què és un pronom?</a:t>
            </a:r>
            <a:endParaRPr dirty="0"/>
          </a:p>
        </p:txBody>
      </p:sp>
      <p:sp>
        <p:nvSpPr>
          <p:cNvPr id="105" name="Google Shape;105;p17"/>
          <p:cNvSpPr txBox="1">
            <a:spLocks noGrp="1"/>
          </p:cNvSpPr>
          <p:nvPr>
            <p:ph type="body" idx="1"/>
          </p:nvPr>
        </p:nvSpPr>
        <p:spPr>
          <a:xfrm>
            <a:off x="844245" y="2327136"/>
            <a:ext cx="7405800" cy="23647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lang="ca-ES" dirty="0" smtClean="0"/>
              <a:t>Els </a:t>
            </a:r>
            <a:r>
              <a:rPr lang="ca-ES" b="1" dirty="0" smtClean="0"/>
              <a:t>pronoms</a:t>
            </a:r>
            <a:r>
              <a:rPr lang="ca-ES" dirty="0" smtClean="0"/>
              <a:t> són els elements gramaticals que permeten substituir un element enunciat en un text. </a:t>
            </a:r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lang="ca-ES" dirty="0" smtClean="0"/>
              <a:t>N’hi ha de dues classes: </a:t>
            </a:r>
          </a:p>
          <a:p>
            <a:pPr lvl="1">
              <a:spcBef>
                <a:spcPts val="600"/>
              </a:spcBef>
              <a:buChar char="▪"/>
            </a:pPr>
            <a:r>
              <a:rPr lang="ca-ES" dirty="0" smtClean="0"/>
              <a:t>Pronoms personals forts: </a:t>
            </a:r>
            <a:r>
              <a:rPr lang="ca-ES" i="1" dirty="0" smtClean="0"/>
              <a:t>jo, tu, nosaltres</a:t>
            </a:r>
            <a:r>
              <a:rPr lang="ca-ES" dirty="0" smtClean="0"/>
              <a:t>...</a:t>
            </a:r>
          </a:p>
          <a:p>
            <a:pPr lvl="1">
              <a:spcBef>
                <a:spcPts val="600"/>
              </a:spcBef>
              <a:buChar char="▪"/>
            </a:pPr>
            <a:r>
              <a:rPr lang="ca-ES" b="1" dirty="0" smtClean="0"/>
              <a:t>Pronoms personals febles</a:t>
            </a:r>
            <a:r>
              <a:rPr lang="ca-ES" dirty="0" smtClean="0"/>
              <a:t>: </a:t>
            </a:r>
            <a:r>
              <a:rPr lang="ca-ES" i="1" dirty="0" smtClean="0"/>
              <a:t>em, et, us</a:t>
            </a:r>
            <a:r>
              <a:rPr lang="ca-ES" dirty="0" smtClean="0"/>
              <a:t>...</a:t>
            </a:r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10" name="Google Shape;502;p38"/>
          <p:cNvGrpSpPr/>
          <p:nvPr/>
        </p:nvGrpSpPr>
        <p:grpSpPr>
          <a:xfrm>
            <a:off x="7627419" y="596537"/>
            <a:ext cx="816494" cy="875076"/>
            <a:chOff x="3955900" y="2984500"/>
            <a:chExt cx="414000" cy="422525"/>
          </a:xfrm>
        </p:grpSpPr>
        <p:sp>
          <p:nvSpPr>
            <p:cNvPr id="11" name="Google Shape;503;p38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04;p38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05;p38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Resultado de imagen de gif recorda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98" y="509231"/>
            <a:ext cx="2956893" cy="125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0" t="16173" r="8127" b="33968"/>
          <a:stretch/>
        </p:blipFill>
        <p:spPr>
          <a:xfrm>
            <a:off x="2365063" y="409498"/>
            <a:ext cx="4393247" cy="426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29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869150" y="1133404"/>
            <a:ext cx="6124581" cy="105978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Substitueixen… què?</a:t>
            </a:r>
            <a:endParaRPr dirty="0"/>
          </a:p>
        </p:txBody>
      </p:sp>
      <p:sp>
        <p:nvSpPr>
          <p:cNvPr id="105" name="Google Shape;105;p17"/>
          <p:cNvSpPr txBox="1">
            <a:spLocks noGrp="1"/>
          </p:cNvSpPr>
          <p:nvPr>
            <p:ph type="body" idx="1"/>
          </p:nvPr>
        </p:nvSpPr>
        <p:spPr>
          <a:xfrm>
            <a:off x="869150" y="2193185"/>
            <a:ext cx="7405800" cy="15812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lang="ca-ES" dirty="0" smtClean="0"/>
              <a:t>Els pronoms substitueixen els </a:t>
            </a:r>
            <a:r>
              <a:rPr lang="ca-ES" b="1" dirty="0" smtClean="0"/>
              <a:t>complements</a:t>
            </a:r>
            <a:r>
              <a:rPr lang="ca-ES" dirty="0" smtClean="0"/>
              <a:t> d’una oració. Els complements són elements que en completen un altre i en depenen. </a:t>
            </a:r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lang="ca-ES" dirty="0" smtClean="0"/>
              <a:t>Hi ha complements del </a:t>
            </a:r>
            <a:r>
              <a:rPr lang="ca-ES" b="1" dirty="0" smtClean="0"/>
              <a:t>nom</a:t>
            </a:r>
            <a:r>
              <a:rPr lang="ca-ES" dirty="0" smtClean="0"/>
              <a:t>, de l’</a:t>
            </a:r>
            <a:r>
              <a:rPr lang="ca-ES" b="1" dirty="0" smtClean="0"/>
              <a:t>adjectiu</a:t>
            </a:r>
            <a:r>
              <a:rPr lang="ca-ES" dirty="0" smtClean="0"/>
              <a:t> i del </a:t>
            </a:r>
            <a:r>
              <a:rPr lang="ca-ES" b="1" dirty="0" smtClean="0"/>
              <a:t>verb</a:t>
            </a:r>
            <a:r>
              <a:rPr lang="ca-ES" dirty="0" smtClean="0"/>
              <a:t>.</a:t>
            </a:r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2050" name="Picture 2" descr="Resultado de imagen de gif dud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150" y="457534"/>
            <a:ext cx="1459800" cy="109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oogle Shape;502;p38"/>
          <p:cNvGrpSpPr/>
          <p:nvPr/>
        </p:nvGrpSpPr>
        <p:grpSpPr>
          <a:xfrm>
            <a:off x="7627419" y="596537"/>
            <a:ext cx="816494" cy="875076"/>
            <a:chOff x="3955900" y="2984500"/>
            <a:chExt cx="414000" cy="422525"/>
          </a:xfrm>
        </p:grpSpPr>
        <p:sp>
          <p:nvSpPr>
            <p:cNvPr id="11" name="Google Shape;503;p38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04;p38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05;p38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ovéPole 1"/>
          <p:cNvSpPr txBox="1"/>
          <p:nvPr/>
        </p:nvSpPr>
        <p:spPr>
          <a:xfrm>
            <a:off x="1780723" y="3774478"/>
            <a:ext cx="5582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600" dirty="0" smtClean="0"/>
              <a:t>El noi </a:t>
            </a:r>
            <a:r>
              <a:rPr lang="ca-ES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del costat </a:t>
            </a:r>
            <a:r>
              <a:rPr lang="ca-ES" sz="1600" dirty="0" smtClean="0"/>
              <a:t>ha perdut </a:t>
            </a:r>
            <a:r>
              <a:rPr lang="ca-ES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el tren</a:t>
            </a:r>
            <a:r>
              <a:rPr lang="ca-ES" sz="1600" dirty="0" smtClean="0"/>
              <a:t>.</a:t>
            </a:r>
            <a:endParaRPr lang="cs-CZ" sz="16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2648564" y="4113032"/>
            <a:ext cx="43451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complement del nom       </a:t>
            </a:r>
            <a:r>
              <a:rPr lang="ca-ES" sz="1200" dirty="0" smtClean="0"/>
              <a:t>  </a:t>
            </a:r>
            <a:r>
              <a:rPr lang="ca-ES" sz="1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complement del verb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81182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869150" y="1198132"/>
            <a:ext cx="6124581" cy="105978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Els pronoms febles</a:t>
            </a:r>
            <a:endParaRPr dirty="0"/>
          </a:p>
        </p:txBody>
      </p:sp>
      <p:sp>
        <p:nvSpPr>
          <p:cNvPr id="105" name="Google Shape;105;p17"/>
          <p:cNvSpPr txBox="1">
            <a:spLocks noGrp="1"/>
          </p:cNvSpPr>
          <p:nvPr>
            <p:ph type="body" idx="1"/>
          </p:nvPr>
        </p:nvSpPr>
        <p:spPr>
          <a:xfrm>
            <a:off x="869150" y="2006508"/>
            <a:ext cx="7405800" cy="15812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lang="ca-ES" sz="1800" dirty="0" smtClean="0"/>
              <a:t>S’anomenen així perquè l’</a:t>
            </a:r>
            <a:r>
              <a:rPr lang="ca-ES" sz="1800" b="1" dirty="0" smtClean="0"/>
              <a:t>accent</a:t>
            </a:r>
            <a:r>
              <a:rPr lang="ca-ES" sz="1800" dirty="0" smtClean="0"/>
              <a:t> recau sobre el verb que acompanyen. </a:t>
            </a:r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lang="ca-ES" sz="1800" dirty="0" smtClean="0"/>
              <a:t>Prenen </a:t>
            </a:r>
            <a:r>
              <a:rPr lang="ca-ES" sz="1800" b="1" dirty="0" smtClean="0"/>
              <a:t>formes diferents </a:t>
            </a:r>
            <a:r>
              <a:rPr lang="ca-ES" sz="1800" dirty="0" smtClean="0"/>
              <a:t>segons la seva col·locació (davant o darrere) i segons si el verb comença per consonant o vocal/h (o acabi en consonant o diftong acabat en </a:t>
            </a:r>
            <a:r>
              <a:rPr lang="ca-ES" sz="1800" b="1" dirty="0" smtClean="0"/>
              <a:t>–u</a:t>
            </a:r>
            <a:r>
              <a:rPr lang="ca-ES" sz="1800" dirty="0" smtClean="0"/>
              <a:t>). </a:t>
            </a:r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15" name="Google Shape;151;p20"/>
          <p:cNvGrpSpPr/>
          <p:nvPr/>
        </p:nvGrpSpPr>
        <p:grpSpPr>
          <a:xfrm>
            <a:off x="7653625" y="651694"/>
            <a:ext cx="903434" cy="903434"/>
            <a:chOff x="2594325" y="1627175"/>
            <a:chExt cx="440850" cy="440850"/>
          </a:xfrm>
        </p:grpSpPr>
        <p:sp>
          <p:nvSpPr>
            <p:cNvPr id="16" name="Google Shape;152;p20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53;p20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54;p20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4" name="Picture 2" descr="Resultado de imagen de gif party hard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340" y="471410"/>
            <a:ext cx="1986931" cy="114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533470"/>
              </p:ext>
            </p:extLst>
          </p:nvPr>
        </p:nvGraphicFramePr>
        <p:xfrm>
          <a:off x="2911692" y="3675678"/>
          <a:ext cx="3320716" cy="9144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67542">
                  <a:extLst>
                    <a:ext uri="{9D8B030D-6E8A-4147-A177-3AD203B41FA5}">
                      <a16:colId xmlns:a16="http://schemas.microsoft.com/office/drawing/2014/main" val="4237901202"/>
                    </a:ext>
                  </a:extLst>
                </a:gridCol>
                <a:gridCol w="1753174">
                  <a:extLst>
                    <a:ext uri="{9D8B030D-6E8A-4147-A177-3AD203B41FA5}">
                      <a16:colId xmlns:a16="http://schemas.microsoft.com/office/drawing/2014/main" val="1304684988"/>
                    </a:ext>
                  </a:extLst>
                </a:gridCol>
              </a:tblGrid>
              <a:tr h="226892">
                <a:tc gridSpan="2">
                  <a:txBody>
                    <a:bodyPr/>
                    <a:lstStyle/>
                    <a:p>
                      <a:pPr algn="ctr"/>
                      <a:r>
                        <a:rPr lang="ca-ES" dirty="0" smtClean="0"/>
                        <a:t>El professor</a:t>
                      </a:r>
                      <a:r>
                        <a:rPr lang="ca-ES" baseline="0" dirty="0" smtClean="0"/>
                        <a:t> (CD)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655972"/>
                  </a:ext>
                </a:extLst>
              </a:tr>
              <a:tr h="226892">
                <a:tc>
                  <a:txBody>
                    <a:bodyPr/>
                    <a:lstStyle/>
                    <a:p>
                      <a:r>
                        <a:rPr lang="ca-ES" b="1" dirty="0" smtClean="0"/>
                        <a:t>El</a:t>
                      </a:r>
                      <a:r>
                        <a:rPr lang="ca-ES" dirty="0" smtClean="0"/>
                        <a:t> veig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b="1" dirty="0" smtClean="0"/>
                        <a:t>L’</a:t>
                      </a:r>
                      <a:r>
                        <a:rPr lang="ca-ES" dirty="0" smtClean="0"/>
                        <a:t>admiro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549060"/>
                  </a:ext>
                </a:extLst>
              </a:tr>
              <a:tr h="226892">
                <a:tc>
                  <a:txBody>
                    <a:bodyPr/>
                    <a:lstStyle/>
                    <a:p>
                      <a:r>
                        <a:rPr lang="ca-ES" dirty="0" smtClean="0"/>
                        <a:t>Mira</a:t>
                      </a:r>
                      <a:r>
                        <a:rPr lang="ca-ES" b="1" dirty="0" smtClean="0"/>
                        <a:t>’l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Escolteu</a:t>
                      </a:r>
                      <a:r>
                        <a:rPr lang="ca-ES" b="1" dirty="0" smtClean="0"/>
                        <a:t>-lo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4709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615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778647"/>
              </p:ext>
            </p:extLst>
          </p:nvPr>
        </p:nvGraphicFramePr>
        <p:xfrm>
          <a:off x="663046" y="212128"/>
          <a:ext cx="3320716" cy="4495313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67542">
                  <a:extLst>
                    <a:ext uri="{9D8B030D-6E8A-4147-A177-3AD203B41FA5}">
                      <a16:colId xmlns:a16="http://schemas.microsoft.com/office/drawing/2014/main" val="4237901202"/>
                    </a:ext>
                  </a:extLst>
                </a:gridCol>
                <a:gridCol w="1753174">
                  <a:extLst>
                    <a:ext uri="{9D8B030D-6E8A-4147-A177-3AD203B41FA5}">
                      <a16:colId xmlns:a16="http://schemas.microsoft.com/office/drawing/2014/main" val="1304684988"/>
                    </a:ext>
                  </a:extLst>
                </a:gridCol>
              </a:tblGrid>
              <a:tr h="226892">
                <a:tc gridSpan="2">
                  <a:txBody>
                    <a:bodyPr/>
                    <a:lstStyle/>
                    <a:p>
                      <a:pPr algn="ctr"/>
                      <a:r>
                        <a:rPr lang="ca-ES" dirty="0" smtClean="0"/>
                        <a:t>Davant del verb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655972"/>
                  </a:ext>
                </a:extLst>
              </a:tr>
              <a:tr h="624353">
                <a:tc>
                  <a:txBody>
                    <a:bodyPr/>
                    <a:lstStyle/>
                    <a:p>
                      <a:pPr algn="ctr"/>
                      <a:r>
                        <a:rPr lang="ca-ES" b="1" dirty="0" smtClean="0"/>
                        <a:t>Formes reforçades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b="1" dirty="0" smtClean="0"/>
                        <a:t>Formes</a:t>
                      </a:r>
                      <a:r>
                        <a:rPr lang="ca-ES" b="1" baseline="0" dirty="0" smtClean="0"/>
                        <a:t> elidides</a:t>
                      </a:r>
                    </a:p>
                    <a:p>
                      <a:pPr algn="ctr"/>
                      <a:r>
                        <a:rPr lang="ca-ES" sz="1000" baseline="0" dirty="0" smtClean="0"/>
                        <a:t>(començat per vocal o h-)</a:t>
                      </a:r>
                      <a:endParaRPr lang="cs-CZ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549060"/>
                  </a:ext>
                </a:extLst>
              </a:tr>
              <a:tr h="226892">
                <a:tc>
                  <a:txBody>
                    <a:bodyPr/>
                    <a:lstStyle/>
                    <a:p>
                      <a:pPr algn="ctr"/>
                      <a:r>
                        <a:rPr lang="ca-ES" sz="1200" b="0" i="1" dirty="0" smtClean="0"/>
                        <a:t>em</a:t>
                      </a:r>
                      <a:endParaRPr lang="cs-CZ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b="0" i="1" dirty="0" smtClean="0"/>
                        <a:t>m’</a:t>
                      </a:r>
                      <a:endParaRPr lang="cs-CZ" sz="1200" b="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470921"/>
                  </a:ext>
                </a:extLst>
              </a:tr>
              <a:tr h="226892">
                <a:tc>
                  <a:txBody>
                    <a:bodyPr/>
                    <a:lstStyle/>
                    <a:p>
                      <a:pPr algn="ctr"/>
                      <a:r>
                        <a:rPr lang="ca-ES" sz="1200" b="0" i="1" dirty="0" smtClean="0"/>
                        <a:t>ens</a:t>
                      </a:r>
                      <a:endParaRPr lang="cs-CZ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b="0" i="1" dirty="0" smtClean="0"/>
                        <a:t>-</a:t>
                      </a:r>
                      <a:endParaRPr lang="cs-CZ" sz="1200" b="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061702"/>
                  </a:ext>
                </a:extLst>
              </a:tr>
              <a:tr h="226892">
                <a:tc>
                  <a:txBody>
                    <a:bodyPr/>
                    <a:lstStyle/>
                    <a:p>
                      <a:pPr algn="ctr"/>
                      <a:r>
                        <a:rPr lang="ca-ES" sz="1200" b="0" i="1" dirty="0" smtClean="0"/>
                        <a:t>et</a:t>
                      </a:r>
                      <a:endParaRPr lang="cs-CZ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b="0" i="1" dirty="0" smtClean="0"/>
                        <a:t>t’</a:t>
                      </a:r>
                      <a:endParaRPr lang="cs-CZ" sz="1200" b="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903372"/>
                  </a:ext>
                </a:extLst>
              </a:tr>
              <a:tr h="226892">
                <a:tc>
                  <a:txBody>
                    <a:bodyPr/>
                    <a:lstStyle/>
                    <a:p>
                      <a:pPr algn="ctr"/>
                      <a:r>
                        <a:rPr lang="ca-ES" sz="1200" b="0" i="1" dirty="0" smtClean="0"/>
                        <a:t>us</a:t>
                      </a:r>
                      <a:endParaRPr lang="cs-CZ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b="0" i="1" dirty="0" smtClean="0"/>
                        <a:t>-</a:t>
                      </a:r>
                      <a:endParaRPr lang="cs-CZ" sz="1200" b="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990388"/>
                  </a:ext>
                </a:extLst>
              </a:tr>
              <a:tr h="226892">
                <a:tc>
                  <a:txBody>
                    <a:bodyPr/>
                    <a:lstStyle/>
                    <a:p>
                      <a:pPr algn="ctr"/>
                      <a:r>
                        <a:rPr lang="ca-ES" sz="1200" b="0" i="1" dirty="0" smtClean="0"/>
                        <a:t>el</a:t>
                      </a:r>
                      <a:endParaRPr lang="cs-CZ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b="0" i="1" dirty="0" smtClean="0"/>
                        <a:t>l’</a:t>
                      </a:r>
                      <a:endParaRPr lang="cs-CZ" sz="1200" b="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3377"/>
                  </a:ext>
                </a:extLst>
              </a:tr>
              <a:tr h="226892">
                <a:tc>
                  <a:txBody>
                    <a:bodyPr/>
                    <a:lstStyle/>
                    <a:p>
                      <a:pPr algn="ctr"/>
                      <a:r>
                        <a:rPr lang="ca-ES" sz="1200" b="0" i="1" dirty="0" smtClean="0"/>
                        <a:t>els</a:t>
                      </a:r>
                      <a:endParaRPr lang="cs-CZ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b="0" i="1" dirty="0" smtClean="0"/>
                        <a:t>-</a:t>
                      </a:r>
                      <a:endParaRPr lang="cs-CZ" sz="1200" b="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018458"/>
                  </a:ext>
                </a:extLst>
              </a:tr>
              <a:tr h="226892">
                <a:tc>
                  <a:txBody>
                    <a:bodyPr/>
                    <a:lstStyle/>
                    <a:p>
                      <a:pPr algn="ctr"/>
                      <a:r>
                        <a:rPr lang="ca-ES" sz="1200" b="0" i="1" dirty="0" smtClean="0"/>
                        <a:t>la</a:t>
                      </a:r>
                      <a:endParaRPr lang="cs-CZ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b="0" i="1" dirty="0" smtClean="0"/>
                        <a:t>l’</a:t>
                      </a:r>
                      <a:endParaRPr lang="cs-CZ" sz="1200" b="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565514"/>
                  </a:ext>
                </a:extLst>
              </a:tr>
              <a:tr h="226892">
                <a:tc>
                  <a:txBody>
                    <a:bodyPr/>
                    <a:lstStyle/>
                    <a:p>
                      <a:pPr algn="ctr"/>
                      <a:r>
                        <a:rPr lang="ca-ES" sz="1200" b="0" i="1" dirty="0" smtClean="0"/>
                        <a:t>les</a:t>
                      </a:r>
                      <a:endParaRPr lang="cs-CZ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b="0" i="1" dirty="0" smtClean="0"/>
                        <a:t>-</a:t>
                      </a:r>
                      <a:endParaRPr lang="cs-CZ" sz="1200" b="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990249"/>
                  </a:ext>
                </a:extLst>
              </a:tr>
              <a:tr h="226892">
                <a:tc>
                  <a:txBody>
                    <a:bodyPr/>
                    <a:lstStyle/>
                    <a:p>
                      <a:pPr algn="ctr"/>
                      <a:r>
                        <a:rPr lang="ca-ES" sz="1200" b="0" i="1" dirty="0" smtClean="0"/>
                        <a:t>li</a:t>
                      </a:r>
                      <a:endParaRPr lang="cs-CZ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b="0" i="1" dirty="0" smtClean="0"/>
                        <a:t>-</a:t>
                      </a:r>
                      <a:endParaRPr lang="cs-CZ" sz="1200" b="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314316"/>
                  </a:ext>
                </a:extLst>
              </a:tr>
              <a:tr h="226892">
                <a:tc>
                  <a:txBody>
                    <a:bodyPr/>
                    <a:lstStyle/>
                    <a:p>
                      <a:pPr algn="ctr"/>
                      <a:r>
                        <a:rPr lang="ca-ES" sz="1200" b="0" i="1" dirty="0" smtClean="0"/>
                        <a:t>ho</a:t>
                      </a:r>
                      <a:endParaRPr lang="cs-CZ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b="0" i="1" dirty="0" smtClean="0"/>
                        <a:t>-</a:t>
                      </a:r>
                      <a:endParaRPr lang="cs-CZ" sz="1200" b="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481890"/>
                  </a:ext>
                </a:extLst>
              </a:tr>
              <a:tr h="226892">
                <a:tc>
                  <a:txBody>
                    <a:bodyPr/>
                    <a:lstStyle/>
                    <a:p>
                      <a:pPr algn="ctr"/>
                      <a:r>
                        <a:rPr lang="ca-ES" sz="1200" b="0" i="1" dirty="0" smtClean="0"/>
                        <a:t>en</a:t>
                      </a:r>
                      <a:endParaRPr lang="cs-CZ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b="0" i="1" dirty="0" smtClean="0"/>
                        <a:t>n’</a:t>
                      </a:r>
                      <a:endParaRPr lang="cs-CZ" sz="1200" b="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6349690"/>
                  </a:ext>
                </a:extLst>
              </a:tr>
              <a:tr h="226892">
                <a:tc>
                  <a:txBody>
                    <a:bodyPr/>
                    <a:lstStyle/>
                    <a:p>
                      <a:pPr algn="ctr"/>
                      <a:r>
                        <a:rPr lang="ca-ES" sz="1200" b="0" i="1" dirty="0" smtClean="0"/>
                        <a:t>hi</a:t>
                      </a:r>
                      <a:endParaRPr lang="cs-CZ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b="0" i="1" dirty="0" smtClean="0"/>
                        <a:t>-</a:t>
                      </a:r>
                      <a:endParaRPr lang="cs-CZ" sz="1200" b="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6105740"/>
                  </a:ext>
                </a:extLst>
              </a:tr>
              <a:tr h="226892">
                <a:tc>
                  <a:txBody>
                    <a:bodyPr/>
                    <a:lstStyle/>
                    <a:p>
                      <a:pPr algn="ctr"/>
                      <a:r>
                        <a:rPr lang="ca-ES" sz="1200" b="0" i="1" dirty="0" smtClean="0"/>
                        <a:t>es/se</a:t>
                      </a:r>
                      <a:endParaRPr lang="cs-CZ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b="0" i="1" dirty="0" smtClean="0"/>
                        <a:t>s’</a:t>
                      </a:r>
                      <a:endParaRPr lang="cs-CZ" sz="1200" b="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968437"/>
                  </a:ext>
                </a:extLst>
              </a:tr>
            </a:tbl>
          </a:graphicData>
        </a:graphic>
      </p:graphicFrame>
      <p:graphicFrame>
        <p:nvGraphicFramePr>
          <p:cNvPr id="13" name="Tabulk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794110"/>
              </p:ext>
            </p:extLst>
          </p:nvPr>
        </p:nvGraphicFramePr>
        <p:xfrm>
          <a:off x="4775554" y="212128"/>
          <a:ext cx="3320716" cy="44805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67542">
                  <a:extLst>
                    <a:ext uri="{9D8B030D-6E8A-4147-A177-3AD203B41FA5}">
                      <a16:colId xmlns:a16="http://schemas.microsoft.com/office/drawing/2014/main" val="4237901202"/>
                    </a:ext>
                  </a:extLst>
                </a:gridCol>
                <a:gridCol w="1753174">
                  <a:extLst>
                    <a:ext uri="{9D8B030D-6E8A-4147-A177-3AD203B41FA5}">
                      <a16:colId xmlns:a16="http://schemas.microsoft.com/office/drawing/2014/main" val="1304684988"/>
                    </a:ext>
                  </a:extLst>
                </a:gridCol>
              </a:tblGrid>
              <a:tr h="226892">
                <a:tc gridSpan="2">
                  <a:txBody>
                    <a:bodyPr/>
                    <a:lstStyle/>
                    <a:p>
                      <a:pPr algn="ctr"/>
                      <a:r>
                        <a:rPr lang="ca-ES" dirty="0" smtClean="0"/>
                        <a:t>Darrere</a:t>
                      </a:r>
                      <a:r>
                        <a:rPr lang="ca-ES" baseline="0" dirty="0" smtClean="0"/>
                        <a:t> del verb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655972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/>
                      <a:r>
                        <a:rPr lang="ca-ES" b="1" dirty="0" smtClean="0"/>
                        <a:t>Formes plenes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b="1" dirty="0" smtClean="0"/>
                        <a:t>Formes</a:t>
                      </a:r>
                      <a:r>
                        <a:rPr lang="ca-ES" b="1" baseline="0" dirty="0" smtClean="0"/>
                        <a:t> reduïdes</a:t>
                      </a:r>
                    </a:p>
                    <a:p>
                      <a:pPr algn="ctr"/>
                      <a:r>
                        <a:rPr lang="ca-ES" sz="1000" baseline="0" dirty="0" smtClean="0"/>
                        <a:t>(acabat en vocal,  excepte diftong acabat en -u)</a:t>
                      </a:r>
                      <a:endParaRPr lang="cs-CZ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549060"/>
                  </a:ext>
                </a:extLst>
              </a:tr>
              <a:tr h="226892">
                <a:tc>
                  <a:txBody>
                    <a:bodyPr/>
                    <a:lstStyle/>
                    <a:p>
                      <a:pPr algn="ctr"/>
                      <a:r>
                        <a:rPr lang="ca-ES" sz="1200" b="0" i="1" dirty="0" smtClean="0"/>
                        <a:t>-me</a:t>
                      </a:r>
                      <a:endParaRPr lang="cs-CZ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b="0" i="1" dirty="0" smtClean="0"/>
                        <a:t>‘m</a:t>
                      </a:r>
                      <a:endParaRPr lang="cs-CZ" sz="1200" b="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470921"/>
                  </a:ext>
                </a:extLst>
              </a:tr>
              <a:tr h="226892">
                <a:tc>
                  <a:txBody>
                    <a:bodyPr/>
                    <a:lstStyle/>
                    <a:p>
                      <a:pPr algn="ctr"/>
                      <a:r>
                        <a:rPr lang="ca-ES" sz="1200" b="0" i="1" dirty="0" smtClean="0"/>
                        <a:t>-nos</a:t>
                      </a:r>
                      <a:endParaRPr lang="cs-CZ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b="0" i="1" dirty="0" smtClean="0"/>
                        <a:t>‘</a:t>
                      </a:r>
                      <a:r>
                        <a:rPr lang="ca-ES" sz="1200" b="0" i="1" dirty="0" err="1" smtClean="0"/>
                        <a:t>ns</a:t>
                      </a:r>
                      <a:endParaRPr lang="cs-CZ" sz="1200" b="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061702"/>
                  </a:ext>
                </a:extLst>
              </a:tr>
              <a:tr h="226892">
                <a:tc>
                  <a:txBody>
                    <a:bodyPr/>
                    <a:lstStyle/>
                    <a:p>
                      <a:pPr algn="ctr"/>
                      <a:r>
                        <a:rPr lang="ca-ES" sz="1200" b="0" i="1" dirty="0" smtClean="0"/>
                        <a:t>-te</a:t>
                      </a:r>
                      <a:endParaRPr lang="cs-CZ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b="0" i="1" dirty="0" smtClean="0"/>
                        <a:t>‘t</a:t>
                      </a:r>
                      <a:endParaRPr lang="cs-CZ" sz="1200" b="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903372"/>
                  </a:ext>
                </a:extLst>
              </a:tr>
              <a:tr h="226892">
                <a:tc>
                  <a:txBody>
                    <a:bodyPr/>
                    <a:lstStyle/>
                    <a:p>
                      <a:pPr algn="ctr"/>
                      <a:r>
                        <a:rPr lang="ca-ES" sz="1200" b="0" i="1" dirty="0" smtClean="0"/>
                        <a:t>-vos</a:t>
                      </a:r>
                      <a:endParaRPr lang="cs-CZ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b="0" i="1" dirty="0" smtClean="0"/>
                        <a:t>-us</a:t>
                      </a:r>
                      <a:endParaRPr lang="cs-CZ" sz="1200" b="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990388"/>
                  </a:ext>
                </a:extLst>
              </a:tr>
              <a:tr h="226892">
                <a:tc>
                  <a:txBody>
                    <a:bodyPr/>
                    <a:lstStyle/>
                    <a:p>
                      <a:pPr algn="ctr"/>
                      <a:r>
                        <a:rPr lang="ca-ES" sz="1200" b="0" i="1" dirty="0" smtClean="0"/>
                        <a:t>-lo</a:t>
                      </a:r>
                      <a:endParaRPr lang="cs-CZ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b="0" i="1" dirty="0" smtClean="0"/>
                        <a:t>‘l</a:t>
                      </a:r>
                      <a:endParaRPr lang="cs-CZ" sz="1200" b="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3377"/>
                  </a:ext>
                </a:extLst>
              </a:tr>
              <a:tr h="226892">
                <a:tc>
                  <a:txBody>
                    <a:bodyPr/>
                    <a:lstStyle/>
                    <a:p>
                      <a:pPr algn="ctr"/>
                      <a:r>
                        <a:rPr lang="ca-ES" sz="1200" b="0" i="1" dirty="0" smtClean="0"/>
                        <a:t>-los</a:t>
                      </a:r>
                      <a:endParaRPr lang="cs-CZ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b="0" i="1" dirty="0" smtClean="0"/>
                        <a:t>‘</a:t>
                      </a:r>
                      <a:r>
                        <a:rPr lang="ca-ES" sz="1200" b="0" i="1" dirty="0" err="1" smtClean="0"/>
                        <a:t>ls</a:t>
                      </a:r>
                      <a:endParaRPr lang="cs-CZ" sz="1200" b="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018458"/>
                  </a:ext>
                </a:extLst>
              </a:tr>
              <a:tr h="226892">
                <a:tc>
                  <a:txBody>
                    <a:bodyPr/>
                    <a:lstStyle/>
                    <a:p>
                      <a:pPr algn="ctr"/>
                      <a:r>
                        <a:rPr lang="ca-ES" sz="1200" b="0" i="1" dirty="0" smtClean="0"/>
                        <a:t>-la</a:t>
                      </a:r>
                      <a:endParaRPr lang="cs-CZ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b="0" i="1" dirty="0" smtClean="0"/>
                        <a:t>-</a:t>
                      </a:r>
                      <a:endParaRPr lang="cs-CZ" sz="1200" b="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565514"/>
                  </a:ext>
                </a:extLst>
              </a:tr>
              <a:tr h="226892">
                <a:tc>
                  <a:txBody>
                    <a:bodyPr/>
                    <a:lstStyle/>
                    <a:p>
                      <a:pPr algn="ctr"/>
                      <a:r>
                        <a:rPr lang="ca-ES" sz="1200" b="0" i="1" dirty="0" smtClean="0"/>
                        <a:t>-les</a:t>
                      </a:r>
                      <a:endParaRPr lang="cs-CZ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b="0" i="1" dirty="0" smtClean="0"/>
                        <a:t>-</a:t>
                      </a:r>
                      <a:endParaRPr lang="cs-CZ" sz="1200" b="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990249"/>
                  </a:ext>
                </a:extLst>
              </a:tr>
              <a:tr h="226892">
                <a:tc>
                  <a:txBody>
                    <a:bodyPr/>
                    <a:lstStyle/>
                    <a:p>
                      <a:pPr algn="ctr"/>
                      <a:r>
                        <a:rPr lang="ca-ES" sz="1200" b="0" i="1" dirty="0" smtClean="0"/>
                        <a:t>-li</a:t>
                      </a:r>
                      <a:endParaRPr lang="cs-CZ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b="0" i="1" dirty="0" smtClean="0"/>
                        <a:t>-</a:t>
                      </a:r>
                      <a:endParaRPr lang="cs-CZ" sz="1200" b="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314316"/>
                  </a:ext>
                </a:extLst>
              </a:tr>
              <a:tr h="226892">
                <a:tc>
                  <a:txBody>
                    <a:bodyPr/>
                    <a:lstStyle/>
                    <a:p>
                      <a:pPr algn="ctr"/>
                      <a:r>
                        <a:rPr lang="ca-ES" sz="1200" b="0" i="1" dirty="0" smtClean="0"/>
                        <a:t>-ho</a:t>
                      </a:r>
                      <a:endParaRPr lang="cs-CZ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b="0" i="1" dirty="0" smtClean="0"/>
                        <a:t>-</a:t>
                      </a:r>
                      <a:endParaRPr lang="cs-CZ" sz="1200" b="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481890"/>
                  </a:ext>
                </a:extLst>
              </a:tr>
              <a:tr h="226892">
                <a:tc>
                  <a:txBody>
                    <a:bodyPr/>
                    <a:lstStyle/>
                    <a:p>
                      <a:pPr algn="ctr"/>
                      <a:r>
                        <a:rPr lang="ca-ES" sz="1200" b="0" i="1" dirty="0" smtClean="0"/>
                        <a:t>-ne</a:t>
                      </a:r>
                      <a:endParaRPr lang="cs-CZ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b="0" i="1" dirty="0" smtClean="0"/>
                        <a:t>‘n</a:t>
                      </a:r>
                      <a:endParaRPr lang="cs-CZ" sz="1200" b="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6349690"/>
                  </a:ext>
                </a:extLst>
              </a:tr>
              <a:tr h="226892">
                <a:tc>
                  <a:txBody>
                    <a:bodyPr/>
                    <a:lstStyle/>
                    <a:p>
                      <a:pPr algn="ctr"/>
                      <a:r>
                        <a:rPr lang="ca-ES" sz="1200" b="0" i="1" dirty="0" smtClean="0"/>
                        <a:t>-hi</a:t>
                      </a:r>
                      <a:endParaRPr lang="cs-CZ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b="0" i="1" dirty="0" smtClean="0"/>
                        <a:t>-</a:t>
                      </a:r>
                      <a:endParaRPr lang="cs-CZ" sz="1200" b="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6105740"/>
                  </a:ext>
                </a:extLst>
              </a:tr>
              <a:tr h="226892">
                <a:tc>
                  <a:txBody>
                    <a:bodyPr/>
                    <a:lstStyle/>
                    <a:p>
                      <a:pPr algn="ctr"/>
                      <a:r>
                        <a:rPr lang="ca-ES" sz="1200" b="0" i="1" dirty="0" smtClean="0"/>
                        <a:t>-se</a:t>
                      </a:r>
                      <a:endParaRPr lang="cs-CZ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b="0" i="1" dirty="0" smtClean="0"/>
                        <a:t>‘s</a:t>
                      </a:r>
                      <a:endParaRPr lang="cs-CZ" sz="1200" b="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968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628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ctrTitle"/>
          </p:nvPr>
        </p:nvSpPr>
        <p:spPr>
          <a:xfrm>
            <a:off x="1012800" y="2497750"/>
            <a:ext cx="7148048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I… quan els faig servir?</a:t>
            </a:r>
            <a:endParaRPr dirty="0"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1"/>
          </p:nvPr>
        </p:nvSpPr>
        <p:spPr>
          <a:xfrm>
            <a:off x="1012800" y="3678252"/>
            <a:ext cx="49500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Com s’escull la forma del pronom?</a:t>
            </a:r>
            <a:endParaRPr dirty="0"/>
          </a:p>
        </p:txBody>
      </p:sp>
      <p:pic>
        <p:nvPicPr>
          <p:cNvPr id="5" name="Picture 4" descr="Resultado de imagen de gif escog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076312" y="652242"/>
            <a:ext cx="3021024" cy="194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869150" y="668241"/>
            <a:ext cx="6925877" cy="105978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Davant del verb</a:t>
            </a:r>
            <a:endParaRPr dirty="0"/>
          </a:p>
        </p:txBody>
      </p:sp>
      <p:sp>
        <p:nvSpPr>
          <p:cNvPr id="105" name="Google Shape;105;p17"/>
          <p:cNvSpPr txBox="1">
            <a:spLocks noGrp="1"/>
          </p:cNvSpPr>
          <p:nvPr>
            <p:ph type="body" idx="1"/>
          </p:nvPr>
        </p:nvSpPr>
        <p:spPr>
          <a:xfrm>
            <a:off x="869150" y="1591091"/>
            <a:ext cx="7405800" cy="15812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lang="ca-ES" sz="1800" dirty="0" smtClean="0"/>
              <a:t>Davant del verb utilitzem les formes </a:t>
            </a:r>
            <a:r>
              <a:rPr lang="ca-ES" sz="1800" b="1" dirty="0" smtClean="0"/>
              <a:t>reforçades</a:t>
            </a:r>
            <a:r>
              <a:rPr lang="ca-ES" sz="1800" dirty="0" smtClean="0"/>
              <a:t>.</a:t>
            </a:r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lang="ca-ES" sz="1800" dirty="0" smtClean="0"/>
              <a:t>Només si el verb comença per vocal o h utilitzarem la forma </a:t>
            </a:r>
            <a:r>
              <a:rPr lang="ca-ES" sz="1800" b="1" dirty="0" smtClean="0"/>
              <a:t>elidida</a:t>
            </a:r>
            <a:r>
              <a:rPr lang="ca-ES" sz="1800" dirty="0" smtClean="0"/>
              <a:t> del pronom (si en té)</a:t>
            </a:r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36934"/>
              </p:ext>
            </p:extLst>
          </p:nvPr>
        </p:nvGraphicFramePr>
        <p:xfrm>
          <a:off x="1827825" y="2876034"/>
          <a:ext cx="5008526" cy="1219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83412">
                  <a:extLst>
                    <a:ext uri="{9D8B030D-6E8A-4147-A177-3AD203B41FA5}">
                      <a16:colId xmlns:a16="http://schemas.microsoft.com/office/drawing/2014/main" val="4237901202"/>
                    </a:ext>
                  </a:extLst>
                </a:gridCol>
                <a:gridCol w="1911302">
                  <a:extLst>
                    <a:ext uri="{9D8B030D-6E8A-4147-A177-3AD203B41FA5}">
                      <a16:colId xmlns:a16="http://schemas.microsoft.com/office/drawing/2014/main" val="1304684988"/>
                    </a:ext>
                  </a:extLst>
                </a:gridCol>
                <a:gridCol w="2213812">
                  <a:extLst>
                    <a:ext uri="{9D8B030D-6E8A-4147-A177-3AD203B41FA5}">
                      <a16:colId xmlns:a16="http://schemas.microsoft.com/office/drawing/2014/main" val="1880548374"/>
                    </a:ext>
                  </a:extLst>
                </a:gridCol>
              </a:tblGrid>
              <a:tr h="285652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a-ES" dirty="0" smtClean="0"/>
                        <a:t>1 p. </a:t>
                      </a:r>
                      <a:r>
                        <a:rPr lang="ca-ES" dirty="0" err="1" smtClean="0"/>
                        <a:t>sg</a:t>
                      </a:r>
                      <a:r>
                        <a:rPr lang="ca-ES" dirty="0" smtClean="0"/>
                        <a:t>.</a:t>
                      </a: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 smtClean="0"/>
                        <a:t>1 p. pl.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655972"/>
                  </a:ext>
                </a:extLst>
              </a:tr>
              <a:tr h="226892">
                <a:tc>
                  <a:txBody>
                    <a:bodyPr/>
                    <a:lstStyle/>
                    <a:p>
                      <a:r>
                        <a:rPr lang="ca-ES" b="1" dirty="0" smtClean="0"/>
                        <a:t>V</a:t>
                      </a:r>
                      <a:r>
                        <a:rPr lang="ca-ES" b="1" baseline="0" dirty="0" smtClean="0"/>
                        <a:t> (C_)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b="1" dirty="0" smtClean="0"/>
                        <a:t>em</a:t>
                      </a:r>
                      <a:r>
                        <a:rPr lang="ca-ES" b="0" dirty="0" smtClean="0"/>
                        <a:t> llevo</a:t>
                      </a:r>
                      <a:endParaRPr lang="cs-CZ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b="1" dirty="0" smtClean="0"/>
                        <a:t>ens</a:t>
                      </a:r>
                      <a:r>
                        <a:rPr lang="ca-ES" b="0" dirty="0" smtClean="0"/>
                        <a:t> llevem</a:t>
                      </a:r>
                      <a:endParaRPr lang="cs-CZ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549060"/>
                  </a:ext>
                </a:extLst>
              </a:tr>
              <a:tr h="226892">
                <a:tc>
                  <a:txBody>
                    <a:bodyPr/>
                    <a:lstStyle/>
                    <a:p>
                      <a:r>
                        <a:rPr lang="ca-ES" b="1" dirty="0" smtClean="0"/>
                        <a:t>V</a:t>
                      </a:r>
                      <a:r>
                        <a:rPr lang="ca-ES" b="1" baseline="0" dirty="0" smtClean="0"/>
                        <a:t> (V_)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b="1" dirty="0" smtClean="0"/>
                        <a:t>m’</a:t>
                      </a:r>
                      <a:r>
                        <a:rPr lang="ca-ES" b="0" dirty="0" smtClean="0"/>
                        <a:t>espanto</a:t>
                      </a:r>
                      <a:endParaRPr lang="cs-CZ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b="1" dirty="0" smtClean="0"/>
                        <a:t>ens</a:t>
                      </a:r>
                      <a:r>
                        <a:rPr lang="ca-ES" b="0" baseline="0" dirty="0" smtClean="0"/>
                        <a:t> espantem</a:t>
                      </a:r>
                      <a:endParaRPr lang="cs-CZ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470921"/>
                  </a:ext>
                </a:extLst>
              </a:tr>
              <a:tr h="226892">
                <a:tc>
                  <a:txBody>
                    <a:bodyPr/>
                    <a:lstStyle/>
                    <a:p>
                      <a:r>
                        <a:rPr lang="ca-ES" b="1" dirty="0" smtClean="0"/>
                        <a:t>V (h_)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b="1" dirty="0" smtClean="0"/>
                        <a:t>m’</a:t>
                      </a:r>
                      <a:r>
                        <a:rPr lang="ca-ES" b="0" dirty="0" smtClean="0"/>
                        <a:t>honra</a:t>
                      </a:r>
                      <a:endParaRPr lang="cs-CZ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b="1" dirty="0" smtClean="0"/>
                        <a:t>ens</a:t>
                      </a:r>
                      <a:r>
                        <a:rPr lang="ca-ES" b="0" dirty="0" smtClean="0"/>
                        <a:t> honra</a:t>
                      </a:r>
                      <a:endParaRPr lang="cs-CZ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384462"/>
                  </a:ext>
                </a:extLst>
              </a:tr>
            </a:tbl>
          </a:graphicData>
        </a:graphic>
      </p:graphicFrame>
      <p:sp>
        <p:nvSpPr>
          <p:cNvPr id="13" name="Google Shape;93;p15"/>
          <p:cNvSpPr txBox="1"/>
          <p:nvPr/>
        </p:nvSpPr>
        <p:spPr>
          <a:xfrm>
            <a:off x="6476199" y="232432"/>
            <a:ext cx="2232000" cy="19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0" b="1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1</a:t>
            </a:r>
            <a:r>
              <a:rPr lang="en" sz="9600" b="1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.</a:t>
            </a:r>
            <a:endParaRPr sz="9600" b="1" dirty="0">
              <a:latin typeface="Work Sans"/>
              <a:ea typeface="Work Sans"/>
              <a:cs typeface="Work Sans"/>
              <a:sym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val="94309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869150" y="668241"/>
            <a:ext cx="6925877" cy="105978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Darrere del verb</a:t>
            </a:r>
            <a:endParaRPr dirty="0"/>
          </a:p>
        </p:txBody>
      </p:sp>
      <p:sp>
        <p:nvSpPr>
          <p:cNvPr id="105" name="Google Shape;105;p17"/>
          <p:cNvSpPr txBox="1">
            <a:spLocks noGrp="1"/>
          </p:cNvSpPr>
          <p:nvPr>
            <p:ph type="body" idx="1"/>
          </p:nvPr>
        </p:nvSpPr>
        <p:spPr>
          <a:xfrm>
            <a:off x="869150" y="1591091"/>
            <a:ext cx="7405800" cy="15812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lang="ca-ES" sz="1800" dirty="0" smtClean="0"/>
              <a:t>Darrere del verb utilitzem les formes </a:t>
            </a:r>
            <a:r>
              <a:rPr lang="ca-ES" sz="1800" b="1" dirty="0" smtClean="0"/>
              <a:t>plenes</a:t>
            </a:r>
            <a:r>
              <a:rPr lang="ca-ES" sz="1800" dirty="0" smtClean="0"/>
              <a:t>.</a:t>
            </a:r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lang="ca-ES" sz="1800" dirty="0" smtClean="0"/>
              <a:t>S’uneixen al verb amb un guionet, llevat que el verb acabi en vocal (no amb un diftong acabat en </a:t>
            </a:r>
            <a:r>
              <a:rPr lang="ca-ES" sz="1800" b="1" dirty="0" smtClean="0"/>
              <a:t>–u</a:t>
            </a:r>
            <a:r>
              <a:rPr lang="ca-ES" sz="1800" dirty="0" smtClean="0"/>
              <a:t>), en què utilitzarem les formes </a:t>
            </a:r>
            <a:r>
              <a:rPr lang="ca-ES" sz="1800" b="1" dirty="0" smtClean="0"/>
              <a:t>reduïdes</a:t>
            </a:r>
            <a:r>
              <a:rPr lang="ca-ES" sz="1800" dirty="0"/>
              <a:t> </a:t>
            </a:r>
            <a:r>
              <a:rPr lang="ca-ES" sz="1800" dirty="0" smtClean="0"/>
              <a:t>i les separarem amb un apòstrof (excepte el pronom </a:t>
            </a:r>
            <a:r>
              <a:rPr lang="ca-ES" sz="1800" b="1" dirty="0" smtClean="0"/>
              <a:t>–us</a:t>
            </a:r>
            <a:r>
              <a:rPr lang="ca-ES" sz="1800" dirty="0" smtClean="0"/>
              <a:t>.)</a:t>
            </a:r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263385"/>
              </p:ext>
            </p:extLst>
          </p:nvPr>
        </p:nvGraphicFramePr>
        <p:xfrm>
          <a:off x="1931928" y="3266111"/>
          <a:ext cx="5090054" cy="1219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03777">
                  <a:extLst>
                    <a:ext uri="{9D8B030D-6E8A-4147-A177-3AD203B41FA5}">
                      <a16:colId xmlns:a16="http://schemas.microsoft.com/office/drawing/2014/main" val="4237901202"/>
                    </a:ext>
                  </a:extLst>
                </a:gridCol>
                <a:gridCol w="1836429">
                  <a:extLst>
                    <a:ext uri="{9D8B030D-6E8A-4147-A177-3AD203B41FA5}">
                      <a16:colId xmlns:a16="http://schemas.microsoft.com/office/drawing/2014/main" val="1304684988"/>
                    </a:ext>
                  </a:extLst>
                </a:gridCol>
                <a:gridCol w="2249848">
                  <a:extLst>
                    <a:ext uri="{9D8B030D-6E8A-4147-A177-3AD203B41FA5}">
                      <a16:colId xmlns:a16="http://schemas.microsoft.com/office/drawing/2014/main" val="1880548374"/>
                    </a:ext>
                  </a:extLst>
                </a:gridCol>
              </a:tblGrid>
              <a:tr h="285652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a-ES" dirty="0" smtClean="0"/>
                        <a:t>1</a:t>
                      </a:r>
                      <a:r>
                        <a:rPr lang="ca-ES" baseline="0" dirty="0" smtClean="0"/>
                        <a:t> p. </a:t>
                      </a:r>
                      <a:r>
                        <a:rPr lang="ca-ES" baseline="0" dirty="0" err="1" smtClean="0"/>
                        <a:t>sg</a:t>
                      </a:r>
                      <a:r>
                        <a:rPr lang="ca-ES" baseline="0" dirty="0" smtClean="0"/>
                        <a:t>.</a:t>
                      </a: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 smtClean="0"/>
                        <a:t>3 p. </a:t>
                      </a:r>
                      <a:r>
                        <a:rPr lang="ca-ES" dirty="0" err="1" smtClean="0"/>
                        <a:t>sg</a:t>
                      </a:r>
                      <a:r>
                        <a:rPr lang="ca-ES" dirty="0" smtClean="0"/>
                        <a:t>. (fem.)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655972"/>
                  </a:ext>
                </a:extLst>
              </a:tr>
              <a:tr h="226892">
                <a:tc>
                  <a:txBody>
                    <a:bodyPr/>
                    <a:lstStyle/>
                    <a:p>
                      <a:r>
                        <a:rPr lang="ca-ES" b="1" dirty="0" smtClean="0"/>
                        <a:t>V</a:t>
                      </a:r>
                      <a:r>
                        <a:rPr lang="ca-ES" b="1" baseline="0" dirty="0" smtClean="0"/>
                        <a:t> (_C)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b="0" dirty="0" smtClean="0"/>
                        <a:t>fes</a:t>
                      </a:r>
                      <a:r>
                        <a:rPr lang="ca-ES" b="1" dirty="0" smtClean="0"/>
                        <a:t>-me</a:t>
                      </a:r>
                      <a:r>
                        <a:rPr lang="ca-ES" b="0" baseline="0" dirty="0" smtClean="0"/>
                        <a:t> cas</a:t>
                      </a:r>
                      <a:endParaRPr lang="cs-CZ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b="0" dirty="0" smtClean="0"/>
                        <a:t>fes</a:t>
                      </a:r>
                      <a:r>
                        <a:rPr lang="ca-ES" b="1" dirty="0" smtClean="0"/>
                        <a:t>-la</a:t>
                      </a:r>
                      <a:r>
                        <a:rPr lang="ca-ES" b="0" dirty="0" smtClean="0"/>
                        <a:t> callar</a:t>
                      </a:r>
                      <a:endParaRPr lang="cs-CZ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549060"/>
                  </a:ext>
                </a:extLst>
              </a:tr>
              <a:tr h="226892">
                <a:tc>
                  <a:txBody>
                    <a:bodyPr/>
                    <a:lstStyle/>
                    <a:p>
                      <a:r>
                        <a:rPr lang="ca-ES" b="1" dirty="0" smtClean="0"/>
                        <a:t>V</a:t>
                      </a:r>
                      <a:r>
                        <a:rPr lang="ca-ES" b="1" baseline="0" dirty="0" smtClean="0"/>
                        <a:t> (_</a:t>
                      </a:r>
                      <a:r>
                        <a:rPr lang="ca-ES" b="1" baseline="0" dirty="0" err="1" smtClean="0"/>
                        <a:t>dif.u</a:t>
                      </a:r>
                      <a:r>
                        <a:rPr lang="ca-ES" b="1" baseline="0" dirty="0" smtClean="0"/>
                        <a:t>)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b="0" dirty="0" smtClean="0"/>
                        <a:t>feu</a:t>
                      </a:r>
                      <a:r>
                        <a:rPr lang="ca-ES" b="1" dirty="0" smtClean="0"/>
                        <a:t>-me</a:t>
                      </a:r>
                      <a:r>
                        <a:rPr lang="ca-ES" b="0" dirty="0" smtClean="0"/>
                        <a:t> cas</a:t>
                      </a:r>
                      <a:endParaRPr lang="cs-CZ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b="0" dirty="0" smtClean="0"/>
                        <a:t>feu</a:t>
                      </a:r>
                      <a:r>
                        <a:rPr lang="ca-ES" b="1" dirty="0" smtClean="0"/>
                        <a:t>-la</a:t>
                      </a:r>
                      <a:r>
                        <a:rPr lang="ca-ES" b="0" dirty="0" smtClean="0"/>
                        <a:t> callar</a:t>
                      </a:r>
                      <a:endParaRPr lang="cs-CZ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470921"/>
                  </a:ext>
                </a:extLst>
              </a:tr>
              <a:tr h="226892">
                <a:tc>
                  <a:txBody>
                    <a:bodyPr/>
                    <a:lstStyle/>
                    <a:p>
                      <a:r>
                        <a:rPr lang="ca-ES" b="1" dirty="0" smtClean="0"/>
                        <a:t>V (_V)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b="0" dirty="0" err="1" smtClean="0"/>
                        <a:t>dona</a:t>
                      </a:r>
                      <a:r>
                        <a:rPr lang="ca-ES" b="1" dirty="0" err="1" smtClean="0"/>
                        <a:t>’m</a:t>
                      </a:r>
                      <a:r>
                        <a:rPr lang="ca-ES" b="0" dirty="0" smtClean="0"/>
                        <a:t> la mà</a:t>
                      </a:r>
                      <a:endParaRPr lang="cs-CZ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b="0" dirty="0" err="1" smtClean="0"/>
                        <a:t>dona</a:t>
                      </a:r>
                      <a:r>
                        <a:rPr lang="ca-ES" b="1" dirty="0" err="1" smtClean="0"/>
                        <a:t>-la</a:t>
                      </a:r>
                      <a:r>
                        <a:rPr lang="ca-ES" b="0" dirty="0" smtClean="0"/>
                        <a:t> a algú</a:t>
                      </a:r>
                      <a:endParaRPr lang="cs-CZ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384462"/>
                  </a:ext>
                </a:extLst>
              </a:tr>
            </a:tbl>
          </a:graphicData>
        </a:graphic>
      </p:graphicFrame>
      <p:sp>
        <p:nvSpPr>
          <p:cNvPr id="13" name="Google Shape;93;p15"/>
          <p:cNvSpPr txBox="1"/>
          <p:nvPr/>
        </p:nvSpPr>
        <p:spPr>
          <a:xfrm>
            <a:off x="6476199" y="232432"/>
            <a:ext cx="2232000" cy="19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0" b="1" dirty="0" smtClean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2</a:t>
            </a:r>
            <a:r>
              <a:rPr lang="en" sz="9600" b="1" dirty="0" smtClean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.</a:t>
            </a:r>
            <a:endParaRPr sz="9600" b="1" dirty="0">
              <a:latin typeface="Work Sans"/>
              <a:ea typeface="Work Sans"/>
              <a:cs typeface="Work Sans"/>
              <a:sym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val="421162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869150" y="668241"/>
            <a:ext cx="6925877" cy="105978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Davant… o darrere?</a:t>
            </a:r>
            <a:endParaRPr dirty="0"/>
          </a:p>
        </p:txBody>
      </p:sp>
      <p:sp>
        <p:nvSpPr>
          <p:cNvPr id="105" name="Google Shape;105;p17"/>
          <p:cNvSpPr txBox="1">
            <a:spLocks noGrp="1"/>
          </p:cNvSpPr>
          <p:nvPr>
            <p:ph type="body" idx="1"/>
          </p:nvPr>
        </p:nvSpPr>
        <p:spPr>
          <a:xfrm>
            <a:off x="745396" y="1728022"/>
            <a:ext cx="7552955" cy="22452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lang="ca-ES" sz="1800" b="1" dirty="0" smtClean="0"/>
              <a:t>Darrere: </a:t>
            </a:r>
            <a:r>
              <a:rPr lang="ca-ES" sz="1800" dirty="0" smtClean="0"/>
              <a:t>si el verb és un infinitiu, un gerundi o un imperatiu.</a:t>
            </a:r>
          </a:p>
          <a:p>
            <a:pPr lvl="1">
              <a:spcBef>
                <a:spcPts val="600"/>
              </a:spcBef>
              <a:buChar char="▪"/>
            </a:pPr>
            <a:r>
              <a:rPr lang="ca-ES" sz="1800" i="1" dirty="0" smtClean="0"/>
              <a:t>Dir-li, dient-li, digueu-li. Portar-me, portant-te, porta’m.</a:t>
            </a:r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lang="ca-ES" sz="1800" b="1" dirty="0" smtClean="0"/>
              <a:t>Davant:</a:t>
            </a:r>
            <a:r>
              <a:rPr lang="ca-ES" sz="1800" dirty="0" smtClean="0"/>
              <a:t> la resta dels temps verbals.</a:t>
            </a:r>
          </a:p>
          <a:p>
            <a:pPr lvl="1">
              <a:spcBef>
                <a:spcPts val="600"/>
              </a:spcBef>
              <a:buChar char="▪"/>
            </a:pPr>
            <a:r>
              <a:rPr lang="ca-ES" sz="1800" i="1" dirty="0" smtClean="0"/>
              <a:t>Li dic, li hauria dit, em porta, m’hauria portat.</a:t>
            </a:r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lang="ca-ES" sz="1800" b="1" dirty="0" smtClean="0"/>
              <a:t>Pot anar davant o darrere: </a:t>
            </a:r>
            <a:r>
              <a:rPr lang="ca-ES" sz="1800" dirty="0" smtClean="0"/>
              <a:t>amb les perífrasis verbals (verb auxiliar + INF/GER) i el passat perifràstic.</a:t>
            </a:r>
          </a:p>
          <a:p>
            <a:pPr lvl="1">
              <a:spcBef>
                <a:spcPts val="600"/>
              </a:spcBef>
              <a:buChar char="▪"/>
            </a:pPr>
            <a:r>
              <a:rPr lang="ca-ES" sz="1800" i="1" dirty="0" smtClean="0"/>
              <a:t>Hauríem de dir-li = Li hauríem de dir. L’estic llegint = estic llegint-la. Vaig mirar-lo = El vaig mirar.</a:t>
            </a:r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4102" name="Picture 6" descr="Resultado de imagen de gif escoger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264" y="414371"/>
            <a:ext cx="2091560" cy="144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23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acquenett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1169</Words>
  <Application>Microsoft Office PowerPoint</Application>
  <PresentationFormat>Předvádění na obrazovce (16:9)</PresentationFormat>
  <Paragraphs>266</Paragraphs>
  <Slides>20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Work Sans Light</vt:lpstr>
      <vt:lpstr>Arial</vt:lpstr>
      <vt:lpstr>Work Sans</vt:lpstr>
      <vt:lpstr>Jacquenetta template</vt:lpstr>
      <vt:lpstr>Substitució pronominal La presentació definitiva</vt:lpstr>
      <vt:lpstr>Què és un pronom?</vt:lpstr>
      <vt:lpstr>Substitueixen… què?</vt:lpstr>
      <vt:lpstr>Els pronoms febles</vt:lpstr>
      <vt:lpstr>Prezentace aplikace PowerPoint</vt:lpstr>
      <vt:lpstr>I… quan els faig servir?</vt:lpstr>
      <vt:lpstr>Davant del verb</vt:lpstr>
      <vt:lpstr>Darrere del verb</vt:lpstr>
      <vt:lpstr>Davant… o darrere?</vt:lpstr>
      <vt:lpstr>!!</vt:lpstr>
      <vt:lpstr>Els pronoms i les seves funcions</vt:lpstr>
      <vt:lpstr>Complement directe (CD)</vt:lpstr>
      <vt:lpstr>Complement directe (CD)</vt:lpstr>
      <vt:lpstr>Complement directe (CD)</vt:lpstr>
      <vt:lpstr>Complement indirecte (CI)</vt:lpstr>
      <vt:lpstr>Complement de règim verbal (CRV)</vt:lpstr>
      <vt:lpstr>Complement Circumstancial (CC)</vt:lpstr>
      <vt:lpstr>Complement atributiu (Atr.)</vt:lpstr>
      <vt:lpstr>Complement predicatiu (C. Pred.)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 es el modernisme?</dc:title>
  <dc:creator>Elena Casas Cortada</dc:creator>
  <cp:lastModifiedBy>Elena Casas Cortada</cp:lastModifiedBy>
  <cp:revision>39</cp:revision>
  <dcterms:modified xsi:type="dcterms:W3CDTF">2019-04-09T17:49:12Z</dcterms:modified>
</cp:coreProperties>
</file>