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360" r:id="rId5"/>
    <p:sldId id="361" r:id="rId6"/>
    <p:sldId id="432" r:id="rId7"/>
    <p:sldId id="433" r:id="rId8"/>
    <p:sldId id="434" r:id="rId9"/>
    <p:sldId id="729" r:id="rId10"/>
    <p:sldId id="730" r:id="rId11"/>
    <p:sldId id="778" r:id="rId12"/>
    <p:sldId id="779" r:id="rId13"/>
    <p:sldId id="780" r:id="rId14"/>
    <p:sldId id="781" r:id="rId15"/>
    <p:sldId id="782" r:id="rId16"/>
    <p:sldId id="783" r:id="rId17"/>
    <p:sldId id="784" r:id="rId18"/>
    <p:sldId id="785" r:id="rId19"/>
    <p:sldId id="786" r:id="rId20"/>
    <p:sldId id="787" r:id="rId21"/>
    <p:sldId id="788" r:id="rId22"/>
    <p:sldId id="789" r:id="rId23"/>
    <p:sldId id="790" r:id="rId24"/>
    <p:sldId id="791" r:id="rId25"/>
    <p:sldId id="792" r:id="rId26"/>
    <p:sldId id="793" r:id="rId27"/>
    <p:sldId id="794" r:id="rId28"/>
    <p:sldId id="795" r:id="rId29"/>
    <p:sldId id="796" r:id="rId30"/>
    <p:sldId id="797" r:id="rId31"/>
    <p:sldId id="798" r:id="rId32"/>
    <p:sldId id="799" r:id="rId33"/>
    <p:sldId id="820" r:id="rId34"/>
    <p:sldId id="800" r:id="rId35"/>
    <p:sldId id="801" r:id="rId36"/>
    <p:sldId id="802" r:id="rId37"/>
    <p:sldId id="803" r:id="rId38"/>
    <p:sldId id="804" r:id="rId39"/>
    <p:sldId id="805" r:id="rId40"/>
    <p:sldId id="806" r:id="rId41"/>
    <p:sldId id="807" r:id="rId42"/>
    <p:sldId id="808" r:id="rId43"/>
    <p:sldId id="821" r:id="rId44"/>
    <p:sldId id="809" r:id="rId45"/>
    <p:sldId id="810" r:id="rId46"/>
    <p:sldId id="811" r:id="rId47"/>
    <p:sldId id="813" r:id="rId48"/>
    <p:sldId id="843" r:id="rId49"/>
    <p:sldId id="814" r:id="rId50"/>
    <p:sldId id="815" r:id="rId51"/>
    <p:sldId id="816" r:id="rId52"/>
    <p:sldId id="817" r:id="rId53"/>
    <p:sldId id="818" r:id="rId54"/>
    <p:sldId id="822" r:id="rId55"/>
    <p:sldId id="424" r:id="rId56"/>
  </p:sldIdLst>
  <p:sldSz cx="12192000" cy="6858000"/>
  <p:notesSz cx="6858000" cy="9144000"/>
  <p:custDataLst>
    <p:tags r:id="rId60"/>
  </p:custDataLst>
  <p:defaultTextStyle>
    <a:defPPr>
      <a:defRPr lang="zh-CN"/>
    </a:defPPr>
    <a:lvl1pPr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1pPr>
    <a:lvl2pPr marL="608330" indent="-1511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2pPr>
    <a:lvl3pPr marL="1217930" indent="-3035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3pPr>
    <a:lvl4pPr marL="1827530" indent="-4559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4pPr>
    <a:lvl5pPr marL="2437130" indent="-6083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B050"/>
    <a:srgbClr val="4D4D4D"/>
    <a:srgbClr val="B65A7E"/>
    <a:srgbClr val="B65A3E"/>
    <a:srgbClr val="FEFFFF"/>
    <a:srgbClr val="EEECED"/>
    <a:srgbClr val="3F3F3F"/>
    <a:srgbClr val="3B3A3A"/>
    <a:srgbClr val="4E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18" autoAdjust="0"/>
    <p:restoredTop sz="50000" autoAdjust="0"/>
  </p:normalViewPr>
  <p:slideViewPr>
    <p:cSldViewPr snapToGrid="0">
      <p:cViewPr varScale="1">
        <p:scale>
          <a:sx n="110" d="100"/>
          <a:sy n="110" d="100"/>
        </p:scale>
        <p:origin x="704" y="176"/>
      </p:cViewPr>
      <p:guideLst>
        <p:guide orient="horz" pos="2110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tags" Target="tags/tag1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2A628-5979-4657-85CB-1651BBF7C9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188B5-F242-46A8-BC70-F730184234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5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spcBef>
                <a:spcPct val="30000"/>
              </a:spcBef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7295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FADC5A8A-2915-45FF-8245-75070A7CF0E2}" type="slidenum">
              <a:rPr lang="zh-CN" altLang="en-US" smtClean="0">
                <a:solidFill>
                  <a:schemeClr val="tx1"/>
                </a:solidFill>
              </a:rPr>
            </a:fld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857501" y="1288473"/>
            <a:ext cx="6476999" cy="293716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4800" b="1" i="0">
                <a:ln w="19050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953722" y="4627052"/>
            <a:ext cx="6284557" cy="734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29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0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60854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1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328" y="1574542"/>
            <a:ext cx="9587345" cy="2389874"/>
          </a:xfrm>
          <a:noFill/>
          <a:ln w="57150">
            <a:noFill/>
          </a:ln>
          <a:effectLst/>
        </p:spPr>
        <p:txBody>
          <a:bodyPr anchor="ctr"/>
          <a:lstStyle>
            <a:lvl1pPr algn="ctr">
              <a:lnSpc>
                <a:spcPct val="150000"/>
              </a:lnSpc>
              <a:defRPr sz="4800">
                <a:ln w="3175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27044" y="4419598"/>
            <a:ext cx="9537913" cy="687863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2800" b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017" y="603832"/>
            <a:ext cx="9267825" cy="8484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4063" y="1585054"/>
            <a:ext cx="10680700" cy="477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939728" y="409864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ln w="3175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357505" indent="-357505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357505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ê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4.jpeg"/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4.jpeg"/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4.jpeg"/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75.png"/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2.jpeg"/><Relationship Id="rId1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8.png"/><Relationship Id="rId1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6.png"/><Relationship Id="rId1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hyperlink" Target="https://play.kahoot.it/#/?quizId=60ebdd64-951b-47aa-96f3-a847d9b63dbd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5"/>
          <p:cNvSpPr>
            <a:spLocks noGrp="1"/>
          </p:cNvSpPr>
          <p:nvPr>
            <p:ph type="ctrTitle"/>
          </p:nvPr>
        </p:nvSpPr>
        <p:spPr>
          <a:xfrm>
            <a:off x="2857501" y="1960938"/>
            <a:ext cx="6476999" cy="2937163"/>
          </a:xfrm>
        </p:spPr>
        <p:txBody>
          <a:bodyPr/>
          <a:lstStyle/>
          <a:p>
            <a:r>
              <a:rPr lang="zh-CN" altLang="en-US" sz="5400" dirty="0">
                <a:latin typeface="+mj-ea"/>
              </a:rPr>
              <a:t>约会</a:t>
            </a:r>
            <a:endParaRPr lang="zh-CN" altLang="en-US" sz="5400" dirty="0">
              <a:latin typeface="+mj-ea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2953722" y="1457767"/>
            <a:ext cx="6284557" cy="734830"/>
          </a:xfrm>
        </p:spPr>
        <p:txBody>
          <a:bodyPr>
            <a:no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第十六课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4817" y="476832"/>
            <a:ext cx="9267825" cy="848454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91235" y="5966460"/>
            <a:ext cx="42868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en-US" altLang="en-US" sz="3600" dirty="0" err="1"/>
              <a:t>她</a:t>
            </a:r>
            <a:r>
              <a:rPr kumimoji="1" lang="en-US" altLang="en-US" sz="3600" dirty="0" err="1">
                <a:latin typeface="黑体" panose="02010609060101010101" pitchFamily="49" charset="-122"/>
                <a:ea typeface="黑体" panose="02010609060101010101" pitchFamily="49" charset="-122"/>
              </a:rPr>
              <a:t>写字</a:t>
            </a:r>
            <a:r>
              <a:rPr kumimoji="1" lang="en-US" altLang="en-US" sz="3600" u="sng" dirty="0" err="1">
                <a:latin typeface="黑体" panose="02010609060101010101" pitchFamily="49" charset="-122"/>
                <a:ea typeface="黑体" panose="02010609060101010101" pitchFamily="49" charset="-122"/>
              </a:rPr>
              <a:t>写</a:t>
            </a:r>
            <a:r>
              <a:rPr kumimoji="1" lang="en-US" altLang="en-US" sz="360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</a:t>
            </a:r>
            <a:r>
              <a:rPr kumimoji="1" lang="en-US" altLang="en-US" sz="3600" dirty="0" err="1">
                <a:solidFill>
                  <a:srgbClr val="008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很</a:t>
            </a:r>
            <a:r>
              <a:rPr kumimoji="1" lang="en-US" altLang="en-US" sz="3600" dirty="0" err="1">
                <a:latin typeface="黑体" panose="02010609060101010101" pitchFamily="49" charset="-122"/>
                <a:ea typeface="黑体" panose="02010609060101010101" pitchFamily="49" charset="-122"/>
              </a:rPr>
              <a:t>漂亮</a:t>
            </a:r>
            <a:r>
              <a:rPr kumimoji="1" lang="zh-CN" altLang="en-US" sz="3200" dirty="0"/>
              <a:t>。</a:t>
            </a:r>
            <a:endParaRPr kumimoji="1" lang="en-US" altLang="zh-CN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6382385" y="5966460"/>
            <a:ext cx="431990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zh-CN" altLang="en-US" sz="3600" b="1" dirty="0"/>
              <a:t>妹妹看书</a:t>
            </a:r>
            <a:r>
              <a:rPr kumimoji="1" lang="zh-CN" altLang="en-US" sz="3600" b="1" u="sng" dirty="0"/>
              <a:t>看</a:t>
            </a:r>
            <a:r>
              <a:rPr kumimoji="1" lang="zh-CN" altLang="en-US" sz="3600" b="1" dirty="0">
                <a:solidFill>
                  <a:srgbClr val="FF0000"/>
                </a:solidFill>
              </a:rPr>
              <a:t>得</a:t>
            </a:r>
            <a:r>
              <a:rPr kumimoji="1" lang="zh-CN" altLang="en-US" sz="3600" b="1" dirty="0">
                <a:solidFill>
                  <a:srgbClr val="008000"/>
                </a:solidFill>
              </a:rPr>
              <a:t>很</a:t>
            </a:r>
            <a:r>
              <a:rPr kumimoji="1" lang="zh-CN" altLang="en-US" sz="3600" b="1" dirty="0"/>
              <a:t>快。</a:t>
            </a:r>
            <a:endParaRPr kumimoji="1" lang="en-US" altLang="zh-CN" sz="36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167" y="1843800"/>
            <a:ext cx="4195857" cy="31734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76363" y="5227204"/>
            <a:ext cx="2917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写字 </a:t>
            </a:r>
            <a:r>
              <a:rPr kumimoji="1" lang="en-US" altLang="zh-CN" sz="3200" dirty="0"/>
              <a:t>/ </a:t>
            </a:r>
            <a:r>
              <a:rPr kumimoji="1" lang="zh-CN" altLang="en-US" sz="3200" dirty="0"/>
              <a:t>漂亮</a:t>
            </a:r>
            <a:endParaRPr kumimoji="1" lang="zh-CN" alt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6990978" y="5227243"/>
            <a:ext cx="299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看书 </a:t>
            </a:r>
            <a:r>
              <a:rPr kumimoji="1" lang="en-US" altLang="zh-CN" sz="3200" dirty="0"/>
              <a:t>/ </a:t>
            </a:r>
            <a:r>
              <a:rPr kumimoji="1" lang="zh-CN" altLang="en-US" sz="3200" dirty="0"/>
              <a:t>快</a:t>
            </a:r>
            <a:endParaRPr kumimoji="1" lang="zh-CN" altLang="en-US" sz="3200" dirty="0"/>
          </a:p>
        </p:txBody>
      </p:sp>
      <p:pic>
        <p:nvPicPr>
          <p:cNvPr id="11" name="图片 10" descr="图片包含 室内, 餐桌, 墙壁, 人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48" y="1961556"/>
            <a:ext cx="4424532" cy="2937889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 bwMode="auto">
          <a:xfrm>
            <a:off x="810391" y="1233414"/>
            <a:ext cx="9982200" cy="4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S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V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 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800" dirty="0" err="1">
                <a:solidFill>
                  <a:srgbClr val="FF0000"/>
                </a:solidFill>
                <a:latin typeface="+mj-ea"/>
              </a:rPr>
              <a:t>得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+ </a:t>
            </a:r>
            <a:r>
              <a:rPr kumimoji="1" lang="zh-CN" altLang="en-US" sz="2800" dirty="0">
                <a:solidFill>
                  <a:srgbClr val="008000"/>
                </a:solidFill>
                <a:latin typeface="+mj-ea"/>
              </a:rPr>
              <a:t>很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+ </a:t>
            </a:r>
            <a:r>
              <a:rPr kumimoji="1" lang="en-US" altLang="zh-CN" sz="2800" dirty="0" err="1">
                <a:solidFill>
                  <a:srgbClr val="000090"/>
                </a:solidFill>
                <a:latin typeface="+mj-ea"/>
              </a:rPr>
              <a:t>Adj</a:t>
            </a:r>
            <a:endParaRPr kumimoji="1" lang="en-US" altLang="zh-CN" sz="2800" dirty="0" err="1">
              <a:solidFill>
                <a:srgbClr val="000090"/>
              </a:solidFill>
              <a:latin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30217" y="540332"/>
            <a:ext cx="9267825" cy="848454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871855" y="5873115"/>
            <a:ext cx="53016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我们学中文</a:t>
            </a:r>
            <a:r>
              <a:rPr kumimoji="1" lang="zh-CN" altLang="en-US" sz="36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学</a:t>
            </a:r>
            <a:r>
              <a:rPr kumimoji="1" lang="en-US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得</a:t>
            </a:r>
            <a:r>
              <a:rPr kumimoji="1" lang="en-US" altLang="en-US" sz="3600" b="1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好</a:t>
            </a:r>
            <a:r>
              <a:rPr kumimoji="1"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1" lang="en-US" altLang="zh-CN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46323" y="5873216"/>
            <a:ext cx="5111167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她们买东西</a:t>
            </a:r>
            <a:r>
              <a:rPr kumimoji="1" lang="zh-CN" altLang="en-US" sz="36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买</a:t>
            </a:r>
            <a:r>
              <a:rPr kumimoji="1" lang="en-US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得</a:t>
            </a:r>
            <a:r>
              <a:rPr kumimoji="1" lang="en-US" altLang="en-US" sz="3600" b="1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多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1" lang="en-US" altLang="zh-CN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111" y="1866077"/>
            <a:ext cx="5000879" cy="302503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62527" y="5102862"/>
            <a:ext cx="2993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学中文 </a:t>
            </a:r>
            <a:r>
              <a:rPr kumimoji="1"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 </a:t>
            </a:r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好</a:t>
            </a:r>
            <a:endParaRPr kumimoji="1" lang="zh-CN"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18157" y="5102862"/>
            <a:ext cx="256737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买东西 </a:t>
            </a:r>
            <a:r>
              <a:rPr kumimoji="1"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 </a:t>
            </a:r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</a:t>
            </a:r>
            <a:endParaRPr kumimoji="1" lang="zh-CN"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1" name="图片 10" descr="图片包含 服装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54" y="2173273"/>
            <a:ext cx="4052572" cy="2511453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 bwMode="auto">
          <a:xfrm>
            <a:off x="810391" y="1296914"/>
            <a:ext cx="9982200" cy="4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S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V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 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800" dirty="0" err="1">
                <a:solidFill>
                  <a:srgbClr val="FF0000"/>
                </a:solidFill>
                <a:latin typeface="+mj-ea"/>
              </a:rPr>
              <a:t>得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+ </a:t>
            </a:r>
            <a:r>
              <a:rPr kumimoji="1" lang="zh-CN" altLang="en-US" sz="2800" dirty="0">
                <a:solidFill>
                  <a:srgbClr val="008000"/>
                </a:solidFill>
                <a:latin typeface="+mj-ea"/>
              </a:rPr>
              <a:t>很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+ </a:t>
            </a:r>
            <a:r>
              <a:rPr kumimoji="1" lang="en-US" altLang="zh-CN" sz="2800" dirty="0" err="1">
                <a:solidFill>
                  <a:srgbClr val="000090"/>
                </a:solidFill>
                <a:latin typeface="+mj-ea"/>
              </a:rPr>
              <a:t>Adj</a:t>
            </a:r>
            <a:endParaRPr kumimoji="1" lang="en-US" altLang="zh-CN" sz="2800" dirty="0" err="1">
              <a:solidFill>
                <a:srgbClr val="000090"/>
              </a:solidFill>
              <a:latin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06417" y="540332"/>
            <a:ext cx="9267825" cy="848454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pic>
        <p:nvPicPr>
          <p:cNvPr id="5" name="图片 4" descr="图片包含 人员, 掌握, 妇女, 音乐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7" y="1889325"/>
            <a:ext cx="3529153" cy="352915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88415" y="5787390"/>
            <a:ext cx="3940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/>
              <a:t>他唱歌</a:t>
            </a:r>
            <a:r>
              <a:rPr kumimoji="1" lang="zh-CN" altLang="en-US" sz="3200" b="1" u="sng" dirty="0"/>
              <a:t>唱</a:t>
            </a:r>
            <a:r>
              <a:rPr kumimoji="1" lang="zh-CN" altLang="en-US" sz="3200" b="1" dirty="0">
                <a:solidFill>
                  <a:srgbClr val="FF0000"/>
                </a:solidFill>
              </a:rPr>
              <a:t>得</a:t>
            </a:r>
            <a:r>
              <a:rPr kumimoji="1" lang="zh-CN" altLang="en-US" sz="3200" b="1" dirty="0">
                <a:solidFill>
                  <a:schemeClr val="accent4">
                    <a:lumMod val="50000"/>
                  </a:schemeClr>
                </a:solidFill>
              </a:rPr>
              <a:t>很</a:t>
            </a:r>
            <a:r>
              <a:rPr kumimoji="1" lang="zh-CN" altLang="en-US" sz="3200" b="1" dirty="0"/>
              <a:t>好听。</a:t>
            </a:r>
            <a:endParaRPr kumimoji="1" lang="zh-CN" altLang="en-US" sz="3200" b="1" dirty="0"/>
          </a:p>
        </p:txBody>
      </p:sp>
      <p:pic>
        <p:nvPicPr>
          <p:cNvPr id="8" name="图片 7" descr="图片包含 天空, 户外, 地面, 人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45" y="2144449"/>
            <a:ext cx="4546541" cy="30189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757942" y="5787340"/>
            <a:ext cx="3936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/>
              <a:t>他们跳舞</a:t>
            </a:r>
            <a:r>
              <a:rPr kumimoji="1" lang="zh-CN" altLang="en-US" sz="3200" b="1" u="sng" dirty="0"/>
              <a:t>跳</a:t>
            </a:r>
            <a:r>
              <a:rPr kumimoji="1" lang="zh-CN" altLang="en-US" sz="3200" b="1" dirty="0">
                <a:solidFill>
                  <a:srgbClr val="FF0000"/>
                </a:solidFill>
              </a:rPr>
              <a:t>得</a:t>
            </a:r>
            <a:r>
              <a:rPr kumimoji="1" lang="zh-CN" altLang="en-US" sz="3200" b="1" dirty="0">
                <a:solidFill>
                  <a:schemeClr val="accent4">
                    <a:lumMod val="50000"/>
                  </a:schemeClr>
                </a:solidFill>
              </a:rPr>
              <a:t>很</a:t>
            </a:r>
            <a:r>
              <a:rPr kumimoji="1" lang="zh-CN" altLang="en-US" sz="3200" b="1" dirty="0"/>
              <a:t>好。</a:t>
            </a:r>
            <a:endParaRPr kumimoji="1" lang="zh-CN" altLang="en-US" sz="3200" b="1" dirty="0"/>
          </a:p>
        </p:txBody>
      </p:sp>
      <p:sp>
        <p:nvSpPr>
          <p:cNvPr id="10" name="标题 1"/>
          <p:cNvSpPr txBox="1"/>
          <p:nvPr/>
        </p:nvSpPr>
        <p:spPr bwMode="auto">
          <a:xfrm>
            <a:off x="810391" y="1322314"/>
            <a:ext cx="9982200" cy="4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S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V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 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800" dirty="0" err="1">
                <a:solidFill>
                  <a:srgbClr val="FF0000"/>
                </a:solidFill>
                <a:latin typeface="+mj-ea"/>
              </a:rPr>
              <a:t>得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+ </a:t>
            </a:r>
            <a:r>
              <a:rPr kumimoji="1" lang="zh-CN" altLang="en-US" sz="2800" dirty="0">
                <a:solidFill>
                  <a:srgbClr val="008000"/>
                </a:solidFill>
                <a:latin typeface="+mj-ea"/>
              </a:rPr>
              <a:t>很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+ </a:t>
            </a:r>
            <a:r>
              <a:rPr kumimoji="1" lang="en-US" altLang="zh-CN" sz="2800" dirty="0" err="1">
                <a:solidFill>
                  <a:srgbClr val="000090"/>
                </a:solidFill>
                <a:latin typeface="+mj-ea"/>
              </a:rPr>
              <a:t>Adj</a:t>
            </a:r>
            <a:endParaRPr kumimoji="1" lang="en-US" altLang="zh-CN" sz="2800" dirty="0" err="1">
              <a:solidFill>
                <a:srgbClr val="000090"/>
              </a:solidFill>
              <a:latin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pic>
        <p:nvPicPr>
          <p:cNvPr id="5" name="图片 4" descr="图片包含 户外, 天空, 滑雪, 雪花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8" y="1859348"/>
            <a:ext cx="4546541" cy="3018903"/>
          </a:xfrm>
          <a:prstGeom prst="rect">
            <a:avLst/>
          </a:prstGeom>
        </p:spPr>
      </p:pic>
      <p:pic>
        <p:nvPicPr>
          <p:cNvPr id="7" name="图片 6" descr="图片包含 户外, 雪花, 天空, 滑板滑雪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38" y="2067691"/>
            <a:ext cx="5054914" cy="252745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91590" y="5804535"/>
            <a:ext cx="3930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/>
              <a:t>他们滑冰</a:t>
            </a:r>
            <a:r>
              <a:rPr kumimoji="1" lang="zh-CN" altLang="en-US" sz="3200" b="1" u="sng" dirty="0"/>
              <a:t>滑</a:t>
            </a:r>
            <a:r>
              <a:rPr kumimoji="1" lang="zh-CN" altLang="en-US" sz="3200" b="1" dirty="0">
                <a:solidFill>
                  <a:srgbClr val="FF0000"/>
                </a:solidFill>
              </a:rPr>
              <a:t>得</a:t>
            </a:r>
            <a:r>
              <a:rPr kumimoji="1" lang="zh-CN" altLang="en-US" sz="3200" b="1" dirty="0">
                <a:solidFill>
                  <a:schemeClr val="accent4">
                    <a:lumMod val="50000"/>
                  </a:schemeClr>
                </a:solidFill>
              </a:rPr>
              <a:t>很</a:t>
            </a:r>
            <a:r>
              <a:rPr kumimoji="1" lang="zh-CN" altLang="en-US" sz="3200" b="1" dirty="0"/>
              <a:t>快。</a:t>
            </a:r>
            <a:endParaRPr kumimoji="1" lang="zh-CN" altLang="en-US" sz="32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2661022" y="5104544"/>
            <a:ext cx="119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/>
              <a:t>快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6706934" y="5726857"/>
            <a:ext cx="39469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/>
              <a:t>他滑雪</a:t>
            </a:r>
            <a:r>
              <a:rPr kumimoji="1" lang="zh-CN" altLang="en-US" sz="3200" b="1" u="sng" dirty="0"/>
              <a:t>滑</a:t>
            </a:r>
            <a:r>
              <a:rPr kumimoji="1" lang="zh-CN" altLang="en-US" sz="3200" b="1" dirty="0">
                <a:solidFill>
                  <a:srgbClr val="FF0000"/>
                </a:solidFill>
              </a:rPr>
              <a:t>得</a:t>
            </a:r>
            <a:r>
              <a:rPr kumimoji="1" lang="zh-CN" altLang="en-US" sz="3200" b="1" dirty="0">
                <a:solidFill>
                  <a:schemeClr val="accent4">
                    <a:lumMod val="50000"/>
                  </a:schemeClr>
                </a:solidFill>
              </a:rPr>
              <a:t>很</a:t>
            </a:r>
            <a:r>
              <a:rPr kumimoji="1" lang="zh-CN" altLang="en-US" sz="3200" b="1" dirty="0"/>
              <a:t>好。</a:t>
            </a:r>
            <a:endParaRPr kumimoji="1" lang="zh-CN" altLang="en-US" sz="3200" b="1" dirty="0"/>
          </a:p>
        </p:txBody>
      </p:sp>
      <p:sp>
        <p:nvSpPr>
          <p:cNvPr id="11" name="标题 1"/>
          <p:cNvSpPr txBox="1"/>
          <p:nvPr/>
        </p:nvSpPr>
        <p:spPr bwMode="auto">
          <a:xfrm>
            <a:off x="810391" y="1233414"/>
            <a:ext cx="9982200" cy="4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2400" dirty="0">
                <a:solidFill>
                  <a:srgbClr val="000090"/>
                </a:solidFill>
                <a:latin typeface="+mj-ea"/>
              </a:rPr>
              <a:t>S</a:t>
            </a:r>
            <a:r>
              <a:rPr kumimoji="1" lang="zh-CN" altLang="en-US" sz="24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4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24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400" dirty="0">
                <a:solidFill>
                  <a:srgbClr val="000090"/>
                </a:solidFill>
                <a:latin typeface="+mj-ea"/>
              </a:rPr>
              <a:t>V</a:t>
            </a:r>
            <a:r>
              <a:rPr kumimoji="1" lang="en-US" altLang="en-US" sz="2400" dirty="0">
                <a:solidFill>
                  <a:srgbClr val="000090"/>
                </a:solidFill>
                <a:latin typeface="+mj-ea"/>
              </a:rPr>
              <a:t> +</a:t>
            </a:r>
            <a:r>
              <a:rPr kumimoji="1" lang="zh-CN" altLang="en-US" sz="24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400" dirty="0" err="1">
                <a:solidFill>
                  <a:srgbClr val="FF0000"/>
                </a:solidFill>
                <a:latin typeface="+mj-ea"/>
              </a:rPr>
              <a:t>得</a:t>
            </a:r>
            <a:r>
              <a:rPr kumimoji="1" lang="zh-CN" altLang="en-US" sz="24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400" dirty="0">
                <a:solidFill>
                  <a:srgbClr val="000090"/>
                </a:solidFill>
                <a:latin typeface="+mj-ea"/>
              </a:rPr>
              <a:t>+ </a:t>
            </a:r>
            <a:r>
              <a:rPr kumimoji="1" lang="zh-CN" altLang="en-US" sz="2400" dirty="0">
                <a:solidFill>
                  <a:srgbClr val="008000"/>
                </a:solidFill>
                <a:latin typeface="+mj-ea"/>
              </a:rPr>
              <a:t>很 </a:t>
            </a:r>
            <a:r>
              <a:rPr kumimoji="1" lang="en-US" altLang="zh-CN" sz="2400" dirty="0">
                <a:solidFill>
                  <a:srgbClr val="000090"/>
                </a:solidFill>
                <a:latin typeface="+mj-ea"/>
              </a:rPr>
              <a:t>+ </a:t>
            </a:r>
            <a:r>
              <a:rPr kumimoji="1" lang="en-US" altLang="zh-CN" sz="2400" dirty="0" err="1">
                <a:solidFill>
                  <a:srgbClr val="000090"/>
                </a:solidFill>
                <a:latin typeface="+mj-ea"/>
              </a:rPr>
              <a:t>Adj</a:t>
            </a:r>
            <a:endParaRPr kumimoji="1" lang="zh-CN" altLang="en-US" sz="2400" dirty="0">
              <a:solidFill>
                <a:srgbClr val="000090"/>
              </a:solidFill>
              <a:latin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5137" y="542872"/>
            <a:ext cx="9267825" cy="848454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86553" y="4320964"/>
            <a:ext cx="9915313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例（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Example</a:t>
            </a:r>
            <a:r>
              <a:rPr lang="zh-CN" altLang="ja-JP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）：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：你昨天晚上写汉字</a:t>
            </a:r>
            <a:r>
              <a:rPr lang="zh-CN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写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得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累不累？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：我昨天晚上写汉字</a:t>
            </a:r>
            <a:r>
              <a:rPr lang="zh-CN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写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得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很累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不累。你呢？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3378" y="1429507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 </a:t>
            </a:r>
            <a:r>
              <a:rPr lang="zh-CN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1</a:t>
            </a:r>
            <a:endParaRPr lang="en-US" altLang="zh-CN" sz="4400" b="1" dirty="0">
              <a:latin typeface="+mj-ea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4091" y="1517646"/>
            <a:ext cx="5215792" cy="341250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场景, 台阶, 室内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7" y="4127968"/>
            <a:ext cx="3760239" cy="25009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82617" y="489532"/>
            <a:ext cx="9267825" cy="848454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999863" y="1787923"/>
            <a:ext cx="659797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indent="-742950" algn="l">
              <a:lnSpc>
                <a:spcPct val="110000"/>
              </a:lnSpc>
              <a:buFont typeface="+mj-ea"/>
              <a:buAutoNum type="circleNumDbPlain"/>
            </a:pP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你每天上课上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得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累不累？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99864" y="3557132"/>
            <a:ext cx="700507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你昨天晚上睡觉睡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得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舒服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不舒服？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99864" y="5459538"/>
            <a:ext cx="6709506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③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你去酒吧玩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得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高兴不高兴？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8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051" y="2993268"/>
            <a:ext cx="2360184" cy="1974848"/>
          </a:xfrm>
          <a:prstGeom prst="rect">
            <a:avLst/>
          </a:prstGeom>
        </p:spPr>
      </p:pic>
      <p:pic>
        <p:nvPicPr>
          <p:cNvPr id="10" name="图片 9" descr="图片包含 餐桌, 人员, 室内, 孩子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4" y="1313663"/>
            <a:ext cx="3175000" cy="21082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7057" y="466672"/>
            <a:ext cx="9267825" cy="848454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4" name="标题 1"/>
          <p:cNvSpPr txBox="1"/>
          <p:nvPr/>
        </p:nvSpPr>
        <p:spPr bwMode="auto">
          <a:xfrm>
            <a:off x="2909571" y="2217542"/>
            <a:ext cx="6372858" cy="4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S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B050"/>
                </a:solidFill>
                <a:latin typeface="+mj-ea"/>
              </a:rPr>
              <a:t>V</a:t>
            </a:r>
            <a:r>
              <a:rPr kumimoji="1" lang="zh-CN" altLang="en-US" sz="2800" dirty="0">
                <a:solidFill>
                  <a:srgbClr val="00B050"/>
                </a:solidFill>
                <a:latin typeface="+mj-ea"/>
              </a:rPr>
              <a:t> 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zh-CN" altLang="en-US" sz="2800" dirty="0">
                <a:solidFill>
                  <a:srgbClr val="FF0000"/>
                </a:solidFill>
                <a:latin typeface="+mj-ea"/>
              </a:rPr>
              <a:t>不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+resultative complement</a:t>
            </a:r>
            <a:endParaRPr kumimoji="1" lang="en-US" altLang="en-US" sz="2800" dirty="0">
              <a:solidFill>
                <a:srgbClr val="000090"/>
              </a:solidFill>
              <a:latin typeface="+mj-ea"/>
            </a:endParaRPr>
          </a:p>
        </p:txBody>
      </p:sp>
      <p:sp>
        <p:nvSpPr>
          <p:cNvPr id="5" name="文字方塊 2"/>
          <p:cNvSpPr txBox="1"/>
          <p:nvPr/>
        </p:nvSpPr>
        <p:spPr>
          <a:xfrm>
            <a:off x="757555" y="1265555"/>
            <a:ext cx="10553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(de)or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</a:t>
            </a:r>
            <a:r>
              <a:rPr lang="zh-CN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is</a:t>
            </a:r>
            <a:r>
              <a:rPr lang="zh-CN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placed</a:t>
            </a:r>
            <a:r>
              <a:rPr lang="zh-CN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between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CN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8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verb</a:t>
            </a:r>
            <a:r>
              <a:rPr lang="zh-CN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and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CN" altLang="en-US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resultative</a:t>
            </a:r>
            <a:r>
              <a:rPr lang="zh-CN" altLang="en-US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</a:t>
            </a:r>
            <a:r>
              <a:rPr lang="zh-CN" altLang="en-US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</a:t>
            </a:r>
            <a:r>
              <a:rPr lang="zh-CN" altLang="en-US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</a:t>
            </a:r>
            <a:r>
              <a:rPr lang="zh-CN" altLang="en-US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</a:t>
            </a:r>
            <a:r>
              <a:rPr lang="zh-CN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indicate</a:t>
            </a:r>
            <a:r>
              <a:rPr lang="zh-CN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whether</a:t>
            </a:r>
            <a:r>
              <a:rPr lang="zh-CN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CN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certain</a:t>
            </a:r>
            <a:r>
              <a:rPr lang="zh-CN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result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be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realized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not.</a:t>
            </a:r>
            <a:endParaRPr lang="en-US" altLang="zh-CN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8310" y="6007100"/>
            <a:ext cx="481901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跳舞太难，我</a:t>
            </a:r>
            <a:r>
              <a:rPr lang="zh-CN" altLang="en-US" sz="3600" b="1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学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会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01536" y="6007353"/>
            <a:ext cx="6256031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健康保险太贵，我</a:t>
            </a:r>
            <a:r>
              <a:rPr lang="zh-CN" altLang="en-US" sz="3600" b="1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买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起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885" y="2854960"/>
            <a:ext cx="2222500" cy="29038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29" y="3037378"/>
            <a:ext cx="5645380" cy="2539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61380" y="4862830"/>
            <a:ext cx="579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/>
              <a:t>贵</a:t>
            </a:r>
            <a:endParaRPr lang="zh-CN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82617" y="476832"/>
            <a:ext cx="9267825" cy="848454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465570" y="5650865"/>
            <a:ext cx="530098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西瓜太多，我</a:t>
            </a:r>
            <a:r>
              <a:rPr lang="zh-CN" altLang="en-US" sz="3600" b="1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卖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完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" name="图片 4" descr="2068753-img-shutterstock-v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0423" y="2091343"/>
            <a:ext cx="2415197" cy="32632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3378" y="5651050"/>
            <a:ext cx="5468296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书 包太重，弟弟</a:t>
            </a:r>
            <a:r>
              <a:rPr lang="zh-CN" altLang="en-US" sz="3600" b="1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拿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3378" y="5210400"/>
            <a:ext cx="12585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shū bāo</a:t>
            </a:r>
            <a:endParaRPr lang="en-US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012" y="2414256"/>
            <a:ext cx="3737365" cy="2883725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 bwMode="auto">
          <a:xfrm>
            <a:off x="1341378" y="1430707"/>
            <a:ext cx="9982200" cy="4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S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B050"/>
                </a:solidFill>
                <a:latin typeface="+mj-ea"/>
              </a:rPr>
              <a:t>V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zh-CN" altLang="en-US" sz="2800" dirty="0">
                <a:solidFill>
                  <a:srgbClr val="FF0000"/>
                </a:solidFill>
                <a:latin typeface="+mj-ea"/>
              </a:rPr>
              <a:t>不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zh-CN" sz="2800" dirty="0">
                <a:latin typeface="+mj-ea"/>
              </a:rPr>
              <a:t>（</a:t>
            </a:r>
            <a:r>
              <a:rPr lang="en-US" altLang="zh-CN" sz="2800" b="1" dirty="0">
                <a:latin typeface="+mj-ea"/>
              </a:rPr>
              <a:t>resultative</a:t>
            </a:r>
            <a:r>
              <a:rPr kumimoji="1" lang="zh-CN" altLang="en-US" sz="2800" dirty="0">
                <a:latin typeface="+mj-ea"/>
              </a:rPr>
              <a:t>）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complement</a:t>
            </a:r>
            <a:endParaRPr kumimoji="1" lang="zh-CN" altLang="en-US" sz="2800" dirty="0">
              <a:solidFill>
                <a:srgbClr val="000090"/>
              </a:solidFill>
              <a:latin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4135" y="2752725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弟弟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48760" y="4515485"/>
            <a:ext cx="656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重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90665" y="4515485"/>
            <a:ext cx="656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多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06417" y="527632"/>
            <a:ext cx="9267825" cy="848454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4" name="标题 1"/>
          <p:cNvSpPr txBox="1"/>
          <p:nvPr/>
        </p:nvSpPr>
        <p:spPr bwMode="auto">
          <a:xfrm>
            <a:off x="1349229" y="1415379"/>
            <a:ext cx="9982200" cy="4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S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B050"/>
                </a:solidFill>
                <a:latin typeface="+mj-ea"/>
              </a:rPr>
              <a:t>V</a:t>
            </a:r>
            <a:r>
              <a:rPr kumimoji="1" lang="zh-CN" altLang="en-US" sz="2800" dirty="0">
                <a:solidFill>
                  <a:srgbClr val="00B050"/>
                </a:solidFill>
                <a:latin typeface="+mj-ea"/>
              </a:rPr>
              <a:t> 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zh-CN" altLang="en-US" sz="2800" dirty="0">
                <a:solidFill>
                  <a:srgbClr val="FF0000"/>
                </a:solidFill>
                <a:latin typeface="+mj-ea"/>
              </a:rPr>
              <a:t>不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zh-CN" sz="2800" dirty="0">
                <a:latin typeface="+mj-ea"/>
              </a:rPr>
              <a:t>（</a:t>
            </a:r>
            <a:r>
              <a:rPr lang="en-US" altLang="zh-CN" sz="2800" b="1" dirty="0">
                <a:latin typeface="+mj-ea"/>
              </a:rPr>
              <a:t>directional</a:t>
            </a:r>
            <a:r>
              <a:rPr kumimoji="1" lang="zh-CN" altLang="en-US" sz="2800" dirty="0">
                <a:latin typeface="+mj-ea"/>
              </a:rPr>
              <a:t>）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complement</a:t>
            </a:r>
            <a:endParaRPr kumimoji="1" lang="zh-CN" altLang="en-US" sz="2800" dirty="0">
              <a:solidFill>
                <a:srgbClr val="000090"/>
              </a:solidFill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2170" y="5678170"/>
            <a:ext cx="505841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五点太早，我</a:t>
            </a:r>
            <a:r>
              <a:rPr lang="en-US" altLang="en-US" sz="3600" b="1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起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</a:t>
            </a:r>
            <a:r>
              <a:rPr lang="en-US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0439" y="2263143"/>
            <a:ext cx="3082015" cy="305946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23380" y="6003925"/>
            <a:ext cx="497522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那里太远，我</a:t>
            </a:r>
            <a:r>
              <a:rPr lang="zh-CN" altLang="en-US" sz="3600" b="1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过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去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363" y="2086981"/>
            <a:ext cx="2952339" cy="359068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22520" y="4800600"/>
            <a:ext cx="656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早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546715" y="4800600"/>
            <a:ext cx="668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远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04123" y="4841077"/>
            <a:ext cx="5468296" cy="9869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:你晚上六点半能回来吗？我等你吃饺子</a:t>
            </a:r>
            <a:r>
              <a:rPr 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4123" y="5967063"/>
            <a:ext cx="5964425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:我晚上有课，六点半</a:t>
            </a:r>
            <a:r>
              <a:rPr lang="zh-CN" altLang="en-US" sz="3200" b="1" dirty="0">
                <a:solidFill>
                  <a:srgbClr val="008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回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不</a:t>
            </a:r>
            <a:r>
              <a:rPr lang="zh-CN" altLang="en-US" sz="32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85383" y="4976616"/>
            <a:ext cx="5468296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:这个汉字你看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得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懂吗？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68548" y="5830845"/>
            <a:ext cx="2790017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:我</a:t>
            </a:r>
            <a:r>
              <a:rPr lang="zh-CN" altLang="en-US" sz="3200" b="1" dirty="0">
                <a:solidFill>
                  <a:srgbClr val="008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看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得</a:t>
            </a:r>
            <a:r>
              <a:rPr lang="zh-CN" altLang="en-US" sz="32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懂</a:t>
            </a:r>
            <a:r>
              <a:rPr 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63662" y="5828014"/>
            <a:ext cx="2790017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:我</a:t>
            </a:r>
            <a:r>
              <a:rPr lang="zh-CN" altLang="en-US" sz="3200" b="1" dirty="0">
                <a:solidFill>
                  <a:srgbClr val="008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看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不</a:t>
            </a:r>
            <a:r>
              <a:rPr lang="zh-CN" altLang="en-US" sz="32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懂</a:t>
            </a:r>
            <a:r>
              <a:rPr 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6629" y="2157964"/>
            <a:ext cx="3266718" cy="24061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948" y="2362996"/>
            <a:ext cx="2416761" cy="22813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383" y="2226583"/>
            <a:ext cx="2504832" cy="2486414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 bwMode="auto">
          <a:xfrm>
            <a:off x="833378" y="1359587"/>
            <a:ext cx="9982200" cy="4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S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2800" dirty="0">
                <a:solidFill>
                  <a:srgbClr val="00B050"/>
                </a:solidFill>
                <a:latin typeface="+mj-ea"/>
              </a:rPr>
              <a:t>V</a:t>
            </a:r>
            <a:r>
              <a:rPr kumimoji="1" lang="zh-CN" altLang="en-US" sz="2800" dirty="0">
                <a:solidFill>
                  <a:srgbClr val="00B050"/>
                </a:solidFill>
                <a:latin typeface="+mj-ea"/>
              </a:rPr>
              <a:t> 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+ </a:t>
            </a:r>
            <a:r>
              <a:rPr kumimoji="1" lang="zh-CN" altLang="en-US" sz="2800" dirty="0">
                <a:solidFill>
                  <a:srgbClr val="FF0000"/>
                </a:solidFill>
                <a:latin typeface="+mj-ea"/>
              </a:rPr>
              <a:t>得 </a:t>
            </a:r>
            <a:r>
              <a:rPr kumimoji="1" lang="en-US" altLang="zh-CN" sz="2800" dirty="0">
                <a:solidFill>
                  <a:srgbClr val="FF0000"/>
                </a:solidFill>
                <a:latin typeface="+mj-ea"/>
              </a:rPr>
              <a:t>/</a:t>
            </a:r>
            <a:r>
              <a:rPr kumimoji="1" lang="zh-CN" altLang="en-US" sz="2800" dirty="0">
                <a:solidFill>
                  <a:srgbClr val="FF0000"/>
                </a:solidFill>
                <a:latin typeface="+mj-ea"/>
              </a:rPr>
              <a:t>不</a:t>
            </a:r>
            <a:r>
              <a:rPr kumimoji="1" lang="zh-CN" altLang="en-US" sz="28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zh-CN" sz="2800" dirty="0">
                <a:latin typeface="+mj-ea"/>
              </a:rPr>
              <a:t>（</a:t>
            </a:r>
            <a:r>
              <a:rPr lang="en-US" altLang="zh-CN" sz="2800" b="1" dirty="0">
                <a:latin typeface="+mj-ea"/>
              </a:rPr>
              <a:t>directional / resultative</a:t>
            </a:r>
            <a:r>
              <a:rPr kumimoji="1" lang="zh-CN" altLang="en-US" sz="2800" dirty="0">
                <a:latin typeface="+mj-ea"/>
              </a:rPr>
              <a:t>）</a:t>
            </a:r>
            <a:r>
              <a:rPr kumimoji="1" lang="en-US" altLang="en-US" sz="2800" dirty="0">
                <a:solidFill>
                  <a:srgbClr val="000090"/>
                </a:solidFill>
                <a:latin typeface="+mj-ea"/>
              </a:rPr>
              <a:t>complement</a:t>
            </a:r>
            <a:endParaRPr kumimoji="1" lang="zh-CN" altLang="en-US" sz="2800" dirty="0">
              <a:solidFill>
                <a:srgbClr val="000090"/>
              </a:solidFill>
              <a:latin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0920" y="5544185"/>
            <a:ext cx="5042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我们在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一个学校学习。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295" y="1683385"/>
            <a:ext cx="4655185" cy="34918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72995" y="5479415"/>
            <a:ext cx="888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445" y="2088515"/>
            <a:ext cx="4566920" cy="2680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540000">
            <a:off x="8837295" y="1695450"/>
            <a:ext cx="2414905" cy="521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ea typeface="宋体" panose="02010600030101010101" pitchFamily="2" charset="-122"/>
                <a:cs typeface="Calibri" panose="020F0502020204030204" pitchFamily="34" charset="0"/>
              </a:rPr>
              <a:t>Impression</a:t>
            </a:r>
            <a:endParaRPr lang="en-US" altLang="zh-CN" sz="2800" b="1"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70955" y="5544185"/>
            <a:ext cx="5042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你们对老师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怎么样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74075" y="5479415"/>
            <a:ext cx="1210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印象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7017" y="584290"/>
            <a:ext cx="9267825" cy="848454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01040" y="4747260"/>
            <a:ext cx="494411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 李友的电话号码你想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得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起来吗？</a:t>
            </a:r>
            <a:endParaRPr lang="en-US" altLang="zh-CN" sz="3200" b="1" dirty="0">
              <a:solidFill>
                <a:schemeClr val="accent6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0217" y="5863988"/>
            <a:ext cx="3224388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:我</a:t>
            </a:r>
            <a:r>
              <a:rPr lang="zh-CN" altLang="en-US" sz="3200" b="1" dirty="0">
                <a:solidFill>
                  <a:srgbClr val="00009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想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得</a:t>
            </a:r>
            <a:r>
              <a: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起来</a:t>
            </a:r>
            <a:r>
              <a:rPr lang="zh-CN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514" y="1730580"/>
            <a:ext cx="3629630" cy="268493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32500" y="4747260"/>
            <a:ext cx="620966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 东西这么多，你整理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得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完吗？</a:t>
            </a:r>
            <a:endParaRPr lang="en-US" altLang="zh-CN" sz="3200" b="1" dirty="0">
              <a:solidFill>
                <a:schemeClr val="accent6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42936" y="5813867"/>
            <a:ext cx="3224388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:我</a:t>
            </a:r>
            <a:r>
              <a:rPr lang="zh-CN" altLang="en-US" sz="3200" b="1" dirty="0">
                <a:solidFill>
                  <a:srgbClr val="00009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整理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得</a:t>
            </a:r>
            <a:r>
              <a: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完</a:t>
            </a:r>
            <a:r>
              <a:rPr lang="zh-CN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32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793" y="1855128"/>
            <a:ext cx="5022130" cy="249507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414283" y="5839703"/>
            <a:ext cx="2828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我</a:t>
            </a:r>
            <a:r>
              <a:rPr lang="zh-CN" altLang="en-US" sz="3200" b="1" dirty="0">
                <a:solidFill>
                  <a:srgbClr val="00009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想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</a:t>
            </a:r>
            <a:r>
              <a: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起来。</a:t>
            </a:r>
            <a:endParaRPr lang="zh-HK" altLang="en-US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62473" y="5772831"/>
            <a:ext cx="2828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我</a:t>
            </a:r>
            <a:r>
              <a:rPr lang="zh-CN" altLang="en-US" sz="3200" b="1" dirty="0">
                <a:solidFill>
                  <a:srgbClr val="00009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整理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</a:t>
            </a:r>
            <a:r>
              <a: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完。</a:t>
            </a:r>
            <a:endParaRPr lang="zh-HK" altLang="en-US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326773" y="2300318"/>
            <a:ext cx="6680500" cy="31947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例（</a:t>
            </a: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Example</a:t>
            </a:r>
            <a:r>
              <a:rPr lang="zh-CN" altLang="ja-JP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）：</a:t>
            </a:r>
            <a:endParaRPr lang="en-US" alt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：你吃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得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完三十个热狗吗？</a:t>
            </a:r>
            <a:endParaRPr lang="en-US" alt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：我吃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得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完三十个热狗。</a:t>
            </a:r>
            <a:endParaRPr lang="en-US" alt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我吃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不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完三十个热狗。</a:t>
            </a:r>
            <a:endParaRPr lang="en-US" alt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804" y="2779446"/>
            <a:ext cx="2207231" cy="22364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19396" y="3249399"/>
            <a:ext cx="20833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ja-JP" altLang="zh-CN" sz="6000" b="1" dirty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6000" b="1" dirty="0">
                <a:solidFill>
                  <a:schemeClr val="accent4"/>
                </a:solidFill>
              </a:rPr>
              <a:t>3</a:t>
            </a:r>
            <a:r>
              <a:rPr lang="en-US" altLang="zh-CN" sz="6000" b="1" dirty="0">
                <a:solidFill>
                  <a:schemeClr val="accent4"/>
                </a:solidFill>
              </a:rPr>
              <a:t>0</a:t>
            </a:r>
            <a:endParaRPr lang="ja-JP" altLang="zh-CN" sz="60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6478270" y="553919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 </a:t>
            </a:r>
            <a:r>
              <a:rPr lang="zh-CN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2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9" name="文字方塊 2"/>
          <p:cNvSpPr txBox="1"/>
          <p:nvPr/>
        </p:nvSpPr>
        <p:spPr>
          <a:xfrm>
            <a:off x="646872" y="1484861"/>
            <a:ext cx="657854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otential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 (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</a:t>
            </a:r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altLang="zh-CN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2275" y="585729"/>
            <a:ext cx="2470406" cy="18235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659" y="2636742"/>
            <a:ext cx="674915" cy="2249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919" y="5038148"/>
            <a:ext cx="2394397" cy="16123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864316" y="1655126"/>
            <a:ext cx="1000594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600" b="1" dirty="0">
                <a:solidFill>
                  <a:schemeClr val="accent4"/>
                </a:solidFill>
                <a:effectLst/>
              </a:rPr>
              <a:t>Ｘ</a:t>
            </a:r>
            <a:r>
              <a:rPr lang="en-US" altLang="zh-CN" sz="3600" b="1" dirty="0">
                <a:solidFill>
                  <a:schemeClr val="accent4"/>
                </a:solidFill>
                <a:effectLst/>
              </a:rPr>
              <a:t>15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039693" y="5746435"/>
            <a:ext cx="1000594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600" b="1" dirty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3600" b="1" dirty="0">
                <a:solidFill>
                  <a:schemeClr val="accent4"/>
                </a:solidFill>
              </a:rPr>
              <a:t>2</a:t>
            </a:r>
            <a:r>
              <a:rPr lang="en-US" altLang="zh-CN" sz="3600" b="1" dirty="0">
                <a:solidFill>
                  <a:schemeClr val="accent4"/>
                </a:solidFill>
              </a:rPr>
              <a:t>0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047860" y="3652622"/>
            <a:ext cx="74411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600" b="1" dirty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3600" b="1" dirty="0">
                <a:solidFill>
                  <a:schemeClr val="accent4"/>
                </a:solidFill>
              </a:rPr>
              <a:t>1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32681" y="811896"/>
            <a:ext cx="157446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4"/>
                </a:solidFill>
                <a:effectLst/>
              </a:rPr>
              <a:t>糖醋鱼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64317" y="2870825"/>
            <a:ext cx="1111202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4"/>
                </a:solidFill>
                <a:effectLst/>
              </a:rPr>
              <a:t>可乐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864316" y="5038148"/>
            <a:ext cx="111120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4"/>
                </a:solidFill>
                <a:effectLst/>
              </a:rPr>
              <a:t>豆腐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1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793" y="668726"/>
            <a:ext cx="2145978" cy="157900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110974" y="749057"/>
            <a:ext cx="111120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4"/>
                </a:solidFill>
                <a:effectLst/>
              </a:rPr>
              <a:t>饺子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10974" y="1452924"/>
            <a:ext cx="1136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200" b="1" dirty="0">
                <a:solidFill>
                  <a:schemeClr val="accent4"/>
                </a:solidFill>
                <a:effectLst/>
              </a:rPr>
              <a:t>Ｘ</a:t>
            </a:r>
            <a:r>
              <a:rPr lang="en-US" altLang="zh-CN" sz="3200" b="1" dirty="0">
                <a:solidFill>
                  <a:schemeClr val="accent4"/>
                </a:solidFill>
                <a:effectLst/>
              </a:rPr>
              <a:t>100</a:t>
            </a:r>
            <a:endParaRPr lang="ja-JP" altLang="zh-CN" sz="3200" b="1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15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102" y="2679644"/>
            <a:ext cx="2121426" cy="176464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265817" y="2870826"/>
            <a:ext cx="111120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4"/>
                </a:solidFill>
                <a:effectLst/>
              </a:rPr>
              <a:t>米饭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21122" y="3632727"/>
            <a:ext cx="1000594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600" b="1" dirty="0">
                <a:solidFill>
                  <a:schemeClr val="accent4"/>
                </a:solidFill>
                <a:effectLst/>
              </a:rPr>
              <a:t>Ｘ</a:t>
            </a:r>
            <a:r>
              <a:rPr lang="en-US" altLang="zh-CN" sz="3600" b="1" dirty="0">
                <a:solidFill>
                  <a:schemeClr val="accent4"/>
                </a:solidFill>
                <a:effectLst/>
              </a:rPr>
              <a:t>10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18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859" y="4633836"/>
            <a:ext cx="1383912" cy="203014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331067" y="5170869"/>
            <a:ext cx="111120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4"/>
                </a:solidFill>
                <a:effectLst/>
              </a:rPr>
              <a:t>冰茶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14611" y="5800144"/>
            <a:ext cx="74411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600" b="1" dirty="0">
                <a:solidFill>
                  <a:schemeClr val="accent4"/>
                </a:solidFill>
                <a:effectLst/>
              </a:rPr>
              <a:t>Ｘ</a:t>
            </a:r>
            <a:r>
              <a:rPr lang="en-US" altLang="zh-CN" sz="3600" b="1" dirty="0">
                <a:solidFill>
                  <a:schemeClr val="accent4"/>
                </a:solidFill>
              </a:rPr>
              <a:t>3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427017" y="419190"/>
            <a:ext cx="9267825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5" name="文字方塊 2"/>
          <p:cNvSpPr txBox="1"/>
          <p:nvPr/>
        </p:nvSpPr>
        <p:spPr>
          <a:xfrm>
            <a:off x="833378" y="1173562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zh-CN" altLang="en-US" sz="24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</a:t>
            </a:r>
            <a:r>
              <a:rPr lang="zh-CN" altLang="en-US" sz="24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en-US" altLang="zh-CN" sz="24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</a:t>
            </a:r>
            <a:r>
              <a:rPr lang="zh-CN" altLang="en-US" sz="24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</a:t>
            </a:r>
            <a:r>
              <a:rPr lang="zh-CN" altLang="zh-CN" sz="24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The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solidFill>
                  <a:srgbClr val="FF66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negative</a:t>
            </a:r>
            <a:r>
              <a:rPr lang="zh-CN" altLang="en-US" sz="2400" b="1" dirty="0">
                <a:solidFill>
                  <a:srgbClr val="FF66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form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and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the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solidFill>
                  <a:srgbClr val="FF66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affirmative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form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of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potential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be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put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together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form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question</a:t>
            </a:r>
            <a:r>
              <a:rPr lang="en-US" altLang="zh-CN" sz="24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zh-CN" altLang="en-US" sz="24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CN" sz="24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40830" y="5661660"/>
            <a:ext cx="5391150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九十个小时的电影你今天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看得完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看不完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？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1455" y="5622290"/>
            <a:ext cx="623824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五十根黄瓜你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吃得完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吃不完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？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8291" y="2413873"/>
            <a:ext cx="4285248" cy="28121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893" y="2017477"/>
            <a:ext cx="2378800" cy="360498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364757" y="3316445"/>
            <a:ext cx="1827243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accent4"/>
                </a:solidFill>
                <a:effectLst/>
              </a:rPr>
              <a:t>90hrs</a:t>
            </a:r>
            <a:endParaRPr lang="ja-JP" altLang="zh-CN" sz="48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73539" y="3316446"/>
            <a:ext cx="1236336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4800" b="1" dirty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4800" b="1" dirty="0">
                <a:solidFill>
                  <a:schemeClr val="accent4"/>
                </a:solidFill>
              </a:rPr>
              <a:t>5</a:t>
            </a:r>
            <a:r>
              <a:rPr lang="en-US" altLang="zh-CN" sz="4800" b="1" dirty="0">
                <a:solidFill>
                  <a:schemeClr val="accent4"/>
                </a:solidFill>
              </a:rPr>
              <a:t>0</a:t>
            </a:r>
            <a:endParaRPr lang="ja-JP" altLang="zh-CN" sz="48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40790" y="3073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503217" y="406490"/>
            <a:ext cx="9267825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09517" y="5300744"/>
            <a:ext cx="5711389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九百个生词你</a:t>
            </a:r>
            <a:r>
              <a:rPr lang="en-US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记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得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不记得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？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17008" y="5892360"/>
            <a:ext cx="6402533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三杯kofola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你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喝得完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喝不完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？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517" y="1432744"/>
            <a:ext cx="5307669" cy="350740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970" y="1566272"/>
            <a:ext cx="3187700" cy="35814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652464" y="2941474"/>
            <a:ext cx="194150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ja-JP" altLang="zh-CN" sz="4800" b="1" dirty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4800" b="1" dirty="0">
                <a:solidFill>
                  <a:schemeClr val="accent4"/>
                </a:solidFill>
              </a:rPr>
              <a:t>9</a:t>
            </a:r>
            <a:r>
              <a:rPr lang="en-US" altLang="zh-CN" sz="4800" b="1" dirty="0">
                <a:solidFill>
                  <a:schemeClr val="accent4"/>
                </a:solidFill>
              </a:rPr>
              <a:t>00</a:t>
            </a:r>
            <a:endParaRPr lang="ja-JP" altLang="zh-CN" sz="48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579096" y="2883286"/>
            <a:ext cx="138454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ja-JP" altLang="zh-CN" sz="4800" b="1" dirty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4800" b="1" dirty="0">
                <a:solidFill>
                  <a:schemeClr val="accent4"/>
                </a:solidFill>
              </a:rPr>
              <a:t>3</a:t>
            </a:r>
            <a:endParaRPr lang="ja-JP" altLang="zh-CN" sz="48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089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731817" y="482690"/>
            <a:ext cx="9267825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13654" y="2844577"/>
            <a:ext cx="5836676" cy="27718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例（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Example</a:t>
            </a:r>
            <a:r>
              <a:rPr lang="zh-CN" altLang="ja-JP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）：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：你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找得到</a:t>
            </a:r>
            <a:r>
              <a:rPr lang="zh-CN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找不到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你的教室？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：我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找得到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我的教室。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我</a:t>
            </a:r>
            <a:r>
              <a:rPr lang="zh-CN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找不到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我的教室。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9943" y="2706030"/>
            <a:ext cx="5386297" cy="3414239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6723926" y="1230621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 </a:t>
            </a:r>
            <a:r>
              <a:rPr lang="zh-CN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3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642917" y="520790"/>
            <a:ext cx="9267825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378" y="1361376"/>
            <a:ext cx="2921000" cy="2400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95" y="3919157"/>
            <a:ext cx="3804564" cy="27616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65943" y="2295051"/>
            <a:ext cx="133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solidFill>
                  <a:schemeClr val="accent1"/>
                </a:solidFill>
              </a:rPr>
              <a:t>买书</a:t>
            </a:r>
            <a:endParaRPr kumimoji="1" lang="zh-CN" altLang="en-US" sz="3200" dirty="0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4678" y="5822066"/>
            <a:ext cx="2176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solidFill>
                  <a:schemeClr val="accent1"/>
                </a:solidFill>
              </a:rPr>
              <a:t>看清楚</a:t>
            </a:r>
            <a:endParaRPr kumimoji="1" lang="zh-CN" altLang="en-US" sz="3200" dirty="0">
              <a:solidFill>
                <a:schemeClr val="accent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05393" y="2294857"/>
            <a:ext cx="6493397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chemeClr val="accent1"/>
                </a:solidFill>
              </a:rPr>
              <a:t>你买得到买不到你要的书？</a:t>
            </a:r>
            <a:endParaRPr kumimoji="1" lang="en-US" altLang="zh-CN" sz="3200" b="1" dirty="0">
              <a:solidFill>
                <a:schemeClr val="accent1"/>
              </a:solidFill>
            </a:endParaRPr>
          </a:p>
          <a:p>
            <a:endParaRPr kumimoji="1" lang="en-US" altLang="zh-CN" sz="3200" b="1" dirty="0">
              <a:solidFill>
                <a:schemeClr val="accent1"/>
              </a:solidFill>
            </a:endParaRPr>
          </a:p>
          <a:p>
            <a:endParaRPr kumimoji="1" lang="en-US" altLang="zh-CN" sz="3200" b="1" dirty="0">
              <a:solidFill>
                <a:schemeClr val="accent1"/>
              </a:solidFill>
            </a:endParaRPr>
          </a:p>
          <a:p>
            <a:endParaRPr kumimoji="1" lang="en-US" altLang="zh-CN" sz="3200" b="1" dirty="0">
              <a:solidFill>
                <a:schemeClr val="accent1"/>
              </a:solidFill>
            </a:endParaRPr>
          </a:p>
          <a:p>
            <a:endParaRPr kumimoji="1" lang="en-US" altLang="zh-CN" sz="3200" b="1" dirty="0">
              <a:solidFill>
                <a:schemeClr val="accent1"/>
              </a:solidFill>
            </a:endParaRPr>
          </a:p>
          <a:p>
            <a:r>
              <a:rPr kumimoji="1" lang="zh-CN" altLang="en-US" sz="3200" b="1" dirty="0">
                <a:solidFill>
                  <a:schemeClr val="accent1"/>
                </a:solidFill>
              </a:rPr>
              <a:t>你看得清楚看不清楚老师写的字？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就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 bwMode="auto">
          <a:xfrm>
            <a:off x="942109" y="653482"/>
            <a:ext cx="10667133" cy="257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 defTabSz="914400"/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When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used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before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noun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pronoun,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means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“only".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Often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the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noun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pronoun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is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modified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by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numeral-measure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combination.</a:t>
            </a:r>
            <a:endParaRPr lang="en-US" altLang="zh-CN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l" defTabSz="914400"/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462255" y="5321424"/>
            <a:ext cx="5488272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A: 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在你们家有谁在学中文？</a:t>
            </a:r>
            <a:endParaRPr lang="zh-CN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2254" y="6137033"/>
            <a:ext cx="4372981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B: 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就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我一个人学中文。</a:t>
            </a:r>
            <a:endParaRPr lang="zh-CN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70956" y="6029193"/>
            <a:ext cx="4806102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B: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就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我和妹妹去学校。</a:t>
            </a:r>
            <a:endParaRPr lang="zh-CN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14469" y="5273791"/>
            <a:ext cx="3776797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:明天谁去学校？</a:t>
            </a:r>
            <a:endParaRPr lang="zh-CN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813" y="2456081"/>
            <a:ext cx="4487639" cy="23440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527" y="2172136"/>
            <a:ext cx="3279584" cy="22350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836" y="2830609"/>
            <a:ext cx="2846589" cy="23319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671201" y="2409534"/>
            <a:ext cx="1505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我和妹妹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68930" y="320040"/>
            <a:ext cx="1805940" cy="848360"/>
          </a:xfrm>
        </p:spPr>
        <p:txBody>
          <a:bodyPr/>
          <a:lstStyle/>
          <a:p>
            <a:r>
              <a:rPr kumimoji="1" lang="zh-CN" altLang="en-US" dirty="0"/>
              <a:t>就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55421" y="4908524"/>
            <a:ext cx="5133882" cy="1548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复活节（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Easter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）你们都去教堂（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church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）吗？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endParaRPr lang="zh-CN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0390" y="6196965"/>
            <a:ext cx="491363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就</a:t>
            </a:r>
            <a:r>
              <a:rPr lang="en-US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和</a:t>
            </a:r>
            <a:r>
              <a:rPr lang="en-US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妈妈去教堂。</a:t>
            </a:r>
            <a:endParaRPr lang="zh-CN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28134" y="5366415"/>
            <a:ext cx="5077034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他们都喜欢喝啤酒吗？</a:t>
            </a:r>
            <a:endParaRPr lang="zh-CN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26924" y="5997788"/>
            <a:ext cx="4653699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就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小王喜欢喝啤酒。</a:t>
            </a:r>
            <a:endParaRPr lang="zh-CN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442" y="1079477"/>
            <a:ext cx="2225156" cy="325066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53526" y="4453819"/>
            <a:ext cx="180049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dirty="0" err="1">
                <a:latin typeface="+mj-ea"/>
                <a:ea typeface="+mj-ea"/>
                <a:sym typeface="+mn-ea"/>
              </a:rPr>
              <a:t>fùhuó</a:t>
            </a:r>
            <a:r>
              <a:rPr lang="zh-CN" altLang="en-US" sz="2800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2800" dirty="0" err="1">
                <a:latin typeface="+mj-ea"/>
                <a:ea typeface="+mj-ea"/>
                <a:sym typeface="+mn-ea"/>
              </a:rPr>
              <a:t>jié</a:t>
            </a:r>
            <a:endParaRPr lang="en-US" sz="2800" dirty="0">
              <a:latin typeface="+mj-ea"/>
              <a:ea typeface="+mj-ea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41577" y="5723181"/>
            <a:ext cx="138531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dirty="0" err="1">
                <a:latin typeface="+mj-ea"/>
                <a:ea typeface="+mj-ea"/>
                <a:sym typeface="+mn-ea"/>
              </a:rPr>
              <a:t>ji</a:t>
            </a:r>
            <a:r>
              <a:rPr lang="en-US" altLang="zh-CN" dirty="0" err="1">
                <a:latin typeface="+mj-ea"/>
                <a:ea typeface="+mj-ea"/>
                <a:sym typeface="+mn-ea"/>
              </a:rPr>
              <a:t>àotáng</a:t>
            </a:r>
            <a:endParaRPr lang="en-US" dirty="0">
              <a:latin typeface="+mj-ea"/>
              <a:ea typeface="+mj-ea"/>
              <a:sym typeface="+mn-ea"/>
            </a:endParaRPr>
          </a:p>
        </p:txBody>
      </p:sp>
      <p:pic>
        <p:nvPicPr>
          <p:cNvPr id="12" name="图片 11" descr="himan_beer_para_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452" y="2576285"/>
            <a:ext cx="2075975" cy="2653847"/>
          </a:xfrm>
          <a:prstGeom prst="rect">
            <a:avLst/>
          </a:prstGeom>
        </p:spPr>
      </p:pic>
      <p:pic>
        <p:nvPicPr>
          <p:cNvPr id="13" name="图片 12" descr="beer_cup_bi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066" y="3392714"/>
            <a:ext cx="1265639" cy="15843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0"/>
            <a:ext cx="1821543" cy="192648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8248" y="0"/>
            <a:ext cx="1410466" cy="19503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1615" y="0"/>
            <a:ext cx="1670957" cy="2025899"/>
          </a:xfrm>
          <a:prstGeom prst="rect">
            <a:avLst/>
          </a:prstGeom>
        </p:spPr>
      </p:pic>
      <p:sp>
        <p:nvSpPr>
          <p:cNvPr id="17" name="乘 16"/>
          <p:cNvSpPr/>
          <p:nvPr/>
        </p:nvSpPr>
        <p:spPr>
          <a:xfrm>
            <a:off x="7601856" y="1814286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乘 17"/>
          <p:cNvSpPr/>
          <p:nvPr/>
        </p:nvSpPr>
        <p:spPr>
          <a:xfrm>
            <a:off x="9695542" y="1839686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乘 18"/>
          <p:cNvSpPr/>
          <p:nvPr/>
        </p:nvSpPr>
        <p:spPr>
          <a:xfrm>
            <a:off x="11575142" y="1774372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同心圆 19"/>
          <p:cNvSpPr/>
          <p:nvPr/>
        </p:nvSpPr>
        <p:spPr>
          <a:xfrm>
            <a:off x="10196286" y="3991429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31000" y="1941286"/>
            <a:ext cx="87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小李</a:t>
            </a:r>
            <a:endParaRPr kumimoji="1"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8860971" y="1984829"/>
            <a:ext cx="87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小友</a:t>
            </a:r>
            <a:endParaRPr kumimoji="1"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10833865" y="2023796"/>
            <a:ext cx="87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小天</a:t>
            </a:r>
            <a:endParaRPr kumimoji="1" lang="zh-CN" altLang="en-US" sz="2400" dirty="0"/>
          </a:p>
        </p:txBody>
      </p:sp>
      <p:sp>
        <p:nvSpPr>
          <p:cNvPr id="24" name="文本框 23"/>
          <p:cNvSpPr txBox="1"/>
          <p:nvPr/>
        </p:nvSpPr>
        <p:spPr>
          <a:xfrm>
            <a:off x="9954380" y="4631530"/>
            <a:ext cx="138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小王</a:t>
            </a:r>
            <a:endParaRPr kumimoji="1" lang="zh-CN" altLang="en-US" sz="2400" dirty="0"/>
          </a:p>
        </p:txBody>
      </p:sp>
      <p:sp>
        <p:nvSpPr>
          <p:cNvPr id="25" name="文本框 24"/>
          <p:cNvSpPr txBox="1"/>
          <p:nvPr/>
        </p:nvSpPr>
        <p:spPr>
          <a:xfrm>
            <a:off x="3481888" y="2451265"/>
            <a:ext cx="195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/>
              <a:t>我和妈妈 </a:t>
            </a:r>
            <a:endParaRPr kumimoji="1"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1313815" y="310515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7" grpId="0" bldLvl="0" animBg="1"/>
      <p:bldP spid="18" grpId="0" bldLvl="0" animBg="1"/>
      <p:bldP spid="19" grpId="0" bldLvl="0" animBg="1"/>
      <p:bldP spid="20" grpId="0" bldLvl="0" animBg="1"/>
      <p:bldP spid="21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61615" y="497840"/>
            <a:ext cx="2516505" cy="848360"/>
          </a:xfrm>
        </p:spPr>
        <p:txBody>
          <a:bodyPr/>
          <a:lstStyle/>
          <a:p>
            <a:r>
              <a:rPr kumimoji="1" lang="zh-CN" altLang="en-US" dirty="0"/>
              <a:t>就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56385" y="1302495"/>
            <a:ext cx="5614247" cy="2159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例（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Example</a:t>
            </a:r>
            <a:r>
              <a:rPr lang="zh-CN" altLang="ja-JP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）：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：他们都有哥哥吗？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就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小王一个人有哥哥。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6" name="图片 5" descr="himan_beer_para_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046" y="3660522"/>
            <a:ext cx="2075975" cy="2653847"/>
          </a:xfrm>
          <a:prstGeom prst="rect">
            <a:avLst/>
          </a:prstGeom>
        </p:spPr>
      </p:pic>
      <p:sp>
        <p:nvSpPr>
          <p:cNvPr id="7" name="同心圆 6"/>
          <p:cNvSpPr/>
          <p:nvPr/>
        </p:nvSpPr>
        <p:spPr>
          <a:xfrm>
            <a:off x="4719594" y="5674380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11064" y="6334780"/>
            <a:ext cx="189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/>
              <a:t>小王</a:t>
            </a:r>
            <a:endParaRPr kumimoji="1" lang="zh-CN" altLang="en-US" sz="28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765" y="3950808"/>
            <a:ext cx="1821543" cy="192648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65150" y="6052759"/>
            <a:ext cx="156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/>
              <a:t>小李</a:t>
            </a:r>
            <a:endParaRPr kumimoji="1" lang="zh-CN" altLang="en-US" sz="28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450" y="3876751"/>
            <a:ext cx="1670957" cy="20258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102" y="3914521"/>
            <a:ext cx="1410466" cy="195035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308249" y="6094588"/>
            <a:ext cx="189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/>
              <a:t>小友</a:t>
            </a:r>
            <a:endParaRPr kumimoji="1"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0332991" y="6073170"/>
            <a:ext cx="1799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/>
              <a:t>小天</a:t>
            </a:r>
            <a:endParaRPr kumimoji="1" lang="zh-CN" altLang="en-US" sz="2800" dirty="0"/>
          </a:p>
        </p:txBody>
      </p:sp>
      <p:sp>
        <p:nvSpPr>
          <p:cNvPr id="15" name="乘 14"/>
          <p:cNvSpPr/>
          <p:nvPr/>
        </p:nvSpPr>
        <p:spPr>
          <a:xfrm>
            <a:off x="7422878" y="5547380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乘 15"/>
          <p:cNvSpPr/>
          <p:nvPr/>
        </p:nvSpPr>
        <p:spPr>
          <a:xfrm>
            <a:off x="9335135" y="5536494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乘 16"/>
          <p:cNvSpPr/>
          <p:nvPr/>
        </p:nvSpPr>
        <p:spPr>
          <a:xfrm>
            <a:off x="11283678" y="5489323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4"/>
          <p:cNvSpPr txBox="1"/>
          <p:nvPr/>
        </p:nvSpPr>
        <p:spPr>
          <a:xfrm>
            <a:off x="6478270" y="659379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 </a:t>
            </a:r>
            <a:r>
              <a:rPr lang="zh-CN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4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985" y="1831340"/>
            <a:ext cx="4568825" cy="30410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23695" y="5325110"/>
            <a:ext cx="4129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他们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了好朋友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20340" y="5248910"/>
            <a:ext cx="888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成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20" y="320040"/>
            <a:ext cx="3205480" cy="45523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87415" y="5325110"/>
            <a:ext cx="5774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这个周末学校会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一部电影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66810" y="5261610"/>
            <a:ext cx="888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72225" y="5942965"/>
            <a:ext cx="5005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演电影 </a:t>
            </a:r>
            <a:r>
              <a:rPr lang="en-US" altLang="zh-CN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= ______</a:t>
            </a: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电影</a:t>
            </a:r>
            <a:endParaRPr lang="zh-CN" altLang="en-US" sz="28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93810" y="5865495"/>
            <a:ext cx="888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放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34005" y="345440"/>
            <a:ext cx="2435860" cy="848360"/>
          </a:xfrm>
        </p:spPr>
        <p:txBody>
          <a:bodyPr/>
          <a:lstStyle/>
          <a:p>
            <a:r>
              <a:rPr kumimoji="1" lang="zh-CN" altLang="en-US" dirty="0"/>
              <a:t>就</a:t>
            </a:r>
            <a:endParaRPr kumimoji="1"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5136239" y="1245397"/>
            <a:ext cx="6833199" cy="1711258"/>
            <a:chOff x="5136239" y="1245397"/>
            <a:chExt cx="6833199" cy="1711258"/>
          </a:xfrm>
        </p:grpSpPr>
        <p:pic>
          <p:nvPicPr>
            <p:cNvPr id="14" name="图片 13" descr="himan_beer_para_m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36239" y="1245515"/>
              <a:ext cx="982461" cy="1255941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359796" y="2552302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小王</a:t>
              </a:r>
              <a:endParaRPr kumimoji="1" lang="zh-CN" altLang="en-US" sz="2000" dirty="0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750" y="1281678"/>
              <a:ext cx="1129358" cy="119442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094013" y="2553739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小李</a:t>
              </a:r>
              <a:endParaRPr kumimoji="1" lang="zh-CN" altLang="en-US" sz="2000" dirty="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3212" y="1245397"/>
              <a:ext cx="1035995" cy="125605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3878" y="1254461"/>
              <a:ext cx="874490" cy="120922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112026" y="2556545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小友</a:t>
              </a:r>
              <a:endParaRPr kumimoji="1" lang="zh-CN" altLang="en-US" sz="2000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986977" y="2553739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小天</a:t>
              </a:r>
              <a:endParaRPr kumimoji="1" lang="zh-CN" altLang="en-US" sz="2000" dirty="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693148" y="1187456"/>
            <a:ext cx="4365122" cy="6924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A: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他们都会滑冰吗？</a:t>
            </a:r>
            <a:endParaRPr lang="zh-CN" alt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7748" y="3313783"/>
            <a:ext cx="4788490" cy="6553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A: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他们都吃糖醋鱼吗？</a:t>
            </a:r>
            <a:endParaRPr lang="zh-CN" alt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3080" y="5394165"/>
            <a:ext cx="4826787" cy="6924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A: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他们都去过上海吗？</a:t>
            </a:r>
            <a:endParaRPr lang="zh-CN" alt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8" name="同心圆 27"/>
          <p:cNvSpPr/>
          <p:nvPr/>
        </p:nvSpPr>
        <p:spPr>
          <a:xfrm>
            <a:off x="8010443" y="2063546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0" name="同心圆 29"/>
          <p:cNvSpPr/>
          <p:nvPr/>
        </p:nvSpPr>
        <p:spPr>
          <a:xfrm>
            <a:off x="10150471" y="5858156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1" name="乘 30"/>
          <p:cNvSpPr/>
          <p:nvPr/>
        </p:nvSpPr>
        <p:spPr>
          <a:xfrm>
            <a:off x="10025190" y="4074075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乘 31"/>
          <p:cNvSpPr/>
          <p:nvPr/>
        </p:nvSpPr>
        <p:spPr>
          <a:xfrm>
            <a:off x="8080284" y="4114949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乘 32"/>
          <p:cNvSpPr/>
          <p:nvPr/>
        </p:nvSpPr>
        <p:spPr>
          <a:xfrm>
            <a:off x="6066402" y="5858156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乘 33"/>
          <p:cNvSpPr/>
          <p:nvPr/>
        </p:nvSpPr>
        <p:spPr>
          <a:xfrm>
            <a:off x="6089916" y="3985249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乘 34"/>
          <p:cNvSpPr/>
          <p:nvPr/>
        </p:nvSpPr>
        <p:spPr>
          <a:xfrm>
            <a:off x="11593285" y="2009117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乘 35"/>
          <p:cNvSpPr/>
          <p:nvPr/>
        </p:nvSpPr>
        <p:spPr>
          <a:xfrm>
            <a:off x="9892421" y="2036331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乘 36"/>
          <p:cNvSpPr/>
          <p:nvPr/>
        </p:nvSpPr>
        <p:spPr>
          <a:xfrm>
            <a:off x="6115679" y="2024271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9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237" y="5892906"/>
            <a:ext cx="518205" cy="566977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178288" y="3126445"/>
            <a:ext cx="6838029" cy="1708452"/>
            <a:chOff x="5136239" y="1245397"/>
            <a:chExt cx="6838029" cy="1708452"/>
          </a:xfrm>
        </p:grpSpPr>
        <p:pic>
          <p:nvPicPr>
            <p:cNvPr id="41" name="图片 40" descr="himan_beer_para_m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36239" y="1245515"/>
              <a:ext cx="982461" cy="1255941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5359796" y="2552302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小王</a:t>
              </a:r>
              <a:endParaRPr kumimoji="1" lang="zh-CN" altLang="en-US" sz="2000" dirty="0"/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750" y="1281678"/>
              <a:ext cx="1129358" cy="1194424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094013" y="2553739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小李</a:t>
              </a:r>
              <a:endParaRPr kumimoji="1" lang="zh-CN" altLang="en-US" sz="2000" dirty="0"/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3212" y="1245397"/>
              <a:ext cx="1035995" cy="1256059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3878" y="1254461"/>
              <a:ext cx="874490" cy="1209223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9035780" y="2552302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小友</a:t>
              </a:r>
              <a:endParaRPr kumimoji="1" lang="zh-CN" altLang="en-US" sz="2000" dirty="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0991807" y="2501455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小天</a:t>
              </a:r>
              <a:endParaRPr kumimoji="1" lang="zh-CN" altLang="en-US" sz="2000" dirty="0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183118" y="5041293"/>
            <a:ext cx="6822949" cy="1781234"/>
            <a:chOff x="5136239" y="1245397"/>
            <a:chExt cx="6822949" cy="1781234"/>
          </a:xfrm>
        </p:grpSpPr>
        <p:pic>
          <p:nvPicPr>
            <p:cNvPr id="50" name="图片 49" descr="himan_beer_para_m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36239" y="1245515"/>
              <a:ext cx="982461" cy="1255941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5359796" y="2552302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小王</a:t>
              </a:r>
              <a:endParaRPr kumimoji="1" lang="zh-CN" altLang="en-US" sz="2000" dirty="0"/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750" y="1281678"/>
              <a:ext cx="1129358" cy="1194424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7094013" y="2553739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小李</a:t>
              </a:r>
              <a:endParaRPr kumimoji="1" lang="zh-CN" altLang="en-US" sz="2000" dirty="0"/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3212" y="1245397"/>
              <a:ext cx="1035995" cy="1256059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3878" y="1254461"/>
              <a:ext cx="874490" cy="1209223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9112026" y="2556545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小友</a:t>
              </a:r>
              <a:endParaRPr kumimoji="1" lang="zh-CN" altLang="en-US" sz="2000" dirty="0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0976727" y="2626521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小天</a:t>
              </a:r>
              <a:endParaRPr kumimoji="1" lang="zh-CN" altLang="en-US" sz="2000" dirty="0"/>
            </a:p>
          </p:txBody>
        </p:sp>
      </p:grpSp>
      <p:sp>
        <p:nvSpPr>
          <p:cNvPr id="29" name="同心圆 28"/>
          <p:cNvSpPr/>
          <p:nvPr/>
        </p:nvSpPr>
        <p:spPr>
          <a:xfrm>
            <a:off x="11606719" y="4074075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8" name="乘 37"/>
          <p:cNvSpPr/>
          <p:nvPr/>
        </p:nvSpPr>
        <p:spPr>
          <a:xfrm>
            <a:off x="11661009" y="5867965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29690" y="3708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34005" y="345440"/>
            <a:ext cx="2435860" cy="848360"/>
          </a:xfrm>
        </p:spPr>
        <p:txBody>
          <a:bodyPr/>
          <a:lstStyle/>
          <a:p>
            <a:r>
              <a:rPr kumimoji="1" lang="zh-CN" altLang="en-US" dirty="0"/>
              <a:t>就</a:t>
            </a:r>
            <a:endParaRPr kumimoji="1"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5136239" y="1245397"/>
            <a:ext cx="6833199" cy="1711258"/>
            <a:chOff x="5136239" y="1245397"/>
            <a:chExt cx="6833199" cy="1711258"/>
          </a:xfrm>
        </p:grpSpPr>
        <p:pic>
          <p:nvPicPr>
            <p:cNvPr id="14" name="图片 13" descr="himan_beer_para_m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36239" y="1245515"/>
              <a:ext cx="982461" cy="1255941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359796" y="2552302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小王</a:t>
              </a:r>
              <a:endParaRPr kumimoji="1" lang="zh-CN" altLang="en-US" sz="2000" dirty="0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750" y="1281678"/>
              <a:ext cx="1129358" cy="119442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094013" y="2553739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小李</a:t>
              </a:r>
              <a:endParaRPr kumimoji="1" lang="zh-CN" altLang="en-US" sz="2000" dirty="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3212" y="1245397"/>
              <a:ext cx="1035995" cy="125605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3878" y="1254461"/>
              <a:ext cx="874490" cy="120922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112026" y="2556545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小友</a:t>
              </a:r>
              <a:endParaRPr kumimoji="1" lang="zh-CN" altLang="en-US" sz="2000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986977" y="2553739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小天</a:t>
              </a:r>
              <a:endParaRPr kumimoji="1" lang="zh-CN" altLang="en-US" sz="2000" dirty="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693148" y="1187456"/>
            <a:ext cx="4285615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A: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他们都有弟弟吗？</a:t>
            </a:r>
            <a:endParaRPr lang="zh-CN" alt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7748" y="3313783"/>
            <a:ext cx="3828415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A: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他们都吃素吗？</a:t>
            </a:r>
            <a:endParaRPr lang="zh-CN" alt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14780" y="5394165"/>
            <a:ext cx="5200015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A: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他们都不会说英文吗？</a:t>
            </a:r>
            <a:endParaRPr lang="zh-CN" alt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8" name="同心圆 27"/>
          <p:cNvSpPr/>
          <p:nvPr/>
        </p:nvSpPr>
        <p:spPr>
          <a:xfrm>
            <a:off x="8010443" y="2063546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0" name="同心圆 29"/>
          <p:cNvSpPr/>
          <p:nvPr/>
        </p:nvSpPr>
        <p:spPr>
          <a:xfrm>
            <a:off x="10150471" y="5858156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2" name="乘 31"/>
          <p:cNvSpPr/>
          <p:nvPr/>
        </p:nvSpPr>
        <p:spPr>
          <a:xfrm>
            <a:off x="8080284" y="4000649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乘 32"/>
          <p:cNvSpPr/>
          <p:nvPr/>
        </p:nvSpPr>
        <p:spPr>
          <a:xfrm>
            <a:off x="6066402" y="5858156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乘 33"/>
          <p:cNvSpPr/>
          <p:nvPr/>
        </p:nvSpPr>
        <p:spPr>
          <a:xfrm>
            <a:off x="6089916" y="3985249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乘 34"/>
          <p:cNvSpPr/>
          <p:nvPr/>
        </p:nvSpPr>
        <p:spPr>
          <a:xfrm>
            <a:off x="9862275" y="2037057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乘 36"/>
          <p:cNvSpPr/>
          <p:nvPr/>
        </p:nvSpPr>
        <p:spPr>
          <a:xfrm>
            <a:off x="6115679" y="2024271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5178288" y="3126445"/>
            <a:ext cx="6838029" cy="1708452"/>
            <a:chOff x="5136239" y="1245397"/>
            <a:chExt cx="6838029" cy="1708452"/>
          </a:xfrm>
        </p:grpSpPr>
        <p:pic>
          <p:nvPicPr>
            <p:cNvPr id="41" name="图片 40" descr="himan_beer_para_m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36239" y="1245515"/>
              <a:ext cx="982461" cy="1255941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5359796" y="2552302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小王</a:t>
              </a:r>
              <a:endParaRPr kumimoji="1" lang="zh-CN" altLang="en-US" sz="2000" dirty="0"/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750" y="1281678"/>
              <a:ext cx="1129358" cy="1194424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094013" y="2553739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小李</a:t>
              </a:r>
              <a:endParaRPr kumimoji="1" lang="zh-CN" altLang="en-US" sz="2000" dirty="0"/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3212" y="1245397"/>
              <a:ext cx="1035995" cy="1256059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3878" y="1254461"/>
              <a:ext cx="874490" cy="1209223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9035780" y="2552302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小友</a:t>
              </a:r>
              <a:endParaRPr kumimoji="1" lang="zh-CN" altLang="en-US" sz="2000" dirty="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0991807" y="2501455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小天</a:t>
              </a:r>
              <a:endParaRPr kumimoji="1" lang="zh-CN" altLang="en-US" sz="2000" dirty="0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183118" y="5041293"/>
            <a:ext cx="6822949" cy="1781234"/>
            <a:chOff x="5136239" y="1245397"/>
            <a:chExt cx="6822949" cy="1781234"/>
          </a:xfrm>
        </p:grpSpPr>
        <p:pic>
          <p:nvPicPr>
            <p:cNvPr id="50" name="图片 49" descr="himan_beer_para_m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36239" y="1245515"/>
              <a:ext cx="982461" cy="1255941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5359796" y="2552302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小王</a:t>
              </a:r>
              <a:endParaRPr kumimoji="1" lang="zh-CN" altLang="en-US" sz="2000" dirty="0"/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750" y="1281678"/>
              <a:ext cx="1129358" cy="1194424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7094013" y="2553739"/>
              <a:ext cx="114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小李</a:t>
              </a:r>
              <a:endParaRPr kumimoji="1" lang="zh-CN" altLang="en-US" sz="2000" dirty="0"/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3212" y="1245397"/>
              <a:ext cx="1035995" cy="1256059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3878" y="1254461"/>
              <a:ext cx="874490" cy="1209223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9112026" y="2556545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小友</a:t>
              </a:r>
              <a:endParaRPr kumimoji="1" lang="zh-CN" altLang="en-US" sz="2000" dirty="0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0976727" y="2626521"/>
              <a:ext cx="982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/>
                <a:t>小天</a:t>
              </a:r>
              <a:endParaRPr kumimoji="1" lang="zh-CN" altLang="en-US" sz="2000" dirty="0"/>
            </a:p>
          </p:txBody>
        </p:sp>
      </p:grpSp>
      <p:sp>
        <p:nvSpPr>
          <p:cNvPr id="29" name="同心圆 28"/>
          <p:cNvSpPr/>
          <p:nvPr/>
        </p:nvSpPr>
        <p:spPr>
          <a:xfrm>
            <a:off x="9916349" y="3985175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8" name="乘 37"/>
          <p:cNvSpPr/>
          <p:nvPr/>
        </p:nvSpPr>
        <p:spPr>
          <a:xfrm>
            <a:off x="11661009" y="5867965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29690" y="3708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4" name="同心圆 3"/>
          <p:cNvSpPr/>
          <p:nvPr/>
        </p:nvSpPr>
        <p:spPr>
          <a:xfrm>
            <a:off x="11648358" y="1963851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1" name="乘 30"/>
          <p:cNvSpPr/>
          <p:nvPr/>
        </p:nvSpPr>
        <p:spPr>
          <a:xfrm>
            <a:off x="11594275" y="3985175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乘 37"/>
          <p:cNvSpPr/>
          <p:nvPr/>
        </p:nvSpPr>
        <p:spPr>
          <a:xfrm>
            <a:off x="8010394" y="5867965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67637" y="1356142"/>
            <a:ext cx="10151946" cy="171739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告诉我什么事情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就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你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家人做过？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Is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there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any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thing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that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only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you or family members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have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done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it?</a:t>
            </a:r>
            <a:endParaRPr lang="zh-CN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8380" y="3247363"/>
            <a:ext cx="5020014" cy="33424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例：在家里，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就我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…..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就爸爸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……..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就妈妈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…….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就弟弟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姐姐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…….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7958" y="3167208"/>
            <a:ext cx="3778537" cy="3228405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6732905" y="436245"/>
            <a:ext cx="51327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 5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7" name="标题 1"/>
          <p:cNvSpPr txBox="1"/>
          <p:nvPr/>
        </p:nvSpPr>
        <p:spPr bwMode="auto">
          <a:xfrm>
            <a:off x="2667000" y="447040"/>
            <a:ext cx="3529965" cy="84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zh-CN" altLang="en-US"/>
              <a:t>就</a:t>
            </a:r>
            <a:endParaRPr kumimoji="1"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>
            <a:spLocks noGrp="1"/>
          </p:cNvSpPr>
          <p:nvPr>
            <p:ph type="title"/>
          </p:nvPr>
        </p:nvSpPr>
        <p:spPr>
          <a:xfrm>
            <a:off x="21577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8242" y="1264949"/>
            <a:ext cx="120164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Directional complements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indicate the direction in which a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person or object moves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 A directional 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verb can be placed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after another verb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to become what is known as a “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simple directional </a:t>
            </a:r>
            <a:endParaRPr lang="en-US" sz="2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complement ”.</a:t>
            </a:r>
            <a:endParaRPr lang="en-US" sz="2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8242" y="5021907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To go up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71247" y="5783272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</a:t>
            </a:r>
            <a:endParaRPr lang="zh-CN" altLang="zh-CN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50102" y="5783272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出</a:t>
            </a:r>
            <a:endParaRPr lang="zh-CN" altLang="zh-CN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8" name="图片 7" descr="aruki_sumaho_kaid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4882" y="2451427"/>
            <a:ext cx="2113280" cy="2233295"/>
          </a:xfrm>
          <a:prstGeom prst="rect">
            <a:avLst/>
          </a:prstGeom>
        </p:spPr>
      </p:pic>
      <p:pic>
        <p:nvPicPr>
          <p:cNvPr id="9" name="图片 8" descr="kaidan_ojis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67" y="2424122"/>
            <a:ext cx="1996440" cy="2287905"/>
          </a:xfrm>
          <a:prstGeom prst="rect">
            <a:avLst/>
          </a:prstGeom>
        </p:spPr>
      </p:pic>
      <p:pic>
        <p:nvPicPr>
          <p:cNvPr id="10" name="图片 9" descr="door_in_businesswo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567" y="2280612"/>
            <a:ext cx="1835785" cy="2403475"/>
          </a:xfrm>
          <a:prstGeom prst="rect">
            <a:avLst/>
          </a:prstGeom>
        </p:spPr>
      </p:pic>
      <p:pic>
        <p:nvPicPr>
          <p:cNvPr id="11" name="图片 10" descr="door_out_businessm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9592" y="2309187"/>
            <a:ext cx="1814195" cy="23755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10332" y="5783272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</a:t>
            </a:r>
            <a:endParaRPr lang="zh-CN" altLang="zh-CN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24442" y="5783272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回</a:t>
            </a:r>
            <a:endParaRPr lang="zh-CN" altLang="zh-CN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43202" y="5021907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To go down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56937" y="5021907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To go out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55077" y="5021907"/>
            <a:ext cx="257302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To return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4640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   To go in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92365" y="5528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起</a:t>
            </a:r>
            <a:endParaRPr lang="zh-CN" altLang="zh-CN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52595" y="5528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过</a:t>
            </a:r>
            <a:endParaRPr lang="zh-CN" altLang="zh-CN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66705" y="5528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开</a:t>
            </a:r>
            <a:endParaRPr lang="zh-CN" altLang="zh-CN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72765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To go over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53200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To rise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15680" y="4601845"/>
            <a:ext cx="306832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To part from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1" name="图片 10" descr="pyoko_onsen_yuzuy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2030095"/>
            <a:ext cx="2101215" cy="20935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30985" y="5528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进</a:t>
            </a:r>
            <a:endParaRPr lang="zh-CN" altLang="zh-CN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3" name="图片 12" descr="tsugaku_syougakuse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405" y="2171065"/>
            <a:ext cx="2498725" cy="2093595"/>
          </a:xfrm>
          <a:prstGeom prst="rect">
            <a:avLst/>
          </a:prstGeom>
        </p:spPr>
      </p:pic>
      <p:pic>
        <p:nvPicPr>
          <p:cNvPr id="14" name="图片 13" descr="moteris-66687084"/>
          <p:cNvPicPr>
            <a:picLocks noChangeAspect="1"/>
          </p:cNvPicPr>
          <p:nvPr/>
        </p:nvPicPr>
        <p:blipFill>
          <a:blip r:embed="rId3"/>
          <a:srcRect l="16424" r="5096"/>
          <a:stretch>
            <a:fillRect/>
          </a:stretch>
        </p:blipFill>
        <p:spPr>
          <a:xfrm>
            <a:off x="6771640" y="2342515"/>
            <a:ext cx="2056765" cy="1750060"/>
          </a:xfrm>
          <a:prstGeom prst="rect">
            <a:avLst/>
          </a:prstGeom>
        </p:spPr>
      </p:pic>
      <p:pic>
        <p:nvPicPr>
          <p:cNvPr id="15" name="图片 14" descr="door_op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900" y="2171065"/>
            <a:ext cx="2143760" cy="2093595"/>
          </a:xfrm>
          <a:prstGeom prst="rect">
            <a:avLst/>
          </a:prstGeom>
        </p:spPr>
      </p:pic>
      <p:sp>
        <p:nvSpPr>
          <p:cNvPr id="16" name="文字方塊 2"/>
          <p:cNvSpPr txBox="1">
            <a:spLocks noGrp="1"/>
          </p:cNvSpPr>
          <p:nvPr/>
        </p:nvSpPr>
        <p:spPr>
          <a:xfrm>
            <a:off x="2170430" y="468630"/>
            <a:ext cx="8699500" cy="645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7805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   To arrive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45320" y="54902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endParaRPr lang="zh-CN" altLang="zh-CN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42610" y="5490210"/>
            <a:ext cx="7543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endParaRPr lang="zh-CN" altLang="zh-CN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97680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   To come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41055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  To go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78610" y="5490210"/>
            <a:ext cx="7543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到</a:t>
            </a:r>
            <a:endParaRPr lang="zh-CN" altLang="zh-CN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0" name="图片 9" descr="goal_figu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2171065"/>
            <a:ext cx="2048510" cy="2093595"/>
          </a:xfrm>
          <a:prstGeom prst="rect">
            <a:avLst/>
          </a:prstGeom>
        </p:spPr>
      </p:pic>
      <p:pic>
        <p:nvPicPr>
          <p:cNvPr id="11" name="图片 10" descr="4931916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3255" y="2342515"/>
            <a:ext cx="2662555" cy="1775460"/>
          </a:xfrm>
          <a:prstGeom prst="rect">
            <a:avLst/>
          </a:prstGeom>
        </p:spPr>
      </p:pic>
      <p:pic>
        <p:nvPicPr>
          <p:cNvPr id="12" name="图片 11" descr="travel_happy_wom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260" y="2171065"/>
            <a:ext cx="2536825" cy="2264410"/>
          </a:xfrm>
          <a:prstGeom prst="rect">
            <a:avLst/>
          </a:prstGeom>
        </p:spPr>
      </p:pic>
      <p:sp>
        <p:nvSpPr>
          <p:cNvPr id="13" name="文字方塊 2"/>
          <p:cNvSpPr txBox="1">
            <a:spLocks noGrp="1"/>
          </p:cNvSpPr>
          <p:nvPr>
            <p:ph type="title"/>
          </p:nvPr>
        </p:nvSpPr>
        <p:spPr>
          <a:xfrm>
            <a:off x="23228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772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18095" y="1136848"/>
            <a:ext cx="102515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  <a:sym typeface="+mn-ea"/>
              </a:rPr>
              <a:t>Simple directional Complements</a:t>
            </a:r>
            <a:r>
              <a:rPr lang="zh-CN" altLang="en-US" sz="2800" b="1" dirty="0"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  <a:endParaRPr lang="zh-CN" altLang="en-US" sz="2800" b="1" dirty="0">
              <a:latin typeface="Microsoft JhengHei" panose="020B0604030504040204" pitchFamily="34" charset="-120"/>
              <a:ea typeface="宋体" panose="02010600030101010101" pitchFamily="2" charset="-122"/>
              <a:cs typeface="+mj-cs"/>
              <a:sym typeface="+mn-ea"/>
            </a:endParaRPr>
          </a:p>
          <a:p>
            <a:pPr algn="l"/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Place word / Noun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phrase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endParaRPr lang="zh-CN" altLang="en-US" sz="28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7472" y="6057381"/>
            <a:ext cx="359664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小猫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楼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62347" y="6057381"/>
            <a:ext cx="371284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小猫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楼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7" name="图片 6" descr="img02"/>
          <p:cNvPicPr>
            <a:picLocks noChangeAspect="1"/>
          </p:cNvPicPr>
          <p:nvPr/>
        </p:nvPicPr>
        <p:blipFill>
          <a:blip r:embed="rId1"/>
          <a:srcRect l="6757" t="2245" r="6757" b="6294"/>
          <a:stretch>
            <a:fillRect/>
          </a:stretch>
        </p:blipFill>
        <p:spPr>
          <a:xfrm>
            <a:off x="1554942" y="2341765"/>
            <a:ext cx="3441700" cy="2733675"/>
          </a:xfrm>
          <a:prstGeom prst="rect">
            <a:avLst/>
          </a:prstGeom>
        </p:spPr>
      </p:pic>
      <p:pic>
        <p:nvPicPr>
          <p:cNvPr id="8" name="图片 7" descr="img04"/>
          <p:cNvPicPr>
            <a:picLocks noChangeAspect="1"/>
          </p:cNvPicPr>
          <p:nvPr/>
        </p:nvPicPr>
        <p:blipFill>
          <a:blip r:embed="rId2"/>
          <a:srcRect l="4798" t="3606" r="4272" b="4048"/>
          <a:stretch>
            <a:fillRect/>
          </a:stretch>
        </p:blipFill>
        <p:spPr>
          <a:xfrm>
            <a:off x="7610128" y="2351521"/>
            <a:ext cx="3678555" cy="28047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6112" y="5407141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Cats are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coming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down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stairs.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61357" y="5407141"/>
            <a:ext cx="43154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Cats are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going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up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stairs.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1577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64672" y="1309393"/>
            <a:ext cx="986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Place word / Noun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phrase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endParaRPr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811530" y="5884545"/>
            <a:ext cx="503936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请你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买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一些水果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10425" y="5452745"/>
            <a:ext cx="406400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你给他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送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一点儿</a:t>
            </a:r>
            <a:endParaRPr 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吃的东西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1530" y="4772660"/>
            <a:ext cx="5039360" cy="993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Please buy some fruit 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and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宋体" panose="02010600030101010101" pitchFamily="2" charset="-122"/>
              <a:sym typeface="+mn-ea"/>
            </a:endParaRPr>
          </a:p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bring it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here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.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10425" y="4858385"/>
            <a:ext cx="43154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Take some food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to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him.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8" name="图片 7" descr="fruits_baske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5620" y="1998345"/>
            <a:ext cx="2571750" cy="2551430"/>
          </a:xfrm>
          <a:prstGeom prst="rect">
            <a:avLst/>
          </a:prstGeom>
        </p:spPr>
      </p:pic>
      <p:pic>
        <p:nvPicPr>
          <p:cNvPr id="9" name="图片 8" descr="4979_P_150039762076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1145" y="1847215"/>
            <a:ext cx="2702560" cy="2702560"/>
          </a:xfrm>
          <a:prstGeom prst="rect">
            <a:avLst/>
          </a:prstGeom>
        </p:spPr>
      </p:pic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1831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64642" y="1247124"/>
            <a:ext cx="6463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en-US" altLang="zh-CN" sz="32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 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Noun</a:t>
            </a:r>
            <a:endParaRPr lang="zh-CN" altLang="en-US" sz="3200" dirty="0"/>
          </a:p>
        </p:txBody>
      </p:sp>
      <p:sp>
        <p:nvSpPr>
          <p:cNvPr id="4" name="文本框 3"/>
          <p:cNvSpPr txBox="1"/>
          <p:nvPr/>
        </p:nvSpPr>
        <p:spPr>
          <a:xfrm>
            <a:off x="771938" y="6119858"/>
            <a:ext cx="5324062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买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一些水果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29596" y="5641975"/>
            <a:ext cx="419735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他给我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带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endParaRPr lang="zh-CN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一些吃的东西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1938" y="5160373"/>
            <a:ext cx="503936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He bought some fruit and </a:t>
            </a:r>
            <a:r>
              <a:rPr 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brought it here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60673" y="4988786"/>
            <a:ext cx="55578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He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brought me 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some food.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9" name="图片 8" descr="o_1c9550er4178ir2n1u515m4amh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904373" y="2017077"/>
            <a:ext cx="2612299" cy="2612299"/>
          </a:xfrm>
          <a:prstGeom prst="rect">
            <a:avLst/>
          </a:prstGeom>
        </p:spPr>
      </p:pic>
      <p:pic>
        <p:nvPicPr>
          <p:cNvPr id="11" name="图片 10" descr="图片包含 餐桌, 美食, 水果, 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20920"/>
            <a:ext cx="3479223" cy="2616160"/>
          </a:xfrm>
          <a:prstGeom prst="rect">
            <a:avLst/>
          </a:prstGeom>
        </p:spPr>
      </p:pic>
      <p:sp>
        <p:nvSpPr>
          <p:cNvPr id="10" name="文字方塊 2"/>
          <p:cNvSpPr txBox="1">
            <a:spLocks noGrp="1"/>
          </p:cNvSpPr>
          <p:nvPr>
            <p:ph type="title"/>
          </p:nvPr>
        </p:nvSpPr>
        <p:spPr>
          <a:xfrm>
            <a:off x="22085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30582" y="12816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进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..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Place word / Noun</a:t>
            </a:r>
            <a:endParaRPr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1777423" y="5868608"/>
            <a:ext cx="317627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走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楼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06038" y="5868608"/>
            <a:ext cx="419735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老师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走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进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教室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8403" y="5059618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He walked </a:t>
            </a:r>
            <a:r>
              <a:rPr 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up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stairs.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47898" y="4865943"/>
            <a:ext cx="4735195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The teacher walked </a:t>
            </a:r>
            <a:r>
              <a:rPr 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into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the classroom.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8" name="图片 7" descr="d4729-55-931240-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7213" y="2195768"/>
            <a:ext cx="3761740" cy="2508250"/>
          </a:xfrm>
          <a:prstGeom prst="rect">
            <a:avLst/>
          </a:prstGeom>
        </p:spPr>
      </p:pic>
      <p:pic>
        <p:nvPicPr>
          <p:cNvPr id="9" name="图片 8" descr="110320042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743" y="2143698"/>
            <a:ext cx="3837305" cy="2560320"/>
          </a:xfrm>
          <a:prstGeom prst="rect">
            <a:avLst/>
          </a:prstGeom>
        </p:spPr>
      </p:pic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1704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0812"/>
          <a:stretch>
            <a:fillRect/>
          </a:stretch>
        </p:blipFill>
        <p:spPr>
          <a:xfrm>
            <a:off x="1929765" y="1519555"/>
            <a:ext cx="2720975" cy="34188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28700" y="5339715"/>
            <a:ext cx="5081905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800"/>
              <a:t>他</a:t>
            </a:r>
            <a:r>
              <a:rPr lang="en-US" altLang="zh-CN" sz="2800"/>
              <a:t>_____</a:t>
            </a:r>
            <a:r>
              <a:rPr lang="zh-CN" altLang="en-US" sz="2800"/>
              <a:t>了很大的</a:t>
            </a:r>
            <a:r>
              <a:rPr lang="en-US" altLang="zh-CN" sz="2800"/>
              <a:t>________</a:t>
            </a:r>
            <a:r>
              <a:rPr lang="zh-CN" altLang="en-US" sz="2800"/>
              <a:t>才</a:t>
            </a:r>
            <a:r>
              <a:rPr lang="en-US" altLang="zh-CN" sz="2800"/>
              <a:t>_____</a:t>
            </a:r>
            <a:r>
              <a:rPr lang="zh-CN" altLang="en-US" sz="2800"/>
              <a:t>起这个箱子（</a:t>
            </a:r>
            <a:r>
              <a:rPr lang="en-US" altLang="zh-CN" sz="2800"/>
              <a:t>xi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2800"/>
              <a:t>ngzi</a:t>
            </a:r>
            <a:r>
              <a:rPr lang="zh-CN" altLang="en-US" sz="2800"/>
              <a:t>）。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1456690" y="5339715"/>
            <a:ext cx="888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费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73500" y="5339715"/>
            <a:ext cx="1210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力气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060" y="1929130"/>
            <a:ext cx="4185920" cy="25996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72225" y="5417185"/>
            <a:ext cx="459359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他们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看电影。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17665" y="5391785"/>
            <a:ext cx="888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就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24215" y="5391785"/>
            <a:ext cx="888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俩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20775" y="5805805"/>
            <a:ext cx="888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搬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48740" y="5715635"/>
            <a:ext cx="450215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拿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出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一张纸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42505" y="5715635"/>
            <a:ext cx="401066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拿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出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五块钱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6415" y="4966335"/>
            <a:ext cx="58445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He took </a:t>
            </a:r>
            <a:r>
              <a:rPr 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out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a piece of paper.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64935" y="4966335"/>
            <a:ext cx="5448935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He took </a:t>
            </a:r>
            <a:r>
              <a:rPr 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out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five CNY.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8" name="图片 7" descr="2057b7d250b728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9420" y="1856740"/>
            <a:ext cx="3477895" cy="27444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97112" y="1170386"/>
            <a:ext cx="9267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出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过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..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Place word / Noun</a:t>
            </a:r>
            <a:endParaRPr lang="zh-CN" altLang="en-US" sz="2800" dirty="0"/>
          </a:p>
        </p:txBody>
      </p:sp>
      <p:sp>
        <p:nvSpPr>
          <p:cNvPr id="12" name="文字方塊 2"/>
          <p:cNvSpPr txBox="1">
            <a:spLocks noGrp="1"/>
          </p:cNvSpPr>
          <p:nvPr>
            <p:ph type="title"/>
          </p:nvPr>
        </p:nvSpPr>
        <p:spPr>
          <a:xfrm>
            <a:off x="21831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0" y="1990090"/>
            <a:ext cx="2795270" cy="247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96340" y="5779135"/>
            <a:ext cx="450215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过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这个公园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46265" y="5779135"/>
            <a:ext cx="377317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她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爬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过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长城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15365" y="5029835"/>
            <a:ext cx="5078095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He has </a:t>
            </a:r>
            <a:r>
              <a:rPr 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been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to this park.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86500" y="5029835"/>
            <a:ext cx="5448935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She </a:t>
            </a:r>
            <a:r>
              <a:rPr lang="en-US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climb</a:t>
            </a:r>
            <a:r>
              <a:rPr 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ed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the Great Wall.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97112" y="1170386"/>
            <a:ext cx="9267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出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过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..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Place word / Noun</a:t>
            </a:r>
            <a:endParaRPr lang="zh-CN" altLang="en-US" sz="2800" dirty="0"/>
          </a:p>
        </p:txBody>
      </p:sp>
      <p:sp>
        <p:nvSpPr>
          <p:cNvPr id="12" name="文字方塊 2"/>
          <p:cNvSpPr txBox="1">
            <a:spLocks noGrp="1"/>
          </p:cNvSpPr>
          <p:nvPr>
            <p:ph type="title"/>
          </p:nvPr>
        </p:nvSpPr>
        <p:spPr>
          <a:xfrm>
            <a:off x="21831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690" y="2122805"/>
            <a:ext cx="5212080" cy="25819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00" y="1936115"/>
            <a:ext cx="4432935" cy="2955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7930" y="1312545"/>
            <a:ext cx="1009840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...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Place word / Noun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endParaRPr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1143000" y="5766435"/>
            <a:ext cx="412559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他们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走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楼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00110" y="4028440"/>
            <a:ext cx="357949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老师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走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进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教室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 </a:t>
            </a:r>
            <a:r>
              <a:rPr lang="en-US" alt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1530" y="5116195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They walked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down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stairs.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35983" y="2231072"/>
            <a:ext cx="2736850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The teacher walked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into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the classroom.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8" name="图片 7" descr="152916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1830" y="2060575"/>
            <a:ext cx="3147695" cy="2846705"/>
          </a:xfrm>
          <a:prstGeom prst="rect">
            <a:avLst/>
          </a:prstGeom>
        </p:spPr>
      </p:pic>
      <p:pic>
        <p:nvPicPr>
          <p:cNvPr id="9" name="图片 8" descr="Man-records-professor-coming-into-classroom-every-da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50" y="1989137"/>
            <a:ext cx="1809115" cy="2989580"/>
          </a:xfrm>
          <a:prstGeom prst="rect">
            <a:avLst/>
          </a:prstGeom>
        </p:spPr>
      </p:pic>
      <p:pic>
        <p:nvPicPr>
          <p:cNvPr id="10" name="图片 9" descr="yajirushi_kururi_dow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0000">
            <a:off x="8592820" y="4750435"/>
            <a:ext cx="516255" cy="7658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623050" y="5434965"/>
            <a:ext cx="2736850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The speaker is not in the classroom.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2" name="图片 11" descr="yajirushi_kururi_up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0">
            <a:off x="10552430" y="4800600"/>
            <a:ext cx="483870" cy="7207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425305" y="5434965"/>
            <a:ext cx="2736850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The speaker is  in the classroom.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5" name="文字方塊 2"/>
          <p:cNvSpPr txBox="1">
            <a:spLocks noGrp="1"/>
          </p:cNvSpPr>
          <p:nvPr/>
        </p:nvSpPr>
        <p:spPr>
          <a:xfrm>
            <a:off x="2183130" y="468630"/>
            <a:ext cx="8699500" cy="645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08685" y="5830570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弟弟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跳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床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00165" y="5830570"/>
            <a:ext cx="535114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小猫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走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进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书店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 </a:t>
            </a:r>
            <a:r>
              <a:rPr lang="en-US" alt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1530" y="4900930"/>
            <a:ext cx="503936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My little brother jumped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onto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the bed.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48475" y="4900930"/>
            <a:ext cx="440944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The little cat walked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into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the bookstore.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8" name="图片 7" descr="Ich-bin-aber-gar-nicht-mde_img01"/>
          <p:cNvPicPr>
            <a:picLocks noChangeAspect="1"/>
          </p:cNvPicPr>
          <p:nvPr/>
        </p:nvPicPr>
        <p:blipFill>
          <a:blip r:embed="rId1"/>
          <a:srcRect b="3853"/>
          <a:stretch>
            <a:fillRect/>
          </a:stretch>
        </p:blipFill>
        <p:spPr>
          <a:xfrm>
            <a:off x="1378267" y="2059940"/>
            <a:ext cx="3905885" cy="2503805"/>
          </a:xfrm>
          <a:prstGeom prst="rect">
            <a:avLst/>
          </a:prstGeom>
        </p:spPr>
      </p:pic>
      <p:pic>
        <p:nvPicPr>
          <p:cNvPr id="9" name="图片 8" descr="o0800047213291028907"/>
          <p:cNvPicPr>
            <a:picLocks noChangeAspect="1"/>
          </p:cNvPicPr>
          <p:nvPr/>
        </p:nvPicPr>
        <p:blipFill>
          <a:blip r:embed="rId2"/>
          <a:srcRect l="9917" t="7473" r="4409"/>
          <a:stretch>
            <a:fillRect/>
          </a:stretch>
        </p:blipFill>
        <p:spPr>
          <a:xfrm>
            <a:off x="7056755" y="2059940"/>
            <a:ext cx="4037330" cy="257238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10030" y="1350645"/>
            <a:ext cx="98075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...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Place word / Noun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endParaRPr lang="zh-CN" altLang="en-US" sz="2800" dirty="0"/>
          </a:p>
        </p:txBody>
      </p:sp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2339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12165" y="5932170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请你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买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回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一些梨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25920" y="5868035"/>
            <a:ext cx="503936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她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拿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出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一张纸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7710" y="5002530"/>
            <a:ext cx="503936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Please buy some pears and bring them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back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here.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55528" y="5195216"/>
            <a:ext cx="5731452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She took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out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a piece of paper.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8" name="图片 7" descr="ousyuu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1445" y="2228215"/>
            <a:ext cx="3858895" cy="2572385"/>
          </a:xfrm>
          <a:prstGeom prst="rect">
            <a:avLst/>
          </a:prstGeom>
        </p:spPr>
      </p:pic>
      <p:pic>
        <p:nvPicPr>
          <p:cNvPr id="9" name="图片 8" descr="bsDI_IMG_5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424" y="2228734"/>
            <a:ext cx="3596005" cy="25717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10145" y="1350956"/>
            <a:ext cx="11485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...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Place word / Noun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endParaRPr lang="zh-CN" altLang="en-US" sz="2800" dirty="0"/>
          </a:p>
        </p:txBody>
      </p:sp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2339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37509" y="1178929"/>
            <a:ext cx="7716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Place word / Noun</a:t>
            </a:r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370589" y="1714849"/>
            <a:ext cx="11719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The difference between 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上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and 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起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is that </a:t>
            </a:r>
            <a:r>
              <a:rPr lang="zh-CN" alt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上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is followed by a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location word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which indicates the 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end point of the movement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,  while 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起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never percedes a location word.</a:t>
            </a:r>
            <a:endParaRPr lang="en-US" altLang="zh-CN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83929" y="5630949"/>
            <a:ext cx="275526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走起楼。</a:t>
            </a:r>
            <a:endParaRPr lang="zh-CN" altLang="en-US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72944" y="6220229"/>
            <a:ext cx="3664874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坐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地铁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2199" y="5152794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To go upstairs.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56639" y="5152794"/>
            <a:ext cx="44094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Get on the subway.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9" name="图片 8" descr="go-upstairs-650x336"/>
          <p:cNvPicPr>
            <a:picLocks noChangeAspect="1"/>
          </p:cNvPicPr>
          <p:nvPr/>
        </p:nvPicPr>
        <p:blipFill>
          <a:blip r:embed="rId1"/>
          <a:srcRect l="22238"/>
          <a:stretch>
            <a:fillRect/>
          </a:stretch>
        </p:blipFill>
        <p:spPr>
          <a:xfrm>
            <a:off x="1290839" y="2532784"/>
            <a:ext cx="3941445" cy="26200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84564" y="6220229"/>
            <a:ext cx="275526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走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楼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cxnSp>
        <p:nvCxnSpPr>
          <p:cNvPr id="11" name="直接连接符 11"/>
          <p:cNvCxnSpPr/>
          <p:nvPr/>
        </p:nvCxnSpPr>
        <p:spPr>
          <a:xfrm>
            <a:off x="2444634" y="5888759"/>
            <a:ext cx="15786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973060" y="5631180"/>
            <a:ext cx="325247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坐起地铁。</a:t>
            </a:r>
            <a:endParaRPr lang="zh-CN" altLang="en-US" sz="36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cxnSp>
        <p:nvCxnSpPr>
          <p:cNvPr id="13" name="直接连接符 13"/>
          <p:cNvCxnSpPr/>
          <p:nvPr/>
        </p:nvCxnSpPr>
        <p:spPr>
          <a:xfrm>
            <a:off x="8472054" y="5888759"/>
            <a:ext cx="19729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maxresdefaul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059" y="2532784"/>
            <a:ext cx="4409440" cy="2480945"/>
          </a:xfrm>
          <a:prstGeom prst="rect">
            <a:avLst/>
          </a:prstGeom>
        </p:spPr>
      </p:pic>
      <p:sp>
        <p:nvSpPr>
          <p:cNvPr id="16" name="文字方塊 2"/>
          <p:cNvSpPr txBox="1">
            <a:spLocks noGrp="1"/>
          </p:cNvSpPr>
          <p:nvPr>
            <p:ph type="title"/>
          </p:nvPr>
        </p:nvSpPr>
        <p:spPr>
          <a:xfrm>
            <a:off x="22085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13710" y="1267829"/>
            <a:ext cx="8825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起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Place word / Noun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endParaRPr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856038" y="6086879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请大家都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拿</a:t>
            </a:r>
            <a:r>
              <a:rPr lang="zh-CN" sz="3600" b="1" dirty="0">
                <a:solidFill>
                  <a:schemeClr val="tx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起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笔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14293" y="6003694"/>
            <a:ext cx="437705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天空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</a:t>
            </a:r>
            <a:r>
              <a:rPr lang="zh-CN" sz="3600" b="1" dirty="0">
                <a:solidFill>
                  <a:schemeClr val="tx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起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雪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25" y="5424170"/>
            <a:ext cx="635635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Please pick 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up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a pen, everyone.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00933" y="5373139"/>
            <a:ext cx="44094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It is snow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ing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9" name="图片 8" descr="woman_rev604_img10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6118" y="2720109"/>
            <a:ext cx="3335655" cy="2501900"/>
          </a:xfrm>
          <a:prstGeom prst="rect">
            <a:avLst/>
          </a:prstGeom>
        </p:spPr>
      </p:pic>
      <p:pic>
        <p:nvPicPr>
          <p:cNvPr id="10" name="图片 9" descr="yuki"/>
          <p:cNvPicPr>
            <a:picLocks noChangeAspect="1"/>
          </p:cNvPicPr>
          <p:nvPr/>
        </p:nvPicPr>
        <p:blipFill>
          <a:blip r:embed="rId2"/>
          <a:srcRect r="9059"/>
          <a:stretch>
            <a:fillRect/>
          </a:stretch>
        </p:blipFill>
        <p:spPr>
          <a:xfrm>
            <a:off x="6960293" y="2753129"/>
            <a:ext cx="4490720" cy="2468880"/>
          </a:xfrm>
          <a:prstGeom prst="rect">
            <a:avLst/>
          </a:prstGeom>
        </p:spPr>
      </p:pic>
      <p:sp>
        <p:nvSpPr>
          <p:cNvPr id="12" name="文字方塊 2"/>
          <p:cNvSpPr txBox="1">
            <a:spLocks noGrp="1"/>
          </p:cNvSpPr>
          <p:nvPr>
            <p:ph type="title"/>
          </p:nvPr>
        </p:nvSpPr>
        <p:spPr>
          <a:xfrm>
            <a:off x="22720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54325" y="1980565"/>
            <a:ext cx="648271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起来 </a:t>
            </a:r>
            <a:r>
              <a:rPr lang="en-US" altLang="zh-CN" b="1" dirty="0"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Indicating the beginning of an action.</a:t>
            </a:r>
            <a:endParaRPr lang="en-US" altLang="zh-CN" b="1" dirty="0">
              <a:solidFill>
                <a:srgbClr val="FF0000"/>
              </a:solidFill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7400" y="1204329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回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Noun</a:t>
            </a:r>
            <a:endParaRPr lang="zh-CN" altLang="en-US" sz="2800" dirty="0"/>
          </a:p>
        </p:txBody>
      </p:sp>
      <p:pic>
        <p:nvPicPr>
          <p:cNvPr id="4" name="图片 3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2219" y="1905952"/>
            <a:ext cx="4026535" cy="2684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4380" y="4865586"/>
            <a:ext cx="5039360" cy="993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He bought some fruit and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brought it back here.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4379" y="6010275"/>
            <a:ext cx="5674129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买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回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来了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一些水果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28690" y="5274310"/>
            <a:ext cx="616331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Little Li took notes of this lesson.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00619" y="5752465"/>
            <a:ext cx="4525125" cy="110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8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小李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写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来了</a:t>
            </a:r>
            <a:endParaRPr lang="zh-CN" sz="36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8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这节课的笔记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9" name="图片 8" descr="779690184"/>
          <p:cNvPicPr>
            <a:picLocks noChangeAspect="1"/>
          </p:cNvPicPr>
          <p:nvPr/>
        </p:nvPicPr>
        <p:blipFill>
          <a:blip r:embed="rId2"/>
          <a:srcRect l="4297" t="8697" r="8697" b="4893"/>
          <a:stretch>
            <a:fillRect/>
          </a:stretch>
        </p:blipFill>
        <p:spPr>
          <a:xfrm rot="5400000">
            <a:off x="7628255" y="1917065"/>
            <a:ext cx="3277235" cy="3255010"/>
          </a:xfrm>
          <a:prstGeom prst="rect">
            <a:avLst/>
          </a:prstGeom>
        </p:spPr>
      </p:pic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2212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37362" y="1300731"/>
            <a:ext cx="66300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把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Object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endParaRPr lang="zh-CN" altLang="en-US" sz="28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020" y="5416550"/>
            <a:ext cx="5973445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Please move your bed here.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2180" y="5983605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请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把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你的床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搬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7" name="图片 6" descr="tweed_bed"/>
          <p:cNvPicPr>
            <a:picLocks noChangeAspect="1"/>
          </p:cNvPicPr>
          <p:nvPr/>
        </p:nvPicPr>
        <p:blipFill>
          <a:blip r:embed="rId1"/>
          <a:srcRect b="6065"/>
          <a:stretch>
            <a:fillRect/>
          </a:stretch>
        </p:blipFill>
        <p:spPr>
          <a:xfrm>
            <a:off x="1151255" y="2055495"/>
            <a:ext cx="3909695" cy="3131820"/>
          </a:xfrm>
          <a:prstGeom prst="rect">
            <a:avLst/>
          </a:prstGeom>
        </p:spPr>
      </p:pic>
      <p:pic>
        <p:nvPicPr>
          <p:cNvPr id="8" name="图片 7" descr="blackicedtea_glasswithlemon_we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335" y="2060575"/>
            <a:ext cx="2805430" cy="25482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58915" y="4855210"/>
            <a:ext cx="5039360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Take this glass of ice tea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ctr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with you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42735" y="5983605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把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这杯冰茶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拿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2466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1"/>
          <p:cNvSpPr txBox="1"/>
          <p:nvPr/>
        </p:nvSpPr>
        <p:spPr>
          <a:xfrm>
            <a:off x="3828819" y="2156806"/>
            <a:ext cx="496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请把你的椅子搬</a:t>
            </a:r>
            <a:r>
              <a:rPr lang="zh-CN" altLang="en-US" sz="3600" dirty="0">
                <a:solidFill>
                  <a:srgbClr val="FF0000"/>
                </a:solidFill>
              </a:rPr>
              <a:t>过来</a:t>
            </a:r>
            <a:r>
              <a:rPr lang="zh-CN" altLang="en-US" sz="3600" dirty="0"/>
              <a:t>。</a:t>
            </a:r>
            <a:endParaRPr lang="en-US" altLang="zh-CN" sz="3600" dirty="0"/>
          </a:p>
        </p:txBody>
      </p:sp>
      <p:sp>
        <p:nvSpPr>
          <p:cNvPr id="5" name="文字方塊 2"/>
          <p:cNvSpPr txBox="1"/>
          <p:nvPr/>
        </p:nvSpPr>
        <p:spPr>
          <a:xfrm>
            <a:off x="3902710" y="3057397"/>
            <a:ext cx="443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请坐</a:t>
            </a:r>
            <a:r>
              <a:rPr lang="zh-CN" altLang="en-US" sz="3600" dirty="0">
                <a:solidFill>
                  <a:srgbClr val="FF0000"/>
                </a:solidFill>
              </a:rPr>
              <a:t>下</a:t>
            </a:r>
            <a:r>
              <a:rPr lang="zh-CN" altLang="en-US" sz="3600" dirty="0"/>
              <a:t>。</a:t>
            </a:r>
            <a:endParaRPr lang="zh-HK" altLang="en-US" sz="3600" dirty="0"/>
          </a:p>
        </p:txBody>
      </p:sp>
      <p:sp>
        <p:nvSpPr>
          <p:cNvPr id="6" name="文字方塊 3"/>
          <p:cNvSpPr txBox="1"/>
          <p:nvPr/>
        </p:nvSpPr>
        <p:spPr>
          <a:xfrm>
            <a:off x="3902710" y="4128815"/>
            <a:ext cx="383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请站</a:t>
            </a:r>
            <a:r>
              <a:rPr lang="zh-CN" altLang="en-US" sz="3600" dirty="0">
                <a:solidFill>
                  <a:srgbClr val="FF0000"/>
                </a:solidFill>
              </a:rPr>
              <a:t>起来</a:t>
            </a:r>
            <a:r>
              <a:rPr lang="zh-CN" altLang="en-US" sz="3600" dirty="0"/>
              <a:t>。</a:t>
            </a:r>
            <a:endParaRPr lang="zh-HK" altLang="en-US" sz="3600" dirty="0"/>
          </a:p>
        </p:txBody>
      </p:sp>
      <p:sp>
        <p:nvSpPr>
          <p:cNvPr id="7" name="文字方塊 4"/>
          <p:cNvSpPr txBox="1"/>
          <p:nvPr/>
        </p:nvSpPr>
        <p:spPr>
          <a:xfrm>
            <a:off x="3902710" y="5200015"/>
            <a:ext cx="5099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请把你的椅子搬</a:t>
            </a:r>
            <a:r>
              <a:rPr lang="zh-CN" altLang="en-US" sz="3600" dirty="0">
                <a:solidFill>
                  <a:srgbClr val="FF0000"/>
                </a:solidFill>
              </a:rPr>
              <a:t>回去</a:t>
            </a:r>
            <a:r>
              <a:rPr lang="zh-CN" altLang="en-US" sz="2400" dirty="0"/>
              <a:t>。</a:t>
            </a:r>
            <a:endParaRPr lang="zh-HK" altLang="en-US" sz="2400" dirty="0"/>
          </a:p>
        </p:txBody>
      </p:sp>
      <p:sp>
        <p:nvSpPr>
          <p:cNvPr id="8" name="文字方塊 2"/>
          <p:cNvSpPr txBox="1">
            <a:spLocks noGrp="1"/>
          </p:cNvSpPr>
          <p:nvPr>
            <p:ph type="title"/>
          </p:nvPr>
        </p:nvSpPr>
        <p:spPr>
          <a:xfrm>
            <a:off x="22212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37362" y="1300731"/>
            <a:ext cx="66300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把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Object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endParaRPr lang="zh-CN" altLang="en-US" sz="28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8700" y="1305560"/>
            <a:ext cx="5054600" cy="392493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6479540" y="2178050"/>
            <a:ext cx="584835" cy="437515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7774940" y="2190750"/>
            <a:ext cx="578485" cy="42481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089525" y="2190750"/>
            <a:ext cx="678815" cy="42481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484995" y="2080895"/>
            <a:ext cx="1119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后天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82210" y="485140"/>
            <a:ext cx="1119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前天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8353425" y="2451100"/>
            <a:ext cx="1026795" cy="571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5" idx="0"/>
          </p:cNvCxnSpPr>
          <p:nvPr/>
        </p:nvCxnSpPr>
        <p:spPr>
          <a:xfrm flipV="1">
            <a:off x="5429250" y="1131570"/>
            <a:ext cx="55245" cy="105918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721735" y="5532120"/>
            <a:ext cx="4748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我四月六号要去看电影。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87520" y="5532120"/>
            <a:ext cx="158623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后天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819140" y="2178050"/>
            <a:ext cx="577850" cy="42481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6224905" y="1131570"/>
            <a:ext cx="558800" cy="105918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6396990" y="485140"/>
            <a:ext cx="1119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昨天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102475" y="2178050"/>
            <a:ext cx="621665" cy="42481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7426960" y="1144270"/>
            <a:ext cx="681990" cy="10553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7774940" y="485140"/>
            <a:ext cx="1119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明天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  <p:bldP spid="4" grpId="0" animBg="1"/>
      <p:bldP spid="6" grpId="0"/>
      <p:bldP spid="15" grpId="0" animBg="1"/>
      <p:bldP spid="17" grpId="0"/>
      <p:bldP spid="12" grpId="0" animBg="1"/>
      <p:bldP spid="14" grpId="0"/>
      <p:bldP spid="5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60752" y="1375063"/>
            <a:ext cx="1150186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把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Object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</a:t>
            </a:r>
            <a:r>
              <a:rPr lang="en-US" altLang="zh-CN" sz="2800" b="1" dirty="0">
                <a:solidFill>
                  <a:srgbClr val="CE683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2800" b="1" dirty="0">
                <a:solidFill>
                  <a:srgbClr val="CE683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 </a:t>
            </a:r>
            <a:r>
              <a:rPr lang="en-US" altLang="zh-CN" sz="2800" b="1" dirty="0">
                <a:solidFill>
                  <a:srgbClr val="CE683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CE683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 </a:t>
            </a:r>
            <a:r>
              <a:rPr lang="en-US" altLang="zh-CN" sz="2800" b="1" dirty="0">
                <a:solidFill>
                  <a:srgbClr val="CE683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...</a:t>
            </a:r>
            <a:r>
              <a:rPr lang="zh-CN" altLang="en-US" sz="2800" b="1" dirty="0">
                <a:solidFill>
                  <a:srgbClr val="CE683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（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place word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endParaRPr lang="zh-CN" altLang="en-US" sz="28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6105" y="5282565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I picked up the book.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1855" y="5894705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把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书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拿</a:t>
            </a:r>
            <a:r>
              <a:rPr lang="zh-CN" sz="3600" b="1" dirty="0">
                <a:solidFill>
                  <a:srgbClr val="CE683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起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58915" y="5045075"/>
            <a:ext cx="50393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Drive the car back home right away.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12940" y="5998210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快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把</a:t>
            </a:r>
            <a:r>
              <a:rPr lang="zh-CN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车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开</a:t>
            </a:r>
            <a:r>
              <a:rPr lang="zh-CN" sz="3600" b="1" dirty="0">
                <a:solidFill>
                  <a:srgbClr val="CE683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回</a:t>
            </a:r>
            <a:r>
              <a:rPr 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家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9" name="图片 8" descr="gahag-008253229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5845" y="2267585"/>
            <a:ext cx="4288790" cy="2859405"/>
          </a:xfrm>
          <a:prstGeom prst="rect">
            <a:avLst/>
          </a:prstGeom>
        </p:spPr>
      </p:pic>
      <p:pic>
        <p:nvPicPr>
          <p:cNvPr id="10" name="图片 9" descr="13956826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60" y="2060575"/>
            <a:ext cx="3895725" cy="2921635"/>
          </a:xfrm>
          <a:prstGeom prst="rect">
            <a:avLst/>
          </a:prstGeom>
        </p:spPr>
      </p:pic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1831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5391" y="3635655"/>
            <a:ext cx="3967022" cy="2249754"/>
          </a:xfrm>
          <a:prstGeom prst="rect">
            <a:avLst/>
          </a:prstGeom>
        </p:spPr>
      </p:pic>
      <p:sp>
        <p:nvSpPr>
          <p:cNvPr id="6" name="文字方塊 3"/>
          <p:cNvSpPr txBox="1"/>
          <p:nvPr/>
        </p:nvSpPr>
        <p:spPr>
          <a:xfrm>
            <a:off x="1258340" y="455763"/>
            <a:ext cx="318192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/>
              <a:t>你有空吗？</a:t>
            </a:r>
            <a:endParaRPr lang="zh-HK" altLang="en-US" sz="4400" dirty="0"/>
          </a:p>
        </p:txBody>
      </p:sp>
      <p:sp>
        <p:nvSpPr>
          <p:cNvPr id="7" name="文字方塊 4"/>
          <p:cNvSpPr txBox="1"/>
          <p:nvPr/>
        </p:nvSpPr>
        <p:spPr>
          <a:xfrm>
            <a:off x="8259710" y="172713"/>
            <a:ext cx="26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/>
              <a:t>角色扮演</a:t>
            </a:r>
            <a:endParaRPr lang="zh-HK" altLang="en-US" sz="4400" dirty="0"/>
          </a:p>
        </p:txBody>
      </p:sp>
      <p:sp>
        <p:nvSpPr>
          <p:cNvPr id="8" name="文字方塊 5"/>
          <p:cNvSpPr txBox="1"/>
          <p:nvPr/>
        </p:nvSpPr>
        <p:spPr>
          <a:xfrm>
            <a:off x="8971001" y="779393"/>
            <a:ext cx="266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Role play</a:t>
            </a:r>
            <a:endParaRPr lang="zh-HK" altLang="en-US" sz="4000" dirty="0"/>
          </a:p>
        </p:txBody>
      </p:sp>
      <p:sp>
        <p:nvSpPr>
          <p:cNvPr id="9" name="文字方塊 6"/>
          <p:cNvSpPr txBox="1"/>
          <p:nvPr/>
        </p:nvSpPr>
        <p:spPr>
          <a:xfrm>
            <a:off x="512619" y="2007251"/>
            <a:ext cx="652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约会：去吃中国菜（打电话）</a:t>
            </a:r>
            <a:endParaRPr lang="zh-HK" altLang="en-US" sz="3600" dirty="0"/>
          </a:p>
        </p:txBody>
      </p:sp>
      <p:sp>
        <p:nvSpPr>
          <p:cNvPr id="10" name="文字方塊 7"/>
          <p:cNvSpPr txBox="1"/>
          <p:nvPr/>
        </p:nvSpPr>
        <p:spPr>
          <a:xfrm>
            <a:off x="794385" y="2900680"/>
            <a:ext cx="448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/>
              <a:t>我们一起去，好吗？</a:t>
            </a:r>
            <a:endParaRPr lang="zh-HK" altLang="en-US" sz="3200" dirty="0"/>
          </a:p>
        </p:txBody>
      </p:sp>
      <p:sp>
        <p:nvSpPr>
          <p:cNvPr id="11" name="文字方塊 8"/>
          <p:cNvSpPr txBox="1"/>
          <p:nvPr/>
        </p:nvSpPr>
        <p:spPr>
          <a:xfrm>
            <a:off x="794326" y="5455995"/>
            <a:ext cx="398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/>
              <a:t>手机没电了</a:t>
            </a:r>
            <a:endParaRPr lang="zh-HK" altLang="en-US" sz="3200" dirty="0"/>
          </a:p>
        </p:txBody>
      </p:sp>
      <p:sp>
        <p:nvSpPr>
          <p:cNvPr id="12" name="文字方塊 9"/>
          <p:cNvSpPr txBox="1"/>
          <p:nvPr/>
        </p:nvSpPr>
        <p:spPr>
          <a:xfrm>
            <a:off x="794269" y="3773006"/>
            <a:ext cx="353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/>
              <a:t>对</a:t>
            </a:r>
            <a:r>
              <a:rPr lang="en-US" altLang="zh-CN" sz="3200" dirty="0"/>
              <a:t>…</a:t>
            </a:r>
            <a:r>
              <a:rPr lang="zh-CN" altLang="en-US" sz="3200" dirty="0"/>
              <a:t>过敏</a:t>
            </a:r>
            <a:endParaRPr lang="zh-HK" altLang="en-US" sz="3200" dirty="0"/>
          </a:p>
        </p:txBody>
      </p:sp>
      <p:sp>
        <p:nvSpPr>
          <p:cNvPr id="13" name="文字方塊 10"/>
          <p:cNvSpPr txBox="1"/>
          <p:nvPr/>
        </p:nvSpPr>
        <p:spPr>
          <a:xfrm>
            <a:off x="794268" y="4629890"/>
            <a:ext cx="353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/>
              <a:t>…</a:t>
            </a:r>
            <a:r>
              <a:rPr lang="zh-CN" altLang="en-US" sz="3200" dirty="0"/>
              <a:t>再说</a:t>
            </a:r>
            <a:r>
              <a:rPr lang="en-US" altLang="zh-CN" sz="3200" dirty="0"/>
              <a:t>…</a:t>
            </a:r>
            <a:endParaRPr lang="zh-HK" altLang="en-US" sz="3200" dirty="0"/>
          </a:p>
        </p:txBody>
      </p:sp>
      <p:pic>
        <p:nvPicPr>
          <p:cNvPr id="14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47" y="3087101"/>
            <a:ext cx="4479206" cy="2953679"/>
          </a:xfrm>
          <a:prstGeom prst="rect">
            <a:avLst/>
          </a:prstGeom>
        </p:spPr>
      </p:pic>
      <p:pic>
        <p:nvPicPr>
          <p:cNvPr id="15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199" y="1225527"/>
            <a:ext cx="2054802" cy="16752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>
            <a:hlinkClick r:id="rId1" action="ppaction://hlinkfile"/>
          </p:cNvPr>
          <p:cNvSpPr>
            <a:spLocks noChangeArrowheads="1"/>
          </p:cNvSpPr>
          <p:nvPr/>
        </p:nvSpPr>
        <p:spPr bwMode="auto">
          <a:xfrm>
            <a:off x="4605974" y="2921000"/>
            <a:ext cx="2980690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Kahoot 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/>
          <p:cNvSpPr>
            <a:spLocks noChangeArrowheads="1"/>
          </p:cNvSpPr>
          <p:nvPr/>
        </p:nvSpPr>
        <p:spPr bwMode="auto">
          <a:xfrm>
            <a:off x="3736341" y="2921635"/>
            <a:ext cx="4718685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Thank you!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9" name="圖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1363" y="2450633"/>
            <a:ext cx="2724150" cy="1676400"/>
          </a:xfrm>
          <a:prstGeom prst="rect">
            <a:avLst/>
          </a:prstGeom>
        </p:spPr>
      </p:pic>
      <p:pic>
        <p:nvPicPr>
          <p:cNvPr id="21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20" y="2311400"/>
            <a:ext cx="2153285" cy="195453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867" y="1012831"/>
            <a:ext cx="1329043" cy="165825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82650" y="4518660"/>
            <a:ext cx="5475605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：今天你请我吃饺子，我下次请你喝啤酒。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：好！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45995" y="5522595"/>
            <a:ext cx="2058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一言为定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215" y="687705"/>
            <a:ext cx="2048510" cy="39954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36055" y="4963160"/>
            <a:ext cx="547560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：她是谁？你还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吗？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：我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了，她是高小音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62135" y="4975860"/>
            <a:ext cx="914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记得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13955" y="5495925"/>
            <a:ext cx="1311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想起来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7340" y="1604010"/>
            <a:ext cx="2346325" cy="41897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2956"/>
          <a:stretch>
            <a:fillRect/>
          </a:stretch>
        </p:blipFill>
        <p:spPr>
          <a:xfrm>
            <a:off x="6817360" y="2511425"/>
            <a:ext cx="3799840" cy="2374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23665" y="1388745"/>
            <a:ext cx="4132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这是他的电话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341120" y="2842895"/>
            <a:ext cx="2753360" cy="4502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321425" y="1323975"/>
            <a:ext cx="1042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号码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50990" y="5427345"/>
            <a:ext cx="4132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她的手机快没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95105" y="5363845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525" y="1703070"/>
            <a:ext cx="5358765" cy="3340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5635" y="5583555"/>
            <a:ext cx="6420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他们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房间。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74165" y="5506085"/>
            <a:ext cx="566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俩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75280" y="5506085"/>
            <a:ext cx="925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打扫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93895" y="5506085"/>
            <a:ext cx="925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整理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20" y="1703070"/>
            <a:ext cx="4552315" cy="30994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846570" y="5583555"/>
            <a:ext cx="5043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我们明天要去维也纳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320655" y="5503545"/>
            <a:ext cx="925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旅行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06417" y="603832"/>
            <a:ext cx="9267825" cy="848454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 bwMode="auto">
          <a:xfrm>
            <a:off x="1905635" y="1409700"/>
            <a:ext cx="8380730" cy="46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3200" dirty="0">
                <a:solidFill>
                  <a:srgbClr val="000090"/>
                </a:solidFill>
                <a:latin typeface="+mj-ea"/>
              </a:rPr>
              <a:t>S</a:t>
            </a:r>
            <a:r>
              <a:rPr kumimoji="1" lang="zh-CN" altLang="en-US" sz="32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3200" dirty="0">
                <a:solidFill>
                  <a:srgbClr val="000090"/>
                </a:solidFill>
                <a:latin typeface="+mj-ea"/>
              </a:rPr>
              <a:t>+</a:t>
            </a:r>
            <a:r>
              <a:rPr kumimoji="1" lang="zh-CN" altLang="en-US" sz="32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zh-CN" sz="3200" dirty="0">
                <a:solidFill>
                  <a:srgbClr val="000090"/>
                </a:solidFill>
                <a:latin typeface="+mj-ea"/>
              </a:rPr>
              <a:t>V</a:t>
            </a:r>
            <a:r>
              <a:rPr kumimoji="1" lang="en-US" altLang="en-US" sz="3200" dirty="0">
                <a:solidFill>
                  <a:srgbClr val="000090"/>
                </a:solidFill>
                <a:latin typeface="+mj-ea"/>
              </a:rPr>
              <a:t> +</a:t>
            </a:r>
            <a:r>
              <a:rPr kumimoji="1" lang="zh-CN" altLang="en-US" sz="32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3200" dirty="0" err="1">
                <a:solidFill>
                  <a:srgbClr val="FF0000"/>
                </a:solidFill>
                <a:latin typeface="+mj-ea"/>
              </a:rPr>
              <a:t>得</a:t>
            </a:r>
            <a:r>
              <a:rPr kumimoji="1" lang="zh-CN" altLang="en-US" sz="3200" dirty="0">
                <a:solidFill>
                  <a:srgbClr val="000090"/>
                </a:solidFill>
                <a:latin typeface="+mj-ea"/>
              </a:rPr>
              <a:t> </a:t>
            </a:r>
            <a:r>
              <a:rPr kumimoji="1" lang="en-US" altLang="en-US" sz="3200" dirty="0">
                <a:solidFill>
                  <a:srgbClr val="000090"/>
                </a:solidFill>
                <a:latin typeface="+mj-ea"/>
              </a:rPr>
              <a:t>+ </a:t>
            </a:r>
            <a:r>
              <a:rPr kumimoji="1" lang="zh-CN" altLang="en-US" sz="3200" dirty="0">
                <a:solidFill>
                  <a:srgbClr val="008000"/>
                </a:solidFill>
                <a:latin typeface="+mj-ea"/>
              </a:rPr>
              <a:t>很 </a:t>
            </a:r>
            <a:r>
              <a:rPr kumimoji="1" lang="en-US" altLang="zh-CN" sz="3200" dirty="0">
                <a:solidFill>
                  <a:srgbClr val="000090"/>
                </a:solidFill>
                <a:latin typeface="+mj-ea"/>
              </a:rPr>
              <a:t>+ </a:t>
            </a:r>
            <a:r>
              <a:rPr kumimoji="1" lang="en-US" altLang="zh-CN" sz="3200" dirty="0" err="1">
                <a:solidFill>
                  <a:srgbClr val="000090"/>
                </a:solidFill>
                <a:latin typeface="+mj-ea"/>
              </a:rPr>
              <a:t>Adj</a:t>
            </a:r>
            <a:endParaRPr kumimoji="1" lang="zh-CN" altLang="en-US" sz="3200" dirty="0">
              <a:solidFill>
                <a:srgbClr val="000090"/>
              </a:solidFill>
              <a:latin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08495" y="6014720"/>
            <a:ext cx="385572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小狗睡</a:t>
            </a:r>
            <a:r>
              <a:rPr kumimoji="1"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得</a:t>
            </a:r>
            <a:r>
              <a:rPr kumimoji="1" lang="zh-CN" altLang="en-US" sz="3600" b="1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舒服。</a:t>
            </a:r>
            <a:endParaRPr kumimoji="1"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43710" y="6014720"/>
            <a:ext cx="353695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他</a:t>
            </a:r>
            <a:r>
              <a:rPr kumimoji="1" lang="en-US" altLang="en-US" sz="36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长</a:t>
            </a:r>
            <a:r>
              <a:rPr kumimoji="1"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得</a:t>
            </a:r>
            <a:r>
              <a:rPr kumimoji="1" lang="zh-CN" altLang="en-US" sz="3600" b="1" dirty="0">
                <a:solidFill>
                  <a:srgbClr val="008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帅。</a:t>
            </a:r>
            <a:endParaRPr kumimoji="1"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3220" y="2101215"/>
            <a:ext cx="4445635" cy="29857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55545" y="5229860"/>
            <a:ext cx="1910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长 </a:t>
            </a:r>
            <a:r>
              <a:rPr kumimoji="1"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 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帅</a:t>
            </a:r>
            <a:endParaRPr kumimoji="1" lang="zh-CN" altLang="en-US" sz="3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85710" y="5229860"/>
            <a:ext cx="2701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睡 </a:t>
            </a:r>
            <a:r>
              <a:rPr kumimoji="1"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 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舒服</a:t>
            </a:r>
            <a:endParaRPr kumimoji="1" lang="zh-CN" altLang="en-US" sz="3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" name="图片 12" descr="图片包含 人员, 墙壁, 站立, 男士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98" y="2266288"/>
            <a:ext cx="4709307" cy="265562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p="http://schemas.openxmlformats.org/presentationml/2006/main">
  <p:tag name="KSO_WM_DOC_GUID" val="{3918e17c-46a2-40b9-8ebe-21154d3501b4}"/>
</p:tagLst>
</file>

<file path=ppt/theme/theme1.xml><?xml version="1.0" encoding="utf-8"?>
<a:theme xmlns:a="http://schemas.openxmlformats.org/drawingml/2006/main" name="A000120141119A01PPBG">
  <a:themeElements>
    <a:clrScheme name="自定义 138">
      <a:dk1>
        <a:srgbClr val="4D4D4D"/>
      </a:dk1>
      <a:lt1>
        <a:srgbClr val="FFFFFF"/>
      </a:lt1>
      <a:dk2>
        <a:srgbClr val="4D4D4D"/>
      </a:dk2>
      <a:lt2>
        <a:srgbClr val="FFFFFF"/>
      </a:lt2>
      <a:accent1>
        <a:srgbClr val="915169"/>
      </a:accent1>
      <a:accent2>
        <a:srgbClr val="D08B76"/>
      </a:accent2>
      <a:accent3>
        <a:srgbClr val="FFB14A"/>
      </a:accent3>
      <a:accent4>
        <a:srgbClr val="9CCF96"/>
      </a:accent4>
      <a:accent5>
        <a:srgbClr val="81C9DF"/>
      </a:accent5>
      <a:accent6>
        <a:srgbClr val="BD89B9"/>
      </a:accent6>
      <a:hlink>
        <a:srgbClr val="EB2D68"/>
      </a:hlink>
      <a:folHlink>
        <a:srgbClr val="7F7F7F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小清新文艺花瓣模板</Template>
  <TotalTime>0</TotalTime>
  <Words>5794</Words>
  <Application>WPS 演示</Application>
  <PresentationFormat>宽屏</PresentationFormat>
  <Paragraphs>807</Paragraphs>
  <Slides>53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73" baseType="lpstr">
      <vt:lpstr>Arial</vt:lpstr>
      <vt:lpstr>宋体</vt:lpstr>
      <vt:lpstr>Wingdings</vt:lpstr>
      <vt:lpstr>Calibri</vt:lpstr>
      <vt:lpstr>幼圆</vt:lpstr>
      <vt:lpstr>等线 Light</vt:lpstr>
      <vt:lpstr>Tempus Sans ITC</vt:lpstr>
      <vt:lpstr>Wingdings 2</vt:lpstr>
      <vt:lpstr>微软雅黑</vt:lpstr>
      <vt:lpstr>YF补 汉仪夏日体</vt:lpstr>
      <vt:lpstr>MS UI Gothic</vt:lpstr>
      <vt:lpstr>Times New Roman</vt:lpstr>
      <vt:lpstr>Microsoft JhengHei</vt:lpstr>
      <vt:lpstr>黑体</vt:lpstr>
      <vt:lpstr>等线</vt:lpstr>
      <vt:lpstr>Arial Unicode MS</vt:lpstr>
      <vt:lpstr>Wingdings</vt:lpstr>
      <vt:lpstr>Segoe Print</vt:lpstr>
      <vt:lpstr>Gabriola</vt:lpstr>
      <vt:lpstr>A000120141119A01PPBG</vt:lpstr>
      <vt:lpstr>约会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Descriptive Complements(得)</vt:lpstr>
      <vt:lpstr>Descriptive Complements(得)</vt:lpstr>
      <vt:lpstr>Descriptive Complements(得)</vt:lpstr>
      <vt:lpstr>Descriptive Complements(得)</vt:lpstr>
      <vt:lpstr>Descriptive Complements(得)</vt:lpstr>
      <vt:lpstr>Descriptive Complements(得)</vt:lpstr>
      <vt:lpstr>Descriptive Complements(得)</vt:lpstr>
      <vt:lpstr>Descriptive Complements(得)</vt:lpstr>
      <vt:lpstr>Descriptive Complements(得)</vt:lpstr>
      <vt:lpstr>Descriptive Complements(得)</vt:lpstr>
      <vt:lpstr>Descriptive Complements(得)</vt:lpstr>
      <vt:lpstr>Descriptive Complements(得)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就</vt:lpstr>
      <vt:lpstr>就</vt:lpstr>
      <vt:lpstr>就</vt:lpstr>
      <vt:lpstr>就</vt:lpstr>
      <vt:lpstr>就</vt:lpstr>
      <vt:lpstr>PowerPoint 演示文稿</vt:lpstr>
      <vt:lpstr>Directional complements（II）</vt:lpstr>
      <vt:lpstr>PowerPoint 演示文稿</vt:lpstr>
      <vt:lpstr>Directional complements（II）</vt:lpstr>
      <vt:lpstr>Directional complements（II）</vt:lpstr>
      <vt:lpstr>Directional complements（II）</vt:lpstr>
      <vt:lpstr>Directional complements（II）</vt:lpstr>
      <vt:lpstr>Directional complements（II）</vt:lpstr>
      <vt:lpstr>Directional complements（II）</vt:lpstr>
      <vt:lpstr>Directional complements（II）</vt:lpstr>
      <vt:lpstr>PowerPoint 演示文稿</vt:lpstr>
      <vt:lpstr>Directional complements（II）</vt:lpstr>
      <vt:lpstr>Directional complements（II）</vt:lpstr>
      <vt:lpstr>Directional complements（II）</vt:lpstr>
      <vt:lpstr>Directional complements（II）</vt:lpstr>
      <vt:lpstr>Directional complements（II）</vt:lpstr>
      <vt:lpstr>Directional complements（II）</vt:lpstr>
      <vt:lpstr>Directional complements（II）</vt:lpstr>
      <vt:lpstr>Directional complements（II）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https://dxpu.taobao.com/</dc:creator>
  <dc:description>大侠素材铺  淘宝店：https://dxpu.taobao.com/</dc:description>
  <cp:lastModifiedBy>Administrator</cp:lastModifiedBy>
  <cp:revision>743</cp:revision>
  <dcterms:created xsi:type="dcterms:W3CDTF">2016-06-21T13:40:00Z</dcterms:created>
  <dcterms:modified xsi:type="dcterms:W3CDTF">2019-05-10T07:16:55Z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