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360" r:id="rId5"/>
    <p:sldId id="361" r:id="rId6"/>
    <p:sldId id="729" r:id="rId7"/>
    <p:sldId id="730" r:id="rId8"/>
    <p:sldId id="433" r:id="rId9"/>
    <p:sldId id="432" r:id="rId10"/>
    <p:sldId id="883" r:id="rId11"/>
    <p:sldId id="434" r:id="rId12"/>
    <p:sldId id="905" r:id="rId13"/>
    <p:sldId id="906" r:id="rId14"/>
    <p:sldId id="907" r:id="rId15"/>
    <p:sldId id="908" r:id="rId16"/>
    <p:sldId id="909" r:id="rId17"/>
    <p:sldId id="910" r:id="rId18"/>
    <p:sldId id="911" r:id="rId19"/>
    <p:sldId id="912" r:id="rId20"/>
    <p:sldId id="913" r:id="rId21"/>
    <p:sldId id="914" r:id="rId22"/>
    <p:sldId id="915" r:id="rId23"/>
    <p:sldId id="916" r:id="rId24"/>
    <p:sldId id="917" r:id="rId25"/>
    <p:sldId id="918" r:id="rId26"/>
    <p:sldId id="919" r:id="rId27"/>
    <p:sldId id="920" r:id="rId28"/>
    <p:sldId id="921" r:id="rId29"/>
    <p:sldId id="922" r:id="rId30"/>
    <p:sldId id="923" r:id="rId31"/>
    <p:sldId id="924" r:id="rId32"/>
    <p:sldId id="925" r:id="rId33"/>
    <p:sldId id="926" r:id="rId34"/>
    <p:sldId id="927" r:id="rId35"/>
    <p:sldId id="928" r:id="rId36"/>
    <p:sldId id="929" r:id="rId37"/>
    <p:sldId id="930" r:id="rId38"/>
    <p:sldId id="931" r:id="rId39"/>
    <p:sldId id="932" r:id="rId40"/>
    <p:sldId id="933" r:id="rId41"/>
    <p:sldId id="892" r:id="rId42"/>
    <p:sldId id="893" r:id="rId43"/>
    <p:sldId id="894" r:id="rId44"/>
    <p:sldId id="850" r:id="rId45"/>
    <p:sldId id="884" r:id="rId46"/>
    <p:sldId id="885" r:id="rId47"/>
    <p:sldId id="886" r:id="rId48"/>
    <p:sldId id="887" r:id="rId49"/>
    <p:sldId id="888" r:id="rId50"/>
    <p:sldId id="889" r:id="rId51"/>
    <p:sldId id="890" r:id="rId52"/>
    <p:sldId id="891" r:id="rId53"/>
    <p:sldId id="424" r:id="rId54"/>
  </p:sldIdLst>
  <p:sldSz cx="12192000" cy="6858000"/>
  <p:notesSz cx="6858000" cy="9144000"/>
  <p:custDataLst>
    <p:tags r:id="rId58"/>
  </p:custDataLst>
  <p:defaultTextStyle>
    <a:defPPr>
      <a:defRPr lang="zh-CN"/>
    </a:defPPr>
    <a:lvl1pPr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1pPr>
    <a:lvl2pPr marL="608330" indent="-1511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2pPr>
    <a:lvl3pPr marL="1217930" indent="-3035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3pPr>
    <a:lvl4pPr marL="1827530" indent="-4559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4pPr>
    <a:lvl5pPr marL="2437130" indent="-6083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9D58A2"/>
    <a:srgbClr val="4D75A2"/>
    <a:srgbClr val="6B4D4D"/>
    <a:srgbClr val="3F3F3F"/>
    <a:srgbClr val="00B0F0"/>
    <a:srgbClr val="B65A7E"/>
    <a:srgbClr val="00B050"/>
    <a:srgbClr val="B65A3E"/>
    <a:srgbClr val="F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18" autoAdjust="0"/>
    <p:restoredTop sz="50000" autoAdjust="0"/>
  </p:normalViewPr>
  <p:slideViewPr>
    <p:cSldViewPr snapToGrid="0">
      <p:cViewPr varScale="1">
        <p:scale>
          <a:sx n="110" d="100"/>
          <a:sy n="110" d="100"/>
        </p:scale>
        <p:origin x="70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8" Type="http://schemas.openxmlformats.org/officeDocument/2006/relationships/tags" Target="tags/tag1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2A628-5979-4657-85CB-1651BBF7C9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188B5-F242-46A8-BC70-F730184234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5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spcBef>
                <a:spcPct val="30000"/>
              </a:spcBef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7295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FADC5A8A-2915-45FF-8245-75070A7CF0E2}" type="slidenum">
              <a:rPr lang="zh-CN" altLang="en-US" smtClean="0">
                <a:solidFill>
                  <a:schemeClr val="tx1"/>
                </a:solidFill>
              </a:rPr>
            </a:fld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857501" y="1288473"/>
            <a:ext cx="6476999" cy="293716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defRPr sz="4800" b="1" i="0">
                <a:ln w="19050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953722" y="4627052"/>
            <a:ext cx="6284557" cy="734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29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0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60854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1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328" y="1574542"/>
            <a:ext cx="9587345" cy="2389874"/>
          </a:xfrm>
          <a:noFill/>
          <a:ln w="57150">
            <a:noFill/>
          </a:ln>
          <a:effectLst/>
        </p:spPr>
        <p:txBody>
          <a:bodyPr anchor="ctr"/>
          <a:lstStyle>
            <a:lvl1pPr algn="ctr">
              <a:lnSpc>
                <a:spcPct val="150000"/>
              </a:lnSpc>
              <a:defRPr sz="4800">
                <a:ln w="3175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27044" y="4419598"/>
            <a:ext cx="9537913" cy="687863"/>
          </a:xfr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2800" b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017" y="603832"/>
            <a:ext cx="9267825" cy="84845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54063" y="1585054"/>
            <a:ext cx="10680700" cy="477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939728" y="409864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ln w="3175"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9pPr>
    </p:titleStyle>
    <p:bodyStyle>
      <a:lvl1pPr marL="357505" indent="-357505" algn="l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357505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ê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jpe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5.jpeg"/><Relationship Id="rId3" Type="http://schemas.openxmlformats.org/officeDocument/2006/relationships/image" Target="../media/image30.png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25.jpeg"/><Relationship Id="rId1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iPot3IZuJq8" TargetMode="External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1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2.png"/><Relationship Id="rId2" Type="http://schemas.openxmlformats.org/officeDocument/2006/relationships/image" Target="../media/image70.png"/><Relationship Id="rId1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hyperlink" Target="https://youtu.be/Bf_a9-4Y4P4?t=251" TargetMode="External"/><Relationship Id="rId2" Type="http://schemas.openxmlformats.org/officeDocument/2006/relationships/hyperlink" Target="https://youtu.be/iQPntUPNDlQ?t=207" TargetMode="External"/><Relationship Id="rId1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03.png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13.png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17.png"/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hyperlink" Target="https://play.kahoot.it/#/?quizId=52bf5643-cc63-4e68-b5d5-ff6ec092a8e9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5"/>
          <p:cNvSpPr>
            <a:spLocks noGrp="1"/>
          </p:cNvSpPr>
          <p:nvPr>
            <p:ph type="ctrTitle"/>
          </p:nvPr>
        </p:nvSpPr>
        <p:spPr>
          <a:xfrm>
            <a:off x="2857501" y="1960938"/>
            <a:ext cx="6476999" cy="2937163"/>
          </a:xfrm>
        </p:spPr>
        <p:txBody>
          <a:bodyPr/>
          <a:lstStyle/>
          <a:p>
            <a:pPr algn="ctr"/>
            <a:r>
              <a:rPr lang="zh-CN" altLang="en-US" sz="5400" dirty="0">
                <a:latin typeface="+mj-ea"/>
              </a:rPr>
              <a:t>运动</a:t>
            </a:r>
            <a:endParaRPr lang="zh-CN" altLang="en-US" sz="5400" dirty="0">
              <a:latin typeface="+mj-ea"/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2953722" y="1457767"/>
            <a:ext cx="6284557" cy="734830"/>
          </a:xfrm>
        </p:spPr>
        <p:txBody>
          <a:bodyPr>
            <a:no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第十八课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shigoto_woman_casua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115" y="2346960"/>
            <a:ext cx="2716530" cy="2515870"/>
          </a:xfrm>
          <a:prstGeom prst="rect">
            <a:avLst/>
          </a:prstGeom>
        </p:spPr>
      </p:pic>
      <p:pic>
        <p:nvPicPr>
          <p:cNvPr id="17" name="图片 16" descr="kenkoushindan_choushink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760" y="2381885"/>
            <a:ext cx="2678430" cy="248094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078502" y="479478"/>
            <a:ext cx="10312544" cy="848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Duration of Non-action</a:t>
            </a:r>
            <a:r>
              <a:rPr lang="zh-CN" altLang="en-US" sz="2400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4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Time expression</a:t>
            </a:r>
            <a:r>
              <a:rPr 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4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(</a:t>
            </a:r>
            <a:r>
              <a:rPr lang="zh-CN" altLang="en-US" sz="2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en-US" altLang="zh-CN" sz="2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)</a:t>
            </a:r>
            <a:endParaRPr lang="zh-CN" altLang="en-US" sz="24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730886" y="1339582"/>
            <a:ext cx="10602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(a) This structure indicates that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an action has not been or was not performed for a certain period of time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endParaRPr lang="en-US" sz="2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1949" y="5867279"/>
            <a:ext cx="609536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她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______________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57315" y="5766435"/>
            <a:ext cx="654105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__________________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69655" y="5105914"/>
            <a:ext cx="20116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检查身体</a:t>
            </a:r>
            <a:endParaRPr lang="zh-CN" altLang="zh-CN" sz="36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9" name="图片 8" descr="69940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3097"/>
          <a:stretch>
            <a:fillRect/>
          </a:stretch>
        </p:blipFill>
        <p:spPr>
          <a:xfrm>
            <a:off x="1518257" y="1620498"/>
            <a:ext cx="2543810" cy="406844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440555" y="2560834"/>
            <a:ext cx="1765300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4800" b="1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Ｘ</a:t>
            </a:r>
            <a:r>
              <a:rPr lang="en-US" altLang="ja-JP" sz="4800" b="1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CN" altLang="ja-JP" sz="4800" b="1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</a:t>
            </a:r>
            <a:endParaRPr lang="zh-CN" altLang="ja-JP" sz="4800" b="1" dirty="0">
              <a:solidFill>
                <a:schemeClr val="accent4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ja-JP" altLang="zh-CN" sz="7200" b="1" dirty="0">
              <a:solidFill>
                <a:schemeClr val="accent4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11" name="图片 10" descr="69940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3097"/>
          <a:stretch>
            <a:fillRect/>
          </a:stretch>
        </p:blipFill>
        <p:spPr>
          <a:xfrm>
            <a:off x="6995359" y="1629699"/>
            <a:ext cx="2543810" cy="40684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830435" y="2482729"/>
            <a:ext cx="1765300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Ｘ</a:t>
            </a:r>
            <a:r>
              <a:rPr lang="en-US" altLang="ja-JP" sz="4800" b="1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CN" altLang="ja-JP" sz="4800" b="1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endParaRPr lang="zh-CN" altLang="ja-JP" sz="4800" b="1" dirty="0">
              <a:solidFill>
                <a:schemeClr val="accent4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ja-JP" altLang="zh-CN" sz="7200" b="1">
              <a:solidFill>
                <a:schemeClr val="accent4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77340" y="5727780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三天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上网</a:t>
            </a:r>
            <a:r>
              <a:rPr lang="zh-CN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endParaRPr lang="en-US" altLang="zh-CN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7594719" y="5665591"/>
            <a:ext cx="3840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一年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检查身体</a:t>
            </a:r>
            <a:r>
              <a:rPr lang="zh-CN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endParaRPr lang="en-US" altLang="zh-CN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668727" y="132274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08860" y="5030557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00B050"/>
                </a:solidFill>
                <a:latin typeface="+mj-ea"/>
                <a:ea typeface="+mj-ea"/>
              </a:rPr>
              <a:t>上网</a:t>
            </a:r>
            <a:endParaRPr kumimoji="1" lang="zh-CN" altLang="en-US" sz="3600" dirty="0">
              <a:solidFill>
                <a:srgbClr val="00B05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renai_nikusyoku_wo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1475" y="1715770"/>
            <a:ext cx="2427605" cy="2818765"/>
          </a:xfrm>
          <a:prstGeom prst="rect">
            <a:avLst/>
          </a:prstGeom>
        </p:spPr>
      </p:pic>
      <p:pic>
        <p:nvPicPr>
          <p:cNvPr id="17" name="内容占位符 16" descr="图片包含 建筑物, 户外, 天空, 街道&#10;&#10;描述已自动生成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24" y="1642158"/>
            <a:ext cx="4085617" cy="3064213"/>
          </a:xfr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10729" y="501650"/>
            <a:ext cx="10312544" cy="848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Duration of Non-action</a:t>
            </a:r>
            <a:r>
              <a:rPr lang="zh-CN" altLang="en-US" sz="2400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4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Time expression</a:t>
            </a:r>
            <a:r>
              <a:rPr 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4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endParaRPr lang="zh-CN" altLang="en-US" sz="24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8727" y="132274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pic>
        <p:nvPicPr>
          <p:cNvPr id="7" name="图片 6" descr="69940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3097"/>
          <a:stretch>
            <a:fillRect/>
          </a:stretch>
        </p:blipFill>
        <p:spPr>
          <a:xfrm>
            <a:off x="1297695" y="1439882"/>
            <a:ext cx="2543810" cy="40684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19563" y="2014855"/>
            <a:ext cx="1642745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≈ </a:t>
            </a:r>
            <a:r>
              <a:rPr lang="en-US" altLang="ja-JP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CN" altLang="ja-JP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endParaRPr lang="zh-CN" altLang="ja-JP" sz="4800" b="1">
              <a:solidFill>
                <a:schemeClr val="accent4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ja-JP" altLang="zh-CN" sz="7200" b="1">
              <a:solidFill>
                <a:schemeClr val="accent4"/>
              </a:solidFill>
              <a:effectLst/>
              <a:latin typeface="+mj-ea"/>
              <a:ea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89990" y="5260340"/>
            <a:ext cx="4572635" cy="1327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小李差不多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________________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34210" y="5942330"/>
            <a:ext cx="3383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两年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吃肉</a:t>
            </a:r>
            <a:r>
              <a:rPr lang="zh-CN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en-US" altLang="zh-CN" sz="2400"/>
          </a:p>
        </p:txBody>
      </p:sp>
      <p:pic>
        <p:nvPicPr>
          <p:cNvPr id="11" name="图片 10" descr="69940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3097"/>
          <a:stretch>
            <a:fillRect/>
          </a:stretch>
        </p:blipFill>
        <p:spPr>
          <a:xfrm>
            <a:off x="6840822" y="1140041"/>
            <a:ext cx="2543810" cy="40684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342880" y="1786890"/>
            <a:ext cx="140208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ja-JP" altLang="zh-CN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≈ </a:t>
            </a:r>
            <a:r>
              <a:rPr lang="en-US" altLang="zh-CN" sz="4800" b="1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endParaRPr lang="en-US" altLang="ja-JP" sz="4800" b="1" dirty="0">
              <a:solidFill>
                <a:schemeClr val="accent4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ja-JP" sz="4800" b="1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个月</a:t>
            </a:r>
            <a:endParaRPr lang="zh-CN" altLang="ja-JP" sz="4800" b="1" dirty="0">
              <a:solidFill>
                <a:schemeClr val="accent4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ja-JP" altLang="zh-CN" sz="7200" b="1">
              <a:solidFill>
                <a:schemeClr val="accent4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44005" y="5260340"/>
            <a:ext cx="5378450" cy="1327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她差不多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___________________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29500" y="5942330"/>
            <a:ext cx="387798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三</a:t>
            </a:r>
            <a:r>
              <a:rPr lang="zh-CN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个月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回香港</a:t>
            </a:r>
            <a:r>
              <a:rPr lang="zh-CN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endParaRPr lang="en-US" altLang="zh-C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10729" y="501650"/>
            <a:ext cx="10312544" cy="848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Duration of Non-action</a:t>
            </a:r>
            <a:r>
              <a:rPr lang="zh-CN" altLang="en-US" sz="2400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4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Time expression</a:t>
            </a:r>
            <a:r>
              <a:rPr 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4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endParaRPr lang="zh-CN" altLang="en-US" sz="24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8727" y="132274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3625" y="5242560"/>
            <a:ext cx="4217670" cy="1327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我的狗病了，它</a:t>
            </a:r>
            <a:endParaRPr lang="zh-CN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_____________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__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09130" y="5242560"/>
            <a:ext cx="4954270" cy="1327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爸爸上个月特别忙，</a:t>
            </a:r>
            <a:endParaRPr lang="zh-CN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__________________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61340" y="2338705"/>
            <a:ext cx="3692525" cy="1683385"/>
            <a:chOff x="882" y="3610"/>
            <a:chExt cx="8327" cy="4271"/>
          </a:xfrm>
        </p:grpSpPr>
        <p:pic>
          <p:nvPicPr>
            <p:cNvPr id="9" name="图片 8" descr="pet_tenteki_do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82" y="3610"/>
              <a:ext cx="4135" cy="4135"/>
            </a:xfrm>
            <a:prstGeom prst="rect">
              <a:avLst/>
            </a:prstGeom>
          </p:spPr>
        </p:pic>
        <p:pic>
          <p:nvPicPr>
            <p:cNvPr id="10" name="图片 9" descr="pet_inu_hone_kamu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3" y="3869"/>
              <a:ext cx="3696" cy="4013"/>
            </a:xfrm>
            <a:prstGeom prst="rect">
              <a:avLst/>
            </a:prstGeom>
          </p:spPr>
        </p:pic>
        <p:pic>
          <p:nvPicPr>
            <p:cNvPr id="11" name="图片 10" descr="mark_arrow_right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1" y="5534"/>
              <a:ext cx="1602" cy="153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2284413" y="1691640"/>
            <a:ext cx="3493770" cy="3244850"/>
            <a:chOff x="5017" y="2671"/>
            <a:chExt cx="6620" cy="6407"/>
          </a:xfrm>
        </p:grpSpPr>
        <p:pic>
          <p:nvPicPr>
            <p:cNvPr id="13" name="图片 12" descr="69940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53097"/>
            <a:stretch>
              <a:fillRect/>
            </a:stretch>
          </p:blipFill>
          <p:spPr>
            <a:xfrm>
              <a:off x="5017" y="2671"/>
              <a:ext cx="4006" cy="6407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8857" y="3967"/>
              <a:ext cx="2780" cy="38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ja-JP" altLang="zh-CN" sz="4800" b="1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Ｘ</a:t>
              </a:r>
              <a:r>
                <a:rPr lang="en-US" altLang="ja-JP" sz="4800" b="1" dirty="0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</a:t>
              </a:r>
              <a:r>
                <a:rPr lang="zh-CN" altLang="ja-JP" sz="4800" b="1" dirty="0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天</a:t>
              </a:r>
              <a:endParaRPr lang="zh-CN" altLang="ja-JP" sz="4800" b="1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ja-JP" altLang="zh-CN" sz="7200" b="1">
                <a:solidFill>
                  <a:schemeClr val="accent4"/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063625" y="5919470"/>
            <a:ext cx="4527231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一天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吃东西</a:t>
            </a:r>
            <a:r>
              <a:rPr lang="zh-CN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endParaRPr lang="zh-CN" altLang="zh-CN" sz="36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332220" y="2214880"/>
            <a:ext cx="4364990" cy="2198370"/>
            <a:chOff x="10167" y="3489"/>
            <a:chExt cx="6874" cy="3462"/>
          </a:xfrm>
        </p:grpSpPr>
        <p:pic>
          <p:nvPicPr>
            <p:cNvPr id="17" name="图片 16" descr="mark_arrow_right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37" y="4944"/>
              <a:ext cx="1206" cy="1151"/>
            </a:xfrm>
            <a:prstGeom prst="rect">
              <a:avLst/>
            </a:prstGeom>
          </p:spPr>
        </p:pic>
        <p:pic>
          <p:nvPicPr>
            <p:cNvPr id="18" name="图片 17" descr="isogashii_ma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67" y="4098"/>
              <a:ext cx="2945" cy="2638"/>
            </a:xfrm>
            <a:prstGeom prst="rect">
              <a:avLst/>
            </a:prstGeom>
          </p:spPr>
        </p:pic>
        <p:pic>
          <p:nvPicPr>
            <p:cNvPr id="19" name="图片 18" descr="kitaku_family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79" y="3489"/>
              <a:ext cx="3462" cy="3462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8498840" y="1558290"/>
            <a:ext cx="3464560" cy="3446780"/>
            <a:chOff x="5017" y="2671"/>
            <a:chExt cx="6973" cy="6407"/>
          </a:xfrm>
        </p:grpSpPr>
        <p:pic>
          <p:nvPicPr>
            <p:cNvPr id="21" name="图片 20" descr="69940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53097"/>
            <a:stretch>
              <a:fillRect/>
            </a:stretch>
          </p:blipFill>
          <p:spPr>
            <a:xfrm>
              <a:off x="5017" y="2671"/>
              <a:ext cx="4006" cy="6407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9143" y="3967"/>
              <a:ext cx="2847" cy="42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ja-JP" altLang="zh-CN" sz="4800" b="1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Ｘ</a:t>
              </a:r>
              <a:r>
                <a:rPr lang="en-US" sz="4800" b="1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</a:t>
              </a:r>
              <a:endParaRPr lang="en-US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CN" sz="4800" b="1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星期</a:t>
              </a:r>
              <a:endParaRPr lang="zh-CN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zh-CN" altLang="zh-CN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7745095" y="5803265"/>
            <a:ext cx="3840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三个星期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回家</a:t>
            </a:r>
            <a:r>
              <a:rPr lang="zh-CN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endParaRPr lang="zh-CN" altLang="zh-CN" sz="36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059391" y="4304665"/>
            <a:ext cx="15544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吃东西</a:t>
            </a:r>
            <a:endParaRPr lang="zh-CN" altLang="zh-CN" sz="36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937625" y="4413250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回家</a:t>
            </a:r>
            <a:endParaRPr lang="zh-CN" altLang="zh-CN" sz="36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10729" y="501650"/>
            <a:ext cx="10312544" cy="848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Duration of Non-action</a:t>
            </a:r>
            <a:r>
              <a:rPr lang="zh-CN" altLang="en-US" sz="2400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4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Time expression</a:t>
            </a:r>
            <a:r>
              <a:rPr 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4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endParaRPr lang="zh-CN" altLang="en-US" sz="24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8727" y="132274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82385" y="5222240"/>
            <a:ext cx="5937250" cy="1327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上周，她和男朋友吵架了</a:t>
            </a:r>
            <a:endParaRPr lang="zh-CN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，他们 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____________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35035" y="5960110"/>
            <a:ext cx="255905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四天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说话</a:t>
            </a:r>
            <a:endParaRPr lang="zh-CN" altLang="en-US" sz="36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910" y="5222240"/>
            <a:ext cx="6651967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去年暑假，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小王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去香港玩，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_________________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___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_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3726" y="5791845"/>
            <a:ext cx="431927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一个月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喝</a:t>
            </a:r>
            <a:r>
              <a:rPr lang="en-US" alt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KOFOLA</a:t>
            </a:r>
            <a:endParaRPr lang="zh-CN" altLang="zh-CN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59238" y="1878411"/>
            <a:ext cx="4082307" cy="2400219"/>
            <a:chOff x="1804" y="3349"/>
            <a:chExt cx="6429" cy="3780"/>
          </a:xfrm>
        </p:grpSpPr>
        <p:grpSp>
          <p:nvGrpSpPr>
            <p:cNvPr id="11" name="组合 10"/>
            <p:cNvGrpSpPr/>
            <p:nvPr/>
          </p:nvGrpSpPr>
          <p:grpSpPr>
            <a:xfrm>
              <a:off x="1804" y="3349"/>
              <a:ext cx="2326" cy="3780"/>
              <a:chOff x="1883" y="3341"/>
              <a:chExt cx="2229" cy="3683"/>
            </a:xfrm>
          </p:grpSpPr>
          <p:pic>
            <p:nvPicPr>
              <p:cNvPr id="14" name="图片 13" descr="backpacker_man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883" y="3341"/>
                <a:ext cx="2229" cy="3683"/>
              </a:xfrm>
              <a:prstGeom prst="rect">
                <a:avLst/>
              </a:prstGeom>
            </p:spPr>
          </p:pic>
          <p:sp>
            <p:nvSpPr>
              <p:cNvPr id="15" name="矩形 14"/>
              <p:cNvSpPr/>
              <p:nvPr/>
            </p:nvSpPr>
            <p:spPr>
              <a:xfrm>
                <a:off x="2465" y="4876"/>
                <a:ext cx="1067" cy="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t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ja-JP" altLang="zh-CN" sz="2000" b="1">
                    <a:solidFill>
                      <a:schemeClr val="accent4"/>
                    </a:solidFill>
                    <a:effectLst/>
                  </a:rPr>
                  <a:t>ＨＫ</a:t>
                </a:r>
                <a:endParaRPr lang="ja-JP" altLang="zh-CN" sz="2000" b="1">
                  <a:solidFill>
                    <a:schemeClr val="accent4"/>
                  </a:solidFill>
                  <a:effectLst/>
                </a:endParaRPr>
              </a:p>
            </p:txBody>
          </p:sp>
        </p:grpSp>
        <p:pic>
          <p:nvPicPr>
            <p:cNvPr id="12" name="图片 11" descr="kofola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64" y="3961"/>
              <a:ext cx="2669" cy="2993"/>
            </a:xfrm>
            <a:prstGeom prst="rect">
              <a:avLst/>
            </a:prstGeom>
          </p:spPr>
        </p:pic>
        <p:pic>
          <p:nvPicPr>
            <p:cNvPr id="13" name="图片 12" descr="mark_arrow_right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" y="4506"/>
              <a:ext cx="1185" cy="113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2475230" y="1621790"/>
            <a:ext cx="3696958" cy="3244850"/>
            <a:chOff x="5017" y="2671"/>
            <a:chExt cx="7005" cy="6407"/>
          </a:xfrm>
        </p:grpSpPr>
        <p:pic>
          <p:nvPicPr>
            <p:cNvPr id="17" name="图片 16" descr="69940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53097"/>
            <a:stretch>
              <a:fillRect/>
            </a:stretch>
          </p:blipFill>
          <p:spPr>
            <a:xfrm>
              <a:off x="5017" y="2671"/>
              <a:ext cx="4006" cy="6407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9242" y="3998"/>
              <a:ext cx="2780" cy="4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ja-JP" altLang="zh-CN" sz="4800" b="1" dirty="0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Ｘ</a:t>
              </a:r>
              <a:r>
                <a:rPr lang="en-US" altLang="ja-JP" sz="4800" b="1" dirty="0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</a:t>
              </a:r>
              <a:r>
                <a:rPr lang="zh-CN" altLang="en-US" sz="4800" b="1" dirty="0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个月</a:t>
              </a:r>
              <a:endParaRPr lang="zh-CN" altLang="en-US" sz="4800" b="1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zh-CN" altLang="en-US" sz="4800" b="1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461125" y="2421255"/>
            <a:ext cx="4712335" cy="1801495"/>
            <a:chOff x="10175" y="3813"/>
            <a:chExt cx="7421" cy="2837"/>
          </a:xfrm>
        </p:grpSpPr>
        <p:pic>
          <p:nvPicPr>
            <p:cNvPr id="20" name="图片 19" descr="mark_arrow_right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12" y="4753"/>
              <a:ext cx="910" cy="869"/>
            </a:xfrm>
            <a:prstGeom prst="rect">
              <a:avLst/>
            </a:prstGeom>
          </p:spPr>
        </p:pic>
        <p:pic>
          <p:nvPicPr>
            <p:cNvPr id="21" name="图片 20" descr="96092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75" y="3813"/>
              <a:ext cx="3337" cy="2748"/>
            </a:xfrm>
            <a:prstGeom prst="rect">
              <a:avLst/>
            </a:prstGeom>
          </p:spPr>
        </p:pic>
        <p:pic>
          <p:nvPicPr>
            <p:cNvPr id="22" name="图片 21" descr="96092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58" y="3902"/>
              <a:ext cx="3338" cy="2749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8868410" y="1671320"/>
            <a:ext cx="3451022" cy="3244850"/>
            <a:chOff x="5017" y="2671"/>
            <a:chExt cx="6539" cy="6407"/>
          </a:xfrm>
        </p:grpSpPr>
        <p:pic>
          <p:nvPicPr>
            <p:cNvPr id="24" name="图片 23" descr="69940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53097"/>
            <a:stretch>
              <a:fillRect/>
            </a:stretch>
          </p:blipFill>
          <p:spPr>
            <a:xfrm>
              <a:off x="5017" y="2671"/>
              <a:ext cx="4006" cy="6407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8776" y="4049"/>
              <a:ext cx="2780" cy="4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ja-JP" altLang="zh-CN" sz="4800" b="1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Ｘ</a:t>
              </a:r>
              <a:r>
                <a:rPr lang="en-US" altLang="ja-JP" sz="4800" b="1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4</a:t>
              </a:r>
              <a:r>
                <a:rPr lang="zh-CN" altLang="en-US" sz="4800" b="1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天</a:t>
              </a:r>
              <a:endParaRPr lang="zh-CN" altLang="en-US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zh-CN" altLang="en-US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503444" y="4328819"/>
            <a:ext cx="249047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喝</a:t>
            </a:r>
            <a:r>
              <a:rPr lang="en-US" alt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KOFOLA</a:t>
            </a:r>
            <a:endParaRPr lang="en-US" altLang="zh-CN" sz="36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302832" y="4282781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说话</a:t>
            </a:r>
            <a:endParaRPr lang="zh-CN" altLang="zh-CN" sz="36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939728" y="428187"/>
            <a:ext cx="9066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Duration of Non-action</a:t>
            </a:r>
            <a:r>
              <a:rPr lang="zh-CN" altLang="en-US" sz="2400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4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Time expression</a:t>
            </a:r>
            <a:r>
              <a:rPr 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4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(</a:t>
            </a:r>
            <a:r>
              <a:rPr lang="zh-CN" altLang="en-US" sz="2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en-US" altLang="zh-CN" sz="2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)</a:t>
            </a:r>
            <a:endParaRPr lang="zh-CN" altLang="en-US" sz="24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93523" y="863003"/>
            <a:ext cx="11046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(b)Please note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the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difference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between this construction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and the one that indicates 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    the duration of an action in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an affirmative sentences</a:t>
            </a:r>
            <a:r>
              <a:rPr 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</a:t>
            </a:r>
            <a:endParaRPr lang="en-US" sz="2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804" y="51658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07590" y="3982720"/>
            <a:ext cx="15544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学中文</a:t>
            </a:r>
            <a:endParaRPr lang="zh-CN" sz="36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80735" y="5808980"/>
            <a:ext cx="6873973" cy="655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：是吗？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我</a:t>
            </a:r>
            <a:r>
              <a:rPr lang="zh-CN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两年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学中文</a:t>
            </a:r>
            <a:r>
              <a:rPr lang="zh-CN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7200" y="5916930"/>
            <a:ext cx="53759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我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学</a:t>
            </a:r>
            <a:r>
              <a:rPr lang="zh-CN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zh-CN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两年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中文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0" name="图片 9" descr="learn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30636" b="14649"/>
          <a:stretch>
            <a:fillRect/>
          </a:stretch>
        </p:blipFill>
        <p:spPr>
          <a:xfrm>
            <a:off x="904240" y="1955165"/>
            <a:ext cx="3556000" cy="177736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318635" y="2059305"/>
            <a:ext cx="2071370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ja-JP" altLang="zh-CN" sz="4800" b="1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Ｘ</a:t>
            </a:r>
            <a:r>
              <a:rPr lang="en-US" altLang="ja-JP" sz="4800" b="1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CN" altLang="en-US" sz="4800" b="1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endParaRPr lang="zh-CN" altLang="en-US" sz="4800" b="1" dirty="0">
              <a:solidFill>
                <a:schemeClr val="accent4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zh-CN" altLang="en-US" sz="4800" b="1" dirty="0">
              <a:solidFill>
                <a:schemeClr val="accent4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图片 11" descr="learn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30636" b="14649"/>
          <a:stretch>
            <a:fillRect/>
          </a:stretch>
        </p:blipFill>
        <p:spPr>
          <a:xfrm>
            <a:off x="6934835" y="1954530"/>
            <a:ext cx="3556000" cy="177736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655411" y="1221330"/>
            <a:ext cx="4537152" cy="3244850"/>
            <a:chOff x="5048" y="2936"/>
            <a:chExt cx="8597" cy="6407"/>
          </a:xfrm>
        </p:grpSpPr>
        <p:pic>
          <p:nvPicPr>
            <p:cNvPr id="14" name="图片 13" descr="69940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53097"/>
            <a:stretch>
              <a:fillRect/>
            </a:stretch>
          </p:blipFill>
          <p:spPr>
            <a:xfrm>
              <a:off x="5048" y="2936"/>
              <a:ext cx="4006" cy="6407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0104" y="4592"/>
              <a:ext cx="3541" cy="30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ja-JP" altLang="zh-CN" sz="4800" b="1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Ｘ</a:t>
              </a:r>
              <a:r>
                <a:rPr lang="en-US" altLang="ja-JP" sz="4800" b="1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2</a:t>
              </a:r>
              <a:r>
                <a:rPr lang="zh-CN" altLang="en-US" sz="4800" b="1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年</a:t>
              </a:r>
              <a:endParaRPr lang="zh-CN" altLang="en-US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zh-CN" altLang="en-US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97535" y="4683125"/>
            <a:ext cx="4404360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I have been studying   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Chinese for 2 years.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874510" y="4683125"/>
            <a:ext cx="5163185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Really? I haven't studied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Chinese for 2 years.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939728" y="428187"/>
            <a:ext cx="9066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Duration of Non-action</a:t>
            </a:r>
            <a:r>
              <a:rPr lang="zh-CN" altLang="en-US" sz="2400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4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Time expression</a:t>
            </a:r>
            <a:r>
              <a:rPr 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4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(</a:t>
            </a:r>
            <a:r>
              <a:rPr lang="zh-CN" altLang="en-US" sz="2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en-US" altLang="zh-CN" sz="2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)</a:t>
            </a:r>
            <a:endParaRPr lang="zh-CN" altLang="en-US" sz="24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93523" y="863003"/>
            <a:ext cx="11046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(b)Please note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the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difference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between this construction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and the one that indicates 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    the duration of an action in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an affirmative sentences</a:t>
            </a:r>
            <a:r>
              <a:rPr 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</a:t>
            </a:r>
            <a:endParaRPr lang="en-US" sz="2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804" y="51658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pic>
        <p:nvPicPr>
          <p:cNvPr id="7" name="图片 6" descr="546x409x6af935406bd42a5c9b0a198861f56aa7-556x417.jpg.pagespeed.ic.RPy1RPbYW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0580" y="1696085"/>
            <a:ext cx="3298190" cy="24707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07590" y="414718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睡觉</a:t>
            </a:r>
            <a:endParaRPr lang="zh-CN" sz="36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53530" y="5861685"/>
            <a:ext cx="645858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我</a:t>
            </a:r>
            <a:r>
              <a:rPr lang="en-US" altLang="zh-CN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20</a:t>
            </a:r>
            <a:r>
              <a:rPr lang="zh-CN" altLang="en-US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个小时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睡觉</a:t>
            </a:r>
            <a:r>
              <a:rPr lang="zh-CN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7199" y="5916930"/>
            <a:ext cx="6283569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小猪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睡</a:t>
            </a:r>
            <a:r>
              <a:rPr lang="zh-CN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en-US" altLang="zh-CN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20</a:t>
            </a:r>
            <a:r>
              <a:rPr lang="zh-CN" altLang="en-US" sz="36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个小时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觉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18635" y="2059305"/>
            <a:ext cx="2071370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ja-JP" altLang="zh-CN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Ｘ</a:t>
            </a:r>
            <a:r>
              <a:rPr lang="en-US" altLang="ja-JP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en-US" altLang="zh-CN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</a:t>
            </a:r>
            <a:endParaRPr lang="en-US" altLang="zh-CN" sz="4800" b="1">
              <a:solidFill>
                <a:schemeClr val="accent4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小时</a:t>
            </a:r>
            <a:endParaRPr lang="zh-CN" altLang="en-US" sz="4800" b="1">
              <a:solidFill>
                <a:schemeClr val="accent4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zh-CN" altLang="en-US" sz="4800" b="1">
              <a:solidFill>
                <a:schemeClr val="accent4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655411" y="1221330"/>
            <a:ext cx="4537152" cy="3244850"/>
            <a:chOff x="5048" y="2936"/>
            <a:chExt cx="8597" cy="6407"/>
          </a:xfrm>
        </p:grpSpPr>
        <p:pic>
          <p:nvPicPr>
            <p:cNvPr id="13" name="图片 12" descr="69940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53097"/>
            <a:stretch>
              <a:fillRect/>
            </a:stretch>
          </p:blipFill>
          <p:spPr>
            <a:xfrm>
              <a:off x="5048" y="2936"/>
              <a:ext cx="4006" cy="6407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0104" y="4592"/>
              <a:ext cx="3541" cy="4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ja-JP" altLang="zh-CN" sz="4800" b="1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Ｘ</a:t>
              </a:r>
              <a:r>
                <a:rPr lang="en-US" altLang="ja-JP" sz="4800" b="1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20</a:t>
              </a:r>
              <a:r>
                <a:rPr lang="zh-CN" altLang="en-US" sz="4800" b="1">
                  <a:solidFill>
                    <a:schemeClr val="accent4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小时</a:t>
              </a:r>
              <a:endParaRPr lang="zh-CN" altLang="en-US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zh-CN" altLang="en-US" sz="4800" b="1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57200" y="4773825"/>
            <a:ext cx="5666509" cy="10823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The pig has been sleeping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 for 20 hours.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53530" y="4799022"/>
            <a:ext cx="554978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I haven't slept for 20 hours.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7" name="图片 16" descr="微信图片_20180409201834"/>
          <p:cNvPicPr>
            <a:picLocks noChangeAspect="1"/>
          </p:cNvPicPr>
          <p:nvPr/>
        </p:nvPicPr>
        <p:blipFill>
          <a:blip r:embed="rId3"/>
          <a:srcRect t="17191" b="33226"/>
          <a:stretch>
            <a:fillRect/>
          </a:stretch>
        </p:blipFill>
        <p:spPr>
          <a:xfrm>
            <a:off x="1849120" y="1724660"/>
            <a:ext cx="2471420" cy="245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505450" y="1107440"/>
            <a:ext cx="66865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造句练习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- </a:t>
            </a:r>
            <a:r>
              <a:rPr lang="en-US" altLang="zh-CN" sz="3200" b="1" i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Sentence-making 1</a:t>
            </a:r>
            <a:endParaRPr lang="en-US" altLang="zh-CN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90217" y="754073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 </a:t>
            </a:r>
            <a:r>
              <a:rPr lang="en-US" altLang="zh-CN" sz="2400" dirty="0" err="1"/>
              <a:t>zàojù</a:t>
            </a:r>
            <a:r>
              <a:rPr lang="en-US" altLang="zh-CN" sz="2400" dirty="0"/>
              <a:t>  </a:t>
            </a:r>
            <a:r>
              <a:rPr lang="en-US" altLang="zh-CN" sz="2400" dirty="0" err="1"/>
              <a:t>liànxí</a:t>
            </a:r>
            <a:endParaRPr lang="en-US" altLang="zh-CN" sz="2400" dirty="0"/>
          </a:p>
        </p:txBody>
      </p:sp>
      <p:pic>
        <p:nvPicPr>
          <p:cNvPr id="6" name="图片 5" descr="微信图片_20180409203755"/>
          <p:cNvPicPr>
            <a:picLocks noChangeAspect="1"/>
          </p:cNvPicPr>
          <p:nvPr/>
        </p:nvPicPr>
        <p:blipFill rotWithShape="1">
          <a:blip r:embed="rId1"/>
          <a:srcRect l="16914" t="42405" r="10090" b="45138"/>
          <a:stretch>
            <a:fillRect/>
          </a:stretch>
        </p:blipFill>
        <p:spPr>
          <a:xfrm>
            <a:off x="160655" y="1875790"/>
            <a:ext cx="8110855" cy="24606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64928" r="44208"/>
          <a:stretch>
            <a:fillRect/>
          </a:stretch>
        </p:blipFill>
        <p:spPr>
          <a:xfrm>
            <a:off x="7774940" y="3258820"/>
            <a:ext cx="4521200" cy="205867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79991" y="361907"/>
            <a:ext cx="9076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1</a:t>
            </a:r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 </a:t>
            </a:r>
            <a:r>
              <a:rPr lang="en-US" altLang="zh-TW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Duration of Non-action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Time expression</a:t>
            </a:r>
            <a:r>
              <a:rPr 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(</a:t>
            </a:r>
            <a:r>
              <a:rPr lang="zh-CN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en-US" altLang="zh-CN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)</a:t>
            </a:r>
            <a:endParaRPr lang="zh-CN" altLang="en-US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25431" y="4681335"/>
            <a:ext cx="66656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err="1"/>
              <a:t>Eg.</a:t>
            </a:r>
            <a:r>
              <a:rPr kumimoji="1" lang="en-US" altLang="zh-CN" sz="3200" dirty="0"/>
              <a:t> </a:t>
            </a:r>
            <a:r>
              <a:rPr kumimoji="1" lang="zh-CN" altLang="en-US" sz="3200" dirty="0"/>
              <a:t>我三天没睡觉了。</a:t>
            </a:r>
            <a:endParaRPr kumimoji="1" lang="en-US" altLang="zh-CN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zh-CN" altLang="en-US" sz="3200" dirty="0"/>
              <a:t>我两天没吃东西了。</a:t>
            </a:r>
            <a:endParaRPr kumimoji="1" lang="en-US" altLang="zh-CN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zh-CN" altLang="en-US" sz="3200" dirty="0"/>
              <a:t>我一天没喝东西了。</a:t>
            </a:r>
            <a:endParaRPr kumimoji="1" lang="en-US" altLang="zh-CN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zh-CN" altLang="en-US" sz="3200" dirty="0"/>
              <a:t>我一个星期没上厕所了。</a:t>
            </a:r>
            <a:endParaRPr kumimoji="1"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微信图片_2018041107082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090" t="19028" r="16027" b="52090"/>
          <a:stretch>
            <a:fillRect/>
          </a:stretch>
        </p:blipFill>
        <p:spPr>
          <a:xfrm>
            <a:off x="294545" y="1776803"/>
            <a:ext cx="6816725" cy="4737735"/>
          </a:xfrm>
          <a:prstGeom prst="rect">
            <a:avLst/>
          </a:prstGeom>
        </p:spPr>
      </p:pic>
      <p:pic>
        <p:nvPicPr>
          <p:cNvPr id="5" name="图片 4" descr="微信图片_20180411070824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837" t="48667" r="64559" b="40217"/>
          <a:stretch>
            <a:fillRect/>
          </a:stretch>
        </p:blipFill>
        <p:spPr>
          <a:xfrm>
            <a:off x="7229850" y="2232560"/>
            <a:ext cx="1994286" cy="19131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88175" y="1008453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 1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46215" y="701675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</a:t>
            </a:r>
            <a:r>
              <a:rPr lang="en-US" altLang="zh-CN" sz="2400" dirty="0" err="1"/>
              <a:t>duìhuà</a:t>
            </a:r>
            <a:r>
              <a:rPr lang="en-US" altLang="zh-CN" sz="2400" dirty="0"/>
              <a:t>  </a:t>
            </a:r>
            <a:r>
              <a:rPr lang="en-US" altLang="zh-CN" sz="2400" dirty="0" err="1"/>
              <a:t>liànxí</a:t>
            </a:r>
            <a:endParaRPr lang="en-US" altLang="zh-CN" sz="2400" dirty="0"/>
          </a:p>
        </p:txBody>
      </p:sp>
      <p:sp>
        <p:nvSpPr>
          <p:cNvPr id="9" name="矩形 8"/>
          <p:cNvSpPr/>
          <p:nvPr/>
        </p:nvSpPr>
        <p:spPr>
          <a:xfrm>
            <a:off x="939728" y="405746"/>
            <a:ext cx="9076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1</a:t>
            </a:r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 </a:t>
            </a:r>
            <a:r>
              <a:rPr lang="en-US" altLang="zh-TW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Duration of Non-action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Time expression</a:t>
            </a:r>
            <a:r>
              <a:rPr 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(</a:t>
            </a:r>
            <a:r>
              <a:rPr lang="zh-CN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en-US" altLang="zh-CN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)</a:t>
            </a:r>
            <a:endParaRPr lang="zh-CN" altLang="en-US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42716" y="2638405"/>
            <a:ext cx="2272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5</a:t>
            </a:r>
            <a:r>
              <a:rPr kumimoji="1" lang="zh-CN" altLang="en-US" sz="2800" dirty="0"/>
              <a:t>天</a:t>
            </a:r>
            <a:endParaRPr kumimoji="1" lang="en-US" altLang="zh-CN" sz="2800" dirty="0"/>
          </a:p>
          <a:p>
            <a:r>
              <a:rPr kumimoji="1" lang="zh-CN" altLang="en-US" sz="2800" dirty="0"/>
              <a:t>电子邮件</a:t>
            </a:r>
            <a:endParaRPr kumimoji="1"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7445170" y="4454114"/>
            <a:ext cx="4170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A</a:t>
            </a:r>
            <a:r>
              <a:rPr kumimoji="1" lang="zh-CN" altLang="en-US" sz="2800" dirty="0"/>
              <a:t>：李友多长时间没跟王朋发电子邮件了？</a:t>
            </a:r>
            <a:endParaRPr kumimoji="1" lang="en-US" altLang="zh-CN" sz="2800" dirty="0"/>
          </a:p>
          <a:p>
            <a:r>
              <a:rPr kumimoji="1" lang="en-US" altLang="zh-CN" sz="2800" dirty="0"/>
              <a:t>B</a:t>
            </a:r>
            <a:r>
              <a:rPr kumimoji="1" lang="zh-CN" altLang="en-US" sz="2800" dirty="0"/>
              <a:t>：李友五天没跟王朋发电子邮件了。</a:t>
            </a:r>
            <a:endParaRPr kumimoji="1"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微信图片_2018041107082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090" t="19028" r="16027" b="52090"/>
          <a:stretch>
            <a:fillRect/>
          </a:stretch>
        </p:blipFill>
        <p:spPr>
          <a:xfrm>
            <a:off x="294545" y="1776803"/>
            <a:ext cx="6816725" cy="4737735"/>
          </a:xfrm>
          <a:prstGeom prst="rect">
            <a:avLst/>
          </a:prstGeom>
        </p:spPr>
      </p:pic>
      <p:pic>
        <p:nvPicPr>
          <p:cNvPr id="5" name="图片 4" descr="微信图片_20180411070824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837" t="59725" r="64559" b="29173"/>
          <a:stretch>
            <a:fillRect/>
          </a:stretch>
        </p:blipFill>
        <p:spPr>
          <a:xfrm>
            <a:off x="7111270" y="2234975"/>
            <a:ext cx="2193436" cy="210149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88175" y="1008453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 1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46215" y="701675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</a:t>
            </a:r>
            <a:r>
              <a:rPr lang="en-US" altLang="zh-CN" sz="2400" dirty="0" err="1"/>
              <a:t>duìhuà</a:t>
            </a:r>
            <a:r>
              <a:rPr lang="en-US" altLang="zh-CN" sz="2400" dirty="0"/>
              <a:t>  </a:t>
            </a:r>
            <a:r>
              <a:rPr lang="en-US" altLang="zh-CN" sz="2400" dirty="0" err="1"/>
              <a:t>liànxí</a:t>
            </a:r>
            <a:endParaRPr lang="en-US" altLang="zh-CN" sz="2400" dirty="0"/>
          </a:p>
        </p:txBody>
      </p:sp>
      <p:sp>
        <p:nvSpPr>
          <p:cNvPr id="9" name="矩形 8"/>
          <p:cNvSpPr/>
          <p:nvPr/>
        </p:nvSpPr>
        <p:spPr>
          <a:xfrm>
            <a:off x="939728" y="405746"/>
            <a:ext cx="9076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1</a:t>
            </a:r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 </a:t>
            </a:r>
            <a:r>
              <a:rPr lang="en-US" altLang="zh-TW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Duration of Non-action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Time expression</a:t>
            </a:r>
            <a:r>
              <a:rPr 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(</a:t>
            </a:r>
            <a:r>
              <a:rPr lang="zh-CN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en-US" altLang="zh-CN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)</a:t>
            </a:r>
            <a:endParaRPr lang="zh-CN" altLang="en-US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223403" y="3054891"/>
            <a:ext cx="1243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一个月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594166" y="4632254"/>
            <a:ext cx="37129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A</a:t>
            </a:r>
            <a:r>
              <a:rPr kumimoji="1" lang="zh-CN" altLang="en-US" sz="2800" dirty="0"/>
              <a:t>：李友多长时间没跟王朋打电话了？</a:t>
            </a:r>
            <a:endParaRPr kumimoji="1" lang="en-US" altLang="zh-CN" sz="2800" dirty="0"/>
          </a:p>
          <a:p>
            <a:r>
              <a:rPr kumimoji="1" lang="en-US" altLang="zh-CN" sz="2800" dirty="0"/>
              <a:t>B</a:t>
            </a:r>
            <a:r>
              <a:rPr kumimoji="1" lang="zh-CN" altLang="en-US" sz="2800" dirty="0"/>
              <a:t>：李友一个月没跟王朋打电话了。</a:t>
            </a:r>
            <a:endParaRPr kumimoji="1"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微信图片_2018041107082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090" t="19028" r="16027" b="52090"/>
          <a:stretch>
            <a:fillRect/>
          </a:stretch>
        </p:blipFill>
        <p:spPr>
          <a:xfrm>
            <a:off x="294545" y="1776803"/>
            <a:ext cx="6816725" cy="4737735"/>
          </a:xfrm>
          <a:prstGeom prst="rect">
            <a:avLst/>
          </a:prstGeom>
        </p:spPr>
      </p:pic>
      <p:pic>
        <p:nvPicPr>
          <p:cNvPr id="6" name="图片 5" descr="微信图片_20180411070824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837" t="71208" r="64397" b="18535"/>
          <a:stretch>
            <a:fillRect/>
          </a:stretch>
        </p:blipFill>
        <p:spPr>
          <a:xfrm>
            <a:off x="7179569" y="2098367"/>
            <a:ext cx="2643245" cy="23215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88175" y="1008453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 1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46215" y="701675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</a:t>
            </a:r>
            <a:r>
              <a:rPr lang="en-US" altLang="zh-CN" sz="2400" dirty="0" err="1"/>
              <a:t>duìhuà</a:t>
            </a:r>
            <a:r>
              <a:rPr lang="en-US" altLang="zh-CN" sz="2400" dirty="0"/>
              <a:t>  </a:t>
            </a:r>
            <a:r>
              <a:rPr lang="en-US" altLang="zh-CN" sz="2400" dirty="0" err="1"/>
              <a:t>liànxí</a:t>
            </a:r>
            <a:endParaRPr lang="en-US" altLang="zh-CN" sz="2400" dirty="0"/>
          </a:p>
        </p:txBody>
      </p:sp>
      <p:sp>
        <p:nvSpPr>
          <p:cNvPr id="9" name="矩形 8"/>
          <p:cNvSpPr/>
          <p:nvPr/>
        </p:nvSpPr>
        <p:spPr>
          <a:xfrm>
            <a:off x="939728" y="405746"/>
            <a:ext cx="9076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1</a:t>
            </a:r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 </a:t>
            </a:r>
            <a:r>
              <a:rPr lang="en-US" altLang="zh-TW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Duration of Non-action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Time expression</a:t>
            </a:r>
            <a:r>
              <a:rPr 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没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(</a:t>
            </a:r>
            <a:r>
              <a:rPr lang="zh-CN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了</a:t>
            </a:r>
            <a:r>
              <a:rPr lang="en-US" altLang="zh-CN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)</a:t>
            </a:r>
            <a:endParaRPr lang="zh-CN" altLang="en-US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10" name="文字方塊 1"/>
          <p:cNvSpPr txBox="1"/>
          <p:nvPr/>
        </p:nvSpPr>
        <p:spPr>
          <a:xfrm>
            <a:off x="9767760" y="3568624"/>
            <a:ext cx="1293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发短信</a:t>
            </a:r>
            <a:endParaRPr lang="zh-HK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9798967" y="3031625"/>
            <a:ext cx="1702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 err="1"/>
              <a:t>fā</a:t>
            </a:r>
            <a:r>
              <a:rPr lang="en-US" altLang="zh-HK" sz="2800" dirty="0"/>
              <a:t> </a:t>
            </a:r>
            <a:r>
              <a:rPr lang="en-US" altLang="zh-HK" sz="2800" dirty="0" err="1"/>
              <a:t>duănxìn</a:t>
            </a:r>
            <a:endParaRPr lang="zh-HK" altLang="en-US" sz="2800" dirty="0"/>
          </a:p>
        </p:txBody>
      </p:sp>
      <p:sp>
        <p:nvSpPr>
          <p:cNvPr id="16" name="文本框 15"/>
          <p:cNvSpPr txBox="1"/>
          <p:nvPr/>
        </p:nvSpPr>
        <p:spPr>
          <a:xfrm>
            <a:off x="9845040" y="2569960"/>
            <a:ext cx="1144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3</a:t>
            </a:r>
            <a:r>
              <a:rPr kumimoji="1" lang="zh-CN" altLang="en-US" sz="2800" dirty="0"/>
              <a:t>天</a:t>
            </a:r>
            <a:endParaRPr kumimoji="1" lang="zh-CN" altLang="en-US" sz="2800" dirty="0"/>
          </a:p>
        </p:txBody>
      </p:sp>
      <p:sp>
        <p:nvSpPr>
          <p:cNvPr id="17" name="文本框 16"/>
          <p:cNvSpPr txBox="1"/>
          <p:nvPr/>
        </p:nvSpPr>
        <p:spPr>
          <a:xfrm>
            <a:off x="7398328" y="4562667"/>
            <a:ext cx="428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A</a:t>
            </a:r>
            <a:r>
              <a:rPr kumimoji="1" lang="zh-CN" altLang="en-US" sz="2800" dirty="0"/>
              <a:t>：李友多长时间没跟王朋发短信了？</a:t>
            </a:r>
            <a:endParaRPr kumimoji="1" lang="en-US" altLang="zh-CN" sz="2800" dirty="0"/>
          </a:p>
          <a:p>
            <a:r>
              <a:rPr kumimoji="1" lang="en-US" altLang="zh-CN" sz="2800" dirty="0"/>
              <a:t>B</a:t>
            </a:r>
            <a:r>
              <a:rPr kumimoji="1" lang="zh-CN" altLang="en-US" sz="2800" dirty="0"/>
              <a:t>：李友三天没跟王朋发短信了。</a:t>
            </a:r>
            <a:endParaRPr kumimoji="1"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815" y="1450612"/>
            <a:ext cx="4542110" cy="292580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2512" r="1921" b="952"/>
          <a:stretch>
            <a:fillRect/>
          </a:stretch>
        </p:blipFill>
        <p:spPr>
          <a:xfrm>
            <a:off x="5179060" y="1509395"/>
            <a:ext cx="2053590" cy="283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593" y="1685248"/>
            <a:ext cx="4393787" cy="254699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62050" y="4466590"/>
            <a:ext cx="98679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 sz="2800"/>
              <a:t>Q</a:t>
            </a:r>
            <a:r>
              <a:rPr lang="zh-CN" altLang="en-US" sz="2800"/>
              <a:t>：你会</a:t>
            </a:r>
            <a:r>
              <a:rPr lang="en-US" altLang="zh-CN" sz="2800"/>
              <a:t>__________</a:t>
            </a:r>
            <a:r>
              <a:rPr lang="zh-CN" altLang="en-US" sz="2800"/>
              <a:t>吗？</a:t>
            </a:r>
            <a:endParaRPr lang="zh-CN" altLang="en-US" sz="2800"/>
          </a:p>
          <a:p>
            <a:pPr>
              <a:lnSpc>
                <a:spcPct val="20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：我不会</a:t>
            </a:r>
            <a:r>
              <a:rPr lang="en-US" altLang="zh-CN" sz="2800"/>
              <a:t>_______</a:t>
            </a:r>
            <a:r>
              <a:rPr lang="zh-CN" altLang="en-US" sz="2800"/>
              <a:t>，我怕水，太</a:t>
            </a:r>
            <a:r>
              <a:rPr lang="en-US" altLang="zh-CN" sz="2800"/>
              <a:t>______</a:t>
            </a:r>
            <a:r>
              <a:rPr lang="zh-CN" altLang="en-US" sz="2800"/>
              <a:t>了，</a:t>
            </a:r>
            <a:r>
              <a:rPr lang="en-US" altLang="zh-CN" sz="2800"/>
              <a:t>______</a:t>
            </a:r>
            <a:r>
              <a:rPr lang="zh-CN" altLang="en-US" sz="2800"/>
              <a:t>了怎么办？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2759710" y="4721860"/>
            <a:ext cx="1363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游泳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10510" y="5594985"/>
            <a:ext cx="1363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游泳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16320" y="5594985"/>
            <a:ext cx="1363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危险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88605" y="5594985"/>
            <a:ext cx="1363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淹死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73877" y="209262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98748" y="435728"/>
            <a:ext cx="7758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2. </a:t>
            </a:r>
            <a:r>
              <a:rPr lang="en-US" altLang="zh-TW" sz="28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zh-CN" altLang="en-US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  <a:p>
            <a:pPr algn="l"/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5439" y="978286"/>
            <a:ext cx="11147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(a)Some verbs can be perceded by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好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or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难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, and the resulting compounds becoming</a:t>
            </a:r>
            <a:endParaRPr lang="en-US" altLang="zh-CN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 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adjectives. In this case,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好 </a:t>
            </a:r>
            <a:r>
              <a:rPr lang="en-US" altLang="zh-CN" sz="2000" b="1" dirty="0"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usually means</a:t>
            </a:r>
            <a:r>
              <a:rPr lang="en-US" altLang="zh-CN" sz="2000" b="1" dirty="0">
                <a:solidFill>
                  <a:srgbClr val="00B0F0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“easy”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while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难 </a:t>
            </a:r>
            <a:r>
              <a:rPr lang="en-US" altLang="zh-CN" sz="2000" b="1" dirty="0"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usually means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“difficult”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</a:t>
            </a:r>
            <a:endParaRPr lang="en-US" altLang="zh-CN" sz="20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87639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受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0814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受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4649" y="4416425"/>
            <a:ext cx="3808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easy to bear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2" name="图片 11" descr="happy-face-unhappy-face"/>
          <p:cNvPicPr>
            <a:picLocks noChangeAspect="1"/>
          </p:cNvPicPr>
          <p:nvPr/>
        </p:nvPicPr>
        <p:blipFill>
          <a:blip r:embed="rId1">
            <a:clrChange>
              <a:clrFrom>
                <a:srgbClr val="F5F4F0">
                  <a:alpha val="100000"/>
                </a:srgbClr>
              </a:clrFrom>
              <a:clrTo>
                <a:srgbClr val="F5F4F0">
                  <a:alpha val="100000"/>
                  <a:alpha val="0"/>
                </a:srgbClr>
              </a:clrTo>
            </a:clrChange>
          </a:blip>
          <a:srcRect r="50813"/>
          <a:stretch>
            <a:fillRect/>
          </a:stretch>
        </p:blipFill>
        <p:spPr>
          <a:xfrm>
            <a:off x="1050454" y="2160905"/>
            <a:ext cx="1772285" cy="2017395"/>
          </a:xfrm>
          <a:prstGeom prst="snip1Rect">
            <a:avLst/>
          </a:prstGeom>
        </p:spPr>
      </p:pic>
      <p:pic>
        <p:nvPicPr>
          <p:cNvPr id="13" name="图片 12" descr="happy-face-unhappy-face"/>
          <p:cNvPicPr>
            <a:picLocks noChangeAspect="1"/>
          </p:cNvPicPr>
          <p:nvPr/>
        </p:nvPicPr>
        <p:blipFill>
          <a:blip r:embed="rId1">
            <a:clrChange>
              <a:clrFrom>
                <a:srgbClr val="F5F4F0">
                  <a:alpha val="100000"/>
                </a:srgbClr>
              </a:clrFrom>
              <a:clrTo>
                <a:srgbClr val="F5F4F0">
                  <a:alpha val="100000"/>
                  <a:alpha val="0"/>
                </a:srgbClr>
              </a:clrTo>
            </a:clrChange>
          </a:blip>
          <a:srcRect l="52182"/>
          <a:stretch>
            <a:fillRect/>
          </a:stretch>
        </p:blipFill>
        <p:spPr>
          <a:xfrm>
            <a:off x="3592994" y="2131695"/>
            <a:ext cx="1772285" cy="20758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176434" y="4416425"/>
            <a:ext cx="3808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hard to bear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5" name="图片 14" descr="5366d0160924ab186af803a23efae6cd7a890bbd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2412" y="2599276"/>
            <a:ext cx="3333115" cy="1428750"/>
          </a:xfrm>
          <a:prstGeom prst="rect">
            <a:avLst/>
          </a:prstGeom>
        </p:spPr>
      </p:pic>
      <p:pic>
        <p:nvPicPr>
          <p:cNvPr id="16" name="图片 15" descr="323079-full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5889" y="2553833"/>
            <a:ext cx="2762885" cy="117665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435889" y="4416425"/>
            <a:ext cx="3808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easy to write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296400" y="4416425"/>
            <a:ext cx="3808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hard to write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472045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写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60330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写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73877" y="209262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98748" y="435728"/>
            <a:ext cx="7758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2. </a:t>
            </a:r>
            <a:r>
              <a:rPr lang="en-US" altLang="zh-TW" sz="28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zh-CN" altLang="en-US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  <a:p>
            <a:pPr algn="l"/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5439" y="978286"/>
            <a:ext cx="11147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(a)Some verbs can be perceded by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好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or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难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, and the resulting compounds becoming</a:t>
            </a:r>
            <a:endParaRPr lang="en-US" altLang="zh-CN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 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adjectives. In this case,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好 </a:t>
            </a:r>
            <a:r>
              <a:rPr lang="en-US" altLang="zh-CN" sz="2000" b="1" dirty="0"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usually means</a:t>
            </a:r>
            <a:r>
              <a:rPr lang="en-US" altLang="zh-CN" sz="2000" b="1" dirty="0">
                <a:solidFill>
                  <a:srgbClr val="00B0F0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“easy”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while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难 </a:t>
            </a:r>
            <a:r>
              <a:rPr lang="en-US" altLang="zh-CN" sz="2000" b="1" dirty="0"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usually means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“difficult”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</a:t>
            </a:r>
            <a:endParaRPr lang="en-US" altLang="zh-CN" sz="20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35710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走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78885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走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3555" y="4416425"/>
            <a:ext cx="2167255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easy to 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walk on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51200" y="4416425"/>
            <a:ext cx="2413000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hard to 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walk on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37605" y="4416425"/>
            <a:ext cx="3808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easy to say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29370" y="4492295"/>
            <a:ext cx="352309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difficult to say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14845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说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260330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说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7" name="图片 16" descr="longleat-hedge-maz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6265" y="2581275"/>
            <a:ext cx="2867025" cy="1442720"/>
          </a:xfrm>
          <a:prstGeom prst="rect">
            <a:avLst/>
          </a:prstGeom>
        </p:spPr>
      </p:pic>
      <p:pic>
        <p:nvPicPr>
          <p:cNvPr id="18" name="图片 17" descr="a-one-way-street-0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5" y="2581275"/>
            <a:ext cx="2404745" cy="14427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557645" y="2703195"/>
            <a:ext cx="2011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十四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" name="图片 19" descr="maxresdefault"/>
          <p:cNvPicPr>
            <a:picLocks noChangeAspect="1"/>
          </p:cNvPicPr>
          <p:nvPr/>
        </p:nvPicPr>
        <p:blipFill>
          <a:blip r:embed="rId3"/>
          <a:srcRect l="25303" t="6375" r="22696" b="13356"/>
          <a:stretch>
            <a:fillRect/>
          </a:stretch>
        </p:blipFill>
        <p:spPr>
          <a:xfrm>
            <a:off x="8929370" y="1700530"/>
            <a:ext cx="3128010" cy="2715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图片包含 男士, 牙齿, 人员, 外表&#10;&#10;描述已自动生成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38" y="2245721"/>
            <a:ext cx="3587106" cy="2008779"/>
          </a:xfrm>
        </p:spPr>
      </p:pic>
      <p:sp>
        <p:nvSpPr>
          <p:cNvPr id="6" name="文本框 5"/>
          <p:cNvSpPr txBox="1"/>
          <p:nvPr/>
        </p:nvSpPr>
        <p:spPr>
          <a:xfrm>
            <a:off x="573877" y="209262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98748" y="435728"/>
            <a:ext cx="7758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2. </a:t>
            </a:r>
            <a:r>
              <a:rPr lang="en-US" altLang="zh-TW" sz="28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zh-CN" altLang="en-US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  <a:p>
            <a:pPr algn="l"/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5439" y="978286"/>
            <a:ext cx="11147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(a)Some verbs can be perceded by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好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or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难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, and the resulting compounds becoming</a:t>
            </a:r>
            <a:endParaRPr lang="en-US" altLang="zh-CN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 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adjectives. In this case,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好 </a:t>
            </a:r>
            <a:r>
              <a:rPr lang="en-US" altLang="zh-CN" sz="2000" b="1" dirty="0"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usually means</a:t>
            </a:r>
            <a:r>
              <a:rPr lang="en-US" altLang="zh-CN" sz="2000" b="1" dirty="0">
                <a:solidFill>
                  <a:srgbClr val="00B0F0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“easy”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while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难 </a:t>
            </a:r>
            <a:r>
              <a:rPr lang="en-US" altLang="zh-CN" sz="2000" b="1" dirty="0"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usually means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+mj-cs"/>
              </a:rPr>
              <a:t>“difficult”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</a:t>
            </a:r>
            <a:endParaRPr lang="en-US" altLang="zh-CN" sz="20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35710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懂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08425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懂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3555" y="4416425"/>
            <a:ext cx="2167255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easy to 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understand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51200" y="4416425"/>
            <a:ext cx="2413000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hard to 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understand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026207" y="4942738"/>
            <a:ext cx="41357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hard to sing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27520" y="564705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唱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75190" y="557593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唱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7" name="图片 16" descr="02909644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230" y="1791970"/>
            <a:ext cx="1932305" cy="2625090"/>
          </a:xfrm>
          <a:prstGeom prst="rect">
            <a:avLst/>
          </a:prstGeom>
        </p:spPr>
      </p:pic>
      <p:pic>
        <p:nvPicPr>
          <p:cNvPr id="18" name="图片 17" descr="hqdefaul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85" y="2350770"/>
            <a:ext cx="2538730" cy="1903730"/>
          </a:xfrm>
          <a:prstGeom prst="rect">
            <a:avLst/>
          </a:prstGeom>
        </p:spPr>
      </p:pic>
      <p:pic>
        <p:nvPicPr>
          <p:cNvPr id="19" name="图片 18" descr="uta_boy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0810" y="2232025"/>
            <a:ext cx="1791335" cy="2185035"/>
          </a:xfrm>
          <a:prstGeom prst="rect">
            <a:avLst/>
          </a:prstGeom>
        </p:spPr>
      </p:pic>
      <p:sp>
        <p:nvSpPr>
          <p:cNvPr id="21" name="文本框 13"/>
          <p:cNvSpPr txBox="1"/>
          <p:nvPr/>
        </p:nvSpPr>
        <p:spPr>
          <a:xfrm>
            <a:off x="5856922" y="4939838"/>
            <a:ext cx="41357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easy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to sing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24799" y="4612279"/>
            <a:ext cx="4322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CN" sz="1400" dirty="0"/>
              <a:t>https://</a:t>
            </a:r>
            <a:r>
              <a:rPr kumimoji="1" lang="en-GB" altLang="zh-CN" sz="1400" dirty="0" err="1"/>
              <a:t>www.youtube.com</a:t>
            </a:r>
            <a:r>
              <a:rPr kumimoji="1" lang="en-GB" altLang="zh-CN" sz="1400" dirty="0"/>
              <a:t>/</a:t>
            </a:r>
            <a:r>
              <a:rPr kumimoji="1" lang="en-GB" altLang="zh-CN" sz="1400" dirty="0" err="1"/>
              <a:t>watch?v</a:t>
            </a:r>
            <a:r>
              <a:rPr kumimoji="1" lang="en-GB" altLang="zh-CN" sz="1400" dirty="0"/>
              <a:t>=bo_efYhYU2A</a:t>
            </a:r>
            <a:endParaRPr kumimoji="1" lang="zh-CN" altLang="en-US" sz="1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7924799" y="6450212"/>
            <a:ext cx="4135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CN" sz="1400" dirty="0">
                <a:hlinkClick r:id="rId5"/>
              </a:rPr>
              <a:t>https://www.youtube.com/watch?v=iPot3IZuJq8</a:t>
            </a:r>
            <a:r>
              <a:rPr kumimoji="1" lang="zh-CN" altLang="en-US" sz="1400" dirty="0"/>
              <a:t> 歌词</a:t>
            </a:r>
            <a:endParaRPr kumimoji="1"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内容占位符 22" descr="图片包含 小狗, 动物, 室内, 哺乳动物&#10;&#10;描述已自动生成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555" y="2218055"/>
            <a:ext cx="1823454" cy="2381654"/>
          </a:xfrm>
        </p:spPr>
      </p:pic>
      <p:sp>
        <p:nvSpPr>
          <p:cNvPr id="6" name="文本框 5"/>
          <p:cNvSpPr txBox="1"/>
          <p:nvPr/>
        </p:nvSpPr>
        <p:spPr>
          <a:xfrm>
            <a:off x="573877" y="209262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98748" y="435728"/>
            <a:ext cx="7758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2. </a:t>
            </a:r>
            <a:r>
              <a:rPr lang="en-US" altLang="zh-TW" sz="28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zh-CN" altLang="en-US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  <a:p>
            <a:pPr algn="l"/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7891" y="959624"/>
            <a:ext cx="110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(b) In some other compounds, however,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好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suggests that the action represented by the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   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verb is </a:t>
            </a:r>
            <a:r>
              <a:rPr lang="en-US" sz="20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pleasant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, while 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难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means the 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opposite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</a:t>
            </a:r>
            <a:endParaRPr lang="en-US" altLang="zh-CN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35710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吃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05885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吃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5950" y="4760595"/>
            <a:ext cx="21672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delicious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19120" y="4760595"/>
            <a:ext cx="327152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unappetizing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26555" y="4760595"/>
            <a:ext cx="18154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pretty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647555" y="4760595"/>
            <a:ext cx="16503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ugly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266940" y="5641571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看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079355" y="5626793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看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8" name="图片 17" descr="20180219170722"/>
          <p:cNvPicPr>
            <a:picLocks noChangeAspect="1"/>
          </p:cNvPicPr>
          <p:nvPr/>
        </p:nvPicPr>
        <p:blipFill>
          <a:blip r:embed="rId2"/>
          <a:srcRect l="18325"/>
          <a:stretch>
            <a:fillRect/>
          </a:stretch>
        </p:blipFill>
        <p:spPr>
          <a:xfrm>
            <a:off x="3251200" y="2218055"/>
            <a:ext cx="2708275" cy="2212340"/>
          </a:xfrm>
          <a:prstGeom prst="rect">
            <a:avLst/>
          </a:prstGeom>
        </p:spPr>
      </p:pic>
      <p:pic>
        <p:nvPicPr>
          <p:cNvPr id="19" name="图片 18" descr="rvs662q5UrT5rRc_10192"/>
          <p:cNvPicPr>
            <a:picLocks noChangeAspect="1"/>
          </p:cNvPicPr>
          <p:nvPr/>
        </p:nvPicPr>
        <p:blipFill>
          <a:blip r:embed="rId3"/>
          <a:srcRect l="13654" r="7297"/>
          <a:stretch>
            <a:fillRect/>
          </a:stretch>
        </p:blipFill>
        <p:spPr>
          <a:xfrm>
            <a:off x="615950" y="2443480"/>
            <a:ext cx="2337435" cy="1971040"/>
          </a:xfrm>
          <a:prstGeom prst="rect">
            <a:avLst/>
          </a:prstGeom>
        </p:spPr>
      </p:pic>
      <p:pic>
        <p:nvPicPr>
          <p:cNvPr id="20" name="图片 19" descr="taPMuGcr5d4sVrs_zQqKr_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555" y="2276475"/>
            <a:ext cx="2178050" cy="213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327785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听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997960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听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76425" y="471300"/>
            <a:ext cx="7758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2. </a:t>
            </a:r>
            <a:r>
              <a:rPr lang="en-US" altLang="zh-TW" sz="28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zh-CN" altLang="en-US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  <a:p>
            <a:pPr algn="l"/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25780" y="4545330"/>
            <a:ext cx="25196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pleasant to the ear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92780" y="4544695"/>
            <a:ext cx="27082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unpleasant to the ear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818630" y="4545330"/>
            <a:ext cx="2256155" cy="15119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pleasant to smell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361170" y="4617720"/>
            <a:ext cx="25469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unpleasant to smell 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978650" y="5654675"/>
            <a:ext cx="1920875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闻</a:t>
            </a:r>
            <a:r>
              <a:rPr lang="en-US" altLang="zh-CN" sz="24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(wén)</a:t>
            </a:r>
            <a:endParaRPr lang="en-US" altLang="zh-CN" sz="24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987280" y="5654675"/>
            <a:ext cx="1920875" cy="11061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闻</a:t>
            </a:r>
            <a:r>
              <a:rPr lang="en-US" altLang="zh-CN" sz="24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(wén)</a:t>
            </a:r>
            <a:endParaRPr lang="en-US" altLang="zh-CN" sz="24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endParaRPr lang="en-US" altLang="zh-CN" sz="24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25" name="图片 24" descr="adele-performs-2016-y-billboard-1548"/>
          <p:cNvPicPr>
            <a:picLocks noChangeAspect="1"/>
          </p:cNvPicPr>
          <p:nvPr/>
        </p:nvPicPr>
        <p:blipFill>
          <a:blip r:embed="rId1"/>
          <a:srcRect l="25568" r="7066"/>
          <a:stretch>
            <a:fillRect/>
          </a:stretch>
        </p:blipFill>
        <p:spPr>
          <a:xfrm>
            <a:off x="796290" y="2291080"/>
            <a:ext cx="2160905" cy="2123440"/>
          </a:xfrm>
          <a:prstGeom prst="rect">
            <a:avLst/>
          </a:prstGeom>
        </p:spPr>
      </p:pic>
      <p:pic>
        <p:nvPicPr>
          <p:cNvPr id="26" name="图片 25" descr="It_smell_good_Img01"/>
          <p:cNvPicPr>
            <a:picLocks noChangeAspect="1"/>
          </p:cNvPicPr>
          <p:nvPr/>
        </p:nvPicPr>
        <p:blipFill>
          <a:blip r:embed="rId2"/>
          <a:srcRect l="4865" t="12106" r="14251"/>
          <a:stretch>
            <a:fillRect/>
          </a:stretch>
        </p:blipFill>
        <p:spPr>
          <a:xfrm>
            <a:off x="6818630" y="2444750"/>
            <a:ext cx="2424430" cy="1975485"/>
          </a:xfrm>
          <a:prstGeom prst="rect">
            <a:avLst/>
          </a:prstGeom>
        </p:spPr>
      </p:pic>
      <p:pic>
        <p:nvPicPr>
          <p:cNvPr id="27" name="图片 26" descr="ABUIABACGAAglPPotwUoz8HpuAUwvAQ4_AI"/>
          <p:cNvPicPr>
            <a:picLocks noChangeAspect="1"/>
          </p:cNvPicPr>
          <p:nvPr/>
        </p:nvPicPr>
        <p:blipFill>
          <a:blip r:embed="rId3"/>
          <a:srcRect l="9241" r="10780"/>
          <a:stretch>
            <a:fillRect/>
          </a:stretch>
        </p:blipFill>
        <p:spPr>
          <a:xfrm>
            <a:off x="9555480" y="2444750"/>
            <a:ext cx="2341880" cy="1925320"/>
          </a:xfrm>
          <a:prstGeom prst="rect">
            <a:avLst/>
          </a:prstGeom>
        </p:spPr>
      </p:pic>
      <p:pic>
        <p:nvPicPr>
          <p:cNvPr id="28" name="图片 27" descr="galinha-grande-que-grita-de-borracha-D_NQ_NP_22137-MLB20225641047_012015-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6125" y="2076450"/>
            <a:ext cx="2980055" cy="229362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737891" y="959624"/>
            <a:ext cx="110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(b) In some other compounds, however,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好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suggests that the action represented by the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   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verb is </a:t>
            </a:r>
            <a:r>
              <a:rPr lang="en-US" sz="20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pleasant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, while 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难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means the 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opposite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.</a:t>
            </a:r>
            <a:endParaRPr lang="en-US" altLang="zh-CN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73877" y="209262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159975" y="534403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 2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85960" y="165151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</a:t>
            </a:r>
            <a:r>
              <a:rPr lang="en-US" altLang="zh-CN" sz="2400" dirty="0" err="1"/>
              <a:t>duìhuà</a:t>
            </a:r>
            <a:r>
              <a:rPr lang="en-US" altLang="zh-CN" sz="2400" dirty="0"/>
              <a:t>  </a:t>
            </a:r>
            <a:r>
              <a:rPr lang="en-US" altLang="zh-CN" sz="2400" dirty="0" err="1"/>
              <a:t>liànxí</a:t>
            </a:r>
            <a:endParaRPr lang="en-US" altLang="zh-CN" sz="2400" dirty="0"/>
          </a:p>
        </p:txBody>
      </p:sp>
      <p:pic>
        <p:nvPicPr>
          <p:cNvPr id="6" name="图片 5" descr="微信图片_2018041107083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622" t="19192" r="9203" b="46250"/>
          <a:stretch>
            <a:fillRect/>
          </a:stretch>
        </p:blipFill>
        <p:spPr>
          <a:xfrm>
            <a:off x="503555" y="1275080"/>
            <a:ext cx="6317615" cy="5233035"/>
          </a:xfrm>
          <a:prstGeom prst="rect">
            <a:avLst/>
          </a:prstGeom>
        </p:spPr>
      </p:pic>
      <p:pic>
        <p:nvPicPr>
          <p:cNvPr id="7" name="图片 6" descr="微信图片_2018041107083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483" t="53920" r="59955" b="32203"/>
          <a:stretch>
            <a:fillRect/>
          </a:stretch>
        </p:blipFill>
        <p:spPr>
          <a:xfrm>
            <a:off x="7047230" y="2613660"/>
            <a:ext cx="2317750" cy="2922905"/>
          </a:xfrm>
          <a:prstGeom prst="rect">
            <a:avLst/>
          </a:prstGeom>
        </p:spPr>
      </p:pic>
      <p:pic>
        <p:nvPicPr>
          <p:cNvPr id="8" name="图片 7" descr="微信图片_2018041107083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595" t="69110" r="61886" b="23630"/>
          <a:stretch>
            <a:fillRect/>
          </a:stretch>
        </p:blipFill>
        <p:spPr>
          <a:xfrm>
            <a:off x="9723755" y="2613660"/>
            <a:ext cx="2000885" cy="1475105"/>
          </a:xfrm>
          <a:prstGeom prst="rect">
            <a:avLst/>
          </a:prstGeom>
        </p:spPr>
      </p:pic>
      <p:pic>
        <p:nvPicPr>
          <p:cNvPr id="9" name="图片 8" descr="微信图片_2018041107083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479" t="18523" r="66936" b="72961"/>
          <a:stretch>
            <a:fillRect/>
          </a:stretch>
        </p:blipFill>
        <p:spPr>
          <a:xfrm>
            <a:off x="9723755" y="3953510"/>
            <a:ext cx="2000885" cy="1547495"/>
          </a:xfrm>
          <a:prstGeom prst="rect">
            <a:avLst/>
          </a:prstGeom>
        </p:spPr>
      </p:pic>
      <p:sp>
        <p:nvSpPr>
          <p:cNvPr id="10" name="文字方塊 3"/>
          <p:cNvSpPr txBox="1"/>
          <p:nvPr/>
        </p:nvSpPr>
        <p:spPr>
          <a:xfrm>
            <a:off x="6821169" y="1588135"/>
            <a:ext cx="3666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拿铁（</a:t>
            </a:r>
            <a:r>
              <a:rPr lang="en-US" altLang="zh-CN" sz="2000" b="1" dirty="0"/>
              <a:t>latte</a:t>
            </a:r>
            <a:r>
              <a:rPr lang="zh-CN" altLang="en-US" sz="1400" b="1" dirty="0"/>
              <a:t>）</a:t>
            </a:r>
            <a:endParaRPr lang="zh-CN" altLang="en-US" sz="1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卡布奇诺（</a:t>
            </a:r>
            <a:r>
              <a:rPr lang="en-US" altLang="zh-CN" sz="2000" b="1" dirty="0"/>
              <a:t>cappuccino</a:t>
            </a:r>
            <a:r>
              <a:rPr lang="zh-CN" altLang="en-US" sz="1400" b="1" dirty="0"/>
              <a:t>）</a:t>
            </a:r>
            <a:endParaRPr lang="zh-CN" altLang="en-US" sz="1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摩卡（</a:t>
            </a:r>
            <a:r>
              <a:rPr lang="en-US" altLang="zh-CN" sz="2000" b="1" dirty="0"/>
              <a:t>mocha</a:t>
            </a:r>
            <a:r>
              <a:rPr lang="zh-CN" altLang="en-US" sz="2000" b="1" dirty="0"/>
              <a:t>）</a:t>
            </a:r>
            <a:endParaRPr lang="zh-CN" alt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...</a:t>
            </a:r>
            <a:endParaRPr lang="en-US" altLang="zh-CN" sz="2000" b="1" dirty="0"/>
          </a:p>
        </p:txBody>
      </p:sp>
      <p:sp>
        <p:nvSpPr>
          <p:cNvPr id="11" name="文字方塊 3"/>
          <p:cNvSpPr txBox="1"/>
          <p:nvPr/>
        </p:nvSpPr>
        <p:spPr>
          <a:xfrm>
            <a:off x="10228580" y="1588135"/>
            <a:ext cx="1612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草莓</a:t>
            </a:r>
            <a:endParaRPr lang="zh-CN" alt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苹果</a:t>
            </a:r>
            <a:endParaRPr lang="zh-CN" alt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巧克力</a:t>
            </a:r>
            <a:endParaRPr lang="zh-CN" alt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...</a:t>
            </a:r>
            <a:endParaRPr lang="en-US" altLang="zh-CN" sz="2000" b="1" dirty="0"/>
          </a:p>
        </p:txBody>
      </p:sp>
      <p:sp>
        <p:nvSpPr>
          <p:cNvPr id="12" name="文字方塊 3"/>
          <p:cNvSpPr txBox="1"/>
          <p:nvPr/>
        </p:nvSpPr>
        <p:spPr>
          <a:xfrm>
            <a:off x="6751111" y="5580965"/>
            <a:ext cx="3122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奇异果（</a:t>
            </a:r>
            <a:r>
              <a:rPr lang="en-US" altLang="zh-CN" sz="2000" b="1" dirty="0"/>
              <a:t>kiwi</a:t>
            </a:r>
            <a:r>
              <a:rPr lang="zh-CN" altLang="en-US" sz="2000" b="1" dirty="0"/>
              <a:t>）</a:t>
            </a:r>
            <a:endParaRPr lang="zh-CN" alt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菠萝（</a:t>
            </a:r>
            <a:r>
              <a:rPr lang="en-US" altLang="zh-CN" sz="2000" b="1" dirty="0"/>
              <a:t>pineapple</a:t>
            </a:r>
            <a:r>
              <a:rPr lang="zh-CN" altLang="en-US" sz="2000" b="1" dirty="0"/>
              <a:t>）</a:t>
            </a:r>
            <a:endParaRPr lang="zh-CN" alt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牛油果（</a:t>
            </a:r>
            <a:r>
              <a:rPr lang="en-US" altLang="zh-CN" sz="2000" b="1" dirty="0"/>
              <a:t>avocado</a:t>
            </a:r>
            <a:r>
              <a:rPr lang="zh-CN" altLang="en-US" sz="2000" b="1" dirty="0"/>
              <a:t>）</a:t>
            </a:r>
            <a:endParaRPr lang="zh-CN" alt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...</a:t>
            </a:r>
            <a:endParaRPr lang="en-US" altLang="zh-CN" sz="2000" b="1" dirty="0"/>
          </a:p>
        </p:txBody>
      </p:sp>
      <p:sp>
        <p:nvSpPr>
          <p:cNvPr id="13" name="文字方塊 3"/>
          <p:cNvSpPr txBox="1"/>
          <p:nvPr/>
        </p:nvSpPr>
        <p:spPr>
          <a:xfrm>
            <a:off x="9697719" y="5615247"/>
            <a:ext cx="2673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汉字</a:t>
            </a:r>
            <a:endParaRPr lang="zh-CN" alt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韩国字</a:t>
            </a:r>
            <a:endParaRPr lang="zh-CN" alt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日本字（</a:t>
            </a:r>
            <a:r>
              <a:rPr lang="en-US" altLang="zh-CN" sz="2000" b="1" dirty="0"/>
              <a:t>kanji</a:t>
            </a:r>
            <a:r>
              <a:rPr lang="zh-CN" altLang="en-US" sz="2000" b="1" dirty="0"/>
              <a:t>）</a:t>
            </a:r>
            <a:endParaRPr lang="zh-CN" alt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...</a:t>
            </a:r>
            <a:endParaRPr lang="en-US" altLang="zh-CN" sz="2000" b="1" dirty="0"/>
          </a:p>
        </p:txBody>
      </p:sp>
      <p:sp>
        <p:nvSpPr>
          <p:cNvPr id="14" name="矩形 13"/>
          <p:cNvSpPr/>
          <p:nvPr/>
        </p:nvSpPr>
        <p:spPr>
          <a:xfrm>
            <a:off x="965331" y="467579"/>
            <a:ext cx="7758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2. </a:t>
            </a:r>
            <a:r>
              <a:rPr lang="en-US" altLang="zh-TW" sz="28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zh-CN" altLang="en-US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  <a:p>
            <a:pPr algn="l"/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409690" y="1175039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 2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89955" y="765291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</a:t>
            </a:r>
            <a:r>
              <a:rPr lang="en-US" altLang="zh-CN" sz="2400" dirty="0" err="1"/>
              <a:t>duìhuà</a:t>
            </a:r>
            <a:r>
              <a:rPr lang="en-US" altLang="zh-CN" sz="2400" dirty="0"/>
              <a:t>  </a:t>
            </a:r>
            <a:r>
              <a:rPr lang="en-US" altLang="zh-CN" sz="2400" dirty="0" err="1"/>
              <a:t>liànxí</a:t>
            </a:r>
            <a:endParaRPr lang="en-US" altLang="zh-CN" sz="2800" dirty="0"/>
          </a:p>
        </p:txBody>
      </p:sp>
      <p:pic>
        <p:nvPicPr>
          <p:cNvPr id="6" name="图片 5" descr="微信图片_20180411070839"/>
          <p:cNvPicPr>
            <a:picLocks noChangeAspect="1"/>
          </p:cNvPicPr>
          <p:nvPr/>
        </p:nvPicPr>
        <p:blipFill>
          <a:blip r:embed="rId1"/>
          <a:srcRect l="14669" t="28043" r="25376" b="56768"/>
          <a:stretch>
            <a:fillRect/>
          </a:stretch>
        </p:blipFill>
        <p:spPr>
          <a:xfrm>
            <a:off x="1422400" y="2002896"/>
            <a:ext cx="8818880" cy="397308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43060" y="206469"/>
            <a:ext cx="7758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2. </a:t>
            </a:r>
            <a:r>
              <a:rPr lang="en-US" altLang="zh-TW" sz="28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zh-CN" altLang="en-US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好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难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  <a:p>
            <a:pPr algn="l"/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341229" y="504190"/>
            <a:ext cx="63474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3.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Indicating Continuation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</a:t>
            </a:r>
            <a:r>
              <a:rPr lang="en-US" altLang="zh-CN" sz="24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</a:t>
            </a:r>
            <a:endParaRPr lang="zh-CN" altLang="en-US" sz="24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50265" y="987743"/>
            <a:ext cx="8725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zh-CN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</a:t>
            </a:r>
            <a:r>
              <a:rPr lang="zh-CN" alt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signifies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the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continuation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of an action that is already in progress</a:t>
            </a:r>
            <a:r>
              <a:rPr 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</a:t>
            </a:r>
            <a:endParaRPr lang="en-US" sz="20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0265" y="5093335"/>
            <a:ext cx="4834890" cy="1437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这个想法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xiǎngfǎ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zh-CN" altLang="en-US" sz="24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很好，</a:t>
            </a:r>
            <a:r>
              <a:rPr lang="en-US" altLang="zh-CN" sz="3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</a:t>
            </a:r>
            <a:r>
              <a:rPr lang="zh-CN" altLang="en-US" sz="3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CN" altLang="en-US" sz="36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34030" y="5830570"/>
            <a:ext cx="15544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说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46985" y="4439285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说</a:t>
            </a:r>
            <a:endParaRPr lang="zh-CN" altLang="zh-CN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26805" y="4448175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唱</a:t>
            </a:r>
            <a:endParaRPr lang="zh-CN" altLang="zh-CN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59880" y="5139690"/>
            <a:ext cx="5739938" cy="1437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你別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_______________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我一点儿也不喜欢听。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26805" y="5093335"/>
            <a:ext cx="20116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唱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下去了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2" name="图片 11" descr="92a996067e5cbfe080e53bea4d03ee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3195" y="1580515"/>
            <a:ext cx="2867660" cy="2867660"/>
          </a:xfrm>
          <a:prstGeom prst="rect">
            <a:avLst/>
          </a:prstGeom>
        </p:spPr>
      </p:pic>
      <p:pic>
        <p:nvPicPr>
          <p:cNvPr id="13" name="图片 12" descr="pixta_14746886_S-1-1024x68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7FB">
                  <a:alpha val="100000"/>
                </a:srgbClr>
              </a:clrFrom>
              <a:clrTo>
                <a:srgbClr val="F6F7FB">
                  <a:alpha val="100000"/>
                  <a:alpha val="0"/>
                </a:srgbClr>
              </a:clrTo>
            </a:clrChange>
          </a:blip>
          <a:srcRect l="9988" t="10877" r="21526"/>
          <a:stretch>
            <a:fillRect/>
          </a:stretch>
        </p:blipFill>
        <p:spPr>
          <a:xfrm>
            <a:off x="7361555" y="1555750"/>
            <a:ext cx="3370580" cy="29171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21477" y="11980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14" name="内容占位符 13" descr="图片包含 就坐, 杯子, 人员, 室内&#10;&#10;描述已自动生成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93" y="1759788"/>
            <a:ext cx="4191534" cy="2597570"/>
          </a:xfrm>
        </p:spPr>
      </p:pic>
      <p:sp>
        <p:nvSpPr>
          <p:cNvPr id="4" name="矩形 3"/>
          <p:cNvSpPr/>
          <p:nvPr/>
        </p:nvSpPr>
        <p:spPr>
          <a:xfrm>
            <a:off x="1341229" y="504190"/>
            <a:ext cx="63474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3.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Indicating Continuation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</a:t>
            </a:r>
            <a:r>
              <a:rPr lang="en-US" altLang="zh-CN" sz="24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</a:t>
            </a:r>
            <a:endParaRPr lang="zh-CN" altLang="en-US" sz="24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1477" y="11980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4640" y="5139690"/>
            <a:ext cx="5953760" cy="1437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別再喝了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，再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就迟到了。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32860" y="5139690"/>
            <a:ext cx="1685728" cy="655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喝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19704" y="4439285"/>
            <a:ext cx="694123" cy="655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喝</a:t>
            </a:r>
            <a:endParaRPr lang="zh-CN" altLang="zh-CN" sz="24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65869" y="4439285"/>
            <a:ext cx="694123" cy="655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睡</a:t>
            </a:r>
            <a:endParaRPr lang="zh-CN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19545" y="5139690"/>
            <a:ext cx="6278786" cy="1437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已经早上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点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40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分了，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再 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，要迟到了。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48270" y="5876925"/>
            <a:ext cx="1685728" cy="655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睡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2" name="图片 11" descr="Red-kitten"/>
          <p:cNvPicPr>
            <a:picLocks noChangeAspect="1"/>
          </p:cNvPicPr>
          <p:nvPr/>
        </p:nvPicPr>
        <p:blipFill>
          <a:blip r:embed="rId2"/>
          <a:srcRect l="5993" r="21558"/>
          <a:stretch>
            <a:fillRect/>
          </a:stretch>
        </p:blipFill>
        <p:spPr>
          <a:xfrm>
            <a:off x="7563485" y="1635125"/>
            <a:ext cx="3304660" cy="280416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50265" y="987743"/>
            <a:ext cx="8725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zh-CN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</a:t>
            </a:r>
            <a:r>
              <a:rPr lang="zh-CN" alt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signifies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the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continuation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of an action that is already in progress</a:t>
            </a:r>
            <a:r>
              <a:rPr 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</a:t>
            </a:r>
            <a:endParaRPr lang="en-US" sz="20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16" name="内容占位符 15" descr="图片包含 障子, 建筑物, 人员, 墙壁&#10;&#10;描述已自动生成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42183"/>
            <a:ext cx="2604655" cy="3255819"/>
          </a:xfrm>
        </p:spPr>
      </p:pic>
      <p:sp>
        <p:nvSpPr>
          <p:cNvPr id="4" name="矩形 3"/>
          <p:cNvSpPr/>
          <p:nvPr/>
        </p:nvSpPr>
        <p:spPr>
          <a:xfrm>
            <a:off x="1341229" y="504190"/>
            <a:ext cx="63474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3.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 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Indicating Continuation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</a:t>
            </a:r>
            <a:r>
              <a:rPr lang="en-US" altLang="zh-CN" sz="24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</a:t>
            </a:r>
            <a:endParaRPr lang="zh-CN" altLang="en-US" sz="24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1477" y="11980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2128" y="4981575"/>
            <a:ext cx="5473036" cy="14586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3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这音乐很好听，我想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95209" y="5659797"/>
            <a:ext cx="1569660" cy="6553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跳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85155" y="4981575"/>
            <a:ext cx="637159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冰球比赛已经开始了，他们需要 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63998" y="5526596"/>
            <a:ext cx="1569660" cy="6553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打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</a:t>
            </a:r>
            <a:endParaRPr lang="zh-CN" altLang="zh-CN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50265" y="987743"/>
            <a:ext cx="8725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zh-CN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下去</a:t>
            </a:r>
            <a:r>
              <a:rPr lang="zh-CN" alt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signifies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the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continuation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of an action that is already in progress</a:t>
            </a:r>
            <a:r>
              <a:rPr 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</a:t>
            </a:r>
            <a:endParaRPr lang="en-US" sz="20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pic>
        <p:nvPicPr>
          <p:cNvPr id="18" name="图片 17" descr="图片包含 天空, 户外, 滑雪, 雪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04" y="1723103"/>
            <a:ext cx="4872268" cy="2798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037590" y="1676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7520" y="3482975"/>
            <a:ext cx="5123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3200" dirty="0" smtClean="0"/>
              <a:t>跑步是最</a:t>
            </a:r>
            <a:r>
              <a:rPr kumimoji="1" lang="en-US" altLang="zh-CN" sz="3200" dirty="0" smtClean="0"/>
              <a:t>______</a:t>
            </a:r>
            <a:r>
              <a:rPr kumimoji="1" lang="zh-CN" altLang="en-US" sz="3200" dirty="0" smtClean="0"/>
              <a:t>的运动。</a:t>
            </a:r>
            <a:endParaRPr kumimoji="1" lang="zh-CN" altLang="en-US" sz="3200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2439611" y="3398203"/>
            <a:ext cx="122517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3200" b="1" dirty="0" smtClean="0">
                <a:solidFill>
                  <a:srgbClr val="9D58A2"/>
                </a:solidFill>
              </a:rPr>
              <a:t>简单</a:t>
            </a:r>
            <a:endParaRPr kumimoji="1" lang="zh-CN" altLang="en-US" sz="3200" b="1" dirty="0" smtClean="0">
              <a:solidFill>
                <a:srgbClr val="9D58A2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9945" y="419100"/>
            <a:ext cx="3456940" cy="25234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65335" y="902970"/>
            <a:ext cx="1453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网球拍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125" y="3698240"/>
            <a:ext cx="3456940" cy="21742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16850" y="6129020"/>
            <a:ext cx="1697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打篮球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75" y="1076960"/>
            <a:ext cx="3353435" cy="22313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165" y="4271645"/>
            <a:ext cx="3625215" cy="230124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37590" y="5161280"/>
            <a:ext cx="1697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踢足球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761605" y="359410"/>
            <a:ext cx="1814195" cy="1608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9665335" y="2420620"/>
            <a:ext cx="1453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打网球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21" grpId="0"/>
      <p:bldP spid="19" grpId="0" animBg="1"/>
      <p:bldP spid="5" grpId="0"/>
      <p:bldP spid="13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54024" y="492329"/>
            <a:ext cx="3776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200" dirty="0">
                <a:solidFill>
                  <a:schemeClr val="accent1"/>
                </a:solidFill>
              </a:rPr>
              <a:t>4. </a:t>
            </a:r>
            <a:r>
              <a:rPr lang="en-US" altLang="zh-CN" sz="3200" dirty="0">
                <a:solidFill>
                  <a:schemeClr val="accent1"/>
                </a:solidFill>
              </a:rPr>
              <a:t>D</a:t>
            </a:r>
            <a:r>
              <a:rPr lang="en-US" altLang="zh-HK" sz="3200" dirty="0">
                <a:solidFill>
                  <a:schemeClr val="accent1"/>
                </a:solidFill>
              </a:rPr>
              <a:t>uration of actions</a:t>
            </a:r>
            <a:endParaRPr lang="en-US" altLang="zh-HK" sz="3200" dirty="0">
              <a:solidFill>
                <a:schemeClr val="accent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9866" y="3261611"/>
            <a:ext cx="328328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HK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Two patterns</a:t>
            </a:r>
            <a:endParaRPr lang="en-US" altLang="zh-HK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14616" y="1193308"/>
            <a:ext cx="3538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a. Repetition of the verb 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4036288" y="2447922"/>
            <a:ext cx="6314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/>
              <a:t>妹妹每天</a:t>
            </a:r>
            <a:r>
              <a:rPr lang="zh-CN" altLang="en-US" sz="3600" dirty="0">
                <a:solidFill>
                  <a:srgbClr val="FF0000"/>
                </a:solidFill>
              </a:rPr>
              <a:t>听</a:t>
            </a:r>
            <a:r>
              <a:rPr lang="zh-CN" altLang="en-US" sz="3600" dirty="0"/>
              <a:t>录音</a:t>
            </a:r>
            <a:r>
              <a:rPr lang="zh-CN" altLang="en-US" sz="3600" dirty="0">
                <a:solidFill>
                  <a:srgbClr val="FF0000"/>
                </a:solidFill>
              </a:rPr>
              <a:t>听</a:t>
            </a:r>
            <a:r>
              <a:rPr lang="zh-CN" altLang="en-US" sz="3600" dirty="0">
                <a:solidFill>
                  <a:srgbClr val="00B050"/>
                </a:solidFill>
              </a:rPr>
              <a:t>一个小时</a:t>
            </a:r>
            <a:r>
              <a:rPr lang="zh-CN" altLang="en-US" sz="3600" dirty="0"/>
              <a:t>。 </a:t>
            </a:r>
            <a:endParaRPr lang="zh-HK" altLang="en-US" sz="3600" dirty="0"/>
          </a:p>
        </p:txBody>
      </p:sp>
      <p:sp>
        <p:nvSpPr>
          <p:cNvPr id="8" name="矩形 7"/>
          <p:cNvSpPr/>
          <p:nvPr/>
        </p:nvSpPr>
        <p:spPr>
          <a:xfrm>
            <a:off x="3814616" y="4118873"/>
            <a:ext cx="8229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b. </a:t>
            </a:r>
            <a:r>
              <a:rPr lang="en-US" altLang="zh-CN" sz="2400" dirty="0"/>
              <a:t>T</a:t>
            </a:r>
            <a:r>
              <a:rPr lang="en-US" altLang="zh-HK" sz="2400" dirty="0"/>
              <a:t>ime expression placed before the object, often with </a:t>
            </a:r>
            <a:r>
              <a:rPr lang="zh-HK" altLang="en-US" sz="2400" dirty="0"/>
              <a:t>的 </a:t>
            </a:r>
            <a:r>
              <a:rPr lang="en-US" altLang="zh-HK" sz="2400" dirty="0"/>
              <a:t>.</a:t>
            </a:r>
            <a:endParaRPr lang="en-US" altLang="zh-HK" sz="2400" dirty="0"/>
          </a:p>
        </p:txBody>
      </p:sp>
      <p:sp>
        <p:nvSpPr>
          <p:cNvPr id="9" name="矩形 8"/>
          <p:cNvSpPr/>
          <p:nvPr/>
        </p:nvSpPr>
        <p:spPr>
          <a:xfrm>
            <a:off x="4110179" y="5612823"/>
            <a:ext cx="6622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/>
              <a:t>妹妹每天</a:t>
            </a:r>
            <a:r>
              <a:rPr lang="zh-CN" altLang="en-US" sz="3600" dirty="0">
                <a:solidFill>
                  <a:srgbClr val="FF0000"/>
                </a:solidFill>
              </a:rPr>
              <a:t>听</a:t>
            </a:r>
            <a:r>
              <a:rPr lang="zh-CN" altLang="en-US" sz="3600" dirty="0">
                <a:solidFill>
                  <a:srgbClr val="00B050"/>
                </a:solidFill>
              </a:rPr>
              <a:t>一个小时</a:t>
            </a:r>
            <a:r>
              <a:rPr lang="en-US" altLang="zh-CN" sz="3600" dirty="0">
                <a:solidFill>
                  <a:srgbClr val="FF0000"/>
                </a:solidFill>
              </a:rPr>
              <a:t>(</a:t>
            </a:r>
            <a:r>
              <a:rPr lang="zh-CN" altLang="en-US" sz="3600" dirty="0">
                <a:solidFill>
                  <a:srgbClr val="FF0000"/>
                </a:solidFill>
              </a:rPr>
              <a:t>的</a:t>
            </a:r>
            <a:r>
              <a:rPr lang="en-US" altLang="zh-CN" sz="3600" dirty="0">
                <a:solidFill>
                  <a:srgbClr val="FF0000"/>
                </a:solidFill>
              </a:rPr>
              <a:t>)</a:t>
            </a:r>
            <a:r>
              <a:rPr lang="zh-CN" altLang="en-US" sz="3600" dirty="0"/>
              <a:t>录音。 </a:t>
            </a:r>
            <a:endParaRPr lang="zh-HK" altLang="en-US" sz="3600" dirty="0"/>
          </a:p>
        </p:txBody>
      </p:sp>
      <p:sp>
        <p:nvSpPr>
          <p:cNvPr id="10" name="文字方塊 10"/>
          <p:cNvSpPr txBox="1"/>
          <p:nvPr/>
        </p:nvSpPr>
        <p:spPr>
          <a:xfrm>
            <a:off x="4177364" y="1752486"/>
            <a:ext cx="5318852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V + </a:t>
            </a:r>
            <a:r>
              <a:rPr lang="en-US" altLang="zh-HK" sz="3200" dirty="0" err="1"/>
              <a:t>obj</a:t>
            </a:r>
            <a:r>
              <a:rPr lang="en-US" altLang="zh-HK" sz="3200" dirty="0"/>
              <a:t> +V + time expression</a:t>
            </a:r>
            <a:endParaRPr lang="zh-HK" altLang="en-US" sz="3200" dirty="0"/>
          </a:p>
        </p:txBody>
      </p:sp>
      <p:sp>
        <p:nvSpPr>
          <p:cNvPr id="11" name="文字方塊 12"/>
          <p:cNvSpPr txBox="1"/>
          <p:nvPr/>
        </p:nvSpPr>
        <p:spPr>
          <a:xfrm>
            <a:off x="4177364" y="4865848"/>
            <a:ext cx="629667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V + time expression + (</a:t>
            </a:r>
            <a:r>
              <a:rPr lang="zh-CN" altLang="en-US" sz="3200" dirty="0"/>
              <a:t>的</a:t>
            </a:r>
            <a:r>
              <a:rPr lang="en-US" altLang="zh-CN" sz="3200" dirty="0"/>
              <a:t>) + </a:t>
            </a:r>
            <a:r>
              <a:rPr lang="en-US" altLang="zh-HK" sz="3200" dirty="0" err="1"/>
              <a:t>obj</a:t>
            </a:r>
            <a:endParaRPr lang="zh-HK" altLang="en-US" sz="3200" dirty="0"/>
          </a:p>
        </p:txBody>
      </p:sp>
      <p:pic>
        <p:nvPicPr>
          <p:cNvPr id="12" name="圖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4564" y="1159569"/>
            <a:ext cx="1842156" cy="1934684"/>
          </a:xfrm>
          <a:prstGeom prst="rect">
            <a:avLst/>
          </a:prstGeom>
        </p:spPr>
      </p:pic>
      <p:pic>
        <p:nvPicPr>
          <p:cNvPr id="13" name="圖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3839" y="4112414"/>
            <a:ext cx="1874385" cy="1968532"/>
          </a:xfrm>
          <a:prstGeom prst="rect">
            <a:avLst/>
          </a:prstGeom>
        </p:spPr>
      </p:pic>
      <p:pic>
        <p:nvPicPr>
          <p:cNvPr id="14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441614">
            <a:off x="2681708" y="2274739"/>
            <a:ext cx="1720667" cy="1159274"/>
          </a:xfrm>
          <a:prstGeom prst="rect">
            <a:avLst/>
          </a:prstGeom>
        </p:spPr>
      </p:pic>
      <p:pic>
        <p:nvPicPr>
          <p:cNvPr id="15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38199">
            <a:off x="2718333" y="3552791"/>
            <a:ext cx="1909644" cy="184714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21477" y="11980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/>
      <p:bldP spid="9" grpId="0"/>
      <p:bldP spid="11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785233" y="2006661"/>
            <a:ext cx="7160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/>
              <a:t>Brown</a:t>
            </a:r>
            <a:r>
              <a:rPr lang="zh-CN" altLang="en-US" sz="3600" dirty="0"/>
              <a:t>每天下午</a:t>
            </a:r>
            <a:r>
              <a:rPr lang="zh-CN" altLang="en-US" sz="3600" dirty="0">
                <a:solidFill>
                  <a:srgbClr val="FF0000"/>
                </a:solidFill>
              </a:rPr>
              <a:t>看</a:t>
            </a:r>
            <a:r>
              <a:rPr lang="zh-CN" altLang="en-US" sz="3600" dirty="0"/>
              <a:t>书</a:t>
            </a:r>
            <a:r>
              <a:rPr lang="zh-CN" altLang="en-US" sz="3600" dirty="0">
                <a:solidFill>
                  <a:srgbClr val="FF0000"/>
                </a:solidFill>
              </a:rPr>
              <a:t>看</a:t>
            </a:r>
            <a:r>
              <a:rPr lang="zh-CN" altLang="en-US" sz="3600" dirty="0">
                <a:solidFill>
                  <a:srgbClr val="00B050"/>
                </a:solidFill>
              </a:rPr>
              <a:t>四十分钟</a:t>
            </a:r>
            <a:r>
              <a:rPr lang="zh-CN" altLang="en-US" sz="3600" dirty="0"/>
              <a:t>。 </a:t>
            </a:r>
            <a:endParaRPr lang="zh-HK" altLang="en-US" sz="3600" dirty="0"/>
          </a:p>
        </p:txBody>
      </p:sp>
      <p:sp>
        <p:nvSpPr>
          <p:cNvPr id="5" name="矩形 4"/>
          <p:cNvSpPr/>
          <p:nvPr/>
        </p:nvSpPr>
        <p:spPr>
          <a:xfrm>
            <a:off x="4866307" y="4689561"/>
            <a:ext cx="8780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/>
              <a:t>Brown</a:t>
            </a:r>
            <a:r>
              <a:rPr lang="zh-CN" altLang="en-US" sz="3600" dirty="0"/>
              <a:t>每天下午</a:t>
            </a:r>
            <a:r>
              <a:rPr lang="en-US" altLang="zh-CN" sz="3600" dirty="0"/>
              <a:t>_________________</a:t>
            </a:r>
            <a:r>
              <a:rPr lang="zh-CN" altLang="en-US" sz="3600" dirty="0"/>
              <a:t>。 </a:t>
            </a:r>
            <a:endParaRPr lang="zh-HK" altLang="en-US" sz="3600" dirty="0"/>
          </a:p>
        </p:txBody>
      </p:sp>
      <p:sp>
        <p:nvSpPr>
          <p:cNvPr id="6" name="矩形 5"/>
          <p:cNvSpPr/>
          <p:nvPr/>
        </p:nvSpPr>
        <p:spPr>
          <a:xfrm>
            <a:off x="1646310" y="424884"/>
            <a:ext cx="3776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200" dirty="0">
                <a:solidFill>
                  <a:schemeClr val="accent1"/>
                </a:solidFill>
              </a:rPr>
              <a:t>4. </a:t>
            </a:r>
            <a:r>
              <a:rPr lang="en-US" altLang="zh-CN" sz="3200" dirty="0">
                <a:solidFill>
                  <a:schemeClr val="accent1"/>
                </a:solidFill>
              </a:rPr>
              <a:t>D</a:t>
            </a:r>
            <a:r>
              <a:rPr lang="en-US" altLang="zh-HK" sz="3200" dirty="0">
                <a:solidFill>
                  <a:schemeClr val="accent1"/>
                </a:solidFill>
              </a:rPr>
              <a:t>uration of actions</a:t>
            </a:r>
            <a:endParaRPr lang="en-US" altLang="zh-HK" sz="3200" dirty="0">
              <a:solidFill>
                <a:schemeClr val="accent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833547" y="1365519"/>
            <a:ext cx="5820598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V + </a:t>
            </a:r>
            <a:r>
              <a:rPr lang="en-US" altLang="zh-HK" sz="3200" dirty="0" err="1"/>
              <a:t>obj</a:t>
            </a:r>
            <a:r>
              <a:rPr lang="en-US" altLang="zh-HK" sz="3200" dirty="0"/>
              <a:t> +V + time expression</a:t>
            </a:r>
            <a:endParaRPr lang="zh-HK" altLang="en-US" sz="32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866308" y="3863754"/>
            <a:ext cx="616190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V + time expression + (</a:t>
            </a:r>
            <a:r>
              <a:rPr lang="zh-CN" altLang="en-US" sz="3200" dirty="0"/>
              <a:t>的</a:t>
            </a:r>
            <a:r>
              <a:rPr lang="en-US" altLang="zh-CN" sz="3200" dirty="0"/>
              <a:t>) + </a:t>
            </a:r>
            <a:r>
              <a:rPr lang="en-US" altLang="zh-HK" sz="3200" dirty="0" err="1"/>
              <a:t>obj</a:t>
            </a:r>
            <a:endParaRPr lang="zh-HK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951954" y="2144087"/>
            <a:ext cx="1708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i="1" dirty="0"/>
              <a:t>40 minutes</a:t>
            </a:r>
            <a:endParaRPr lang="zh-HK" altLang="en-US" sz="2400" i="1" dirty="0"/>
          </a:p>
        </p:txBody>
      </p:sp>
      <p:pic>
        <p:nvPicPr>
          <p:cNvPr id="10" name="圖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954" y="2605752"/>
            <a:ext cx="2902529" cy="24069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133068" y="4597413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看</a:t>
            </a:r>
            <a:r>
              <a:rPr lang="zh-CN" altLang="en-US" sz="3600" dirty="0">
                <a:solidFill>
                  <a:srgbClr val="00B050"/>
                </a:solidFill>
              </a:rPr>
              <a:t>四十分钟</a:t>
            </a:r>
            <a:r>
              <a:rPr lang="en-US" altLang="zh-CN" sz="3600" dirty="0">
                <a:solidFill>
                  <a:srgbClr val="FF0000"/>
                </a:solidFill>
              </a:rPr>
              <a:t>(</a:t>
            </a:r>
            <a:r>
              <a:rPr lang="zh-CN" altLang="en-US" sz="3600" dirty="0">
                <a:solidFill>
                  <a:srgbClr val="FF0000"/>
                </a:solidFill>
              </a:rPr>
              <a:t>的</a:t>
            </a:r>
            <a:r>
              <a:rPr lang="en-US" altLang="zh-CN" sz="3600" dirty="0">
                <a:solidFill>
                  <a:srgbClr val="FF0000"/>
                </a:solidFill>
              </a:rPr>
              <a:t>)</a:t>
            </a:r>
            <a:r>
              <a:rPr lang="zh-CN" altLang="en-US" sz="3600" dirty="0"/>
              <a:t>书</a:t>
            </a:r>
            <a:endParaRPr lang="zh-HK" altLang="en-US" sz="3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21477" y="11980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989385" y="1623596"/>
            <a:ext cx="6925524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+mn-ea"/>
              </a:rPr>
              <a:t>我</a:t>
            </a:r>
            <a:r>
              <a:rPr lang="zh-CN" altLang="en-US" sz="3600" dirty="0"/>
              <a:t>每天</a:t>
            </a:r>
            <a:r>
              <a:rPr lang="zh-CN" altLang="en-US" sz="3600" dirty="0">
                <a:solidFill>
                  <a:srgbClr val="FF0000"/>
                </a:solidFill>
              </a:rPr>
              <a:t>写</a:t>
            </a:r>
            <a:r>
              <a:rPr lang="zh-CN" altLang="en-US" sz="3600" dirty="0"/>
              <a:t>汉字</a:t>
            </a:r>
            <a:r>
              <a:rPr lang="en-US" altLang="zh-CN" sz="3600" dirty="0"/>
              <a:t>___________</a:t>
            </a:r>
            <a:r>
              <a:rPr lang="zh-CN" altLang="en-US" sz="3600" dirty="0"/>
              <a:t>，</a:t>
            </a:r>
            <a:endParaRPr lang="en-US" altLang="zh-CN" sz="3600" dirty="0"/>
          </a:p>
          <a:p>
            <a:r>
              <a:rPr lang="zh-CN" altLang="en-US" sz="3600" dirty="0"/>
              <a:t>所以汉字越来越漂亮了。 </a:t>
            </a:r>
            <a:endParaRPr lang="zh-HK" altLang="en-US" dirty="0"/>
          </a:p>
        </p:txBody>
      </p:sp>
      <p:sp>
        <p:nvSpPr>
          <p:cNvPr id="5" name="矩形 4"/>
          <p:cNvSpPr/>
          <p:nvPr/>
        </p:nvSpPr>
        <p:spPr>
          <a:xfrm>
            <a:off x="5057049" y="4314059"/>
            <a:ext cx="695146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/>
              <a:t>我每天</a:t>
            </a:r>
            <a:r>
              <a:rPr lang="en-US" altLang="zh-CN" sz="3600" dirty="0"/>
              <a:t>__________________ </a:t>
            </a:r>
            <a:r>
              <a:rPr lang="zh-CN" altLang="en-US" sz="3600" dirty="0"/>
              <a:t>，</a:t>
            </a:r>
            <a:endParaRPr lang="en-US" altLang="zh-CN" sz="3600" dirty="0"/>
          </a:p>
          <a:p>
            <a:r>
              <a:rPr lang="zh-CN" altLang="en-US" sz="3600" dirty="0"/>
              <a:t>所以汉字越来越漂亮了。  </a:t>
            </a:r>
            <a:endParaRPr lang="zh-HK" altLang="en-US" sz="3600" dirty="0"/>
          </a:p>
        </p:txBody>
      </p:sp>
      <p:sp>
        <p:nvSpPr>
          <p:cNvPr id="6" name="矩形 5"/>
          <p:cNvSpPr/>
          <p:nvPr/>
        </p:nvSpPr>
        <p:spPr>
          <a:xfrm>
            <a:off x="7920727" y="1520831"/>
            <a:ext cx="2618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写</a:t>
            </a:r>
            <a:r>
              <a:rPr lang="zh-CN" altLang="en-US" sz="3600" dirty="0">
                <a:solidFill>
                  <a:srgbClr val="00B050"/>
                </a:solidFill>
              </a:rPr>
              <a:t>两个小时</a:t>
            </a:r>
            <a:endParaRPr lang="zh-HK" altLang="en-US" sz="3600" dirty="0">
              <a:solidFill>
                <a:srgbClr val="00B050"/>
              </a:solidFill>
            </a:endParaRPr>
          </a:p>
          <a:p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6564727" y="4235342"/>
            <a:ext cx="4396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写</a:t>
            </a:r>
            <a:r>
              <a:rPr lang="zh-CN" altLang="en-US" sz="3600" dirty="0">
                <a:solidFill>
                  <a:srgbClr val="00B050"/>
                </a:solidFill>
              </a:rPr>
              <a:t>两个小时</a:t>
            </a:r>
            <a:r>
              <a:rPr lang="en-US" altLang="zh-CN" sz="3600" dirty="0">
                <a:solidFill>
                  <a:srgbClr val="FF0000"/>
                </a:solidFill>
              </a:rPr>
              <a:t>(</a:t>
            </a:r>
            <a:r>
              <a:rPr lang="zh-CN" altLang="en-US" sz="3600" dirty="0">
                <a:solidFill>
                  <a:srgbClr val="FF0000"/>
                </a:solidFill>
              </a:rPr>
              <a:t>的</a:t>
            </a:r>
            <a:r>
              <a:rPr lang="en-US" altLang="zh-CN" sz="3600" dirty="0">
                <a:solidFill>
                  <a:srgbClr val="FF0000"/>
                </a:solidFill>
              </a:rPr>
              <a:t>)</a:t>
            </a:r>
            <a:r>
              <a:rPr lang="zh-CN" altLang="en-US" sz="3600" dirty="0"/>
              <a:t>汉字</a:t>
            </a:r>
            <a:endParaRPr lang="zh-HK" altLang="en-US" sz="3600" dirty="0"/>
          </a:p>
        </p:txBody>
      </p:sp>
      <p:sp>
        <p:nvSpPr>
          <p:cNvPr id="8" name="文字方塊 9"/>
          <p:cNvSpPr txBox="1"/>
          <p:nvPr/>
        </p:nvSpPr>
        <p:spPr>
          <a:xfrm>
            <a:off x="646595" y="1812696"/>
            <a:ext cx="445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i="1" dirty="0"/>
              <a:t>2 </a:t>
            </a:r>
            <a:r>
              <a:rPr lang="zh-CN" altLang="en-US" sz="3200" i="1" dirty="0"/>
              <a:t>个小时</a:t>
            </a:r>
            <a:r>
              <a:rPr lang="en-US" altLang="zh-CN" sz="3200" i="1" dirty="0"/>
              <a:t>/2</a:t>
            </a:r>
            <a:r>
              <a:rPr lang="zh-CN" altLang="en-US" sz="3200" i="1" dirty="0"/>
              <a:t>个钟头</a:t>
            </a:r>
            <a:endParaRPr lang="zh-HK" altLang="en-US" sz="3200" i="1" dirty="0"/>
          </a:p>
        </p:txBody>
      </p:sp>
      <p:pic>
        <p:nvPicPr>
          <p:cNvPr id="9" name="圖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295" y="2625112"/>
            <a:ext cx="3643576" cy="2308223"/>
          </a:xfrm>
          <a:prstGeom prst="rect">
            <a:avLst/>
          </a:prstGeom>
        </p:spPr>
      </p:pic>
      <p:sp>
        <p:nvSpPr>
          <p:cNvPr id="10" name="文字方塊 11"/>
          <p:cNvSpPr txBox="1"/>
          <p:nvPr/>
        </p:nvSpPr>
        <p:spPr>
          <a:xfrm>
            <a:off x="5129032" y="851049"/>
            <a:ext cx="5889593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V + </a:t>
            </a:r>
            <a:r>
              <a:rPr lang="en-US" altLang="zh-HK" sz="3200" dirty="0" err="1"/>
              <a:t>obj</a:t>
            </a:r>
            <a:r>
              <a:rPr lang="en-US" altLang="zh-HK" sz="3200" dirty="0"/>
              <a:t> +V + time expression</a:t>
            </a:r>
            <a:endParaRPr lang="zh-HK" altLang="en-US" sz="3200" dirty="0"/>
          </a:p>
        </p:txBody>
      </p:sp>
      <p:sp>
        <p:nvSpPr>
          <p:cNvPr id="11" name="文字方塊 12"/>
          <p:cNvSpPr txBox="1"/>
          <p:nvPr/>
        </p:nvSpPr>
        <p:spPr>
          <a:xfrm>
            <a:off x="5129032" y="3592821"/>
            <a:ext cx="624168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V + time expression + (</a:t>
            </a:r>
            <a:r>
              <a:rPr lang="zh-CN" altLang="en-US" sz="3200" dirty="0"/>
              <a:t>的</a:t>
            </a:r>
            <a:r>
              <a:rPr lang="en-US" altLang="zh-CN" sz="3200" dirty="0"/>
              <a:t>) + </a:t>
            </a:r>
            <a:r>
              <a:rPr lang="en-US" altLang="zh-HK" sz="3200" dirty="0" err="1"/>
              <a:t>obj</a:t>
            </a:r>
            <a:endParaRPr lang="zh-HK" altLang="en-US" sz="3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46595" y="117476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608946" y="1875643"/>
            <a:ext cx="8164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00000"/>
                </a:solidFill>
              </a:rPr>
              <a:t>她</a:t>
            </a:r>
            <a:r>
              <a:rPr lang="en-US" altLang="zh-CN" sz="3600" dirty="0">
                <a:solidFill>
                  <a:srgbClr val="000000"/>
                </a:solidFill>
              </a:rPr>
              <a:t> </a:t>
            </a:r>
            <a:r>
              <a:rPr lang="en-US" altLang="zh-CN" sz="3600" dirty="0"/>
              <a:t>______________________</a:t>
            </a:r>
            <a:r>
              <a:rPr lang="en-US" altLang="zh-TW" sz="3600" dirty="0"/>
              <a:t>_</a:t>
            </a:r>
            <a:r>
              <a:rPr lang="zh-CN" altLang="en-US" sz="3600" dirty="0"/>
              <a:t>，</a:t>
            </a:r>
            <a:endParaRPr lang="en-US" altLang="zh-CN" sz="3600" dirty="0"/>
          </a:p>
          <a:p>
            <a:r>
              <a:rPr lang="zh-CN" altLang="en-US" sz="3600" dirty="0"/>
              <a:t>所以日文越来越好了。 </a:t>
            </a:r>
            <a:endParaRPr lang="zh-HK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5818" y="4433648"/>
            <a:ext cx="8455891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/>
              <a:t>她每天</a:t>
            </a:r>
            <a:r>
              <a:rPr lang="zh-CN" altLang="en-US" sz="3600" dirty="0">
                <a:solidFill>
                  <a:srgbClr val="FF0000"/>
                </a:solidFill>
              </a:rPr>
              <a:t>学</a:t>
            </a:r>
            <a:r>
              <a:rPr lang="zh-CN" altLang="en-US" sz="3600" dirty="0">
                <a:solidFill>
                  <a:srgbClr val="00B050"/>
                </a:solidFill>
              </a:rPr>
              <a:t>一个半小时</a:t>
            </a:r>
            <a:r>
              <a:rPr lang="en-US" altLang="zh-CN" sz="3600" dirty="0">
                <a:solidFill>
                  <a:srgbClr val="FF0000"/>
                </a:solidFill>
              </a:rPr>
              <a:t>(</a:t>
            </a:r>
            <a:r>
              <a:rPr lang="zh-CN" altLang="en-US" sz="3600" dirty="0">
                <a:solidFill>
                  <a:srgbClr val="FF0000"/>
                </a:solidFill>
              </a:rPr>
              <a:t>的</a:t>
            </a:r>
            <a:r>
              <a:rPr lang="en-US" altLang="zh-CN" sz="3600" dirty="0">
                <a:solidFill>
                  <a:srgbClr val="FF0000"/>
                </a:solidFill>
              </a:rPr>
              <a:t>)</a:t>
            </a:r>
            <a:r>
              <a:rPr lang="zh-CN" altLang="en-US" sz="3600" dirty="0"/>
              <a:t>日文，</a:t>
            </a:r>
            <a:endParaRPr lang="en-US" altLang="zh-CN" sz="3600" dirty="0"/>
          </a:p>
          <a:p>
            <a:r>
              <a:rPr lang="zh-CN" altLang="en-US" sz="3600" dirty="0"/>
              <a:t>所以日文越来越好了。 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1122" y="2325870"/>
            <a:ext cx="4134568" cy="244959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93063" y="1663075"/>
            <a:ext cx="2435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i="1" dirty="0"/>
              <a:t>1.5 </a:t>
            </a:r>
            <a:r>
              <a:rPr lang="zh-CN" altLang="en-US" sz="3200" i="1" dirty="0"/>
              <a:t>小时</a:t>
            </a:r>
            <a:r>
              <a:rPr lang="en-US" altLang="zh-HK" sz="3200" i="1" dirty="0"/>
              <a:t> / </a:t>
            </a:r>
            <a:r>
              <a:rPr lang="zh-CN" altLang="en-US" sz="3200" i="1" dirty="0"/>
              <a:t>天</a:t>
            </a:r>
            <a:r>
              <a:rPr lang="en-US" altLang="zh-HK" sz="3200" i="1" dirty="0"/>
              <a:t> </a:t>
            </a:r>
            <a:endParaRPr lang="zh-HK" altLang="en-US" sz="3200" i="1" dirty="0"/>
          </a:p>
        </p:txBody>
      </p:sp>
      <p:sp>
        <p:nvSpPr>
          <p:cNvPr id="8" name="矩形 7"/>
          <p:cNvSpPr/>
          <p:nvPr/>
        </p:nvSpPr>
        <p:spPr>
          <a:xfrm>
            <a:off x="5259325" y="1754932"/>
            <a:ext cx="5371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00000"/>
                </a:solidFill>
              </a:rPr>
              <a:t>每天</a:t>
            </a:r>
            <a:r>
              <a:rPr lang="zh-CN" altLang="en-US" sz="3600" dirty="0">
                <a:solidFill>
                  <a:srgbClr val="FF0000"/>
                </a:solidFill>
              </a:rPr>
              <a:t>学</a:t>
            </a:r>
            <a:r>
              <a:rPr lang="zh-CN" altLang="en-US" sz="3600" dirty="0">
                <a:solidFill>
                  <a:srgbClr val="000000"/>
                </a:solidFill>
              </a:rPr>
              <a:t>日文</a:t>
            </a:r>
            <a:r>
              <a:rPr lang="zh-CN" altLang="en-US" sz="3600" dirty="0">
                <a:solidFill>
                  <a:srgbClr val="FF0000"/>
                </a:solidFill>
              </a:rPr>
              <a:t>学</a:t>
            </a:r>
            <a:r>
              <a:rPr lang="zh-CN" altLang="en-US" sz="3600" dirty="0">
                <a:solidFill>
                  <a:srgbClr val="00B050"/>
                </a:solidFill>
              </a:rPr>
              <a:t>一个半小时</a:t>
            </a:r>
            <a:endParaRPr lang="zh-HK" altLang="en-US" dirty="0"/>
          </a:p>
        </p:txBody>
      </p:sp>
      <p:sp>
        <p:nvSpPr>
          <p:cNvPr id="9" name="文字方塊 7"/>
          <p:cNvSpPr txBox="1"/>
          <p:nvPr/>
        </p:nvSpPr>
        <p:spPr>
          <a:xfrm>
            <a:off x="4608945" y="3718128"/>
            <a:ext cx="619759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V + time expression + (</a:t>
            </a:r>
            <a:r>
              <a:rPr lang="zh-CN" altLang="en-US" sz="3200" dirty="0"/>
              <a:t>的</a:t>
            </a:r>
            <a:r>
              <a:rPr lang="en-US" altLang="zh-CN" sz="3200" dirty="0"/>
              <a:t>) + </a:t>
            </a:r>
            <a:r>
              <a:rPr lang="en-US" altLang="zh-HK" sz="3200" dirty="0" err="1"/>
              <a:t>obj</a:t>
            </a:r>
            <a:endParaRPr lang="zh-HK" altLang="en-US" sz="3200" dirty="0"/>
          </a:p>
        </p:txBody>
      </p:sp>
      <p:sp>
        <p:nvSpPr>
          <p:cNvPr id="10" name="文字方塊 8"/>
          <p:cNvSpPr txBox="1"/>
          <p:nvPr/>
        </p:nvSpPr>
        <p:spPr>
          <a:xfrm>
            <a:off x="4608946" y="1002428"/>
            <a:ext cx="5371803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V + </a:t>
            </a:r>
            <a:r>
              <a:rPr lang="en-US" altLang="zh-HK" sz="3200" dirty="0" err="1"/>
              <a:t>obj</a:t>
            </a:r>
            <a:r>
              <a:rPr lang="en-US" altLang="zh-HK" sz="3200" dirty="0"/>
              <a:t> +V + time expression</a:t>
            </a:r>
            <a:endParaRPr lang="zh-HK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571180" y="117476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908219" y="119191"/>
            <a:ext cx="3094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4. </a:t>
            </a:r>
            <a:r>
              <a:rPr lang="en-US" altLang="zh-CN" sz="2400" dirty="0">
                <a:solidFill>
                  <a:schemeClr val="tx2"/>
                </a:solidFill>
              </a:rPr>
              <a:t>D</a:t>
            </a:r>
            <a:r>
              <a:rPr lang="en-US" altLang="zh-HK" sz="2400" dirty="0">
                <a:solidFill>
                  <a:schemeClr val="tx2"/>
                </a:solidFill>
              </a:rPr>
              <a:t>uration of actions</a:t>
            </a:r>
            <a:endParaRPr lang="en-US" altLang="zh-HK" sz="2400" dirty="0">
              <a:solidFill>
                <a:schemeClr val="tx2"/>
              </a:solidFill>
            </a:endParaRPr>
          </a:p>
        </p:txBody>
      </p:sp>
      <p:pic>
        <p:nvPicPr>
          <p:cNvPr id="5" name="圖片 2"/>
          <p:cNvPicPr>
            <a:picLocks noChangeAspect="1"/>
          </p:cNvPicPr>
          <p:nvPr/>
        </p:nvPicPr>
        <p:blipFill rotWithShape="1">
          <a:blip r:embed="rId1"/>
          <a:srcRect l="-449" t="-1248" r="449" b="9734"/>
          <a:stretch>
            <a:fillRect/>
          </a:stretch>
        </p:blipFill>
        <p:spPr>
          <a:xfrm>
            <a:off x="201348" y="1937682"/>
            <a:ext cx="2057400" cy="2030990"/>
          </a:xfrm>
          <a:prstGeom prst="rect">
            <a:avLst/>
          </a:prstGeom>
        </p:spPr>
      </p:pic>
      <p:sp>
        <p:nvSpPr>
          <p:cNvPr id="6" name="文字方塊 3"/>
          <p:cNvSpPr txBox="1"/>
          <p:nvPr/>
        </p:nvSpPr>
        <p:spPr>
          <a:xfrm>
            <a:off x="615437" y="3939339"/>
            <a:ext cx="1345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/>
              <a:t>8:00pm – </a:t>
            </a:r>
            <a:endParaRPr lang="en-US" altLang="zh-HK" sz="2000" dirty="0"/>
          </a:p>
          <a:p>
            <a:r>
              <a:rPr lang="en-US" altLang="zh-HK" sz="2000" dirty="0"/>
              <a:t>11:00pm</a:t>
            </a:r>
            <a:endParaRPr lang="zh-HK" altLang="en-US" sz="2000" dirty="0"/>
          </a:p>
        </p:txBody>
      </p:sp>
      <p:pic>
        <p:nvPicPr>
          <p:cNvPr id="7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806" y="2273768"/>
            <a:ext cx="1858530" cy="1452623"/>
          </a:xfrm>
          <a:prstGeom prst="rect">
            <a:avLst/>
          </a:prstGeom>
        </p:spPr>
      </p:pic>
      <p:sp>
        <p:nvSpPr>
          <p:cNvPr id="8" name="文字方塊 5"/>
          <p:cNvSpPr txBox="1"/>
          <p:nvPr/>
        </p:nvSpPr>
        <p:spPr>
          <a:xfrm>
            <a:off x="2462532" y="3960383"/>
            <a:ext cx="133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/>
              <a:t>7:00am – 8:00am</a:t>
            </a:r>
            <a:endParaRPr lang="zh-HK" altLang="en-US" sz="2000" dirty="0"/>
          </a:p>
        </p:txBody>
      </p:sp>
      <p:pic>
        <p:nvPicPr>
          <p:cNvPr id="9" name="圖片 6"/>
          <p:cNvPicPr>
            <a:picLocks noChangeAspect="1"/>
          </p:cNvPicPr>
          <p:nvPr/>
        </p:nvPicPr>
        <p:blipFill rotWithShape="1">
          <a:blip r:embed="rId3"/>
          <a:srcRect b="9185"/>
          <a:stretch>
            <a:fillRect/>
          </a:stretch>
        </p:blipFill>
        <p:spPr>
          <a:xfrm>
            <a:off x="3860551" y="1718734"/>
            <a:ext cx="2066925" cy="2006827"/>
          </a:xfrm>
          <a:prstGeom prst="rect">
            <a:avLst/>
          </a:prstGeom>
        </p:spPr>
      </p:pic>
      <p:sp>
        <p:nvSpPr>
          <p:cNvPr id="10" name="文字方塊 7"/>
          <p:cNvSpPr txBox="1"/>
          <p:nvPr/>
        </p:nvSpPr>
        <p:spPr>
          <a:xfrm>
            <a:off x="4448287" y="3931050"/>
            <a:ext cx="1382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/>
              <a:t>7:30am – </a:t>
            </a:r>
            <a:endParaRPr lang="en-US" altLang="zh-HK" sz="2000" dirty="0"/>
          </a:p>
          <a:p>
            <a:r>
              <a:rPr lang="en-US" altLang="zh-HK" sz="2000" dirty="0"/>
              <a:t>8:15am</a:t>
            </a:r>
            <a:endParaRPr lang="zh-HK" altLang="en-US" sz="2000" dirty="0"/>
          </a:p>
        </p:txBody>
      </p:sp>
      <p:pic>
        <p:nvPicPr>
          <p:cNvPr id="11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35" y="1937682"/>
            <a:ext cx="2014683" cy="1892836"/>
          </a:xfrm>
          <a:prstGeom prst="rect">
            <a:avLst/>
          </a:prstGeom>
        </p:spPr>
      </p:pic>
      <p:sp>
        <p:nvSpPr>
          <p:cNvPr id="12" name="文字方塊 9"/>
          <p:cNvSpPr txBox="1"/>
          <p:nvPr/>
        </p:nvSpPr>
        <p:spPr>
          <a:xfrm>
            <a:off x="6352110" y="3931050"/>
            <a:ext cx="1585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/>
              <a:t>11:00am – 12:00pm</a:t>
            </a:r>
            <a:endParaRPr lang="zh-HK" altLang="en-US" sz="2000" dirty="0"/>
          </a:p>
        </p:txBody>
      </p:sp>
      <p:pic>
        <p:nvPicPr>
          <p:cNvPr id="13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714" y="1973865"/>
            <a:ext cx="1133895" cy="1868409"/>
          </a:xfrm>
          <a:prstGeom prst="rect">
            <a:avLst/>
          </a:prstGeom>
        </p:spPr>
      </p:pic>
      <p:sp>
        <p:nvSpPr>
          <p:cNvPr id="14" name="文字方塊 11"/>
          <p:cNvSpPr txBox="1"/>
          <p:nvPr/>
        </p:nvSpPr>
        <p:spPr>
          <a:xfrm>
            <a:off x="8139714" y="3960383"/>
            <a:ext cx="145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/>
              <a:t>10:00am – 12:00pm</a:t>
            </a:r>
            <a:endParaRPr lang="zh-HK" altLang="en-US" sz="2000" dirty="0"/>
          </a:p>
        </p:txBody>
      </p:sp>
      <p:pic>
        <p:nvPicPr>
          <p:cNvPr id="15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3302" y="2086137"/>
            <a:ext cx="1542759" cy="1694151"/>
          </a:xfrm>
          <a:prstGeom prst="rect">
            <a:avLst/>
          </a:prstGeom>
        </p:spPr>
      </p:pic>
      <p:sp>
        <p:nvSpPr>
          <p:cNvPr id="16" name="文字方塊 13"/>
          <p:cNvSpPr txBox="1"/>
          <p:nvPr/>
        </p:nvSpPr>
        <p:spPr>
          <a:xfrm>
            <a:off x="9974735" y="3960383"/>
            <a:ext cx="145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/>
              <a:t>4:00am – 6:30pm</a:t>
            </a:r>
            <a:endParaRPr lang="zh-HK" altLang="en-US" sz="2000" dirty="0"/>
          </a:p>
        </p:txBody>
      </p:sp>
      <p:sp>
        <p:nvSpPr>
          <p:cNvPr id="17" name="文字方塊 14"/>
          <p:cNvSpPr txBox="1"/>
          <p:nvPr/>
        </p:nvSpPr>
        <p:spPr>
          <a:xfrm>
            <a:off x="692394" y="844180"/>
            <a:ext cx="10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例子：</a:t>
            </a:r>
            <a:endParaRPr lang="zh-HK" altLang="en-US" sz="2400" dirty="0"/>
          </a:p>
        </p:txBody>
      </p:sp>
      <p:sp>
        <p:nvSpPr>
          <p:cNvPr id="18" name="文字方塊 15"/>
          <p:cNvSpPr txBox="1"/>
          <p:nvPr/>
        </p:nvSpPr>
        <p:spPr>
          <a:xfrm>
            <a:off x="58008" y="4908707"/>
            <a:ext cx="69690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哥哥昨天</a:t>
            </a:r>
            <a:r>
              <a:rPr lang="zh-CN" altLang="en-US" sz="3600" dirty="0">
                <a:solidFill>
                  <a:srgbClr val="FF0000"/>
                </a:solidFill>
                <a:latin typeface="+mj-ea"/>
                <a:ea typeface="+mj-ea"/>
              </a:rPr>
              <a:t>跳</a:t>
            </a:r>
            <a:r>
              <a:rPr lang="zh-CN" altLang="en-US" sz="3600" dirty="0">
                <a:latin typeface="+mj-ea"/>
                <a:ea typeface="+mj-ea"/>
              </a:rPr>
              <a:t>舞</a:t>
            </a:r>
            <a:r>
              <a:rPr lang="zh-CN" altLang="en-US" sz="3600" dirty="0">
                <a:solidFill>
                  <a:srgbClr val="FF0000"/>
                </a:solidFill>
                <a:latin typeface="+mj-ea"/>
                <a:ea typeface="+mj-ea"/>
              </a:rPr>
              <a:t>跳</a:t>
            </a:r>
            <a:r>
              <a:rPr lang="zh-CN" altLang="en-US" sz="3600" dirty="0">
                <a:latin typeface="+mj-ea"/>
                <a:ea typeface="+mj-ea"/>
              </a:rPr>
              <a:t>了</a:t>
            </a:r>
            <a:r>
              <a:rPr lang="zh-CN" altLang="en-US" sz="3600" dirty="0">
                <a:solidFill>
                  <a:srgbClr val="00B050"/>
                </a:solidFill>
                <a:latin typeface="+mj-ea"/>
                <a:ea typeface="+mj-ea"/>
              </a:rPr>
              <a:t>三个小时</a:t>
            </a:r>
            <a:r>
              <a:rPr lang="zh-CN" altLang="en-US" sz="3600" dirty="0">
                <a:latin typeface="+mj-ea"/>
                <a:ea typeface="+mj-ea"/>
              </a:rPr>
              <a:t>。</a:t>
            </a:r>
            <a:r>
              <a:rPr lang="zh-CN" altLang="en-US" dirty="0">
                <a:latin typeface="+mj-ea"/>
                <a:ea typeface="+mj-ea"/>
              </a:rPr>
              <a:t>	</a:t>
            </a:r>
            <a:endParaRPr lang="zh-HK" altLang="en-US" dirty="0">
              <a:latin typeface="+mj-ea"/>
              <a:ea typeface="+mj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711" y="5700142"/>
            <a:ext cx="71860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HK" sz="3600" dirty="0">
                <a:latin typeface="+mj-ea"/>
                <a:ea typeface="+mj-ea"/>
              </a:rPr>
              <a:t>哥哥</a:t>
            </a:r>
            <a:r>
              <a:rPr lang="zh-HK" altLang="en-US" sz="3600" dirty="0">
                <a:latin typeface="+mj-ea"/>
                <a:ea typeface="+mj-ea"/>
              </a:rPr>
              <a:t>昨天</a:t>
            </a:r>
            <a:r>
              <a:rPr lang="zh-HK" altLang="en-US" sz="3600" dirty="0">
                <a:solidFill>
                  <a:srgbClr val="FF0000"/>
                </a:solidFill>
                <a:latin typeface="+mj-ea"/>
                <a:ea typeface="+mj-ea"/>
              </a:rPr>
              <a:t>跳</a:t>
            </a:r>
            <a:r>
              <a:rPr lang="zh-HK" altLang="en-US" sz="3600" dirty="0">
                <a:latin typeface="+mj-ea"/>
                <a:ea typeface="+mj-ea"/>
              </a:rPr>
              <a:t>了</a:t>
            </a:r>
            <a:r>
              <a:rPr lang="zh-HK" altLang="en-US" sz="3600" dirty="0">
                <a:solidFill>
                  <a:srgbClr val="00B050"/>
                </a:solidFill>
                <a:latin typeface="+mj-ea"/>
                <a:ea typeface="+mj-ea"/>
              </a:rPr>
              <a:t>三个小时</a:t>
            </a:r>
            <a:r>
              <a:rPr lang="en-US" altLang="zh-HK" sz="3600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HK" altLang="en-US" sz="3600" dirty="0">
                <a:solidFill>
                  <a:srgbClr val="FF0000"/>
                </a:solidFill>
                <a:latin typeface="+mj-ea"/>
                <a:ea typeface="+mj-ea"/>
              </a:rPr>
              <a:t>的</a:t>
            </a:r>
            <a:r>
              <a:rPr lang="en-US" altLang="zh-HK" sz="3600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HK" altLang="en-US" sz="3600" dirty="0">
                <a:latin typeface="+mj-ea"/>
                <a:ea typeface="+mj-ea"/>
              </a:rPr>
              <a:t>舞。</a:t>
            </a:r>
            <a:endParaRPr lang="zh-HK" altLang="en-US" sz="3600" dirty="0">
              <a:latin typeface="+mj-ea"/>
              <a:ea typeface="+mj-ea"/>
            </a:endParaRPr>
          </a:p>
        </p:txBody>
      </p:sp>
      <p:sp>
        <p:nvSpPr>
          <p:cNvPr id="20" name="文字方塊 17"/>
          <p:cNvSpPr txBox="1"/>
          <p:nvPr/>
        </p:nvSpPr>
        <p:spPr>
          <a:xfrm>
            <a:off x="6868691" y="4848364"/>
            <a:ext cx="5195309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V + </a:t>
            </a:r>
            <a:r>
              <a:rPr lang="en-US" altLang="zh-HK" sz="3200" dirty="0" err="1"/>
              <a:t>obj</a:t>
            </a:r>
            <a:r>
              <a:rPr lang="en-US" altLang="zh-HK" sz="3200" dirty="0"/>
              <a:t> +V + time expression</a:t>
            </a:r>
            <a:endParaRPr lang="zh-HK" altLang="en-US" sz="3200" dirty="0"/>
          </a:p>
        </p:txBody>
      </p:sp>
      <p:sp>
        <p:nvSpPr>
          <p:cNvPr id="21" name="文字方塊 18"/>
          <p:cNvSpPr txBox="1"/>
          <p:nvPr/>
        </p:nvSpPr>
        <p:spPr>
          <a:xfrm>
            <a:off x="6765341" y="5830629"/>
            <a:ext cx="546282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V + time expression + (</a:t>
            </a:r>
            <a:r>
              <a:rPr lang="zh-CN" altLang="en-US" sz="3200" dirty="0"/>
              <a:t>的</a:t>
            </a:r>
            <a:r>
              <a:rPr lang="en-US" altLang="zh-CN" sz="3200" dirty="0"/>
              <a:t>) + </a:t>
            </a:r>
            <a:r>
              <a:rPr lang="en-US" altLang="zh-HK" sz="3200" dirty="0" err="1"/>
              <a:t>obj</a:t>
            </a:r>
            <a:endParaRPr lang="zh-HK" altLang="en-US" sz="3200" dirty="0"/>
          </a:p>
        </p:txBody>
      </p:sp>
      <p:sp>
        <p:nvSpPr>
          <p:cNvPr id="22" name="文本框 6"/>
          <p:cNvSpPr txBox="1"/>
          <p:nvPr/>
        </p:nvSpPr>
        <p:spPr>
          <a:xfrm>
            <a:off x="5927476" y="525243"/>
            <a:ext cx="6021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造句练习</a:t>
            </a:r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- </a:t>
            </a:r>
            <a:r>
              <a:rPr lang="en-US" altLang="zh-CN" sz="2800" b="1" i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Sentence-making 2 </a:t>
            </a:r>
            <a:endParaRPr lang="en-US" altLang="zh-CN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文字方塊 3"/>
          <p:cNvSpPr txBox="1"/>
          <p:nvPr/>
        </p:nvSpPr>
        <p:spPr>
          <a:xfrm>
            <a:off x="798760" y="1499636"/>
            <a:ext cx="134504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哥哥</a:t>
            </a:r>
            <a:endParaRPr lang="zh-CN" altLang="en-US" sz="2000" dirty="0"/>
          </a:p>
        </p:txBody>
      </p:sp>
      <p:sp>
        <p:nvSpPr>
          <p:cNvPr id="24" name="文字方塊 3"/>
          <p:cNvSpPr txBox="1"/>
          <p:nvPr/>
        </p:nvSpPr>
        <p:spPr>
          <a:xfrm>
            <a:off x="2561729" y="1526136"/>
            <a:ext cx="10598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王朋</a:t>
            </a:r>
            <a:endParaRPr lang="zh-CN" altLang="en-US" sz="2000" dirty="0"/>
          </a:p>
        </p:txBody>
      </p:sp>
      <p:sp>
        <p:nvSpPr>
          <p:cNvPr id="25" name="文字方塊 3"/>
          <p:cNvSpPr txBox="1"/>
          <p:nvPr/>
        </p:nvSpPr>
        <p:spPr>
          <a:xfrm>
            <a:off x="6530079" y="1428098"/>
            <a:ext cx="140744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小夏</a:t>
            </a:r>
            <a:endParaRPr lang="zh-CN" altLang="en-US" sz="2000" dirty="0"/>
          </a:p>
        </p:txBody>
      </p:sp>
      <p:sp>
        <p:nvSpPr>
          <p:cNvPr id="26" name="文字方塊 3"/>
          <p:cNvSpPr txBox="1"/>
          <p:nvPr/>
        </p:nvSpPr>
        <p:spPr>
          <a:xfrm>
            <a:off x="4448297" y="1290119"/>
            <a:ext cx="134504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小林</a:t>
            </a:r>
            <a:endParaRPr lang="zh-CN" altLang="en-US" sz="2000" dirty="0"/>
          </a:p>
        </p:txBody>
      </p:sp>
      <p:sp>
        <p:nvSpPr>
          <p:cNvPr id="27" name="文字方塊 3"/>
          <p:cNvSpPr txBox="1"/>
          <p:nvPr/>
        </p:nvSpPr>
        <p:spPr>
          <a:xfrm>
            <a:off x="8250765" y="1397793"/>
            <a:ext cx="134504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小谢</a:t>
            </a:r>
            <a:endParaRPr lang="zh-CN" altLang="en-US" sz="2000" dirty="0"/>
          </a:p>
        </p:txBody>
      </p:sp>
      <p:sp>
        <p:nvSpPr>
          <p:cNvPr id="28" name="文字方塊 3"/>
          <p:cNvSpPr txBox="1"/>
          <p:nvPr/>
        </p:nvSpPr>
        <p:spPr>
          <a:xfrm>
            <a:off x="10247843" y="1488153"/>
            <a:ext cx="9925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小白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+mj-ea"/>
              </a:rPr>
              <a:t>5. The Particle </a:t>
            </a:r>
            <a:r>
              <a:rPr lang="zh-HK" altLang="en-US" dirty="0">
                <a:latin typeface="+mj-ea"/>
              </a:rPr>
              <a:t>着 </a:t>
            </a:r>
            <a:r>
              <a:rPr lang="en-US" altLang="zh-HK" dirty="0">
                <a:latin typeface="+mj-ea"/>
              </a:rPr>
              <a:t>(</a:t>
            </a:r>
            <a:r>
              <a:rPr lang="en-US" altLang="zh-HK" dirty="0" err="1">
                <a:latin typeface="+mj-ea"/>
              </a:rPr>
              <a:t>zhe</a:t>
            </a:r>
            <a:r>
              <a:rPr lang="en-US" altLang="zh-HK" dirty="0">
                <a:latin typeface="+mj-ea"/>
              </a:rPr>
              <a:t>) </a:t>
            </a:r>
            <a:endParaRPr kumimoji="1" lang="zh-CN" altLang="en-US" dirty="0">
              <a:latin typeface="+mj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84343" y="956343"/>
            <a:ext cx="103405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000" dirty="0"/>
              <a:t>着 </a:t>
            </a:r>
            <a:r>
              <a:rPr lang="en-US" altLang="zh-HK" sz="2000" dirty="0"/>
              <a:t>(</a:t>
            </a:r>
            <a:r>
              <a:rPr lang="en-US" altLang="zh-HK" sz="2000" dirty="0" err="1"/>
              <a:t>zhe</a:t>
            </a:r>
            <a:r>
              <a:rPr lang="en-US" altLang="zh-HK" sz="2000" dirty="0"/>
              <a:t>)	signifies </a:t>
            </a:r>
            <a:r>
              <a:rPr lang="en-US" altLang="zh-HK" sz="2000" dirty="0">
                <a:solidFill>
                  <a:srgbClr val="FF0000"/>
                </a:solidFill>
              </a:rPr>
              <a:t>the continuation of an action or a state</a:t>
            </a:r>
            <a:r>
              <a:rPr lang="en-US" altLang="zh-HK" sz="2000" dirty="0"/>
              <a:t>. Its function is descriptive.</a:t>
            </a:r>
            <a:endParaRPr lang="zh-HK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678411" y="1997424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/>
              <a:t>老师</a:t>
            </a:r>
            <a:r>
              <a:rPr lang="zh-CN" altLang="en-US" sz="3600" dirty="0">
                <a:solidFill>
                  <a:srgbClr val="00B0F0"/>
                </a:solidFill>
              </a:rPr>
              <a:t>站</a:t>
            </a:r>
            <a:r>
              <a:rPr lang="zh-CN" altLang="en-US" sz="3600" dirty="0">
                <a:solidFill>
                  <a:srgbClr val="FF0000"/>
                </a:solidFill>
              </a:rPr>
              <a:t>着</a:t>
            </a:r>
            <a:r>
              <a:rPr lang="zh-CN" altLang="en-US" sz="3600" dirty="0">
                <a:solidFill>
                  <a:srgbClr val="00B0F0"/>
                </a:solidFill>
              </a:rPr>
              <a:t>上</a:t>
            </a:r>
            <a:r>
              <a:rPr lang="zh-CN" altLang="en-US" sz="3600" dirty="0"/>
              <a:t>课，</a:t>
            </a:r>
            <a:endParaRPr lang="zh-HK" altLang="en-US" sz="3600" dirty="0"/>
          </a:p>
        </p:txBody>
      </p:sp>
      <p:sp>
        <p:nvSpPr>
          <p:cNvPr id="7" name="矩形 6"/>
          <p:cNvSpPr/>
          <p:nvPr/>
        </p:nvSpPr>
        <p:spPr>
          <a:xfrm>
            <a:off x="3735649" y="1997424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/>
              <a:t>学生</a:t>
            </a:r>
            <a:r>
              <a:rPr lang="zh-CN" altLang="en-US" sz="3600" dirty="0">
                <a:solidFill>
                  <a:srgbClr val="00B0F0"/>
                </a:solidFill>
              </a:rPr>
              <a:t>坐</a:t>
            </a:r>
            <a:r>
              <a:rPr lang="zh-CN" altLang="en-US" sz="3600" dirty="0">
                <a:solidFill>
                  <a:srgbClr val="FF0000"/>
                </a:solidFill>
              </a:rPr>
              <a:t>着</a:t>
            </a:r>
            <a:r>
              <a:rPr lang="zh-CN" altLang="en-US" sz="3600" dirty="0">
                <a:solidFill>
                  <a:srgbClr val="00B0F0"/>
                </a:solidFill>
              </a:rPr>
              <a:t>听</a:t>
            </a:r>
            <a:r>
              <a:rPr lang="zh-CN" altLang="en-US" sz="3600" dirty="0"/>
              <a:t>课。</a:t>
            </a:r>
            <a:endParaRPr lang="zh-HK" altLang="en-US" sz="3600" dirty="0"/>
          </a:p>
        </p:txBody>
      </p:sp>
      <p:sp>
        <p:nvSpPr>
          <p:cNvPr id="8" name="矩形 7"/>
          <p:cNvSpPr/>
          <p:nvPr/>
        </p:nvSpPr>
        <p:spPr>
          <a:xfrm>
            <a:off x="4765964" y="3094182"/>
            <a:ext cx="6816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000" dirty="0"/>
              <a:t>着 </a:t>
            </a:r>
            <a:r>
              <a:rPr lang="en-US" altLang="zh-HK" sz="2000" dirty="0"/>
              <a:t>(</a:t>
            </a:r>
            <a:r>
              <a:rPr lang="en-US" altLang="zh-HK" sz="2000" dirty="0" err="1"/>
              <a:t>zhe</a:t>
            </a:r>
            <a:r>
              <a:rPr lang="en-US" altLang="zh-HK" sz="2000" dirty="0"/>
              <a:t>)	is used between two verbs, </a:t>
            </a:r>
            <a:r>
              <a:rPr lang="en-US" altLang="zh-HK" sz="2000" dirty="0">
                <a:solidFill>
                  <a:srgbClr val="00B0F0"/>
                </a:solidFill>
              </a:rPr>
              <a:t>the one </a:t>
            </a:r>
            <a:r>
              <a:rPr lang="en-US" altLang="zh-HK" sz="2000" dirty="0"/>
              <a:t>that precedes </a:t>
            </a:r>
            <a:r>
              <a:rPr lang="zh-HK" altLang="en-US" sz="2000" dirty="0"/>
              <a:t>着 </a:t>
            </a:r>
            <a:r>
              <a:rPr lang="en-US" altLang="zh-HK" sz="2000" dirty="0"/>
              <a:t>(</a:t>
            </a:r>
            <a:r>
              <a:rPr lang="en-US" altLang="zh-HK" sz="2000" dirty="0" err="1"/>
              <a:t>zhe</a:t>
            </a:r>
            <a:r>
              <a:rPr lang="en-US" altLang="zh-HK" sz="2000" dirty="0"/>
              <a:t>) signifies </a:t>
            </a:r>
            <a:r>
              <a:rPr lang="en-US" altLang="zh-HK" sz="2000" dirty="0">
                <a:solidFill>
                  <a:srgbClr val="FF0000"/>
                </a:solidFill>
              </a:rPr>
              <a:t>the accompanying action</a:t>
            </a:r>
            <a:r>
              <a:rPr lang="en-US" altLang="zh-HK" sz="2000" dirty="0"/>
              <a:t>, while the </a:t>
            </a:r>
            <a:r>
              <a:rPr lang="en-US" altLang="zh-HK" sz="2000" dirty="0">
                <a:solidFill>
                  <a:srgbClr val="00B0F0"/>
                </a:solidFill>
              </a:rPr>
              <a:t>second verb </a:t>
            </a:r>
            <a:r>
              <a:rPr lang="en-US" altLang="zh-HK" sz="2000" dirty="0"/>
              <a:t>signifies the </a:t>
            </a:r>
            <a:r>
              <a:rPr lang="en-US" altLang="zh-HK" sz="2000" dirty="0">
                <a:solidFill>
                  <a:srgbClr val="FF0000"/>
                </a:solidFill>
              </a:rPr>
              <a:t>main action</a:t>
            </a:r>
            <a:r>
              <a:rPr lang="en-US" altLang="zh-HK" sz="2000" dirty="0"/>
              <a:t>.</a:t>
            </a:r>
            <a:endParaRPr lang="en-US" altLang="zh-HK" sz="2000" dirty="0"/>
          </a:p>
        </p:txBody>
      </p:sp>
      <p:pic>
        <p:nvPicPr>
          <p:cNvPr id="9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656" y="3126415"/>
            <a:ext cx="2631633" cy="2505772"/>
          </a:xfrm>
          <a:prstGeom prst="rect">
            <a:avLst/>
          </a:prstGeom>
        </p:spPr>
      </p:pic>
      <p:pic>
        <p:nvPicPr>
          <p:cNvPr id="10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20058">
            <a:off x="5394788" y="2507086"/>
            <a:ext cx="885660" cy="69907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765964" y="4921777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600" dirty="0"/>
              <a:t>我喜欢</a:t>
            </a:r>
            <a:r>
              <a:rPr lang="zh-CN" altLang="en-US" sz="3600" dirty="0">
                <a:solidFill>
                  <a:srgbClr val="00B0F0"/>
                </a:solidFill>
              </a:rPr>
              <a:t>躺</a:t>
            </a:r>
            <a:r>
              <a:rPr lang="zh-CN" altLang="en-US" sz="3600" dirty="0">
                <a:solidFill>
                  <a:srgbClr val="FF0000"/>
                </a:solidFill>
              </a:rPr>
              <a:t>着</a:t>
            </a:r>
            <a:r>
              <a:rPr lang="zh-CN" altLang="en-US" sz="3600" dirty="0">
                <a:solidFill>
                  <a:srgbClr val="00B0F0"/>
                </a:solidFill>
              </a:rPr>
              <a:t>听</a:t>
            </a:r>
            <a:r>
              <a:rPr lang="zh-CN" altLang="en-US" sz="3600" dirty="0"/>
              <a:t>音乐。</a:t>
            </a:r>
            <a:endParaRPr lang="zh-HK" altLang="en-US" sz="3600" dirty="0"/>
          </a:p>
        </p:txBody>
      </p:sp>
      <p:pic>
        <p:nvPicPr>
          <p:cNvPr id="12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614" y="4109845"/>
            <a:ext cx="2019300" cy="226695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656047" y="1642146"/>
            <a:ext cx="1495922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zh-HK" sz="2000" dirty="0"/>
              <a:t>main action</a:t>
            </a:r>
            <a:endParaRPr lang="zh-HK" altLang="en-US" sz="2000" dirty="0"/>
          </a:p>
        </p:txBody>
      </p:sp>
      <p:sp>
        <p:nvSpPr>
          <p:cNvPr id="14" name="矩形 13"/>
          <p:cNvSpPr/>
          <p:nvPr/>
        </p:nvSpPr>
        <p:spPr>
          <a:xfrm>
            <a:off x="7179246" y="5568108"/>
            <a:ext cx="1495922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zh-HK" sz="2000" dirty="0"/>
              <a:t>main action</a:t>
            </a:r>
            <a:endParaRPr lang="zh-HK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2454777" y="1665449"/>
            <a:ext cx="1495922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zh-HK" sz="2000" dirty="0"/>
              <a:t>main action</a:t>
            </a:r>
            <a:endParaRPr lang="zh-HK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71180" y="117476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 bldLvl="0" animBg="1"/>
      <p:bldP spid="14" grpId="0" bldLvl="0" animBg="1"/>
      <p:bldP spid="15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+mj-ea"/>
              </a:rPr>
              <a:t>5. The Particle </a:t>
            </a:r>
            <a:r>
              <a:rPr lang="zh-HK" altLang="en-US" dirty="0">
                <a:latin typeface="+mj-ea"/>
              </a:rPr>
              <a:t>着 </a:t>
            </a:r>
            <a:r>
              <a:rPr lang="en-US" altLang="zh-HK" dirty="0">
                <a:latin typeface="+mj-ea"/>
              </a:rPr>
              <a:t>(</a:t>
            </a:r>
            <a:r>
              <a:rPr lang="en-US" altLang="zh-HK" dirty="0" err="1">
                <a:latin typeface="+mj-ea"/>
              </a:rPr>
              <a:t>zhe</a:t>
            </a:r>
            <a:r>
              <a:rPr lang="en-US" altLang="zh-HK" dirty="0">
                <a:latin typeface="+mj-ea"/>
              </a:rPr>
              <a:t>) </a:t>
            </a:r>
            <a:endParaRPr kumimoji="1" lang="zh-CN" altLang="en-US" dirty="0">
              <a:latin typeface="+mj-ea"/>
            </a:endParaRPr>
          </a:p>
        </p:txBody>
      </p:sp>
      <p:pic>
        <p:nvPicPr>
          <p:cNvPr id="19" name="内容占位符 18" descr="图片包含 妇女, 人员, 服装, 就坐&#10;&#10;描述已自动生成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980" y="3104479"/>
            <a:ext cx="2728383" cy="1999426"/>
          </a:xfrm>
        </p:spPr>
      </p:pic>
      <p:sp>
        <p:nvSpPr>
          <p:cNvPr id="5" name="矩形 4"/>
          <p:cNvSpPr/>
          <p:nvPr/>
        </p:nvSpPr>
        <p:spPr>
          <a:xfrm>
            <a:off x="784343" y="956343"/>
            <a:ext cx="103405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000" dirty="0"/>
              <a:t>着 </a:t>
            </a:r>
            <a:r>
              <a:rPr lang="en-US" altLang="zh-HK" sz="2000" dirty="0"/>
              <a:t>(</a:t>
            </a:r>
            <a:r>
              <a:rPr lang="en-US" altLang="zh-HK" sz="2000" dirty="0" err="1"/>
              <a:t>zhe</a:t>
            </a:r>
            <a:r>
              <a:rPr lang="en-US" altLang="zh-HK" sz="2000" dirty="0"/>
              <a:t>)	signifies </a:t>
            </a:r>
            <a:r>
              <a:rPr lang="en-US" altLang="zh-HK" sz="2000" dirty="0">
                <a:solidFill>
                  <a:srgbClr val="FF0000"/>
                </a:solidFill>
              </a:rPr>
              <a:t>the continuation of an action or a state</a:t>
            </a:r>
            <a:r>
              <a:rPr lang="en-US" altLang="zh-HK" sz="2000" dirty="0"/>
              <a:t>. Its function is descriptive.</a:t>
            </a:r>
            <a:endParaRPr lang="zh-HK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571180" y="117476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2389" y="1696636"/>
            <a:ext cx="6483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/>
              <a:t>美式足球可以</a:t>
            </a:r>
            <a:r>
              <a:rPr lang="zh-CN" altLang="en-US" sz="3600" dirty="0">
                <a:solidFill>
                  <a:srgbClr val="00B0F0"/>
                </a:solidFill>
              </a:rPr>
              <a:t>抱</a:t>
            </a:r>
            <a:r>
              <a:rPr lang="zh-CN" altLang="en-US" sz="3600" dirty="0">
                <a:solidFill>
                  <a:srgbClr val="FF0000"/>
                </a:solidFill>
              </a:rPr>
              <a:t>着</a:t>
            </a:r>
            <a:r>
              <a:rPr lang="zh-CN" altLang="en-US" sz="3600" dirty="0"/>
              <a:t>球</a:t>
            </a:r>
            <a:r>
              <a:rPr lang="zh-CN" altLang="en-US" sz="3600" dirty="0">
                <a:solidFill>
                  <a:srgbClr val="00B0F0"/>
                </a:solidFill>
              </a:rPr>
              <a:t>跑</a:t>
            </a:r>
            <a:r>
              <a:rPr lang="zh-CN" altLang="en-US" sz="3600" dirty="0"/>
              <a:t>。	</a:t>
            </a:r>
            <a:endParaRPr lang="zh-HK" altLang="en-US" sz="3600" dirty="0"/>
          </a:p>
        </p:txBody>
      </p:sp>
      <p:pic>
        <p:nvPicPr>
          <p:cNvPr id="9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547" y="1230277"/>
            <a:ext cx="2912346" cy="181508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14257" y="3326855"/>
            <a:ext cx="6483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/>
              <a:t>她</a:t>
            </a:r>
            <a:r>
              <a:rPr lang="zh-CN" altLang="en-US" sz="3600" dirty="0">
                <a:solidFill>
                  <a:srgbClr val="00B0F0"/>
                </a:solidFill>
              </a:rPr>
              <a:t>笑</a:t>
            </a:r>
            <a:r>
              <a:rPr lang="zh-CN" altLang="en-US" sz="3600" dirty="0">
                <a:solidFill>
                  <a:srgbClr val="FF0000"/>
                </a:solidFill>
              </a:rPr>
              <a:t>着</a:t>
            </a:r>
            <a:r>
              <a:rPr lang="zh-CN" altLang="en-US" sz="3600" dirty="0">
                <a:solidFill>
                  <a:srgbClr val="00B0F0"/>
                </a:solidFill>
              </a:rPr>
              <a:t>打</a:t>
            </a:r>
            <a:r>
              <a:rPr lang="zh-CN" altLang="en-US" sz="3600" dirty="0"/>
              <a:t>电话	</a:t>
            </a:r>
            <a:endParaRPr lang="zh-HK" altLang="en-US" sz="3600" dirty="0"/>
          </a:p>
        </p:txBody>
      </p:sp>
      <p:sp>
        <p:nvSpPr>
          <p:cNvPr id="14" name="橢圓形圖說文字 8"/>
          <p:cNvSpPr/>
          <p:nvPr/>
        </p:nvSpPr>
        <p:spPr>
          <a:xfrm rot="234169">
            <a:off x="9374871" y="1830277"/>
            <a:ext cx="1805362" cy="1431575"/>
          </a:xfrm>
          <a:prstGeom prst="wedgeEllipseCallout">
            <a:avLst>
              <a:gd name="adj1" fmla="val -39634"/>
              <a:gd name="adj2" fmla="val 71849"/>
            </a:avLst>
          </a:prstGeom>
          <a:ln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哈哈哈哈</a:t>
            </a:r>
            <a:endParaRPr lang="zh-HK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39728" y="5217665"/>
            <a:ext cx="7419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/>
              <a:t>她下课后</a:t>
            </a:r>
            <a:r>
              <a:rPr lang="zh-CN" altLang="en-US" sz="3600" dirty="0">
                <a:solidFill>
                  <a:srgbClr val="00B0F0"/>
                </a:solidFill>
              </a:rPr>
              <a:t>站</a:t>
            </a:r>
            <a:r>
              <a:rPr lang="zh-CN" altLang="en-US" sz="3600" dirty="0">
                <a:solidFill>
                  <a:srgbClr val="FF0000"/>
                </a:solidFill>
              </a:rPr>
              <a:t>着</a:t>
            </a:r>
            <a:r>
              <a:rPr lang="zh-CN" altLang="en-US" sz="3600" dirty="0">
                <a:solidFill>
                  <a:srgbClr val="00B0F0"/>
                </a:solidFill>
              </a:rPr>
              <a:t>等</a:t>
            </a:r>
            <a:r>
              <a:rPr lang="zh-CN" altLang="en-US" sz="3600" dirty="0"/>
              <a:t>公共汽车。	</a:t>
            </a:r>
            <a:endParaRPr lang="zh-HK" altLang="en-US" sz="3600" dirty="0"/>
          </a:p>
        </p:txBody>
      </p:sp>
      <p:pic>
        <p:nvPicPr>
          <p:cNvPr id="16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963" y="4955052"/>
            <a:ext cx="2590800" cy="1771650"/>
          </a:xfrm>
          <a:prstGeom prst="rect">
            <a:avLst/>
          </a:prstGeom>
        </p:spPr>
      </p:pic>
      <p:pic>
        <p:nvPicPr>
          <p:cNvPr id="17" name="圖片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17910"/>
          <a:stretch>
            <a:fillRect/>
          </a:stretch>
        </p:blipFill>
        <p:spPr>
          <a:xfrm>
            <a:off x="7471161" y="5460265"/>
            <a:ext cx="2009959" cy="1657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 bldLvl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"/>
          <a:srcRect l="295" r="15240"/>
          <a:stretch>
            <a:fillRect/>
          </a:stretch>
        </p:blipFill>
        <p:spPr>
          <a:xfrm>
            <a:off x="5581794" y="4640129"/>
            <a:ext cx="2884407" cy="1779146"/>
          </a:xfrm>
          <a:prstGeom prst="rect">
            <a:avLst/>
          </a:prstGeom>
        </p:spPr>
      </p:pic>
      <p:sp>
        <p:nvSpPr>
          <p:cNvPr id="5" name="文字方塊 5"/>
          <p:cNvSpPr txBox="1"/>
          <p:nvPr/>
        </p:nvSpPr>
        <p:spPr>
          <a:xfrm>
            <a:off x="4002411" y="1527365"/>
            <a:ext cx="476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Katy Perry</a:t>
            </a:r>
            <a:r>
              <a:rPr lang="zh-CN" altLang="en-US" sz="3600" dirty="0">
                <a:solidFill>
                  <a:srgbClr val="00B0F0"/>
                </a:solidFill>
              </a:rPr>
              <a:t>跳</a:t>
            </a:r>
            <a:r>
              <a:rPr lang="zh-CN" altLang="en-US" sz="3600" dirty="0">
                <a:solidFill>
                  <a:srgbClr val="FF0000"/>
                </a:solidFill>
              </a:rPr>
              <a:t>着</a:t>
            </a:r>
            <a:r>
              <a:rPr lang="zh-CN" altLang="en-US" sz="3600" dirty="0">
                <a:solidFill>
                  <a:srgbClr val="00B0F0"/>
                </a:solidFill>
              </a:rPr>
              <a:t>唱歌</a:t>
            </a:r>
            <a:r>
              <a:rPr lang="zh-CN" altLang="en-US" sz="3600" dirty="0"/>
              <a:t>。</a:t>
            </a:r>
            <a:endParaRPr lang="zh-HK" altLang="en-US" sz="3600" dirty="0"/>
          </a:p>
        </p:txBody>
      </p:sp>
      <p:sp>
        <p:nvSpPr>
          <p:cNvPr id="6" name="矩形 5"/>
          <p:cNvSpPr/>
          <p:nvPr/>
        </p:nvSpPr>
        <p:spPr>
          <a:xfrm>
            <a:off x="372052" y="2753124"/>
            <a:ext cx="3999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hlinkClick r:id="rId2"/>
              </a:rPr>
              <a:t>https://youtu.be/iQPntUPNDlQ?t=207</a:t>
            </a:r>
            <a:endParaRPr lang="en-US" altLang="zh-HK" dirty="0"/>
          </a:p>
          <a:p>
            <a:endParaRPr lang="zh-HK" altLang="en-US" dirty="0"/>
          </a:p>
        </p:txBody>
      </p:sp>
      <p:sp>
        <p:nvSpPr>
          <p:cNvPr id="7" name="文字方塊 7"/>
          <p:cNvSpPr txBox="1"/>
          <p:nvPr/>
        </p:nvSpPr>
        <p:spPr>
          <a:xfrm>
            <a:off x="8767826" y="5022390"/>
            <a:ext cx="3880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小狗</a:t>
            </a:r>
            <a:r>
              <a:rPr lang="zh-CN" altLang="en-US" sz="3600" dirty="0">
                <a:solidFill>
                  <a:srgbClr val="00B0F0"/>
                </a:solidFill>
              </a:rPr>
              <a:t>坐</a:t>
            </a:r>
            <a:r>
              <a:rPr lang="zh-CN" altLang="en-US" sz="3600" dirty="0">
                <a:solidFill>
                  <a:srgbClr val="FF0000"/>
                </a:solidFill>
              </a:rPr>
              <a:t>着</a:t>
            </a:r>
            <a:r>
              <a:rPr lang="zh-CN" altLang="en-US" sz="3600" dirty="0">
                <a:solidFill>
                  <a:srgbClr val="00B0F0"/>
                </a:solidFill>
              </a:rPr>
              <a:t>打</a:t>
            </a:r>
            <a:r>
              <a:rPr lang="zh-CN" altLang="en-US" sz="3600" dirty="0"/>
              <a:t>字。</a:t>
            </a:r>
            <a:endParaRPr lang="zh-HK" altLang="en-US" sz="3600" dirty="0"/>
          </a:p>
        </p:txBody>
      </p:sp>
      <p:sp>
        <p:nvSpPr>
          <p:cNvPr id="8" name="矩形 7"/>
          <p:cNvSpPr/>
          <p:nvPr/>
        </p:nvSpPr>
        <p:spPr>
          <a:xfrm>
            <a:off x="1418854" y="5345556"/>
            <a:ext cx="3861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>
                <a:hlinkClick r:id="rId3"/>
              </a:rPr>
              <a:t>https://youtu.be/Bf_a9-4Y4P4?t=251</a:t>
            </a:r>
            <a:endParaRPr lang="en-US" altLang="zh-HK" dirty="0"/>
          </a:p>
          <a:p>
            <a:endParaRPr lang="zh-HK" altLang="en-US" dirty="0"/>
          </a:p>
        </p:txBody>
      </p:sp>
      <p:pic>
        <p:nvPicPr>
          <p:cNvPr id="9" name="圖片 9"/>
          <p:cNvPicPr>
            <a:picLocks noChangeAspect="1"/>
          </p:cNvPicPr>
          <p:nvPr/>
        </p:nvPicPr>
        <p:blipFill rotWithShape="1">
          <a:blip r:embed="rId4"/>
          <a:srcRect l="2090" t="-449" r="25177" b="-59"/>
          <a:stretch>
            <a:fillRect/>
          </a:stretch>
        </p:blipFill>
        <p:spPr>
          <a:xfrm>
            <a:off x="2509176" y="3256613"/>
            <a:ext cx="2128978" cy="1957731"/>
          </a:xfrm>
          <a:prstGeom prst="rect">
            <a:avLst/>
          </a:prstGeom>
        </p:spPr>
      </p:pic>
      <p:pic>
        <p:nvPicPr>
          <p:cNvPr id="10" name="圖片 10"/>
          <p:cNvPicPr>
            <a:picLocks noChangeAspect="1"/>
          </p:cNvPicPr>
          <p:nvPr/>
        </p:nvPicPr>
        <p:blipFill rotWithShape="1">
          <a:blip r:embed="rId5"/>
          <a:srcRect r="19421"/>
          <a:stretch>
            <a:fillRect/>
          </a:stretch>
        </p:blipFill>
        <p:spPr>
          <a:xfrm>
            <a:off x="641453" y="1023877"/>
            <a:ext cx="3108512" cy="1653308"/>
          </a:xfrm>
          <a:prstGeom prst="rect">
            <a:avLst/>
          </a:prstGeom>
        </p:spPr>
      </p:pic>
      <p:sp>
        <p:nvSpPr>
          <p:cNvPr id="11" name="文字方塊 11"/>
          <p:cNvSpPr txBox="1"/>
          <p:nvPr/>
        </p:nvSpPr>
        <p:spPr>
          <a:xfrm>
            <a:off x="5034575" y="3436933"/>
            <a:ext cx="5356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阿福</a:t>
            </a:r>
            <a:r>
              <a:rPr lang="zh-CN" altLang="en-US" sz="3600" dirty="0">
                <a:solidFill>
                  <a:srgbClr val="00B0F0"/>
                </a:solidFill>
              </a:rPr>
              <a:t>吃</a:t>
            </a:r>
            <a:r>
              <a:rPr lang="zh-CN" altLang="en-US" sz="3600" dirty="0">
                <a:solidFill>
                  <a:srgbClr val="FF0000"/>
                </a:solidFill>
              </a:rPr>
              <a:t>着</a:t>
            </a:r>
            <a:r>
              <a:rPr lang="en-US" altLang="zh-CN" sz="3600" dirty="0"/>
              <a:t>(</a:t>
            </a:r>
            <a:r>
              <a:rPr lang="zh-CN" altLang="en-US" sz="3600" dirty="0"/>
              <a:t>虾饺</a:t>
            </a:r>
            <a:r>
              <a:rPr lang="en-US" altLang="zh-CN" sz="3600" dirty="0"/>
              <a:t>)</a:t>
            </a:r>
            <a:r>
              <a:rPr lang="zh-CN" altLang="en-US" sz="3600" dirty="0">
                <a:solidFill>
                  <a:srgbClr val="00B0F0"/>
                </a:solidFill>
              </a:rPr>
              <a:t>聊天</a:t>
            </a:r>
            <a:r>
              <a:rPr lang="zh-CN" altLang="en-US" sz="3600" dirty="0"/>
              <a:t>。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84366" y="4962389"/>
            <a:ext cx="656458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+mj-ea"/>
                <a:ea typeface="+mj-ea"/>
              </a:rPr>
              <a:t>小白、小林、小王</a:t>
            </a:r>
            <a:r>
              <a:rPr lang="zh-CN" altLang="en-US" sz="3200" dirty="0">
                <a:solidFill>
                  <a:srgbClr val="00B0F0"/>
                </a:solidFill>
                <a:latin typeface="+mj-ea"/>
                <a:ea typeface="+mj-ea"/>
              </a:rPr>
              <a:t>站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着</a:t>
            </a:r>
            <a:r>
              <a:rPr lang="zh-CN" altLang="en-US" sz="3200" dirty="0">
                <a:solidFill>
                  <a:srgbClr val="00B0F0"/>
                </a:solidFill>
                <a:latin typeface="+mj-ea"/>
                <a:ea typeface="+mj-ea"/>
              </a:rPr>
              <a:t>聊天儿</a:t>
            </a:r>
            <a:r>
              <a:rPr lang="zh-CN" altLang="en-US" sz="3200" dirty="0">
                <a:latin typeface="+mj-ea"/>
                <a:ea typeface="+mj-ea"/>
              </a:rPr>
              <a:t>。</a:t>
            </a:r>
            <a:endParaRPr lang="en-US" altLang="zh-CN" sz="3200" dirty="0">
              <a:latin typeface="+mj-ea"/>
              <a:ea typeface="+mj-ea"/>
            </a:endParaRPr>
          </a:p>
          <a:p>
            <a:r>
              <a:rPr lang="zh-CN" altLang="en-US" sz="3200" dirty="0">
                <a:latin typeface="+mj-ea"/>
                <a:ea typeface="+mj-ea"/>
              </a:rPr>
              <a:t>小高</a:t>
            </a:r>
            <a:r>
              <a:rPr lang="zh-CN" altLang="en-US" sz="3200" dirty="0">
                <a:solidFill>
                  <a:srgbClr val="00B0F0"/>
                </a:solidFill>
                <a:latin typeface="+mj-ea"/>
                <a:ea typeface="+mj-ea"/>
              </a:rPr>
              <a:t>坐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着</a:t>
            </a:r>
            <a:r>
              <a:rPr lang="zh-CN" altLang="en-US" sz="3200" dirty="0">
                <a:solidFill>
                  <a:srgbClr val="00B0F0"/>
                </a:solidFill>
                <a:latin typeface="+mj-ea"/>
                <a:ea typeface="+mj-ea"/>
              </a:rPr>
              <a:t>聊天儿</a:t>
            </a:r>
            <a:r>
              <a:rPr lang="zh-HK" altLang="en-US" sz="3200" dirty="0"/>
              <a:t>。 </a:t>
            </a:r>
            <a:endParaRPr lang="zh-HK" altLang="en-US" sz="3200" dirty="0"/>
          </a:p>
        </p:txBody>
      </p:sp>
      <p:pic>
        <p:nvPicPr>
          <p:cNvPr id="5" name="圖片 3"/>
          <p:cNvPicPr>
            <a:picLocks noChangeAspect="1"/>
          </p:cNvPicPr>
          <p:nvPr/>
        </p:nvPicPr>
        <p:blipFill rotWithShape="1">
          <a:blip r:embed="rId1"/>
          <a:srcRect b="5819"/>
          <a:stretch>
            <a:fillRect/>
          </a:stretch>
        </p:blipFill>
        <p:spPr>
          <a:xfrm>
            <a:off x="674254" y="1994523"/>
            <a:ext cx="4101523" cy="2882278"/>
          </a:xfrm>
          <a:prstGeom prst="rect">
            <a:avLst/>
          </a:prstGeom>
        </p:spPr>
      </p:pic>
      <p:sp>
        <p:nvSpPr>
          <p:cNvPr id="6" name="文本框 6"/>
          <p:cNvSpPr txBox="1"/>
          <p:nvPr/>
        </p:nvSpPr>
        <p:spPr>
          <a:xfrm>
            <a:off x="6358750" y="316320"/>
            <a:ext cx="6008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造句练习</a:t>
            </a:r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- </a:t>
            </a:r>
            <a:r>
              <a:rPr lang="en-US" altLang="zh-CN" sz="2800" b="1" i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Sentence-making </a:t>
            </a:r>
            <a:endParaRPr lang="en-US" altLang="zh-CN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2" y="1921187"/>
            <a:ext cx="3028950" cy="15144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rcRect r="2576" b="2896"/>
          <a:stretch>
            <a:fillRect/>
          </a:stretch>
        </p:blipFill>
        <p:spPr>
          <a:xfrm>
            <a:off x="6704965" y="1748790"/>
            <a:ext cx="1920875" cy="2256790"/>
          </a:xfrm>
          <a:prstGeom prst="rect">
            <a:avLst/>
          </a:prstGeom>
        </p:spPr>
      </p:pic>
      <p:pic>
        <p:nvPicPr>
          <p:cNvPr id="9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114" y="4102746"/>
            <a:ext cx="2619375" cy="1743075"/>
          </a:xfrm>
          <a:prstGeom prst="rect">
            <a:avLst/>
          </a:prstGeom>
        </p:spPr>
      </p:pic>
      <p:pic>
        <p:nvPicPr>
          <p:cNvPr id="10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020" y="3657413"/>
            <a:ext cx="2619375" cy="1743075"/>
          </a:xfrm>
          <a:prstGeom prst="rect">
            <a:avLst/>
          </a:prstGeom>
        </p:spPr>
      </p:pic>
      <p:sp>
        <p:nvSpPr>
          <p:cNvPr id="11" name="文字方塊 16"/>
          <p:cNvSpPr txBox="1"/>
          <p:nvPr/>
        </p:nvSpPr>
        <p:spPr>
          <a:xfrm>
            <a:off x="6807697" y="1205223"/>
            <a:ext cx="140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躺  看</a:t>
            </a:r>
            <a:endParaRPr lang="zh-HK" altLang="en-US" sz="2400" dirty="0"/>
          </a:p>
        </p:txBody>
      </p:sp>
      <p:sp>
        <p:nvSpPr>
          <p:cNvPr id="12" name="文字方塊 17"/>
          <p:cNvSpPr txBox="1"/>
          <p:nvPr/>
        </p:nvSpPr>
        <p:spPr>
          <a:xfrm>
            <a:off x="9445339" y="1350675"/>
            <a:ext cx="140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躺  看</a:t>
            </a:r>
            <a:endParaRPr lang="zh-HK" altLang="en-US" sz="2400" dirty="0"/>
          </a:p>
        </p:txBody>
      </p:sp>
      <p:sp>
        <p:nvSpPr>
          <p:cNvPr id="13" name="文字方塊 18"/>
          <p:cNvSpPr txBox="1"/>
          <p:nvPr/>
        </p:nvSpPr>
        <p:spPr>
          <a:xfrm>
            <a:off x="9472099" y="5480990"/>
            <a:ext cx="140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听  跑</a:t>
            </a:r>
            <a:endParaRPr lang="zh-HK" altLang="en-US" sz="2400" dirty="0"/>
          </a:p>
        </p:txBody>
      </p:sp>
      <p:sp>
        <p:nvSpPr>
          <p:cNvPr id="14" name="文字方塊 19"/>
          <p:cNvSpPr txBox="1"/>
          <p:nvPr/>
        </p:nvSpPr>
        <p:spPr>
          <a:xfrm>
            <a:off x="6704774" y="5894362"/>
            <a:ext cx="140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坐  吃</a:t>
            </a:r>
            <a:endParaRPr lang="zh-HK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1911350" y="666115"/>
            <a:ext cx="86995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The Practicle 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着</a:t>
            </a:r>
            <a:endParaRPr lang="zh-CN" altLang="en-US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86205" y="386715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zh-CN" altLang="en-US" sz="36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00547" y="1798112"/>
            <a:ext cx="5305425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HK" sz="36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600" dirty="0" smtClean="0">
                <a:latin typeface="+mj-ea"/>
                <a:ea typeface="+mj-ea"/>
              </a:rPr>
              <a:t>A</a:t>
            </a:r>
            <a:r>
              <a:rPr lang="zh-CN" altLang="en-US" sz="3600" dirty="0" smtClean="0">
                <a:latin typeface="+mj-ea"/>
                <a:ea typeface="+mj-ea"/>
              </a:rPr>
              <a:t>：</a:t>
            </a:r>
            <a:r>
              <a:rPr lang="zh-HK" altLang="en-US" sz="3600" dirty="0" smtClean="0">
                <a:latin typeface="+mj-ea"/>
                <a:ea typeface="+mj-ea"/>
              </a:rPr>
              <a:t>学生们</a:t>
            </a:r>
            <a:r>
              <a:rPr lang="zh-CN" altLang="en-US" sz="3600" dirty="0" smtClean="0">
                <a:solidFill>
                  <a:srgbClr val="FF0000"/>
                </a:solidFill>
                <a:latin typeface="+mj-ea"/>
                <a:ea typeface="+mj-ea"/>
              </a:rPr>
              <a:t>着</a:t>
            </a:r>
            <a:r>
              <a:rPr lang="zh-HK" altLang="en-US" sz="3600" dirty="0" smtClean="0">
                <a:latin typeface="+mj-ea"/>
                <a:ea typeface="+mj-ea"/>
              </a:rPr>
              <a:t>做</a:t>
            </a:r>
            <a:r>
              <a:rPr lang="zh-HK" altLang="en-US" sz="3600" dirty="0">
                <a:latin typeface="+mj-ea"/>
                <a:ea typeface="+mj-ea"/>
              </a:rPr>
              <a:t>什么呢？ </a:t>
            </a:r>
            <a:endParaRPr lang="zh-HK" altLang="en-US" sz="3600" dirty="0"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21661" y="2734183"/>
            <a:ext cx="2755900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3600" dirty="0">
                <a:latin typeface="+mj-ea"/>
                <a:ea typeface="+mj-ea"/>
              </a:rPr>
              <a:t>B</a:t>
            </a:r>
            <a:r>
              <a:rPr lang="zh-CN" altLang="en-US" sz="3600" dirty="0" smtClean="0">
                <a:latin typeface="+mj-ea"/>
                <a:ea typeface="+mj-ea"/>
              </a:rPr>
              <a:t>：</a:t>
            </a:r>
            <a:r>
              <a:rPr lang="zh-CN" altLang="en-US" sz="3600" dirty="0">
                <a:solidFill>
                  <a:srgbClr val="FF0000"/>
                </a:solidFill>
                <a:latin typeface="+mj-ea"/>
                <a:ea typeface="+mj-ea"/>
              </a:rPr>
              <a:t>着</a:t>
            </a:r>
            <a:r>
              <a:rPr lang="zh-HK" altLang="en-US" sz="3600" dirty="0" smtClean="0">
                <a:latin typeface="+mj-ea"/>
                <a:ea typeface="+mj-ea"/>
              </a:rPr>
              <a:t>运</a:t>
            </a:r>
            <a:r>
              <a:rPr lang="zh-HK" altLang="en-US" sz="3600" dirty="0">
                <a:latin typeface="+mj-ea"/>
                <a:ea typeface="+mj-ea"/>
              </a:rPr>
              <a:t>动。 </a:t>
            </a:r>
            <a:endParaRPr lang="zh-HK" altLang="en-US" sz="3600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67460" y="4135120"/>
            <a:ext cx="9479915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zh-HK" b="1" dirty="0" smtClean="0"/>
              <a:t>着 </a:t>
            </a:r>
            <a:r>
              <a:rPr lang="en-US" altLang="zh-CN" b="1" dirty="0" smtClean="0"/>
              <a:t>is normally used after a verb to indicate a continuing action or state.</a:t>
            </a:r>
            <a:endParaRPr lang="zh-HK" altLang="en-US" b="1" dirty="0" smtClean="0"/>
          </a:p>
          <a:p>
            <a:r>
              <a:rPr lang="zh-HK" altLang="en-US" b="1" dirty="0" smtClean="0"/>
              <a:t>在</a:t>
            </a:r>
            <a:r>
              <a:rPr lang="en-US" altLang="zh-HK" b="1" dirty="0" smtClean="0"/>
              <a:t> is normally used </a:t>
            </a:r>
            <a:r>
              <a:rPr lang="en-US" altLang="zh-HK" b="1" dirty="0" smtClean="0">
                <a:solidFill>
                  <a:srgbClr val="FF0000"/>
                </a:solidFill>
              </a:rPr>
              <a:t>before a verb </a:t>
            </a:r>
            <a:r>
              <a:rPr lang="en-US" altLang="zh-HK" b="1" dirty="0" smtClean="0"/>
              <a:t>to indicate </a:t>
            </a:r>
            <a:r>
              <a:rPr lang="en-US" altLang="zh-HK" b="1" dirty="0" smtClean="0">
                <a:solidFill>
                  <a:srgbClr val="FF0000"/>
                </a:solidFill>
              </a:rPr>
              <a:t>an ongoing action</a:t>
            </a:r>
            <a:r>
              <a:rPr lang="en-US" altLang="zh-HK" b="1" dirty="0" smtClean="0"/>
              <a:t>. </a:t>
            </a:r>
            <a:endParaRPr lang="en-US" altLang="zh-HK" b="1" dirty="0" smtClean="0"/>
          </a:p>
        </p:txBody>
      </p:sp>
      <p:sp>
        <p:nvSpPr>
          <p:cNvPr id="13" name="矩形 12"/>
          <p:cNvSpPr/>
          <p:nvPr/>
        </p:nvSpPr>
        <p:spPr>
          <a:xfrm>
            <a:off x="1272771" y="5295320"/>
            <a:ext cx="9647394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HK" altLang="en-US" b="1" dirty="0"/>
              <a:t>在 </a:t>
            </a:r>
            <a:r>
              <a:rPr lang="en-US" altLang="zh-HK" b="1" dirty="0" smtClean="0"/>
              <a:t> in</a:t>
            </a:r>
            <a:r>
              <a:rPr lang="en-US" altLang="zh-HK" b="1" dirty="0"/>
              <a:t> </a:t>
            </a:r>
            <a:r>
              <a:rPr lang="en-US" altLang="zh-HK" b="1" dirty="0" smtClean="0"/>
              <a:t>above </a:t>
            </a:r>
            <a:r>
              <a:rPr lang="en-US" altLang="zh-HK" b="1" dirty="0" smtClean="0">
                <a:solidFill>
                  <a:srgbClr val="FF0000"/>
                </a:solidFill>
              </a:rPr>
              <a:t>cannot be</a:t>
            </a:r>
            <a:r>
              <a:rPr lang="en-US" altLang="zh-HK" b="1" dirty="0">
                <a:solidFill>
                  <a:srgbClr val="FF0000"/>
                </a:solidFill>
              </a:rPr>
              <a:t> </a:t>
            </a:r>
            <a:r>
              <a:rPr lang="en-US" altLang="zh-HK" b="1" dirty="0" smtClean="0">
                <a:solidFill>
                  <a:srgbClr val="FF0000"/>
                </a:solidFill>
              </a:rPr>
              <a:t>replaced</a:t>
            </a:r>
            <a:r>
              <a:rPr lang="en-US" altLang="zh-HK" b="1" dirty="0">
                <a:solidFill>
                  <a:srgbClr val="FF0000"/>
                </a:solidFill>
              </a:rPr>
              <a:t> </a:t>
            </a:r>
            <a:r>
              <a:rPr lang="en-US" altLang="zh-HK" b="1" dirty="0" smtClean="0">
                <a:solidFill>
                  <a:srgbClr val="FF0000"/>
                </a:solidFill>
              </a:rPr>
              <a:t>with</a:t>
            </a:r>
            <a:r>
              <a:rPr lang="en-US" altLang="zh-HK" b="1" dirty="0">
                <a:solidFill>
                  <a:srgbClr val="FF0000"/>
                </a:solidFill>
              </a:rPr>
              <a:t> </a:t>
            </a:r>
            <a:r>
              <a:rPr lang="zh-HK" altLang="en-US" b="1" dirty="0" smtClean="0">
                <a:solidFill>
                  <a:srgbClr val="FF0000"/>
                </a:solidFill>
              </a:rPr>
              <a:t>着</a:t>
            </a:r>
            <a:r>
              <a:rPr lang="en-US" altLang="zh-HK" b="1" dirty="0" smtClean="0"/>
              <a:t>. Likewise, </a:t>
            </a:r>
            <a:r>
              <a:rPr lang="zh-HK" altLang="en-US" b="1" dirty="0" smtClean="0"/>
              <a:t>着 </a:t>
            </a:r>
            <a:r>
              <a:rPr lang="en-US" altLang="zh-HK" b="1" dirty="0" smtClean="0"/>
              <a:t> in the</a:t>
            </a:r>
            <a:r>
              <a:rPr lang="en-US" altLang="zh-HK" b="1" dirty="0"/>
              <a:t> </a:t>
            </a:r>
            <a:r>
              <a:rPr lang="en-US" altLang="zh-HK" b="1" dirty="0" smtClean="0"/>
              <a:t>earlier</a:t>
            </a:r>
            <a:r>
              <a:rPr lang="en-US" altLang="zh-HK" b="1" dirty="0"/>
              <a:t> </a:t>
            </a:r>
            <a:r>
              <a:rPr lang="en-US" altLang="zh-HK" b="1" dirty="0" smtClean="0"/>
              <a:t>sentences</a:t>
            </a:r>
            <a:r>
              <a:rPr lang="en-US" altLang="zh-HK" b="1" dirty="0"/>
              <a:t> </a:t>
            </a:r>
            <a:r>
              <a:rPr lang="en-US" altLang="zh-HK" b="1" dirty="0" smtClean="0">
                <a:solidFill>
                  <a:srgbClr val="FF0000"/>
                </a:solidFill>
              </a:rPr>
              <a:t>cannot be</a:t>
            </a:r>
            <a:r>
              <a:rPr lang="en-US" altLang="zh-HK" b="1" dirty="0">
                <a:solidFill>
                  <a:srgbClr val="FF0000"/>
                </a:solidFill>
              </a:rPr>
              <a:t> </a:t>
            </a:r>
            <a:r>
              <a:rPr lang="en-US" altLang="zh-HK" b="1" dirty="0" smtClean="0">
                <a:solidFill>
                  <a:srgbClr val="FF0000"/>
                </a:solidFill>
              </a:rPr>
              <a:t>replaced</a:t>
            </a:r>
            <a:r>
              <a:rPr lang="en-US" altLang="zh-HK" b="1" dirty="0">
                <a:solidFill>
                  <a:srgbClr val="FF0000"/>
                </a:solidFill>
              </a:rPr>
              <a:t> </a:t>
            </a:r>
            <a:r>
              <a:rPr lang="en-US" altLang="zh-HK" b="1" dirty="0" smtClean="0">
                <a:solidFill>
                  <a:srgbClr val="FF0000"/>
                </a:solidFill>
              </a:rPr>
              <a:t>with</a:t>
            </a:r>
            <a:r>
              <a:rPr lang="en-US" altLang="zh-HK" b="1" dirty="0">
                <a:solidFill>
                  <a:srgbClr val="FF0000"/>
                </a:solidFill>
              </a:rPr>
              <a:t> </a:t>
            </a:r>
            <a:r>
              <a:rPr lang="zh-HK" altLang="en-US" b="1" dirty="0" smtClean="0">
                <a:solidFill>
                  <a:srgbClr val="FF0000"/>
                </a:solidFill>
              </a:rPr>
              <a:t>在</a:t>
            </a:r>
            <a:r>
              <a:rPr lang="en-US" altLang="zh-HK" b="1" dirty="0" smtClean="0"/>
              <a:t>, either</a:t>
            </a:r>
            <a:r>
              <a:rPr lang="en-US" altLang="zh-HK" b="1" dirty="0"/>
              <a:t>.</a:t>
            </a:r>
            <a:endParaRPr lang="en-US" altLang="zh-HK" b="1" dirty="0"/>
          </a:p>
        </p:txBody>
      </p:sp>
      <p:sp>
        <p:nvSpPr>
          <p:cNvPr id="14" name="矩形 13"/>
          <p:cNvSpPr/>
          <p:nvPr/>
        </p:nvSpPr>
        <p:spPr>
          <a:xfrm>
            <a:off x="6675755" y="1798320"/>
            <a:ext cx="4867275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600" b="1" dirty="0" smtClean="0">
                <a:sym typeface="Wingdings" panose="05000000000000000000" pitchFamily="2" charset="2"/>
              </a:rPr>
              <a:t> </a:t>
            </a:r>
            <a:r>
              <a:rPr lang="zh-CN" altLang="en-US" sz="3600" b="1" dirty="0" smtClean="0"/>
              <a:t>学</a:t>
            </a:r>
            <a:r>
              <a:rPr lang="zh-CN" altLang="en-US" sz="3600" b="1" dirty="0"/>
              <a:t>生</a:t>
            </a:r>
            <a:r>
              <a:rPr lang="zh-CN" altLang="en-US" sz="3600" b="1" dirty="0" smtClean="0"/>
              <a:t>们</a:t>
            </a:r>
            <a:r>
              <a:rPr lang="zh-HK" altLang="en-US" sz="3600" b="1" dirty="0" smtClean="0">
                <a:solidFill>
                  <a:srgbClr val="00B050"/>
                </a:solidFill>
              </a:rPr>
              <a:t>在</a:t>
            </a:r>
            <a:r>
              <a:rPr lang="zh-CN" altLang="en-US" sz="3600" b="1" dirty="0" smtClean="0"/>
              <a:t>做</a:t>
            </a:r>
            <a:r>
              <a:rPr lang="zh-CN" altLang="en-US" sz="3600" b="1" dirty="0"/>
              <a:t>什么呢？</a:t>
            </a:r>
            <a:endParaRPr lang="zh-HK" altLang="en-US" sz="3600" b="1" dirty="0"/>
          </a:p>
        </p:txBody>
      </p:sp>
      <p:sp>
        <p:nvSpPr>
          <p:cNvPr id="15" name="矩形 14"/>
          <p:cNvSpPr/>
          <p:nvPr/>
        </p:nvSpPr>
        <p:spPr>
          <a:xfrm>
            <a:off x="6675843" y="2734023"/>
            <a:ext cx="2604135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 </a:t>
            </a:r>
            <a:r>
              <a:rPr lang="zh-CN" altLang="en-US" sz="3600" b="1" dirty="0" smtClean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zh-HK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运</a:t>
            </a:r>
            <a:r>
              <a:rPr lang="zh-HK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动。</a:t>
            </a:r>
            <a:endParaRPr lang="zh-HK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图片 13" descr="69940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3097"/>
          <a:stretch>
            <a:fillRect/>
          </a:stretch>
        </p:blipFill>
        <p:spPr>
          <a:xfrm>
            <a:off x="2367915" y="824865"/>
            <a:ext cx="2113915" cy="3449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19845" y="5114786"/>
            <a:ext cx="278493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2800" dirty="0" err="1"/>
              <a:t>      d</a:t>
            </a:r>
            <a:r>
              <a:rPr kumimoji="1" lang="en-US" altLang="zh-CN" sz="2800" dirty="0" err="1" smtClean="0"/>
              <a:t>ǎ</a:t>
            </a:r>
            <a:r>
              <a:rPr kumimoji="1" lang="en-US" altLang="zh-CN" sz="2800" dirty="0" smtClean="0"/>
              <a:t> </a:t>
            </a:r>
            <a:r>
              <a:rPr kumimoji="1" lang="en-US" altLang="zh-CN" sz="2800" dirty="0" err="1" smtClean="0"/>
              <a:t>bàngqiú</a:t>
            </a:r>
            <a:endParaRPr kumimoji="1" lang="en-US" altLang="zh-CN" sz="2800" dirty="0" smtClean="0"/>
          </a:p>
          <a:p>
            <a:r>
              <a:rPr kumimoji="1" lang="en-US" altLang="en-US" sz="3200" dirty="0" smtClean="0"/>
              <a:t>       打棒球</a:t>
            </a:r>
            <a:endParaRPr kumimoji="1" lang="en-US" altLang="zh-CN" sz="3200" dirty="0" smtClean="0"/>
          </a:p>
          <a:p>
            <a:r>
              <a:rPr kumimoji="1" lang="en-US" altLang="zh-CN" sz="2800" dirty="0" smtClean="0"/>
              <a:t>  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play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baseball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6983766" y="5115114"/>
            <a:ext cx="35918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2800" dirty="0" err="1"/>
              <a:t>         d</a:t>
            </a:r>
            <a:r>
              <a:rPr kumimoji="1" lang="en-US" altLang="zh-CN" sz="2800" dirty="0" err="1" smtClean="0"/>
              <a:t>ǎ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pīngpāngqiú</a:t>
            </a:r>
            <a:endParaRPr kumimoji="1" lang="en-US" altLang="zh-CN" sz="2800" dirty="0" smtClean="0"/>
          </a:p>
          <a:p>
            <a:r>
              <a:rPr kumimoji="1" lang="zh-CN" altLang="en-US" sz="3200" dirty="0" smtClean="0"/>
              <a:t>        打   乒乓球</a:t>
            </a:r>
            <a:endParaRPr kumimoji="1" lang="en-US" altLang="zh-CN" sz="3200" dirty="0" smtClean="0"/>
          </a:p>
          <a:p>
            <a:r>
              <a:rPr kumimoji="1" lang="en-US" altLang="zh-CN" sz="2800" dirty="0" smtClean="0"/>
              <a:t>     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play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table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tennis</a:t>
            </a:r>
            <a:endParaRPr kumimoji="1"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8397" y="1421895"/>
            <a:ext cx="4628036" cy="34018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19" y="1413683"/>
            <a:ext cx="4315837" cy="341387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386205" y="386715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zh-CN" altLang="en-US" sz="36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73505" y="1877695"/>
            <a:ext cx="4425950" cy="14700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en-US" altLang="zh-CN" sz="3200"/>
              <a:t>Q</a:t>
            </a:r>
            <a:r>
              <a:rPr lang="zh-CN" altLang="en-US" sz="3200"/>
              <a:t>：他们在做什么呢？</a:t>
            </a:r>
            <a:endParaRPr lang="zh-CN" altLang="en-US" sz="3200"/>
          </a:p>
          <a:p>
            <a:pPr algn="l">
              <a:lnSpc>
                <a:spcPct val="140000"/>
              </a:lnSpc>
            </a:pPr>
            <a:r>
              <a:rPr lang="en-US" altLang="zh-CN" sz="3200"/>
              <a:t>A</a:t>
            </a:r>
            <a:r>
              <a:rPr lang="zh-CN" altLang="en-US" sz="3200"/>
              <a:t>：他们在打网球。</a:t>
            </a:r>
            <a:endParaRPr lang="zh-CN" altLang="en-US" sz="32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2215" y="1598930"/>
            <a:ext cx="4392295" cy="26111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46163" y="425479"/>
            <a:ext cx="5713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 b="1" dirty="0">
                <a:latin typeface="+mj-ea"/>
                <a:ea typeface="+mj-ea"/>
              </a:rPr>
              <a:t>对话练习</a:t>
            </a:r>
            <a:r>
              <a:rPr lang="zh-CN" altLang="en-US" sz="40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28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28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2800" b="1" i="1" dirty="0">
                <a:latin typeface="Calibri" panose="020F0502020204030204" pitchFamily="34" charset="0"/>
                <a:ea typeface="+mj-ea"/>
                <a:sym typeface="+mn-ea"/>
              </a:rPr>
              <a:t> </a:t>
            </a:r>
            <a:endParaRPr lang="en-US" altLang="zh-CN" sz="2800" b="1" i="1" dirty="0">
              <a:latin typeface="Calibri" panose="020F0502020204030204" pitchFamily="34" charset="0"/>
              <a:ea typeface="+mj-ea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390" y="3875405"/>
            <a:ext cx="2735580" cy="27355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40145" y="4756785"/>
            <a:ext cx="4425950" cy="14700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en-US" altLang="zh-CN" sz="3200"/>
              <a:t>Q</a:t>
            </a:r>
            <a:r>
              <a:rPr lang="zh-CN" altLang="en-US" sz="3200"/>
              <a:t>：他在做什么呢？</a:t>
            </a:r>
            <a:endParaRPr lang="zh-CN" altLang="en-US" sz="3200"/>
          </a:p>
          <a:p>
            <a:pPr algn="l">
              <a:lnSpc>
                <a:spcPct val="140000"/>
              </a:lnSpc>
            </a:pPr>
            <a:r>
              <a:rPr lang="en-US" altLang="zh-CN" sz="3200"/>
              <a:t>A</a:t>
            </a:r>
            <a:r>
              <a:rPr lang="zh-CN" altLang="en-US" sz="3200"/>
              <a:t>：他在卖水果。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386205" y="386715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zh-CN" altLang="en-US" sz="36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46163" y="425479"/>
            <a:ext cx="5713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 b="1" dirty="0">
                <a:latin typeface="+mj-ea"/>
                <a:ea typeface="+mj-ea"/>
              </a:rPr>
              <a:t>对话练习</a:t>
            </a:r>
            <a:r>
              <a:rPr lang="zh-CN" altLang="en-US" sz="40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28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28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2800" b="1" i="1" dirty="0">
                <a:latin typeface="Calibri" panose="020F0502020204030204" pitchFamily="34" charset="0"/>
                <a:ea typeface="+mj-ea"/>
                <a:sym typeface="+mn-ea"/>
              </a:rPr>
              <a:t> </a:t>
            </a:r>
            <a:endParaRPr lang="en-US" altLang="zh-CN" sz="2800" b="1" i="1" dirty="0">
              <a:latin typeface="Calibri" panose="020F0502020204030204" pitchFamily="34" charset="0"/>
              <a:ea typeface="+mj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4673"/>
          <a:stretch>
            <a:fillRect/>
          </a:stretch>
        </p:blipFill>
        <p:spPr>
          <a:xfrm>
            <a:off x="1257300" y="1544955"/>
            <a:ext cx="3454400" cy="30524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979795" y="1877060"/>
            <a:ext cx="4425950" cy="14700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en-US" altLang="zh-CN" sz="3200"/>
              <a:t>Q</a:t>
            </a:r>
            <a:r>
              <a:rPr lang="zh-CN" altLang="en-US" sz="3200"/>
              <a:t>：他们在做什么呢？</a:t>
            </a:r>
            <a:endParaRPr lang="zh-CN" altLang="en-US" sz="3200"/>
          </a:p>
          <a:p>
            <a:pPr algn="l">
              <a:lnSpc>
                <a:spcPct val="140000"/>
              </a:lnSpc>
            </a:pPr>
            <a:r>
              <a:rPr lang="en-US" altLang="zh-CN" sz="3200"/>
              <a:t>A</a:t>
            </a:r>
            <a:r>
              <a:rPr lang="zh-CN" altLang="en-US" sz="3200"/>
              <a:t>：他们在整理房间。</a:t>
            </a:r>
            <a:endParaRPr lang="zh-CN" altLang="en-US" sz="32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555" y="4218305"/>
            <a:ext cx="3371850" cy="22440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441575" y="4992370"/>
            <a:ext cx="4425950" cy="14700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en-US" altLang="zh-CN" sz="3200"/>
              <a:t>Q</a:t>
            </a:r>
            <a:r>
              <a:rPr lang="zh-CN" altLang="en-US" sz="3200"/>
              <a:t>：小狗在做什么呢？</a:t>
            </a:r>
            <a:endParaRPr lang="zh-CN" altLang="en-US" sz="3200"/>
          </a:p>
          <a:p>
            <a:pPr algn="l">
              <a:lnSpc>
                <a:spcPct val="140000"/>
              </a:lnSpc>
            </a:pPr>
            <a:r>
              <a:rPr lang="en-US" altLang="zh-CN" sz="3200"/>
              <a:t>A</a:t>
            </a:r>
            <a:r>
              <a:rPr lang="zh-CN" altLang="en-US" sz="3200"/>
              <a:t>：它在开车。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1911350" y="653415"/>
            <a:ext cx="86995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被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让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叫 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in Passive-Voice Sentences</a:t>
            </a:r>
            <a:endParaRPr lang="en-US" altLang="zh-CN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23290" y="1422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zh-CN" altLang="en-US" sz="36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35710" y="1350010"/>
            <a:ext cx="97205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receiver of the action + </a:t>
            </a:r>
            <a:r>
              <a:rPr lang="zh-CN" altLang="en-US" sz="2800"/>
              <a:t>被</a:t>
            </a:r>
            <a:r>
              <a:rPr lang="en-US" altLang="zh-CN" sz="2800"/>
              <a:t>/</a:t>
            </a:r>
            <a:r>
              <a:rPr lang="zh-CN" altLang="en-US" sz="2800"/>
              <a:t>叫</a:t>
            </a:r>
            <a:r>
              <a:rPr lang="en-US" altLang="zh-CN" sz="2800"/>
              <a:t>/</a:t>
            </a:r>
            <a:r>
              <a:rPr lang="zh-CN" altLang="en-US" sz="2800"/>
              <a:t>让 </a:t>
            </a:r>
            <a:r>
              <a:rPr lang="en-US" altLang="zh-CN" sz="2800"/>
              <a:t>+ agent of the action + verb +other element (complement/</a:t>
            </a:r>
            <a:r>
              <a:rPr lang="zh-CN" altLang="en-US" sz="2800"/>
              <a:t>了</a:t>
            </a:r>
            <a:r>
              <a:rPr lang="en-US" altLang="zh-CN" sz="2800"/>
              <a:t>, etc)</a:t>
            </a:r>
            <a:endParaRPr lang="en-US" altLang="zh-CN" sz="2800"/>
          </a:p>
        </p:txBody>
      </p:sp>
      <p:sp>
        <p:nvSpPr>
          <p:cNvPr id="8" name="矩形 7"/>
          <p:cNvSpPr/>
          <p:nvPr/>
        </p:nvSpPr>
        <p:spPr>
          <a:xfrm>
            <a:off x="485677" y="3423335"/>
            <a:ext cx="7956024" cy="646331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3600" dirty="0" smtClean="0"/>
              <a:t>我</a:t>
            </a:r>
            <a:r>
              <a:rPr lang="zh-CN" altLang="en-US" sz="3600" dirty="0"/>
              <a:t>的功</a:t>
            </a:r>
            <a:r>
              <a:rPr lang="zh-CN" altLang="en-US" sz="3600" dirty="0" smtClean="0"/>
              <a:t>课  </a:t>
            </a:r>
            <a:r>
              <a:rPr lang="zh-CN" altLang="en-US" sz="3600" dirty="0" smtClean="0">
                <a:solidFill>
                  <a:srgbClr val="FF0000"/>
                </a:solidFill>
              </a:rPr>
              <a:t>被 </a:t>
            </a:r>
            <a:r>
              <a:rPr lang="en-US" altLang="zh-CN" sz="3600" dirty="0" smtClean="0">
                <a:solidFill>
                  <a:srgbClr val="FF0000"/>
                </a:solidFill>
              </a:rPr>
              <a:t>/ </a:t>
            </a:r>
            <a:r>
              <a:rPr lang="zh-CN" altLang="en-US" sz="3600" dirty="0" smtClean="0">
                <a:solidFill>
                  <a:srgbClr val="FF0000"/>
                </a:solidFill>
              </a:rPr>
              <a:t>叫 </a:t>
            </a:r>
            <a:r>
              <a:rPr lang="en-US" altLang="zh-CN" sz="3600" dirty="0" smtClean="0">
                <a:solidFill>
                  <a:srgbClr val="FF0000"/>
                </a:solidFill>
              </a:rPr>
              <a:t>/ </a:t>
            </a:r>
            <a:r>
              <a:rPr lang="zh-CN" altLang="en-US" sz="3600" dirty="0" smtClean="0">
                <a:solidFill>
                  <a:srgbClr val="FF0000"/>
                </a:solidFill>
              </a:rPr>
              <a:t>让  </a:t>
            </a:r>
            <a:r>
              <a:rPr lang="zh-CN" altLang="en-US" sz="3600" dirty="0" smtClean="0"/>
              <a:t>狗     吃     了</a:t>
            </a:r>
            <a:r>
              <a:rPr lang="zh-CN" altLang="en-US" sz="3600" dirty="0"/>
              <a:t>。</a:t>
            </a:r>
            <a:endParaRPr lang="zh-HK" altLang="en-US" sz="3600" dirty="0"/>
          </a:p>
        </p:txBody>
      </p:sp>
      <p:sp>
        <p:nvSpPr>
          <p:cNvPr id="10" name="文字方塊 4"/>
          <p:cNvSpPr txBox="1"/>
          <p:nvPr/>
        </p:nvSpPr>
        <p:spPr>
          <a:xfrm>
            <a:off x="836585" y="2918813"/>
            <a:ext cx="1089889" cy="40011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000" dirty="0" smtClean="0"/>
              <a:t>receiver</a:t>
            </a:r>
            <a:endParaRPr lang="zh-HK" altLang="en-US" sz="2000" dirty="0"/>
          </a:p>
        </p:txBody>
      </p:sp>
      <p:sp>
        <p:nvSpPr>
          <p:cNvPr id="14" name="文字方塊 5"/>
          <p:cNvSpPr txBox="1"/>
          <p:nvPr/>
        </p:nvSpPr>
        <p:spPr>
          <a:xfrm>
            <a:off x="4704075" y="2919279"/>
            <a:ext cx="912418" cy="3987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HK" sz="2000" dirty="0" smtClean="0"/>
              <a:t>agent</a:t>
            </a:r>
            <a:endParaRPr lang="zh-HK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5843176" y="2918902"/>
            <a:ext cx="683200" cy="400110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p>
            <a:pPr algn="ctr"/>
            <a:r>
              <a:rPr lang="en-US" altLang="zh-HK" sz="2000" dirty="0"/>
              <a:t>verb</a:t>
            </a:r>
            <a:endParaRPr lang="en-US" altLang="zh-HK" sz="2000" dirty="0"/>
          </a:p>
        </p:txBody>
      </p:sp>
      <p:sp>
        <p:nvSpPr>
          <p:cNvPr id="16" name="矩形 15"/>
          <p:cNvSpPr/>
          <p:nvPr/>
        </p:nvSpPr>
        <p:spPr>
          <a:xfrm>
            <a:off x="6649085" y="2880995"/>
            <a:ext cx="1792605" cy="4603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r>
              <a:rPr lang="en-US" altLang="zh-HK" dirty="0"/>
              <a:t>complement</a:t>
            </a:r>
            <a:endParaRPr lang="zh-HK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886362" y="4098876"/>
            <a:ext cx="6096000" cy="461665"/>
          </a:xfrm>
          <a:prstGeom prst="rect">
            <a:avLst/>
          </a:prstGeom>
        </p:spPr>
        <p:txBody>
          <a:bodyPr>
            <a:spAutoFit/>
          </a:bodyPr>
          <a:p>
            <a:pPr algn="ctr"/>
            <a:r>
              <a:rPr lang="en-US" altLang="zh-HK" sz="2400" dirty="0"/>
              <a:t>(</a:t>
            </a:r>
            <a:r>
              <a:rPr lang="en-US" altLang="zh-HK" sz="2400" dirty="0" smtClean="0"/>
              <a:t>My homework was eaten by my dog</a:t>
            </a:r>
            <a:r>
              <a:rPr lang="en-US" altLang="zh-HK" sz="2400" dirty="0"/>
              <a:t>.)</a:t>
            </a:r>
            <a:endParaRPr lang="zh-HK" altLang="en-US" sz="2400" dirty="0"/>
          </a:p>
        </p:txBody>
      </p:sp>
      <p:pic>
        <p:nvPicPr>
          <p:cNvPr id="18" name="圖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2015" y="2667130"/>
            <a:ext cx="2793855" cy="215839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230120" y="5193665"/>
            <a:ext cx="7732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It often carries negative connotations and usually appears in situations that are unpleasant for the receiver of the action, or situationa where something is lost.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ldLvl="0" animBg="1"/>
      <p:bldP spid="14" grpId="0" bldLvl="0" animBg="1"/>
      <p:bldP spid="15" grpId="0" bldLvl="0" animBg="1"/>
      <p:bldP spid="16" grpId="0" bldLvl="0" animBg="1"/>
      <p:bldP spid="17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1911350" y="653415"/>
            <a:ext cx="86995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被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让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叫 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in Passive-Voice Sentences</a:t>
            </a:r>
            <a:endParaRPr lang="en-US" altLang="zh-CN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23290" y="1422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zh-CN" altLang="en-US" sz="36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35710" y="1350010"/>
            <a:ext cx="97205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receiver of the action + </a:t>
            </a:r>
            <a:r>
              <a:rPr lang="zh-CN" altLang="en-US" sz="2800"/>
              <a:t>被</a:t>
            </a:r>
            <a:r>
              <a:rPr lang="en-US" altLang="zh-CN" sz="2800"/>
              <a:t>/</a:t>
            </a:r>
            <a:r>
              <a:rPr lang="zh-CN" altLang="en-US" sz="2800"/>
              <a:t>叫</a:t>
            </a:r>
            <a:r>
              <a:rPr lang="en-US" altLang="zh-CN" sz="2800"/>
              <a:t>/</a:t>
            </a:r>
            <a:r>
              <a:rPr lang="zh-CN" altLang="en-US" sz="2800"/>
              <a:t>让 </a:t>
            </a:r>
            <a:r>
              <a:rPr lang="en-US" altLang="zh-CN" sz="2800"/>
              <a:t>+ agent of the action + verb +other element (complement/</a:t>
            </a:r>
            <a:r>
              <a:rPr lang="zh-CN" altLang="en-US" sz="2800"/>
              <a:t>了</a:t>
            </a:r>
            <a:r>
              <a:rPr lang="en-US" altLang="zh-CN" sz="2800"/>
              <a:t>, etc)</a:t>
            </a:r>
            <a:endParaRPr lang="en-US" altLang="zh-CN" sz="2800"/>
          </a:p>
        </p:txBody>
      </p:sp>
      <p:sp>
        <p:nvSpPr>
          <p:cNvPr id="20" name="矩形 19"/>
          <p:cNvSpPr/>
          <p:nvPr/>
        </p:nvSpPr>
        <p:spPr>
          <a:xfrm>
            <a:off x="1586132" y="5386755"/>
            <a:ext cx="5565140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3600" dirty="0" smtClean="0"/>
              <a:t>网球拍被</a:t>
            </a:r>
            <a:r>
              <a:rPr lang="en-US" altLang="zh-CN" sz="3600" dirty="0" smtClean="0"/>
              <a:t>/</a:t>
            </a:r>
            <a:r>
              <a:rPr lang="zh-CN" altLang="en-US" sz="3600" dirty="0" smtClean="0"/>
              <a:t>叫</a:t>
            </a:r>
            <a:r>
              <a:rPr lang="en-US" altLang="zh-CN" sz="3600" dirty="0" smtClean="0"/>
              <a:t>/</a:t>
            </a:r>
            <a:r>
              <a:rPr lang="zh-CN" altLang="en-US" sz="3600" dirty="0" smtClean="0"/>
              <a:t>让他压坏了</a:t>
            </a:r>
            <a:r>
              <a:rPr lang="zh-CN" altLang="en-US" sz="3600" dirty="0"/>
              <a:t>。</a:t>
            </a:r>
            <a:endParaRPr lang="zh-HK" altLang="en-US" sz="3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4155" y="3368675"/>
            <a:ext cx="1781175" cy="11468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>
            <a:off x="7641590" y="2323465"/>
            <a:ext cx="1838325" cy="12763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86132" y="3230930"/>
            <a:ext cx="5107940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3600" dirty="0" smtClean="0"/>
              <a:t>梨被</a:t>
            </a:r>
            <a:r>
              <a:rPr lang="en-US" altLang="zh-CN" sz="3600" dirty="0" smtClean="0"/>
              <a:t>/</a:t>
            </a:r>
            <a:r>
              <a:rPr lang="zh-CN" altLang="en-US" sz="3600" dirty="0" smtClean="0"/>
              <a:t>叫</a:t>
            </a:r>
            <a:r>
              <a:rPr lang="en-US" altLang="zh-CN" sz="3600" dirty="0" smtClean="0"/>
              <a:t>/</a:t>
            </a:r>
            <a:r>
              <a:rPr lang="zh-CN" altLang="en-US" sz="3600" dirty="0" smtClean="0"/>
              <a:t>让西瓜压坏了</a:t>
            </a:r>
            <a:r>
              <a:rPr lang="zh-CN" altLang="en-US" sz="3600" dirty="0"/>
              <a:t>。</a:t>
            </a:r>
            <a:endParaRPr lang="zh-HK" altLang="en-US" sz="3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885" y="5255895"/>
            <a:ext cx="1733550" cy="1352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">
            <a:off x="9683750" y="4473575"/>
            <a:ext cx="1445895" cy="1330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1911350" y="653415"/>
            <a:ext cx="86995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被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让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叫 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in Passive-Voice Sentences</a:t>
            </a:r>
            <a:endParaRPr lang="en-US" altLang="zh-CN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23290" y="1422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zh-CN" altLang="en-US" sz="36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35710" y="1350010"/>
            <a:ext cx="97205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receiver of the action + </a:t>
            </a:r>
            <a:r>
              <a:rPr lang="zh-CN" altLang="en-US" sz="2800"/>
              <a:t>被</a:t>
            </a:r>
            <a:r>
              <a:rPr lang="en-US" altLang="zh-CN" sz="2800"/>
              <a:t>/</a:t>
            </a:r>
            <a:r>
              <a:rPr lang="zh-CN" altLang="en-US" sz="2800"/>
              <a:t>叫</a:t>
            </a:r>
            <a:r>
              <a:rPr lang="en-US" altLang="zh-CN" sz="2800"/>
              <a:t>/</a:t>
            </a:r>
            <a:r>
              <a:rPr lang="zh-CN" altLang="en-US" sz="2800"/>
              <a:t>让 </a:t>
            </a:r>
            <a:r>
              <a:rPr lang="en-US" altLang="zh-CN" sz="2800"/>
              <a:t>+ agent of the action + verb +other element (complement/</a:t>
            </a:r>
            <a:r>
              <a:rPr lang="zh-CN" altLang="en-US" sz="2800"/>
              <a:t>了</a:t>
            </a:r>
            <a:r>
              <a:rPr lang="en-US" altLang="zh-CN" sz="2800"/>
              <a:t>, etc)</a:t>
            </a:r>
            <a:endParaRPr lang="en-US" altLang="zh-CN" sz="28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9370" y="2339975"/>
            <a:ext cx="2326640" cy="20002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71782" y="3017570"/>
            <a:ext cx="6479540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3600" dirty="0" smtClean="0"/>
              <a:t>我的信用卡被</a:t>
            </a:r>
            <a:r>
              <a:rPr lang="en-US" altLang="zh-CN" sz="3600" dirty="0" smtClean="0"/>
              <a:t>/</a:t>
            </a:r>
            <a:r>
              <a:rPr lang="zh-CN" altLang="en-US" sz="3600" dirty="0" smtClean="0"/>
              <a:t>叫</a:t>
            </a:r>
            <a:r>
              <a:rPr lang="en-US" altLang="zh-CN" sz="3600" dirty="0" smtClean="0"/>
              <a:t>/</a:t>
            </a:r>
            <a:r>
              <a:rPr lang="zh-CN" altLang="en-US" sz="3600" dirty="0" smtClean="0"/>
              <a:t>让人拿走了</a:t>
            </a:r>
            <a:r>
              <a:rPr lang="zh-CN" altLang="en-US" sz="3600" dirty="0"/>
              <a:t>。</a:t>
            </a:r>
            <a:endParaRPr lang="zh-HK" altLang="en-US" sz="36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550" y="4700270"/>
            <a:ext cx="2466975" cy="18573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38812" y="5306110"/>
            <a:ext cx="6022340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3600" dirty="0" smtClean="0"/>
              <a:t>我的啤酒被</a:t>
            </a:r>
            <a:r>
              <a:rPr lang="en-US" altLang="zh-CN" sz="3600" dirty="0" smtClean="0"/>
              <a:t>/</a:t>
            </a:r>
            <a:r>
              <a:rPr lang="zh-CN" altLang="en-US" sz="3600" dirty="0" smtClean="0"/>
              <a:t>叫</a:t>
            </a:r>
            <a:r>
              <a:rPr lang="en-US" altLang="zh-CN" sz="3600" dirty="0" smtClean="0"/>
              <a:t>/</a:t>
            </a:r>
            <a:r>
              <a:rPr lang="zh-CN" altLang="en-US" sz="3600" dirty="0" smtClean="0"/>
              <a:t>让姐姐喝</a:t>
            </a:r>
            <a:r>
              <a:rPr lang="zh-CN" altLang="en-US" sz="3600" dirty="0" smtClean="0"/>
              <a:t>了</a:t>
            </a:r>
            <a:r>
              <a:rPr lang="zh-CN" altLang="en-US" sz="3600" dirty="0"/>
              <a:t>。</a:t>
            </a:r>
            <a:endParaRPr lang="zh-HK" altLang="en-US" sz="3600" dirty="0"/>
          </a:p>
        </p:txBody>
      </p:sp>
      <p:sp>
        <p:nvSpPr>
          <p:cNvPr id="21" name="文本框 20"/>
          <p:cNvSpPr txBox="1"/>
          <p:nvPr/>
        </p:nvSpPr>
        <p:spPr>
          <a:xfrm>
            <a:off x="7803515" y="4700270"/>
            <a:ext cx="1042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姐姐</a:t>
            </a:r>
            <a:endParaRPr lang="zh-CN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1911350" y="755015"/>
            <a:ext cx="86995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被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让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叫 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in Passive-Voice Sentences</a:t>
            </a:r>
            <a:endParaRPr lang="en-US" altLang="zh-CN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5990" y="2184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zh-CN" altLang="en-US" sz="36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pic>
        <p:nvPicPr>
          <p:cNvPr id="1073741831" name="officeArt object"/>
          <p:cNvPicPr>
            <a:picLocks noChangeAspect="1"/>
          </p:cNvPicPr>
          <p:nvPr/>
        </p:nvPicPr>
        <p:blipFill>
          <a:blip r:embed="rId1"/>
          <a:srcRect t="7893" b="3761"/>
          <a:stretch>
            <a:fillRect/>
          </a:stretch>
        </p:blipFill>
        <p:spPr>
          <a:xfrm>
            <a:off x="2329180" y="1662430"/>
            <a:ext cx="7534275" cy="3027680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3465195" y="4812030"/>
            <a:ext cx="6150610" cy="17703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b="1"/>
              <a:t>我吃了苹果。         S＋V＋O</a:t>
            </a:r>
            <a:endParaRPr lang="zh-CN" altLang="en-US" sz="2800" b="1"/>
          </a:p>
          <a:p>
            <a:pPr algn="l">
              <a:lnSpc>
                <a:spcPct val="130000"/>
              </a:lnSpc>
            </a:pPr>
            <a:r>
              <a:rPr lang="zh-CN" altLang="en-US" sz="2800" b="1"/>
              <a:t>苹果被我吃了。    O＋被＋S＋V</a:t>
            </a:r>
            <a:endParaRPr lang="zh-CN" altLang="en-US" sz="2800" b="1"/>
          </a:p>
          <a:p>
            <a:pPr algn="l">
              <a:lnSpc>
                <a:spcPct val="130000"/>
              </a:lnSpc>
            </a:pPr>
            <a:r>
              <a:rPr lang="zh-CN" altLang="en-US" sz="2800" b="1">
                <a:sym typeface="+mn-ea"/>
              </a:rPr>
              <a:t>我把苹果吃了。    S＋把＋O＋V</a:t>
            </a:r>
            <a:endParaRPr lang="zh-CN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051050" y="945515"/>
            <a:ext cx="86995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被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让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叫 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in Passive-Voice Sentences</a:t>
            </a:r>
            <a:endParaRPr lang="en-US" altLang="zh-CN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75690" y="4089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zh-CN" altLang="en-US" sz="36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5310" y="2224405"/>
            <a:ext cx="6973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你买的那些书被你的女朋友拿去了。</a:t>
            </a:r>
            <a:endParaRPr lang="zh-CN" altLang="en-US" sz="2800" b="1"/>
          </a:p>
        </p:txBody>
      </p:sp>
      <p:sp>
        <p:nvSpPr>
          <p:cNvPr id="4" name="文本框 3"/>
          <p:cNvSpPr txBox="1"/>
          <p:nvPr/>
        </p:nvSpPr>
        <p:spPr>
          <a:xfrm>
            <a:off x="4763135" y="2987040"/>
            <a:ext cx="6485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你的女朋友把你买的那些书拿去了。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3759200" y="3093720"/>
            <a:ext cx="1093470" cy="308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75310" y="4319905"/>
            <a:ext cx="6973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你昨天买的水果被王朋吃完了。</a:t>
            </a:r>
            <a:endParaRPr lang="zh-CN" altLang="en-US" sz="2800" b="1"/>
          </a:p>
        </p:txBody>
      </p:sp>
      <p:sp>
        <p:nvSpPr>
          <p:cNvPr id="13" name="文本框 12"/>
          <p:cNvSpPr txBox="1"/>
          <p:nvPr/>
        </p:nvSpPr>
        <p:spPr>
          <a:xfrm>
            <a:off x="4763135" y="5082540"/>
            <a:ext cx="6485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王朋把你昨天买的水果吃完了。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3759200" y="5189220"/>
            <a:ext cx="1093470" cy="308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4" grpId="0" animBg="1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051050" y="945515"/>
            <a:ext cx="86995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被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让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叫 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in Passive-Voice Sentences</a:t>
            </a:r>
            <a:endParaRPr lang="en-US" altLang="zh-CN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75690" y="4089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zh-CN" altLang="en-US" sz="36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21735" y="2159635"/>
            <a:ext cx="2705100" cy="16859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35" y="2054860"/>
            <a:ext cx="2552700" cy="1790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2260" y="3385185"/>
            <a:ext cx="887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李友</a:t>
            </a:r>
            <a:endParaRPr lang="zh-CN" altLang="en-US" b="1"/>
          </a:p>
        </p:txBody>
      </p:sp>
      <p:sp>
        <p:nvSpPr>
          <p:cNvPr id="8" name="文本框 7"/>
          <p:cNvSpPr txBox="1"/>
          <p:nvPr/>
        </p:nvSpPr>
        <p:spPr>
          <a:xfrm>
            <a:off x="7493635" y="2029460"/>
            <a:ext cx="4039870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李友喝了酸辣汤。</a:t>
            </a:r>
            <a:endParaRPr lang="zh-CN" altLang="en-US" sz="2800" b="1"/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rgbClr val="9D58A2"/>
                </a:solidFill>
              </a:rPr>
              <a:t>酸辣汤被李友喝了。</a:t>
            </a:r>
            <a:endParaRPr lang="zh-CN" altLang="en-US" sz="2800" b="1"/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</a:rPr>
              <a:t>李友把酸辣汤喝了。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0" y="4318635"/>
            <a:ext cx="3930015" cy="19653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704965" y="4351655"/>
            <a:ext cx="4039870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小猫吃了蛋糕。</a:t>
            </a:r>
            <a:endParaRPr lang="zh-CN" altLang="en-US" sz="2800" b="1"/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rgbClr val="9D58A2"/>
                </a:solidFill>
              </a:rPr>
              <a:t>蛋糕被小猫吃了。</a:t>
            </a:r>
            <a:endParaRPr lang="zh-CN" altLang="en-US" sz="2800" b="1"/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</a:rPr>
              <a:t>小猫把蛋糕吃了。</a:t>
            </a:r>
            <a:endParaRPr lang="zh-CN" altLang="en-US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051050" y="945515"/>
            <a:ext cx="86995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被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让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叫 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in Passive-Voice Sentences</a:t>
            </a:r>
            <a:endParaRPr lang="en-US" altLang="zh-CN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75690" y="4089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zh-CN" altLang="en-US" sz="36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93635" y="2016760"/>
            <a:ext cx="4039870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爸爸吃了凉拌黄瓜。</a:t>
            </a:r>
            <a:endParaRPr lang="zh-CN" altLang="en-US" sz="2800" b="1"/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rgbClr val="9D58A2"/>
                </a:solidFill>
              </a:rPr>
              <a:t>凉拌黄瓜被爸爸吃了。</a:t>
            </a:r>
            <a:endParaRPr lang="zh-CN" altLang="en-US" sz="2800" b="1"/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</a:rPr>
              <a:t>爸爸把凉拌黄瓜吃了。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93635" y="4354830"/>
            <a:ext cx="4039870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表姐卖了网球拍。</a:t>
            </a:r>
            <a:endParaRPr lang="zh-CN" altLang="en-US" sz="2800" b="1"/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rgbClr val="9D58A2"/>
                </a:solidFill>
              </a:rPr>
              <a:t>网球拍被表姐卖了。</a:t>
            </a:r>
            <a:endParaRPr lang="zh-CN" altLang="en-US" sz="2800" b="1"/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</a:rPr>
              <a:t>表姐把网球拍卖了。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6010" y="2172970"/>
            <a:ext cx="2619375" cy="17430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10" y="1887220"/>
            <a:ext cx="2247900" cy="20288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02920" y="3455670"/>
            <a:ext cx="887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爸爸</a:t>
            </a:r>
            <a:endParaRPr lang="zh-CN" altLang="en-US" b="1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165" y="4273550"/>
            <a:ext cx="2061845" cy="206184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86435" y="5875020"/>
            <a:ext cx="887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表姐</a:t>
            </a:r>
            <a:endParaRPr lang="zh-CN" altLang="en-US" b="1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010" y="4458970"/>
            <a:ext cx="2428875" cy="18764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236845" y="4452620"/>
            <a:ext cx="835025" cy="460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sell</a:t>
            </a:r>
            <a:endParaRPr lang="en-US" altLang="zh-CN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051050" y="945515"/>
            <a:ext cx="86995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被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让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叫 </a:t>
            </a:r>
            <a:r>
              <a:rPr lang="en-US" altLang="zh-CN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in Passive-Voice Sentences</a:t>
            </a:r>
            <a:endParaRPr lang="en-US" altLang="zh-CN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75690" y="4089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zh-CN" altLang="en-US" sz="36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78065" y="1959610"/>
            <a:ext cx="4039870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妈妈打扫了卧室。</a:t>
            </a:r>
            <a:endParaRPr lang="zh-CN" altLang="en-US" sz="2800" b="1"/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rgbClr val="9D58A2"/>
                </a:solidFill>
              </a:rPr>
              <a:t>卧室被妈妈打扫了。</a:t>
            </a:r>
            <a:endParaRPr lang="zh-CN" altLang="en-US" sz="2800" b="1"/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</a:rPr>
              <a:t>妈妈把卧室打扫了。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56120" y="4435475"/>
            <a:ext cx="4528185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高小音喝了卡布奇诺。</a:t>
            </a:r>
            <a:endParaRPr lang="zh-CN" altLang="en-US" sz="2800" b="1"/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rgbClr val="9D58A2"/>
                </a:solidFill>
              </a:rPr>
              <a:t>卡布奇诺被高小音喝了。</a:t>
            </a:r>
            <a:endParaRPr lang="zh-CN" altLang="en-US" sz="2800" b="1"/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</a:rPr>
              <a:t>高小音把卡布奇诺喝了。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8930" y="3430270"/>
            <a:ext cx="887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妈妈</a:t>
            </a:r>
            <a:endParaRPr lang="zh-CN" altLang="en-US" b="1"/>
          </a:p>
        </p:txBody>
      </p:sp>
      <p:sp>
        <p:nvSpPr>
          <p:cNvPr id="16" name="文本框 15"/>
          <p:cNvSpPr txBox="1"/>
          <p:nvPr/>
        </p:nvSpPr>
        <p:spPr>
          <a:xfrm>
            <a:off x="309245" y="5874385"/>
            <a:ext cx="1183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高小音</a:t>
            </a:r>
            <a:endParaRPr lang="zh-CN" altLang="en-US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6010" y="4592320"/>
            <a:ext cx="2619375" cy="17430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85" y="4191635"/>
            <a:ext cx="2143125" cy="21431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77970" y="4131945"/>
            <a:ext cx="1736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Cappuccino</a:t>
            </a:r>
            <a:endParaRPr lang="zh-CN" altLang="en-US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010" y="1927860"/>
            <a:ext cx="2620010" cy="19627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660" y="1997710"/>
            <a:ext cx="2419350" cy="18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240790" y="2819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77065" y="4981578"/>
            <a:ext cx="2046941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2800" dirty="0" err="1"/>
              <a:t>  z</a:t>
            </a:r>
            <a:r>
              <a:rPr kumimoji="1" lang="en-US" altLang="zh-CN" sz="2800" dirty="0" err="1" smtClean="0"/>
              <a:t>uò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yújiā</a:t>
            </a:r>
            <a:endParaRPr kumimoji="1" lang="en-US" altLang="zh-CN" sz="2800" dirty="0" smtClean="0"/>
          </a:p>
          <a:p>
            <a:r>
              <a:rPr kumimoji="1" lang="en-US" altLang="en-US" sz="3200" dirty="0" smtClean="0"/>
              <a:t>  做 瑜伽</a:t>
            </a:r>
            <a:endParaRPr kumimoji="1" lang="en-US" altLang="zh-CN" sz="3200" dirty="0" smtClean="0"/>
          </a:p>
          <a:p>
            <a:r>
              <a:rPr kumimoji="1" lang="en-US" altLang="zh-CN" sz="2800" dirty="0" smtClean="0"/>
              <a:t> 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do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yoga</a:t>
            </a:r>
            <a:endParaRPr kumimoji="1"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015" y="1371490"/>
            <a:ext cx="5362264" cy="33924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782" y="1295284"/>
            <a:ext cx="4345084" cy="34207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695" y="1295400"/>
            <a:ext cx="1313180" cy="13169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27370" y="4847590"/>
            <a:ext cx="60236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en-US" altLang="zh-CN" sz="2800" dirty="0" err="1" smtClean="0"/>
              <a:t>dǎ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tàijíquán</a:t>
            </a:r>
            <a:endParaRPr kumimoji="1" lang="en-US" altLang="zh-CN" sz="2800" dirty="0" smtClean="0"/>
          </a:p>
          <a:p>
            <a:pPr algn="ctr"/>
            <a:r>
              <a:rPr kumimoji="1" lang="zh-CN" altLang="en-US" sz="3200" dirty="0" smtClean="0"/>
              <a:t>打太极拳</a:t>
            </a:r>
            <a:endParaRPr kumimoji="1" lang="en-US" altLang="zh-CN" sz="3200" dirty="0" smtClean="0"/>
          </a:p>
          <a:p>
            <a:pPr algn="ctr"/>
            <a:r>
              <a:rPr kumimoji="1" lang="en-US" altLang="zh-CN" sz="2800" dirty="0" smtClean="0"/>
              <a:t>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do Tai Chi</a:t>
            </a:r>
            <a:endParaRPr kumimoji="1" lang="en-US" altLang="zh-CN" sz="2800" dirty="0" smtClean="0"/>
          </a:p>
          <a:p>
            <a:pPr algn="ctr"/>
            <a:r>
              <a:rPr kumimoji="1" lang="en-US" altLang="zh-CN" dirty="0"/>
              <a:t>(a kind of traditional Chinese shadow boxing)</a:t>
            </a:r>
            <a:endParaRPr kumimoji="1" lang="en-US" altLang="zh-C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0">
            <a:hlinkClick r:id="rId1" action="ppaction://hlinkfile"/>
          </p:cNvPr>
          <p:cNvSpPr>
            <a:spLocks noChangeArrowheads="1"/>
          </p:cNvSpPr>
          <p:nvPr/>
        </p:nvSpPr>
        <p:spPr bwMode="auto">
          <a:xfrm>
            <a:off x="4605339" y="2921635"/>
            <a:ext cx="2980690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915169"/>
                </a:solidFill>
                <a:latin typeface="Segoe Print" panose="02000600000000000000" charset="0"/>
                <a:ea typeface="YF补 汉仪夏日体" panose="020B0604000101010104" pitchFamily="34" charset="-128"/>
                <a:cs typeface="Segoe Print" panose="02000600000000000000" charset="0"/>
              </a:rPr>
              <a:t>Kahoot</a:t>
            </a:r>
            <a:endParaRPr lang="en-US" altLang="zh-CN" sz="6600" dirty="0">
              <a:solidFill>
                <a:srgbClr val="915169"/>
              </a:solidFill>
              <a:latin typeface="Segoe Print" panose="02000600000000000000" charset="0"/>
              <a:ea typeface="YF补 汉仪夏日体" panose="020B0604000101010104" pitchFamily="34" charset="-128"/>
              <a:cs typeface="Segoe Print" panose="02000600000000000000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0"/>
          <p:cNvSpPr>
            <a:spLocks noChangeArrowheads="1"/>
          </p:cNvSpPr>
          <p:nvPr/>
        </p:nvSpPr>
        <p:spPr bwMode="auto">
          <a:xfrm>
            <a:off x="3736341" y="2921635"/>
            <a:ext cx="4718685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915169"/>
                </a:solidFill>
                <a:latin typeface="Segoe Print" panose="02000600000000000000" charset="0"/>
                <a:ea typeface="YF补 汉仪夏日体" panose="020B0604000101010104" pitchFamily="34" charset="-128"/>
                <a:cs typeface="Segoe Print" panose="02000600000000000000" charset="0"/>
              </a:rPr>
              <a:t>Thank you!</a:t>
            </a:r>
            <a:endParaRPr lang="en-US" altLang="zh-CN" sz="6600" dirty="0">
              <a:solidFill>
                <a:srgbClr val="915169"/>
              </a:solidFill>
              <a:latin typeface="Segoe Print" panose="02000600000000000000" charset="0"/>
              <a:ea typeface="YF补 汉仪夏日体" panose="020B0604000101010104" pitchFamily="34" charset="-128"/>
              <a:cs typeface="Segoe Print" panose="0200060000000000000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175" y="1600835"/>
            <a:ext cx="5072380" cy="36556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04770" y="5622290"/>
            <a:ext cx="2663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美式足球比赛</a:t>
            </a:r>
            <a:endParaRPr lang="zh-CN" altLang="en-US" sz="2800" b="1"/>
          </a:p>
        </p:txBody>
      </p:sp>
      <p:sp>
        <p:nvSpPr>
          <p:cNvPr id="4" name="椭圆 3"/>
          <p:cNvSpPr/>
          <p:nvPr/>
        </p:nvSpPr>
        <p:spPr>
          <a:xfrm>
            <a:off x="3946525" y="2353945"/>
            <a:ext cx="1376680" cy="913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箭头连接符 4"/>
          <p:cNvCxnSpPr>
            <a:stCxn id="4" idx="6"/>
          </p:cNvCxnSpPr>
          <p:nvPr/>
        </p:nvCxnSpPr>
        <p:spPr>
          <a:xfrm flipV="1">
            <a:off x="5335905" y="1955165"/>
            <a:ext cx="1750060" cy="8553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162800" y="1684655"/>
            <a:ext cx="3602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他用手</a:t>
            </a:r>
            <a:r>
              <a:rPr lang="en-US" altLang="zh-CN" sz="2800" b="1"/>
              <a:t>_________</a:t>
            </a:r>
            <a:r>
              <a:rPr lang="zh-CN" altLang="en-US" sz="2800" b="1"/>
              <a:t>。</a:t>
            </a:r>
            <a:endParaRPr lang="zh-CN" altLang="en-US" sz="2800" b="1"/>
          </a:p>
        </p:txBody>
      </p:sp>
      <p:sp>
        <p:nvSpPr>
          <p:cNvPr id="7" name="文本框 6"/>
          <p:cNvSpPr txBox="1"/>
          <p:nvPr/>
        </p:nvSpPr>
        <p:spPr>
          <a:xfrm>
            <a:off x="8450580" y="1575435"/>
            <a:ext cx="1363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抱着球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192020" y="2672080"/>
            <a:ext cx="1828165" cy="2110105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>
            <a:off x="3946525" y="4237355"/>
            <a:ext cx="3357880" cy="27813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444105" y="4260215"/>
            <a:ext cx="3602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他穿着</a:t>
            </a:r>
            <a:r>
              <a:rPr lang="en-US" altLang="zh-CN" sz="2800" b="1"/>
              <a:t>_________</a:t>
            </a:r>
            <a:r>
              <a:rPr lang="zh-CN" altLang="en-US" sz="2800" b="1"/>
              <a:t>。</a:t>
            </a:r>
            <a:endParaRPr lang="zh-CN" altLang="en-US" sz="2800" b="1"/>
          </a:p>
        </p:txBody>
      </p:sp>
      <p:sp>
        <p:nvSpPr>
          <p:cNvPr id="11" name="文本框 10"/>
          <p:cNvSpPr txBox="1"/>
          <p:nvPr/>
        </p:nvSpPr>
        <p:spPr>
          <a:xfrm>
            <a:off x="8698230" y="4153535"/>
            <a:ext cx="1414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运动服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/>
      <p:bldP spid="8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151890" y="3327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7605" y="780716"/>
            <a:ext cx="7302500" cy="39751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04047" y="5187616"/>
            <a:ext cx="2965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dirty="0" smtClean="0"/>
              <a:t>她现在很</a:t>
            </a:r>
            <a:r>
              <a:rPr kumimoji="1" lang="en-US" altLang="zh-CN" sz="2800" dirty="0" smtClean="0"/>
              <a:t>____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3907370" y="5094913"/>
            <a:ext cx="548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b="1" dirty="0">
                <a:solidFill>
                  <a:srgbClr val="9D58A2"/>
                </a:solidFill>
              </a:rPr>
              <a:t>胖</a:t>
            </a:r>
            <a:endParaRPr kumimoji="1" lang="zh-CN" altLang="en-US" sz="2800" b="1" dirty="0">
              <a:solidFill>
                <a:srgbClr val="9D58A2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05521" y="5214353"/>
            <a:ext cx="232610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400" dirty="0" smtClean="0"/>
              <a:t>运动以后</a:t>
            </a:r>
            <a:r>
              <a:rPr kumimoji="1" lang="zh-CN" altLang="zh-CN" sz="2400" dirty="0"/>
              <a:t>……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7897394" y="5219700"/>
            <a:ext cx="2728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dirty="0" smtClean="0"/>
              <a:t>她现在很</a:t>
            </a:r>
            <a:r>
              <a:rPr kumimoji="1" lang="en-US" altLang="zh-CN" sz="2800" dirty="0" smtClean="0"/>
              <a:t>____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9482267" y="5136816"/>
            <a:ext cx="548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b="1" dirty="0" smtClean="0">
                <a:solidFill>
                  <a:srgbClr val="9D58A2"/>
                </a:solidFill>
              </a:rPr>
              <a:t>瘦</a:t>
            </a:r>
            <a:endParaRPr kumimoji="1" lang="zh-CN" altLang="en-US" sz="2800" b="1" dirty="0" smtClean="0">
              <a:solidFill>
                <a:srgbClr val="9D58A2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28365" y="5956935"/>
            <a:ext cx="6602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200" dirty="0" smtClean="0"/>
              <a:t>她</a:t>
            </a:r>
            <a:r>
              <a:rPr kumimoji="1" lang="en-US" altLang="zh-CN" sz="3200" dirty="0" smtClean="0"/>
              <a:t>_____</a:t>
            </a:r>
            <a:r>
              <a:rPr kumimoji="1" lang="zh-CN" altLang="en-US" sz="3200" dirty="0" smtClean="0"/>
              <a:t>减肥，</a:t>
            </a:r>
            <a:r>
              <a:rPr kumimoji="1" lang="en-US" altLang="zh-CN" sz="3200" dirty="0" smtClean="0"/>
              <a:t>______</a:t>
            </a:r>
            <a:r>
              <a:rPr kumimoji="1" lang="zh-CN" altLang="en-US" sz="3200" dirty="0" smtClean="0"/>
              <a:t>做很多运动。</a:t>
            </a:r>
            <a:endParaRPr kumimoji="1" lang="en-US" altLang="zh-CN" sz="3200" dirty="0" smtClean="0"/>
          </a:p>
        </p:txBody>
      </p:sp>
      <p:sp>
        <p:nvSpPr>
          <p:cNvPr id="10" name="椭圆 9"/>
          <p:cNvSpPr/>
          <p:nvPr/>
        </p:nvSpPr>
        <p:spPr>
          <a:xfrm>
            <a:off x="2851972" y="731709"/>
            <a:ext cx="2371387" cy="39589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dirty="0"/>
          </a:p>
        </p:txBody>
      </p:sp>
      <p:sp>
        <p:nvSpPr>
          <p:cNvPr id="15" name="椭圆 14"/>
          <p:cNvSpPr/>
          <p:nvPr/>
        </p:nvSpPr>
        <p:spPr>
          <a:xfrm>
            <a:off x="7669977" y="787469"/>
            <a:ext cx="2371387" cy="39589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284728" y="5892744"/>
            <a:ext cx="999490" cy="58356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kumimoji="1" lang="zh-CN" altLang="en-US" sz="3200" b="1" dirty="0">
                <a:solidFill>
                  <a:srgbClr val="9D58A2"/>
                </a:solidFill>
              </a:rPr>
              <a:t>愿意</a:t>
            </a:r>
            <a:endParaRPr kumimoji="1" lang="zh-CN" altLang="en-US" sz="3200" b="1" dirty="0">
              <a:solidFill>
                <a:srgbClr val="9D58A2"/>
              </a:solidFill>
            </a:endParaRPr>
          </a:p>
        </p:txBody>
      </p:sp>
      <p:sp>
        <p:nvSpPr>
          <p:cNvPr id="18" name="文字方塊 11"/>
          <p:cNvSpPr txBox="1"/>
          <p:nvPr/>
        </p:nvSpPr>
        <p:spPr>
          <a:xfrm>
            <a:off x="4949720" y="5665403"/>
            <a:ext cx="1126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HK" sz="2000" dirty="0" err="1" smtClean="0"/>
              <a:t>jiǎnféi</a:t>
            </a:r>
            <a:endParaRPr lang="zh-HK" altLang="en-US" sz="2000" dirty="0"/>
          </a:p>
        </p:txBody>
      </p:sp>
      <p:sp>
        <p:nvSpPr>
          <p:cNvPr id="19" name="矩形 18"/>
          <p:cNvSpPr/>
          <p:nvPr/>
        </p:nvSpPr>
        <p:spPr>
          <a:xfrm>
            <a:off x="3950468" y="5905444"/>
            <a:ext cx="999490" cy="58356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kumimoji="1" lang="zh-CN" altLang="en-US" sz="3200" b="1" dirty="0">
                <a:solidFill>
                  <a:srgbClr val="9D58A2"/>
                </a:solidFill>
              </a:rPr>
              <a:t>为了</a:t>
            </a:r>
            <a:endParaRPr kumimoji="1" lang="zh-CN" altLang="en-US" sz="3200" b="1" dirty="0">
              <a:solidFill>
                <a:srgbClr val="9D58A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 bldLvl="0" animBg="1"/>
      <p:bldP spid="15" grpId="0" bldLvl="0" animBg="1"/>
      <p:bldP spid="16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11223" y="5503539"/>
            <a:ext cx="50202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200" dirty="0" smtClean="0"/>
              <a:t>我们在布尔诺</a:t>
            </a:r>
            <a:r>
              <a:rPr kumimoji="1" lang="en-US" altLang="zh-CN" sz="3200" dirty="0" smtClean="0"/>
              <a:t>________</a:t>
            </a:r>
            <a:r>
              <a:rPr kumimoji="1" lang="zh-CN" altLang="zh-CN" sz="3200" dirty="0" smtClean="0"/>
              <a:t>。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3556731" y="5376687"/>
            <a:ext cx="189904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600" b="1" dirty="0" smtClean="0">
                <a:solidFill>
                  <a:srgbClr val="9D58A2"/>
                </a:solidFill>
              </a:rPr>
              <a:t>上大学</a:t>
            </a:r>
            <a:endParaRPr kumimoji="1" lang="zh-CN" altLang="en-US" sz="3600" b="1" dirty="0" smtClean="0">
              <a:solidFill>
                <a:srgbClr val="9D58A2"/>
              </a:solidFill>
            </a:endParaRPr>
          </a:p>
        </p:txBody>
      </p:sp>
      <p:pic>
        <p:nvPicPr>
          <p:cNvPr id="14" name="圖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5" y="1604010"/>
            <a:ext cx="5082540" cy="33877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375" y="1296621"/>
            <a:ext cx="4909408" cy="369525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374375" y="5453456"/>
            <a:ext cx="527296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600" dirty="0" smtClean="0"/>
              <a:t>下面的人要</a:t>
            </a:r>
            <a:r>
              <a:rPr kumimoji="1" lang="zh-CN" altLang="en-US" sz="3600" dirty="0" smtClean="0">
                <a:solidFill>
                  <a:schemeClr val="tx1"/>
                </a:solidFill>
              </a:rPr>
              <a:t>被</a:t>
            </a:r>
            <a:r>
              <a:rPr kumimoji="1" lang="en-US" altLang="zh-CN" sz="3600" dirty="0" smtClean="0"/>
              <a:t>____</a:t>
            </a:r>
            <a:r>
              <a:rPr kumimoji="1" lang="zh-CN" altLang="en-US" sz="3600" dirty="0" smtClean="0"/>
              <a:t>死了。</a:t>
            </a:r>
            <a:endParaRPr kumimoji="1" lang="zh-CN" altLang="en-US" sz="3600" dirty="0"/>
          </a:p>
        </p:txBody>
      </p:sp>
      <p:sp>
        <p:nvSpPr>
          <p:cNvPr id="21" name="矩形 20"/>
          <p:cNvSpPr/>
          <p:nvPr/>
        </p:nvSpPr>
        <p:spPr>
          <a:xfrm>
            <a:off x="9346845" y="5379480"/>
            <a:ext cx="641985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kumimoji="1" lang="zh-CN" altLang="en-US" sz="3600" b="1" dirty="0">
                <a:solidFill>
                  <a:srgbClr val="9D58A2"/>
                </a:solidFill>
              </a:rPr>
              <a:t>压</a:t>
            </a:r>
            <a:endParaRPr kumimoji="1" lang="zh-CN" altLang="en-US" sz="3600" b="1" dirty="0">
              <a:solidFill>
                <a:srgbClr val="9D58A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151890" y="2184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0276" y="2343578"/>
            <a:ext cx="2778524" cy="275629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6477" y="6010634"/>
            <a:ext cx="73020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200" dirty="0" smtClean="0"/>
              <a:t>现在，你们的中文都说得很</a:t>
            </a:r>
            <a:r>
              <a:rPr kumimoji="1" lang="en-US" altLang="zh-CN" sz="3200" dirty="0" smtClean="0"/>
              <a:t>_____</a:t>
            </a:r>
            <a:r>
              <a:rPr kumimoji="1" lang="zh-CN" altLang="en-US" sz="3200" dirty="0" smtClean="0"/>
              <a:t>。</a:t>
            </a:r>
            <a:endParaRPr kumimoji="1"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6824389" y="5938858"/>
            <a:ext cx="122517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200" b="1" dirty="0" smtClean="0">
                <a:solidFill>
                  <a:srgbClr val="9D58A2"/>
                </a:solidFill>
              </a:rPr>
              <a:t>棒</a:t>
            </a:r>
            <a:endParaRPr kumimoji="1" lang="zh-CN" altLang="en-US" sz="3200" b="1" dirty="0" smtClean="0">
              <a:solidFill>
                <a:srgbClr val="9D58A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3717" y="5337094"/>
            <a:ext cx="9392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200" dirty="0" smtClean="0">
                <a:solidFill>
                  <a:srgbClr val="6B4D4D"/>
                </a:solidFill>
              </a:rPr>
              <a:t>为了</a:t>
            </a:r>
            <a:r>
              <a:rPr kumimoji="1" lang="en-US" altLang="zh-CN" sz="3200" dirty="0" smtClean="0"/>
              <a:t>_____</a:t>
            </a:r>
            <a:r>
              <a:rPr kumimoji="1" lang="zh-CN" altLang="en-US" sz="3200" dirty="0" smtClean="0"/>
              <a:t>中文</a:t>
            </a:r>
            <a:r>
              <a:rPr kumimoji="1" lang="en-US" altLang="zh-CN" sz="3200" dirty="0" smtClean="0"/>
              <a:t>______</a:t>
            </a:r>
            <a:r>
              <a:rPr kumimoji="1" lang="zh-CN" altLang="en-US" sz="3200" dirty="0" smtClean="0"/>
              <a:t>，你们天天读课文、听录音。</a:t>
            </a:r>
            <a:endParaRPr kumimoji="1"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3" y="1253505"/>
            <a:ext cx="6127765" cy="37403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199" y="739960"/>
            <a:ext cx="2200785" cy="2210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892" y="2914440"/>
            <a:ext cx="2279080" cy="2097852"/>
          </a:xfrm>
          <a:prstGeom prst="rect">
            <a:avLst/>
          </a:prstGeom>
        </p:spPr>
      </p:pic>
      <p:sp>
        <p:nvSpPr>
          <p:cNvPr id="13" name="上箭头 12"/>
          <p:cNvSpPr/>
          <p:nvPr/>
        </p:nvSpPr>
        <p:spPr>
          <a:xfrm>
            <a:off x="7992488" y="2300743"/>
            <a:ext cx="1550285" cy="252381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511955" y="5244761"/>
            <a:ext cx="999490" cy="58356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kumimoji="1" lang="zh-CN" altLang="en-US" sz="3200" b="1" dirty="0">
                <a:solidFill>
                  <a:srgbClr val="9D58A2"/>
                </a:solidFill>
              </a:rPr>
              <a:t>水平</a:t>
            </a:r>
            <a:endParaRPr kumimoji="1" lang="zh-CN" altLang="en-US" sz="3200" b="1" dirty="0">
              <a:solidFill>
                <a:srgbClr val="9D58A2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555311" y="5253172"/>
            <a:ext cx="999490" cy="58356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kumimoji="1" lang="zh-CN" altLang="en-US" sz="3200" b="1" dirty="0">
                <a:solidFill>
                  <a:srgbClr val="9D58A2"/>
                </a:solidFill>
              </a:rPr>
              <a:t>提高</a:t>
            </a:r>
            <a:endParaRPr kumimoji="1" lang="zh-CN" altLang="en-US" sz="3200" b="1" dirty="0">
              <a:solidFill>
                <a:srgbClr val="9D58A2"/>
              </a:solidFill>
            </a:endParaRPr>
          </a:p>
        </p:txBody>
      </p:sp>
      <p:sp>
        <p:nvSpPr>
          <p:cNvPr id="26" name="文字方塊 3"/>
          <p:cNvSpPr txBox="1"/>
          <p:nvPr/>
        </p:nvSpPr>
        <p:spPr>
          <a:xfrm>
            <a:off x="8361291" y="1688758"/>
            <a:ext cx="13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HK" sz="3200" dirty="0" smtClean="0"/>
              <a:t>level</a:t>
            </a:r>
            <a:endParaRPr lang="zh-HK" altLang="en-US" sz="3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13" grpId="0" bldLvl="0" animBg="1"/>
      <p:bldP spid="19" grpId="0"/>
      <p:bldP spid="21" grpId="0"/>
      <p:bldP spid="26" grpId="0"/>
    </p:bldLst>
  </p:timing>
</p:sld>
</file>

<file path=ppt/tags/tag1.xml><?xml version="1.0" encoding="utf-8"?>
<p:tagLst xmlns:p="http://schemas.openxmlformats.org/presentationml/2006/main">
  <p:tag name="KSO_WM_DOC_GUID" val="{3918e17c-46a2-40b9-8ebe-21154d3501b4}"/>
</p:tagLst>
</file>

<file path=ppt/theme/theme1.xml><?xml version="1.0" encoding="utf-8"?>
<a:theme xmlns:a="http://schemas.openxmlformats.org/drawingml/2006/main" name="A000120141119A01PPBG">
  <a:themeElements>
    <a:clrScheme name="自定义 138">
      <a:dk1>
        <a:srgbClr val="4D4D4D"/>
      </a:dk1>
      <a:lt1>
        <a:srgbClr val="FFFFFF"/>
      </a:lt1>
      <a:dk2>
        <a:srgbClr val="4D4D4D"/>
      </a:dk2>
      <a:lt2>
        <a:srgbClr val="FFFFFF"/>
      </a:lt2>
      <a:accent1>
        <a:srgbClr val="915169"/>
      </a:accent1>
      <a:accent2>
        <a:srgbClr val="D08B76"/>
      </a:accent2>
      <a:accent3>
        <a:srgbClr val="FFB14A"/>
      </a:accent3>
      <a:accent4>
        <a:srgbClr val="9CCF96"/>
      </a:accent4>
      <a:accent5>
        <a:srgbClr val="81C9DF"/>
      </a:accent5>
      <a:accent6>
        <a:srgbClr val="BD89B9"/>
      </a:accent6>
      <a:hlink>
        <a:srgbClr val="EB2D68"/>
      </a:hlink>
      <a:folHlink>
        <a:srgbClr val="7F7F7F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小清新文艺花瓣模板</Template>
  <TotalTime>0</TotalTime>
  <Words>7495</Words>
  <Application>WPS 演示</Application>
  <PresentationFormat>宽屏</PresentationFormat>
  <Paragraphs>843</Paragraphs>
  <Slides>51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71" baseType="lpstr">
      <vt:lpstr>Arial</vt:lpstr>
      <vt:lpstr>宋体</vt:lpstr>
      <vt:lpstr>Wingdings</vt:lpstr>
      <vt:lpstr>Calibri</vt:lpstr>
      <vt:lpstr>幼圆</vt:lpstr>
      <vt:lpstr>等线 Light</vt:lpstr>
      <vt:lpstr>Tempus Sans ITC</vt:lpstr>
      <vt:lpstr>Wingdings 2</vt:lpstr>
      <vt:lpstr>微软雅黑</vt:lpstr>
      <vt:lpstr>YF补 汉仪夏日体</vt:lpstr>
      <vt:lpstr>MS UI Gothic</vt:lpstr>
      <vt:lpstr>Times New Roman</vt:lpstr>
      <vt:lpstr>Microsoft JhengHei</vt:lpstr>
      <vt:lpstr>Wingdings</vt:lpstr>
      <vt:lpstr>等线</vt:lpstr>
      <vt:lpstr>Arial Unicode MS</vt:lpstr>
      <vt:lpstr>黑体</vt:lpstr>
      <vt:lpstr>Segoe Print</vt:lpstr>
      <vt:lpstr>Gabriola</vt:lpstr>
      <vt:lpstr>A000120141119A01PPBG</vt:lpstr>
      <vt:lpstr>运动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   Duration of Non-action：Time expression + 没 + V + (了)</vt:lpstr>
      <vt:lpstr>1.   Duration of Non-action：Time expression + 没 + V + 了</vt:lpstr>
      <vt:lpstr>1.   Duration of Non-action：Time expression + 没 + V + 了</vt:lpstr>
      <vt:lpstr>1.   Duration of Non-action：Time expression + 没 + V + 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5. The Particle 着 (zhe) </vt:lpstr>
      <vt:lpstr>5. The Particle 着 (zhe) </vt:lpstr>
      <vt:lpstr>PowerPoint 演示文稿</vt:lpstr>
      <vt:lpstr>PowerPoint 演示文稿</vt:lpstr>
      <vt:lpstr>The Practicle 着</vt:lpstr>
      <vt:lpstr>PowerPoint 演示文稿</vt:lpstr>
      <vt:lpstr>PowerPoint 演示文稿</vt:lpstr>
      <vt:lpstr>被/让/叫 in Passive-Voice Sentences</vt:lpstr>
      <vt:lpstr>被/让/叫 in Passive-Voice Sentences</vt:lpstr>
      <vt:lpstr>被/让/叫 in Passive-Voice Sentences</vt:lpstr>
      <vt:lpstr>被/让/叫 in Passive-Voice Sentences</vt:lpstr>
      <vt:lpstr>被/让/叫 in Passive-Voice Sentences</vt:lpstr>
      <vt:lpstr>被/让/叫 in Passive-Voice Sentences</vt:lpstr>
      <vt:lpstr>被/让/叫 in Passive-Voice Sentences</vt:lpstr>
      <vt:lpstr>被/让/叫 in Passive-Voice Sentences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https://dxpu.taobao.com/</dc:creator>
  <dc:description>大侠素材铺  淘宝店：https://dxpu.taobao.com/</dc:description>
  <cp:lastModifiedBy>Administrator</cp:lastModifiedBy>
  <cp:revision>1016</cp:revision>
  <dcterms:created xsi:type="dcterms:W3CDTF">2016-06-21T13:40:00Z</dcterms:created>
  <dcterms:modified xsi:type="dcterms:W3CDTF">2019-04-17T21:04:45Z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2052-11.1.0.8573</vt:lpwstr>
  </property>
</Properties>
</file>