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360" r:id="rId5"/>
    <p:sldId id="361" r:id="rId6"/>
    <p:sldId id="432" r:id="rId7"/>
    <p:sldId id="433" r:id="rId8"/>
    <p:sldId id="434" r:id="rId9"/>
    <p:sldId id="435" r:id="rId10"/>
    <p:sldId id="436" r:id="rId11"/>
    <p:sldId id="391" r:id="rId12"/>
    <p:sldId id="393" r:id="rId13"/>
    <p:sldId id="486" r:id="rId14"/>
    <p:sldId id="455" r:id="rId15"/>
    <p:sldId id="456" r:id="rId16"/>
    <p:sldId id="457" r:id="rId17"/>
    <p:sldId id="440" r:id="rId18"/>
    <p:sldId id="441" r:id="rId19"/>
    <p:sldId id="438" r:id="rId20"/>
    <p:sldId id="392" r:id="rId21"/>
    <p:sldId id="449" r:id="rId22"/>
    <p:sldId id="468" r:id="rId23"/>
    <p:sldId id="448" r:id="rId24"/>
    <p:sldId id="469" r:id="rId25"/>
    <p:sldId id="470" r:id="rId26"/>
    <p:sldId id="471" r:id="rId27"/>
    <p:sldId id="472" r:id="rId28"/>
    <p:sldId id="473" r:id="rId29"/>
    <p:sldId id="474" r:id="rId30"/>
    <p:sldId id="475" r:id="rId31"/>
    <p:sldId id="476" r:id="rId32"/>
    <p:sldId id="477" r:id="rId33"/>
    <p:sldId id="478" r:id="rId34"/>
    <p:sldId id="479" r:id="rId35"/>
    <p:sldId id="480" r:id="rId36"/>
    <p:sldId id="481" r:id="rId37"/>
    <p:sldId id="482" r:id="rId38"/>
    <p:sldId id="483" r:id="rId39"/>
    <p:sldId id="516" r:id="rId40"/>
    <p:sldId id="484" r:id="rId41"/>
    <p:sldId id="424" r:id="rId42"/>
  </p:sldIdLst>
  <p:sldSz cx="12192000" cy="6858000"/>
  <p:notesSz cx="6858000" cy="9144000"/>
  <p:custDataLst>
    <p:tags r:id="rId46"/>
  </p:custDataLst>
  <p:defaultTextStyle>
    <a:defPPr>
      <a:defRPr lang="zh-CN"/>
    </a:defPPr>
    <a:lvl1pPr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1pPr>
    <a:lvl2pPr marL="608330" indent="-1511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2pPr>
    <a:lvl3pPr marL="1217930" indent="-3035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3pPr>
    <a:lvl4pPr marL="1827530" indent="-4559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4pPr>
    <a:lvl5pPr marL="2437130" indent="-6083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B65A7E"/>
    <a:srgbClr val="B65A3E"/>
    <a:srgbClr val="4D4D4D"/>
    <a:srgbClr val="FEFFFF"/>
    <a:srgbClr val="EEECED"/>
    <a:srgbClr val="3F3F3F"/>
    <a:srgbClr val="3B3A3A"/>
    <a:srgbClr val="4E4D4D"/>
    <a:srgbClr val="E8E5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1" autoAdjust="0"/>
    <p:restoredTop sz="99766" autoAdjust="0"/>
  </p:normalViewPr>
  <p:slideViewPr>
    <p:cSldViewPr snapToGrid="0">
      <p:cViewPr varScale="1">
        <p:scale>
          <a:sx n="110" d="100"/>
          <a:sy n="110" d="100"/>
        </p:scale>
        <p:origin x="-648" y="-96"/>
      </p:cViewPr>
      <p:guideLst>
        <p:guide orient="horz" pos="2160"/>
        <p:guide pos="38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gs" Target="tags/tag1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2A628-5979-4657-85CB-1651BBF7C9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188B5-F242-46A8-BC70-F730184234E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185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5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spcBef>
                <a:spcPct val="30000"/>
              </a:spcBef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7295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FADC5A8A-2915-45FF-8245-75070A7CF0E2}" type="slidenum">
              <a:rPr lang="zh-CN" altLang="en-US" smtClean="0">
                <a:solidFill>
                  <a:schemeClr val="tx1"/>
                </a:solidFill>
              </a:rPr>
            </a:fld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857501" y="1288473"/>
            <a:ext cx="6476999" cy="2937163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50000"/>
              </a:lnSpc>
              <a:defRPr sz="4800" b="1" i="0">
                <a:ln w="19050">
                  <a:noFill/>
                </a:ln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953722" y="4627052"/>
            <a:ext cx="6284557" cy="734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  <a:endParaRPr lang="en-US" dirty="0"/>
          </a:p>
        </p:txBody>
      </p:sp>
      <p:sp>
        <p:nvSpPr>
          <p:cNvPr id="29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838200" y="6460854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0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460854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1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460854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328" y="1574542"/>
            <a:ext cx="9587345" cy="2389874"/>
          </a:xfrm>
          <a:noFill/>
          <a:ln w="57150">
            <a:noFill/>
          </a:ln>
          <a:effectLst/>
        </p:spPr>
        <p:txBody>
          <a:bodyPr anchor="ctr"/>
          <a:lstStyle>
            <a:lvl1pPr algn="ctr">
              <a:lnSpc>
                <a:spcPct val="150000"/>
              </a:lnSpc>
              <a:defRPr sz="4800">
                <a:ln w="3175">
                  <a:noFill/>
                </a:ln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27044" y="4419598"/>
            <a:ext cx="9537913" cy="687863"/>
          </a:xfr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2800" b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017" y="603832"/>
            <a:ext cx="9267825" cy="84845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54063" y="1585054"/>
            <a:ext cx="10680700" cy="477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939728" y="409864"/>
            <a:ext cx="103125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ln w="3175">
            <a:noFill/>
          </a:ln>
          <a:solidFill>
            <a:schemeClr val="accent1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9pPr>
    </p:titleStyle>
    <p:bodyStyle>
      <a:lvl1pPr marL="357505" indent="-357505" algn="l" rtl="0" eaLnBrk="1" fontAlgn="base" hangingPunct="1">
        <a:lnSpc>
          <a:spcPct val="90000"/>
        </a:lnSpc>
        <a:spcBef>
          <a:spcPts val="18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57505" indent="-357505" algn="l" rtl="0" eaLnBrk="1" fontAlgn="base" hangingPunct="1">
        <a:lnSpc>
          <a:spcPct val="130000"/>
        </a:lnSpc>
        <a:spcBef>
          <a:spcPct val="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ê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hyperlink" Target="https://www.youtube.com/watch?v=yZFHZmykg9w" TargetMode="Externa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4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microsoft.com/office/2007/relationships/hdphoto" Target="../media/image55.wdp"/><Relationship Id="rId3" Type="http://schemas.openxmlformats.org/officeDocument/2006/relationships/image" Target="../media/image54.png"/><Relationship Id="rId2" Type="http://schemas.microsoft.com/office/2007/relationships/hdphoto" Target="../media/image53.wdp"/><Relationship Id="rId1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1.png"/><Relationship Id="rId1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hyperlink" Target="https://play.kahoot.it/#/?quizId=cf540e72-2516-4539-8b78-8d2bfc5ce0f7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5"/>
          <p:cNvSpPr>
            <a:spLocks noGrp="1"/>
          </p:cNvSpPr>
          <p:nvPr>
            <p:ph type="ctrTitle"/>
          </p:nvPr>
        </p:nvSpPr>
        <p:spPr>
          <a:xfrm>
            <a:off x="2857501" y="1960938"/>
            <a:ext cx="6476999" cy="2937163"/>
          </a:xfrm>
        </p:spPr>
        <p:txBody>
          <a:bodyPr/>
          <a:lstStyle/>
          <a:p>
            <a:r>
              <a:rPr lang="zh-CN" altLang="en-US" dirty="0">
                <a:latin typeface="+mj-ea"/>
              </a:rPr>
              <a:t>生日晚会</a:t>
            </a:r>
            <a:endParaRPr lang="zh-CN" altLang="en-US" dirty="0">
              <a:latin typeface="+mj-ea"/>
            </a:endParaRP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2953722" y="1457767"/>
            <a:ext cx="6284557" cy="734830"/>
          </a:xfrm>
        </p:spPr>
        <p:txBody>
          <a:bodyPr>
            <a:no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第十四课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12570" y="1958975"/>
            <a:ext cx="1273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属狗</a:t>
            </a:r>
            <a:endParaRPr lang="zh-CN" altLang="en-US" sz="2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1005" y="1280160"/>
            <a:ext cx="1546860" cy="18180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340" y="139065"/>
            <a:ext cx="7212965" cy="66109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210" y="3254375"/>
            <a:ext cx="2700655" cy="15125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80365" y="3767455"/>
            <a:ext cx="1273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属猪</a:t>
            </a:r>
            <a:endParaRPr lang="zh-CN" altLang="en-US" sz="2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>
            <a:hlinkClick r:id="rId4" action="ppaction://hlinkfile"/>
          </p:cNvPr>
          <p:cNvSpPr txBox="1"/>
          <p:nvPr/>
        </p:nvSpPr>
        <p:spPr>
          <a:xfrm>
            <a:off x="1331595" y="276225"/>
            <a:ext cx="33051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Adobe 楷体 Std R" panose="02020400000000000000" charset="-122"/>
                <a:ea typeface="Adobe 楷体 Std R" panose="02020400000000000000" charset="-122"/>
              </a:rPr>
              <a:t>十二生肖 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shēngxiāo</a:t>
            </a:r>
            <a:endParaRPr lang="zh-CN" altLang="en-US" sz="2800" b="1">
              <a:latin typeface="Adobe 楷体 Std R" panose="02020400000000000000" charset="-122"/>
              <a:ea typeface="Adobe 楷体 Std R" panose="02020400000000000000" charset="-122"/>
            </a:endParaRPr>
          </a:p>
          <a:p>
            <a:pPr algn="ctr"/>
            <a:r>
              <a:rPr lang="en-US" altLang="zh-CN" sz="2800">
                <a:latin typeface="Times New Roman" panose="02020603050405020304" pitchFamily="18" charset="0"/>
                <a:ea typeface="Adobe 楷体 Std R" panose="02020400000000000000" charset="-122"/>
                <a:cs typeface="Times New Roman" panose="02020603050405020304" pitchFamily="18" charset="0"/>
              </a:rPr>
              <a:t>Chinese Zodiac</a:t>
            </a:r>
            <a:endParaRPr lang="en-US" altLang="zh-CN" sz="2800">
              <a:latin typeface="Times New Roman" panose="02020603050405020304" pitchFamily="18" charset="0"/>
              <a:ea typeface="Adobe 楷体 Std R" panose="02020400000000000000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930" y="4920615"/>
            <a:ext cx="2527935" cy="168211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33400" y="5531485"/>
            <a:ext cx="1273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属鼠</a:t>
            </a:r>
            <a:endParaRPr lang="zh-CN" altLang="en-US" sz="2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0870" y="1437005"/>
            <a:ext cx="1119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去年</a:t>
            </a:r>
            <a:endParaRPr lang="zh-CN" altLang="en-US" sz="2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14" grpId="0"/>
      <p:bldP spid="1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age005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0335" y="1061720"/>
            <a:ext cx="5208905" cy="50361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05505" y="231775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鼠</a:t>
            </a:r>
            <a:endParaRPr lang="en-US" altLang="zh-CN" sz="2400"/>
          </a:p>
        </p:txBody>
      </p:sp>
      <p:sp>
        <p:nvSpPr>
          <p:cNvPr id="2" name="文本框 1"/>
          <p:cNvSpPr txBox="1"/>
          <p:nvPr/>
        </p:nvSpPr>
        <p:spPr>
          <a:xfrm>
            <a:off x="4996180" y="367030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牛</a:t>
            </a:r>
            <a:endParaRPr lang="en-US" altLang="zh-CN" sz="2400"/>
          </a:p>
        </p:txBody>
      </p:sp>
      <p:sp>
        <p:nvSpPr>
          <p:cNvPr id="3" name="文本框 2"/>
          <p:cNvSpPr txBox="1"/>
          <p:nvPr/>
        </p:nvSpPr>
        <p:spPr>
          <a:xfrm>
            <a:off x="6135370" y="1572895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虎</a:t>
            </a:r>
            <a:endParaRPr lang="en-US" altLang="zh-CN" sz="48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21475" y="2996565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兔</a:t>
            </a:r>
            <a:endParaRPr lang="en-US" altLang="zh-CN" sz="2400"/>
          </a:p>
        </p:txBody>
      </p:sp>
      <p:sp>
        <p:nvSpPr>
          <p:cNvPr id="12" name="文本框 11"/>
          <p:cNvSpPr txBox="1"/>
          <p:nvPr/>
        </p:nvSpPr>
        <p:spPr>
          <a:xfrm>
            <a:off x="6619240" y="4185920"/>
            <a:ext cx="7924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龙</a:t>
            </a:r>
            <a:endParaRPr lang="zh-CN" altLang="en-US" sz="4800">
              <a:latin typeface="Microsoft JhengHei" panose="020B0604030504040204" pitchFamily="34" charset="-12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26760" y="5123180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蛇</a:t>
            </a:r>
            <a:endParaRPr lang="en-US" altLang="zh-CN" sz="2400"/>
          </a:p>
        </p:txBody>
      </p:sp>
      <p:sp>
        <p:nvSpPr>
          <p:cNvPr id="22" name="文本框 21"/>
          <p:cNvSpPr txBox="1"/>
          <p:nvPr/>
        </p:nvSpPr>
        <p:spPr>
          <a:xfrm>
            <a:off x="4126865" y="5875020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800"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马</a:t>
            </a:r>
            <a:endParaRPr lang="zh-CN" altLang="en-US" sz="4800">
              <a:latin typeface="Microsoft JhengHei" panose="020B0604030504040204" pitchFamily="34" charset="-12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299970" y="5862320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羊</a:t>
            </a:r>
            <a:endParaRPr lang="en-US" altLang="zh-CN" sz="2400"/>
          </a:p>
        </p:txBody>
      </p:sp>
      <p:sp>
        <p:nvSpPr>
          <p:cNvPr id="24" name="文本框 23"/>
          <p:cNvSpPr txBox="1"/>
          <p:nvPr/>
        </p:nvSpPr>
        <p:spPr>
          <a:xfrm>
            <a:off x="953770" y="4812665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猴</a:t>
            </a:r>
            <a:endParaRPr lang="en-US" altLang="zh-CN" sz="2400"/>
          </a:p>
        </p:txBody>
      </p:sp>
      <p:sp>
        <p:nvSpPr>
          <p:cNvPr id="25" name="文本框 24"/>
          <p:cNvSpPr txBox="1"/>
          <p:nvPr/>
        </p:nvSpPr>
        <p:spPr>
          <a:xfrm>
            <a:off x="402590" y="2997200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800"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鸡</a:t>
            </a:r>
            <a:endParaRPr lang="zh-CN" altLang="en-US" sz="4800">
              <a:latin typeface="Microsoft JhengHei" panose="020B0604030504040204" pitchFamily="34" charset="-12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17855" y="1740535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狗</a:t>
            </a:r>
            <a:endParaRPr lang="en-US" altLang="zh-CN" sz="2400"/>
          </a:p>
        </p:txBody>
      </p:sp>
      <p:sp>
        <p:nvSpPr>
          <p:cNvPr id="27" name="文本框 26"/>
          <p:cNvSpPr txBox="1"/>
          <p:nvPr/>
        </p:nvSpPr>
        <p:spPr>
          <a:xfrm>
            <a:off x="1731010" y="584835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480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猪</a:t>
            </a:r>
            <a:endParaRPr lang="en-US" altLang="zh-CN" sz="480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191500" y="367030"/>
            <a:ext cx="3382010" cy="6292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子鼠【zǐ shǔ】</a:t>
            </a:r>
            <a:endParaRPr lang="en-US" altLang="zh-CN" sz="2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丑牛【chǒu niú】寅虎【yín hǔ】</a:t>
            </a:r>
            <a:endParaRPr lang="en-US" altLang="zh-CN" sz="2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卯兔【mǎo tù】</a:t>
            </a:r>
            <a:endParaRPr lang="en-US" altLang="zh-CN" sz="2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辰龙【chén lóng】已蛇【sì shé】</a:t>
            </a:r>
            <a:endParaRPr lang="en-US" altLang="zh-CN" sz="2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午马【wǔ mǎ】</a:t>
            </a:r>
            <a:endParaRPr lang="en-US" altLang="zh-CN" sz="2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未羊【wèi yáng】申猴【shēn hóu】酉鸡【yǒu jī】</a:t>
            </a:r>
            <a:endParaRPr lang="en-US" altLang="zh-CN" sz="2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戌狗【xū gǒu】</a:t>
            </a:r>
            <a:endParaRPr lang="en-US" altLang="zh-CN" sz="2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亥猪【hài zhū】</a:t>
            </a:r>
            <a:endParaRPr lang="en-US" altLang="zh-CN" sz="2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67130" y="331470"/>
            <a:ext cx="154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语法</a:t>
            </a:r>
            <a:endParaRPr kumimoji="1" lang="zh-CN" altLang="en-US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427017" y="959432"/>
            <a:ext cx="9267825" cy="848454"/>
          </a:xfrm>
        </p:spPr>
        <p:txBody>
          <a:bodyPr/>
          <a:lstStyle/>
          <a:p>
            <a:r>
              <a:rPr lang="zh-HK" altLang="en-US" dirty="0">
                <a:latin typeface="+mj-ea"/>
              </a:rPr>
              <a:t>呢 </a:t>
            </a:r>
            <a:r>
              <a:rPr lang="en-US" altLang="zh-HK" dirty="0">
                <a:latin typeface="+mj-ea"/>
              </a:rPr>
              <a:t>(ne) indicating an action in Progress </a:t>
            </a:r>
            <a:endParaRPr kumimoji="1" lang="zh-CN" altLang="en-US" dirty="0">
              <a:latin typeface="+mj-ea"/>
            </a:endParaRPr>
          </a:p>
        </p:txBody>
      </p:sp>
      <p:pic>
        <p:nvPicPr>
          <p:cNvPr id="7" name="图片 6" descr="图片包含 人员, 窗户, 就坐, 室内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17" y="2038092"/>
            <a:ext cx="4134487" cy="2790779"/>
          </a:xfrm>
          <a:prstGeom prst="rect">
            <a:avLst/>
          </a:prstGeom>
        </p:spPr>
      </p:pic>
      <p:pic>
        <p:nvPicPr>
          <p:cNvPr id="9" name="图片 8" descr="图片包含 室内, 墙壁, 橱柜, 地板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498" y="2038092"/>
            <a:ext cx="4202980" cy="279077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033022" y="5117564"/>
            <a:ext cx="3528482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/>
              <a:t>她写什么呢？</a:t>
            </a:r>
            <a:endParaRPr kumimoji="1" lang="en-US" altLang="zh-CN" sz="3200" dirty="0"/>
          </a:p>
          <a:p>
            <a:pPr algn="ctr"/>
            <a:endParaRPr kumimoji="1" lang="en-US" altLang="zh-CN" sz="3200" dirty="0"/>
          </a:p>
          <a:p>
            <a:pPr algn="ctr"/>
            <a:r>
              <a:rPr kumimoji="1" lang="zh-CN" altLang="en-US" sz="3200" dirty="0"/>
              <a:t>她在写什么呢？</a:t>
            </a:r>
            <a:endParaRPr kumimoji="1"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036125" y="5118834"/>
            <a:ext cx="3391382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/>
              <a:t>他找什么呢？</a:t>
            </a:r>
            <a:endParaRPr kumimoji="1" lang="en-US" altLang="zh-CN" sz="3200" dirty="0"/>
          </a:p>
          <a:p>
            <a:pPr algn="ctr"/>
            <a:endParaRPr kumimoji="1" lang="en-US" altLang="zh-CN" sz="3200" dirty="0"/>
          </a:p>
          <a:p>
            <a:pPr algn="ctr"/>
            <a:r>
              <a:rPr kumimoji="1" lang="zh-CN" altLang="en-US" sz="3200" dirty="0"/>
              <a:t>他在找什么呢？</a:t>
            </a:r>
            <a:endParaRPr kumimoji="1" lang="zh-CN" altLang="en-US" sz="3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1035050" y="5621020"/>
            <a:ext cx="5525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呢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kumimoji="1"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used in conjunction with </a:t>
            </a:r>
            <a:r>
              <a:rPr kumimoji="1"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endParaRPr kumimoji="1"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天空, 草, 户外, 雨伞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31" y="2266755"/>
            <a:ext cx="4419806" cy="2324490"/>
          </a:xfrm>
          <a:prstGeom prst="rect">
            <a:avLst/>
          </a:prstGeom>
        </p:spPr>
      </p:pic>
      <p:pic>
        <p:nvPicPr>
          <p:cNvPr id="8" name="155306691635202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8997" y="1693586"/>
            <a:ext cx="6162213" cy="349170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12412" y="4997460"/>
            <a:ext cx="3098684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/>
              <a:t>她画什么呢？</a:t>
            </a:r>
            <a:endParaRPr kumimoji="1" lang="en-US" altLang="zh-CN" sz="3200" dirty="0"/>
          </a:p>
          <a:p>
            <a:pPr algn="ctr"/>
            <a:endParaRPr kumimoji="1" lang="en-US" altLang="zh-CN" sz="3200" dirty="0"/>
          </a:p>
          <a:p>
            <a:pPr algn="ctr">
              <a:lnSpc>
                <a:spcPct val="70000"/>
              </a:lnSpc>
            </a:pPr>
            <a:r>
              <a:rPr kumimoji="1" lang="zh-CN" altLang="en-US" sz="3200" dirty="0"/>
              <a:t>她在画什么呢？</a:t>
            </a:r>
            <a:endParaRPr kumimoji="1" lang="en-US" altLang="zh-CN" sz="32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50328" y="5313575"/>
            <a:ext cx="4819549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/>
              <a:t>它们唱什么呢？</a:t>
            </a:r>
            <a:endParaRPr kumimoji="1" lang="zh-CN" altLang="en-US" sz="3200" dirty="0"/>
          </a:p>
          <a:p>
            <a:pPr algn="ctr"/>
            <a:endParaRPr kumimoji="1" lang="en-US" altLang="zh-CN" sz="3200" dirty="0"/>
          </a:p>
          <a:p>
            <a:pPr algn="ctr">
              <a:lnSpc>
                <a:spcPct val="50000"/>
              </a:lnSpc>
            </a:pPr>
            <a:r>
              <a:rPr kumimoji="1" lang="zh-CN" altLang="en-US" sz="3200" dirty="0"/>
              <a:t>它们在唱什么呢？</a:t>
            </a:r>
            <a:endParaRPr kumimoji="1" lang="zh-CN" altLang="en-US" sz="3200" dirty="0"/>
          </a:p>
        </p:txBody>
      </p:sp>
      <p:sp>
        <p:nvSpPr>
          <p:cNvPr id="6" name="文本框 5"/>
          <p:cNvSpPr txBox="1"/>
          <p:nvPr/>
        </p:nvSpPr>
        <p:spPr>
          <a:xfrm>
            <a:off x="1167130" y="331470"/>
            <a:ext cx="154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语法</a:t>
            </a:r>
            <a:endParaRPr kumimoji="1" lang="zh-CN" altLang="en-US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427017" y="857832"/>
            <a:ext cx="9267825" cy="848454"/>
          </a:xfrm>
        </p:spPr>
        <p:txBody>
          <a:bodyPr/>
          <a:p>
            <a:r>
              <a:rPr lang="zh-HK" altLang="en-US" dirty="0">
                <a:latin typeface="+mj-ea"/>
              </a:rPr>
              <a:t>呢 </a:t>
            </a:r>
            <a:r>
              <a:rPr lang="en-US" altLang="zh-HK" dirty="0">
                <a:latin typeface="+mj-ea"/>
              </a:rPr>
              <a:t>(ne) indicating an action in Progress </a:t>
            </a:r>
            <a:endParaRPr kumimoji="1" lang="zh-CN" altLang="en-US" dirty="0">
              <a:latin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3705" y="1718945"/>
            <a:ext cx="11325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phrase </a:t>
            </a:r>
            <a:r>
              <a:rPr lang="zh-HK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正在</a:t>
            </a:r>
            <a:r>
              <a:rPr lang="zh-HK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K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HK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zhèng zài</a:t>
            </a:r>
            <a:r>
              <a:rPr lang="en-US" altLang="zh-HK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places extra emphasis on the progressive nature of an action.</a:t>
            </a:r>
            <a:endParaRPr kumimoji="1" lang="zh-C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 descr="图片包含 床, 室内, 人员, 布置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38" y="2598797"/>
            <a:ext cx="3889737" cy="291730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81821" y="5810998"/>
            <a:ext cx="38543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/>
              <a:t>他正在睡觉。</a:t>
            </a:r>
            <a:endParaRPr kumimoji="1" lang="zh-CN" altLang="en-US" sz="3200" dirty="0"/>
          </a:p>
        </p:txBody>
      </p:sp>
      <p:pic>
        <p:nvPicPr>
          <p:cNvPr id="9" name="图片 8" descr="图片包含 室内, 人员, 餐桌, 男孩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44" y="2600066"/>
            <a:ext cx="4364933" cy="2915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186824" y="5810572"/>
            <a:ext cx="30333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/>
              <a:t>她正在写作业。</a:t>
            </a:r>
            <a:endParaRPr kumimoji="1" lang="zh-CN" altLang="en-US" sz="3200" dirty="0"/>
          </a:p>
        </p:txBody>
      </p:sp>
      <p:sp>
        <p:nvSpPr>
          <p:cNvPr id="8" name="文本框 7"/>
          <p:cNvSpPr txBox="1"/>
          <p:nvPr/>
        </p:nvSpPr>
        <p:spPr>
          <a:xfrm>
            <a:off x="1167130" y="331470"/>
            <a:ext cx="154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语法</a:t>
            </a:r>
            <a:endParaRPr kumimoji="1" lang="zh-CN" altLang="en-US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1427017" y="857832"/>
            <a:ext cx="9267825" cy="848454"/>
          </a:xfrm>
        </p:spPr>
        <p:txBody>
          <a:bodyPr/>
          <a:p>
            <a:r>
              <a:rPr lang="zh-HK" altLang="en-US" dirty="0">
                <a:latin typeface="+mj-ea"/>
              </a:rPr>
              <a:t>呢 </a:t>
            </a:r>
            <a:r>
              <a:rPr lang="en-US" altLang="zh-HK" dirty="0">
                <a:latin typeface="+mj-ea"/>
              </a:rPr>
              <a:t>(ne) indicating an action in Progress </a:t>
            </a:r>
            <a:endParaRPr kumimoji="1" lang="zh-CN" altLang="en-US" dirty="0">
              <a:latin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64180" y="528955"/>
            <a:ext cx="29508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呢 </a:t>
            </a:r>
            <a:r>
              <a:rPr lang="en-US" altLang="zh-CN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ne</a:t>
            </a:r>
            <a:endParaRPr lang="en-US" altLang="zh-CN" sz="32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19825" y="2012950"/>
            <a:ext cx="4043045" cy="12966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 sz="2800" b="1">
                <a:solidFill>
                  <a:srgbClr val="B65A7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Q</a:t>
            </a:r>
            <a:r>
              <a:rPr lang="zh-CN" altLang="en-US" sz="2800" b="1">
                <a:solidFill>
                  <a:srgbClr val="B65A7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：</a:t>
            </a:r>
            <a:r>
              <a:rPr lang="zh-CN" altLang="en-US" sz="2800" b="1">
                <a:solidFill>
                  <a:srgbClr val="B65A7E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他在干什么呢？</a:t>
            </a:r>
            <a:endParaRPr lang="zh-CN" altLang="en-US" sz="2800" b="1">
              <a:solidFill>
                <a:srgbClr val="B65A7E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800" b="1">
                <a:solidFill>
                  <a:srgbClr val="B65A7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solidFill>
                  <a:srgbClr val="B65A7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：他</a:t>
            </a:r>
            <a:r>
              <a:rPr lang="zh-CN" altLang="en-US" sz="2800" b="1">
                <a:solidFill>
                  <a:srgbClr val="B65A7E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在开车呢。</a:t>
            </a:r>
            <a:endParaRPr lang="zh-CN" altLang="en-US" sz="2800" b="1">
              <a:solidFill>
                <a:srgbClr val="B65A7E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19825" y="4594860"/>
            <a:ext cx="4043045" cy="12966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 sz="2800" b="1">
                <a:solidFill>
                  <a:srgbClr val="B65A7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Q</a:t>
            </a:r>
            <a:r>
              <a:rPr lang="zh-CN" altLang="en-US" sz="2800" b="1">
                <a:solidFill>
                  <a:srgbClr val="B65A7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：她</a:t>
            </a:r>
            <a:r>
              <a:rPr lang="zh-CN" altLang="en-US" sz="2800" b="1">
                <a:solidFill>
                  <a:srgbClr val="B65A7E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在干什么呢？</a:t>
            </a:r>
            <a:endParaRPr lang="zh-CN" altLang="en-US" sz="2800" b="1">
              <a:solidFill>
                <a:srgbClr val="B65A7E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800" b="1">
                <a:solidFill>
                  <a:srgbClr val="B65A7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solidFill>
                  <a:srgbClr val="B65A7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：她</a:t>
            </a:r>
            <a:r>
              <a:rPr lang="zh-CN" altLang="en-US" sz="2800" b="1">
                <a:solidFill>
                  <a:srgbClr val="B65A7E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在吃饭呢。</a:t>
            </a:r>
            <a:endParaRPr lang="zh-CN" altLang="en-US" sz="2800" b="1">
              <a:solidFill>
                <a:srgbClr val="B65A7E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2020" y="1706880"/>
            <a:ext cx="2868930" cy="19094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r="12110"/>
          <a:stretch>
            <a:fillRect/>
          </a:stretch>
        </p:blipFill>
        <p:spPr>
          <a:xfrm>
            <a:off x="2109470" y="4267200"/>
            <a:ext cx="3034665" cy="195199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64180" y="528955"/>
            <a:ext cx="29508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呢 </a:t>
            </a:r>
            <a:r>
              <a:rPr lang="en-US" altLang="zh-CN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ne</a:t>
            </a:r>
            <a:endParaRPr lang="en-US" altLang="zh-CN" sz="32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2355" y="1646555"/>
            <a:ext cx="2830195" cy="20288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970" y="4171315"/>
            <a:ext cx="2133600" cy="214312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219825" y="2012950"/>
            <a:ext cx="4043045" cy="12966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 sz="2800" b="1">
                <a:solidFill>
                  <a:srgbClr val="B65A7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Q</a:t>
            </a:r>
            <a:r>
              <a:rPr lang="zh-CN" altLang="en-US" sz="2800" b="1">
                <a:solidFill>
                  <a:srgbClr val="B65A7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：表姐</a:t>
            </a:r>
            <a:r>
              <a:rPr lang="zh-CN" altLang="en-US" sz="2800" b="1">
                <a:solidFill>
                  <a:srgbClr val="B65A7E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在干什么呢？</a:t>
            </a:r>
            <a:endParaRPr lang="zh-CN" altLang="en-US" sz="2800" b="1">
              <a:solidFill>
                <a:srgbClr val="B65A7E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800" b="1">
                <a:solidFill>
                  <a:srgbClr val="B65A7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solidFill>
                  <a:srgbClr val="B65A7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：表姐</a:t>
            </a:r>
            <a:r>
              <a:rPr lang="zh-CN" altLang="en-US" sz="2800" b="1">
                <a:solidFill>
                  <a:srgbClr val="B65A7E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在买水果呢。</a:t>
            </a:r>
            <a:endParaRPr lang="zh-CN" altLang="en-US" sz="2800" b="1">
              <a:solidFill>
                <a:srgbClr val="B65A7E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19825" y="4594860"/>
            <a:ext cx="4043045" cy="12966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 sz="2800" b="1">
                <a:solidFill>
                  <a:srgbClr val="B65A7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Q</a:t>
            </a:r>
            <a:r>
              <a:rPr lang="zh-CN" altLang="en-US" sz="2800" b="1">
                <a:solidFill>
                  <a:srgbClr val="B65A7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：弟弟</a:t>
            </a:r>
            <a:r>
              <a:rPr lang="zh-CN" altLang="en-US" sz="2800" b="1">
                <a:solidFill>
                  <a:srgbClr val="B65A7E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在干什么呢？</a:t>
            </a:r>
            <a:endParaRPr lang="zh-CN" altLang="en-US" sz="2800" b="1">
              <a:solidFill>
                <a:srgbClr val="B65A7E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800" b="1">
                <a:solidFill>
                  <a:srgbClr val="B65A7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solidFill>
                  <a:srgbClr val="B65A7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：弟弟</a:t>
            </a:r>
            <a:r>
              <a:rPr lang="zh-CN" altLang="en-US" sz="2800" b="1">
                <a:solidFill>
                  <a:srgbClr val="B65A7E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在唱歌呢。</a:t>
            </a:r>
            <a:endParaRPr lang="zh-CN" altLang="en-US" sz="2800" b="1">
              <a:solidFill>
                <a:srgbClr val="B65A7E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48080" y="1838960"/>
            <a:ext cx="990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表姐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50670" y="4234815"/>
            <a:ext cx="990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弟弟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64180" y="528955"/>
            <a:ext cx="29508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呢 </a:t>
            </a:r>
            <a:r>
              <a:rPr lang="en-US" altLang="zh-CN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ne</a:t>
            </a:r>
            <a:endParaRPr lang="en-US" altLang="zh-CN" sz="32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rcRect l="5797" r="6265"/>
          <a:stretch>
            <a:fillRect/>
          </a:stretch>
        </p:blipFill>
        <p:spPr>
          <a:xfrm>
            <a:off x="2903855" y="4283075"/>
            <a:ext cx="2837815" cy="181356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758940" y="4928870"/>
            <a:ext cx="1334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喝酒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342390" y="4928870"/>
            <a:ext cx="1106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滑冰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830" y="1444625"/>
            <a:ext cx="3166110" cy="2253615"/>
          </a:xfrm>
          <a:prstGeom prst="rect">
            <a:avLst/>
          </a:prstGeom>
        </p:spPr>
      </p:pic>
      <p:pic>
        <p:nvPicPr>
          <p:cNvPr id="4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395" y="1461770"/>
            <a:ext cx="3335020" cy="22193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34865" y="2310130"/>
            <a:ext cx="1106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睡觉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894570" y="2310130"/>
            <a:ext cx="1311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聊天儿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b="21188"/>
          <a:stretch>
            <a:fillRect/>
          </a:stretch>
        </p:blipFill>
        <p:spPr>
          <a:xfrm>
            <a:off x="8352790" y="4208145"/>
            <a:ext cx="2490470" cy="196278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5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23795" y="655320"/>
            <a:ext cx="780923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</a:t>
            </a:r>
            <a:r>
              <a:rPr lang="zh-CN" altLang="en-US" sz="36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</a:t>
            </a:r>
            <a:r>
              <a:rPr lang="en-US" altLang="zh-CN" sz="36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</a:t>
            </a:r>
            <a:r>
              <a:rPr lang="zh-CN" altLang="en-US" sz="36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6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de</a:t>
            </a:r>
            <a:endParaRPr lang="en-US" altLang="zh-CN" sz="32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00000"/>
              </a:lnSpc>
            </a:pPr>
            <a:r>
              <a:rPr lang="en-US" altLang="zh-CN" sz="2800">
                <a:solidFill>
                  <a:schemeClr val="accent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Verbal Phrases and Subject-Predicate Phrases Used as Attributives</a:t>
            </a:r>
            <a:endParaRPr lang="en-US" altLang="zh-CN" sz="32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120505" y="5149850"/>
            <a:ext cx="1680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黑色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笔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856480" y="5149850"/>
            <a:ext cx="2842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正在看书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男生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3465" y="2132965"/>
            <a:ext cx="2575560" cy="25755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015" y="2597150"/>
            <a:ext cx="3172460" cy="2111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55" y="2841625"/>
            <a:ext cx="3061335" cy="18669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32180" y="5149850"/>
            <a:ext cx="2738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正在跑步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女生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61995" y="546735"/>
            <a:ext cx="2526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</a:t>
            </a:r>
            <a:r>
              <a:rPr lang="zh-CN" altLang="en-US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</a:t>
            </a:r>
            <a:r>
              <a:rPr lang="en-US" altLang="zh-CN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</a:t>
            </a:r>
            <a:r>
              <a:rPr lang="zh-CN" altLang="en-US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de</a:t>
            </a:r>
            <a:endParaRPr lang="en-US" altLang="zh-CN" sz="32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2302" y="1511249"/>
            <a:ext cx="8607266" cy="18764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p>
            <a:r>
              <a:rPr lang="en-US" altLang="zh-CN" sz="3600" dirty="0" smtClean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Example</a:t>
            </a:r>
            <a:r>
              <a:rPr lang="zh-CN" altLang="en-US" sz="3600" dirty="0" smtClean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：</a:t>
            </a:r>
            <a:endParaRPr lang="zh-CN" altLang="en-US" sz="3600" dirty="0" smtClean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3600" dirty="0" smtClean="0">
                <a:latin typeface="楷体" panose="02010609060101010101" charset="-122"/>
                <a:ea typeface="楷体" panose="02010609060101010101" charset="-122"/>
              </a:rPr>
              <a:t>   他</a:t>
            </a:r>
            <a:r>
              <a:rPr lang="zh-CN" altLang="en-US" sz="36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买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了一件</a:t>
            </a:r>
            <a:r>
              <a:rPr lang="zh-CN" altLang="en-US" sz="3600" dirty="0" smtClean="0">
                <a:latin typeface="楷体" panose="02010609060101010101" charset="-122"/>
                <a:ea typeface="楷体" panose="02010609060101010101" charset="-122"/>
              </a:rPr>
              <a:t>衣服。</a:t>
            </a: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CN" altLang="en-US" sz="36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那件衣服很贵。</a:t>
            </a:r>
            <a:r>
              <a:rPr lang="zh-CN" altLang="en-US" sz="3600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zh-CN" altLang="en-US" sz="3600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10000"/>
              </a:lnSpc>
            </a:pPr>
            <a:r>
              <a:rPr lang="zh-CN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</a:t>
            </a:r>
            <a:r>
              <a:rPr lang="en-US" altLang="zh-CN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 </a:t>
            </a:r>
            <a:r>
              <a:rPr lang="zh-CN" altLang="en-US" sz="4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他</a:t>
            </a:r>
            <a:r>
              <a:rPr lang="zh-CN" altLang="en-US" sz="4000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买</a:t>
            </a:r>
            <a:r>
              <a:rPr lang="zh-CN" altLang="en-US" sz="4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CN" altLang="en-US" sz="4000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那件衣服很贵。</a:t>
            </a: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zh-CN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9430" y="4194175"/>
            <a:ext cx="862393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pitchFamily="2" charset="2"/>
              </a:rPr>
              <a:t> 她</a:t>
            </a:r>
            <a:r>
              <a:rPr lang="zh-CN" altLang="en-US" sz="4000" dirty="0" smtClean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写</a:t>
            </a: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了一个</a:t>
            </a:r>
            <a:r>
              <a:rPr lang="zh-CN" altLang="en-US" sz="40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字。  </a:t>
            </a:r>
            <a:r>
              <a:rPr lang="zh-CN" altLang="en-US" sz="4000" dirty="0" smtClean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那</a:t>
            </a:r>
            <a:r>
              <a:rPr lang="zh-CN" altLang="en-US" sz="40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个字很漂亮。</a:t>
            </a:r>
            <a:endParaRPr lang="zh-HK" altLang="en-US" sz="4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45126" y="5059231"/>
            <a:ext cx="795505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 </a:t>
            </a:r>
            <a:r>
              <a:rPr lang="zh-CN" altLang="en-US" sz="4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她</a:t>
            </a:r>
            <a:r>
              <a:rPr lang="zh-CN" altLang="en-US" sz="4000" dirty="0" smtClean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写</a:t>
            </a:r>
            <a:r>
              <a:rPr lang="zh-CN" altLang="en-US" sz="4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lang="zh-CN" altLang="en-US" sz="4000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那个字很漂亮</a:t>
            </a:r>
            <a:r>
              <a:rPr lang="zh-CN" altLang="en-US" sz="4000" dirty="0" smtClean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lang="zh-CN" altLang="en-US" sz="4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HK" altLang="en-US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圖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00465" y="3813175"/>
            <a:ext cx="3081020" cy="234061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21835" y="1492250"/>
            <a:ext cx="1268095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4D4D4D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舞会</a:t>
            </a:r>
            <a:endParaRPr lang="en-US" altLang="zh-CN" b="1">
              <a:solidFill>
                <a:srgbClr val="4D4D4D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4D4D4D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礼物</a:t>
            </a:r>
            <a:endParaRPr lang="zh-CN" altLang="en-US" sz="2800" b="1">
              <a:solidFill>
                <a:srgbClr val="4D4D4D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4D4D4D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书</a:t>
            </a:r>
            <a:endParaRPr lang="zh-CN" altLang="en-US" b="1">
              <a:solidFill>
                <a:srgbClr val="4D4D4D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4D4D4D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花儿</a:t>
            </a:r>
            <a:endParaRPr lang="zh-CN" altLang="en-US" sz="2800" b="1">
              <a:solidFill>
                <a:srgbClr val="4D4D4D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4D4D4D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蛋糕</a:t>
            </a:r>
            <a:endParaRPr lang="zh-CN" altLang="en-US" sz="2800" b="1">
              <a:solidFill>
                <a:srgbClr val="4D4D4D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4D4D4D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水果</a:t>
            </a:r>
            <a:endParaRPr lang="zh-CN" altLang="en-US" sz="2800" b="1">
              <a:solidFill>
                <a:srgbClr val="4D4D4D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4D4D4D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饮料</a:t>
            </a:r>
            <a:endParaRPr lang="zh-CN" altLang="en-US" sz="2800" b="1">
              <a:solidFill>
                <a:srgbClr val="4D4D4D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9150" y="485140"/>
            <a:ext cx="2512060" cy="25914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440" y="3288665"/>
            <a:ext cx="2677795" cy="26777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930" y="4418330"/>
            <a:ext cx="2143125" cy="21431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329690" y="1517650"/>
            <a:ext cx="1268095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4D4D4D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一把</a:t>
            </a:r>
            <a:endParaRPr lang="en-US" altLang="zh-CN" b="1">
              <a:solidFill>
                <a:srgbClr val="4D4D4D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4D4D4D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生日</a:t>
            </a:r>
            <a:endParaRPr lang="zh-CN" altLang="en-US" sz="2800" b="1">
              <a:solidFill>
                <a:srgbClr val="4D4D4D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solidFill>
                  <a:srgbClr val="4D4D4D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开</a:t>
            </a:r>
            <a:endParaRPr lang="zh-CN" altLang="en-US" b="1">
              <a:solidFill>
                <a:srgbClr val="4D4D4D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4D4D4D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一本</a:t>
            </a:r>
            <a:endParaRPr lang="zh-CN" altLang="en-US" sz="2800" b="1">
              <a:solidFill>
                <a:srgbClr val="4D4D4D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4D4D4D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一瓶</a:t>
            </a:r>
            <a:endParaRPr lang="zh-CN" altLang="en-US" sz="2800" b="1">
              <a:solidFill>
                <a:srgbClr val="4D4D4D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4D4D4D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一些</a:t>
            </a:r>
            <a:endParaRPr lang="zh-CN" altLang="en-US" sz="2800" b="1">
              <a:solidFill>
                <a:srgbClr val="4D4D4D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4D4D4D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一个</a:t>
            </a:r>
            <a:endParaRPr lang="zh-CN" altLang="en-US" sz="2800" b="1">
              <a:solidFill>
                <a:srgbClr val="4D4D4D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2233295" y="2615565"/>
            <a:ext cx="22269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2222500" y="2088515"/>
            <a:ext cx="2288540" cy="15817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2267585" y="2120265"/>
            <a:ext cx="2306955" cy="11087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2220595" y="3288665"/>
            <a:ext cx="2303145" cy="5130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2201545" y="4512945"/>
            <a:ext cx="2347595" cy="10775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2201545" y="5143500"/>
            <a:ext cx="2398395" cy="152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2241550" y="4515485"/>
            <a:ext cx="2265045" cy="12865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>
            <a:off x="2233295" y="2638425"/>
            <a:ext cx="2273300" cy="18643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61995" y="546735"/>
            <a:ext cx="2526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</a:t>
            </a:r>
            <a:r>
              <a:rPr lang="zh-CN" altLang="en-US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</a:t>
            </a:r>
            <a:r>
              <a:rPr lang="en-US" altLang="zh-CN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</a:t>
            </a:r>
            <a:r>
              <a:rPr lang="zh-CN" altLang="en-US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de</a:t>
            </a:r>
            <a:endParaRPr lang="en-US" altLang="zh-CN" sz="32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1499" y="1553444"/>
            <a:ext cx="10033635" cy="706755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40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pitchFamily="2" charset="2"/>
              </a:rPr>
              <a:t> 她</a:t>
            </a:r>
            <a:r>
              <a:rPr lang="zh-CN" altLang="en-US" sz="4000" dirty="0" smtClean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买</a:t>
            </a: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了一件衬</a:t>
            </a:r>
            <a:r>
              <a:rPr lang="zh-CN" altLang="en-US" sz="40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衫。  </a:t>
            </a:r>
            <a:r>
              <a:rPr lang="zh-CN" altLang="en-US" sz="4000" dirty="0" smtClean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那</a:t>
            </a:r>
            <a:r>
              <a:rPr lang="zh-CN" altLang="en-US" sz="40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件衬衫是红色的。</a:t>
            </a:r>
            <a:endParaRPr lang="zh-HK" altLang="en-US" sz="4000" dirty="0">
              <a:solidFill>
                <a:srgbClr val="00B05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文字方塊 2"/>
          <p:cNvSpPr txBox="1"/>
          <p:nvPr/>
        </p:nvSpPr>
        <p:spPr>
          <a:xfrm>
            <a:off x="1339215" y="2405380"/>
            <a:ext cx="77990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  </a:t>
            </a:r>
            <a:r>
              <a:rPr lang="zh-CN" altLang="en-US" sz="4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她</a:t>
            </a:r>
            <a:r>
              <a:rPr lang="zh-CN" altLang="en-US" sz="4000" dirty="0" smtClean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买</a:t>
            </a:r>
            <a:r>
              <a:rPr lang="zh-CN" altLang="en-US" sz="4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lang="zh-CN" altLang="en-US" sz="4000" dirty="0" smtClean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那</a:t>
            </a:r>
            <a:r>
              <a:rPr lang="zh-CN" altLang="en-US" sz="4000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件衬衫是红色的</a:t>
            </a:r>
            <a:r>
              <a:rPr lang="zh-CN" altLang="en-US" sz="4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 </a:t>
            </a:r>
            <a:endParaRPr lang="zh-HK" altLang="en-US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9454" y="4131024"/>
            <a:ext cx="8703945" cy="706755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40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pitchFamily="2" charset="2"/>
              </a:rPr>
              <a:t> 她</a:t>
            </a:r>
            <a:r>
              <a:rPr lang="zh-CN" altLang="en-US" sz="4000" dirty="0" smtClean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买</a:t>
            </a: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了一些</a:t>
            </a:r>
            <a:r>
              <a:rPr lang="zh-CN" altLang="en-US" sz="40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花。  </a:t>
            </a:r>
            <a:r>
              <a:rPr lang="zh-CN" altLang="en-US" sz="4000" dirty="0" smtClean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那些</a:t>
            </a:r>
            <a:r>
              <a:rPr lang="zh-CN" altLang="en-US" sz="40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花很漂亮。</a:t>
            </a: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	</a:t>
            </a:r>
            <a:endParaRPr lang="zh-HK" altLang="en-US" sz="4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" name="文字方塊 4"/>
          <p:cNvSpPr txBox="1"/>
          <p:nvPr/>
        </p:nvSpPr>
        <p:spPr>
          <a:xfrm>
            <a:off x="982518" y="5065623"/>
            <a:ext cx="747914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  </a:t>
            </a:r>
            <a:r>
              <a:rPr lang="zh-CN" altLang="en-US" sz="4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她</a:t>
            </a:r>
            <a:r>
              <a:rPr lang="zh-CN" altLang="en-US" sz="4000" dirty="0" smtClean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买</a:t>
            </a:r>
            <a:r>
              <a:rPr lang="zh-CN" altLang="en-US" sz="40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lang="zh-CN" altLang="en-US" sz="4000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那些花很漂亮</a:t>
            </a:r>
            <a:r>
              <a:rPr lang="zh-CN" altLang="en-US" sz="4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 </a:t>
            </a:r>
            <a:endParaRPr lang="zh-HK" altLang="en-US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0" name="圖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6245" y="1005320"/>
            <a:ext cx="1800225" cy="2533650"/>
          </a:xfrm>
          <a:prstGeom prst="rect">
            <a:avLst/>
          </a:prstGeom>
        </p:spPr>
      </p:pic>
      <p:pic>
        <p:nvPicPr>
          <p:cNvPr id="11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995" y="4017810"/>
            <a:ext cx="3134591" cy="201509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49295" y="515620"/>
            <a:ext cx="2526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</a:t>
            </a:r>
            <a:r>
              <a:rPr lang="zh-CN" altLang="en-US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</a:t>
            </a:r>
            <a:r>
              <a:rPr lang="en-US" altLang="zh-CN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</a:t>
            </a:r>
            <a:r>
              <a:rPr lang="zh-CN" altLang="en-US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2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de</a:t>
            </a:r>
            <a:endParaRPr lang="en-US" altLang="zh-CN" sz="32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4340" y="2893060"/>
            <a:ext cx="2653030" cy="26416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82595" y="1610995"/>
            <a:ext cx="622617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600">
                <a:solidFill>
                  <a:schemeClr val="accent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about your classmates?</a:t>
            </a:r>
            <a:endParaRPr lang="en-US" altLang="zh-CN" sz="3600">
              <a:solidFill>
                <a:schemeClr val="accent1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29690" y="3392805"/>
            <a:ext cx="4631690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12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她穿着黑色的衣服？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r">
              <a:lnSpc>
                <a:spcPct val="12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他有小小的眼睛？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algn="r">
              <a:lnSpc>
                <a:spcPct val="12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属牛的同学？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456862" y="95832"/>
            <a:ext cx="9267825" cy="848454"/>
          </a:xfrm>
        </p:spPr>
        <p:txBody>
          <a:bodyPr/>
          <a:lstStyle/>
          <a:p>
            <a:r>
              <a:rPr kumimoji="1" lang="en-US" altLang="zh-CN" dirty="0">
                <a:latin typeface="+mj-ea"/>
              </a:rPr>
              <a:t>Time</a:t>
            </a:r>
            <a:r>
              <a:rPr kumimoji="1" lang="zh-CN" altLang="en-US" dirty="0">
                <a:latin typeface="+mj-ea"/>
              </a:rPr>
              <a:t> </a:t>
            </a:r>
            <a:r>
              <a:rPr kumimoji="1" lang="en-US" altLang="zh-CN" dirty="0">
                <a:latin typeface="+mj-ea"/>
              </a:rPr>
              <a:t>Duration</a:t>
            </a:r>
            <a:endParaRPr kumimoji="1" lang="zh-CN" altLang="en-US" dirty="0">
              <a:latin typeface="+mj-ea"/>
            </a:endParaRPr>
          </a:p>
        </p:txBody>
      </p:sp>
      <p:pic>
        <p:nvPicPr>
          <p:cNvPr id="5" name="图片 4" descr="图片包含 物体, 时钟&#10;&#10;描述已自动生成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1333" l="8667" r="90000">
                        <a14:foregroundMark x1="41333" y1="11000" x2="53667" y2="10333"/>
                        <a14:foregroundMark x1="10667" y1="41333" x2="8667" y2="54000"/>
                        <a14:foregroundMark x1="8667" y1="54000" x2="11000" y2="60000"/>
                        <a14:foregroundMark x1="34000" y1="88667" x2="59667" y2="91333"/>
                        <a14:foregroundMark x1="59667" y1="91333" x2="68667" y2="87000"/>
                        <a14:foregroundMark x1="88667" y1="39000" x2="88667" y2="6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62" y="1691190"/>
            <a:ext cx="2597377" cy="2597377"/>
          </a:xfrm>
          <a:prstGeom prst="rect">
            <a:avLst/>
          </a:prstGeom>
        </p:spPr>
      </p:pic>
      <p:pic>
        <p:nvPicPr>
          <p:cNvPr id="7" name="图片 6" descr="图片包含 物体, 时钟&#10;&#10;描述已自动生成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00" b="95400" l="2400" r="96200">
                        <a14:foregroundMark x1="49400" y1="2400" x2="18800" y2="16200"/>
                        <a14:foregroundMark x1="18800" y1="16200" x2="4200" y2="44800"/>
                        <a14:foregroundMark x1="4200" y1="44800" x2="16000" y2="75600"/>
                        <a14:foregroundMark x1="16000" y1="75600" x2="51200" y2="84400"/>
                        <a14:foregroundMark x1="51200" y1="84400" x2="52000" y2="83600"/>
                        <a14:foregroundMark x1="50800" y1="3200" x2="66000" y2="6200"/>
                        <a14:foregroundMark x1="66000" y1="6200" x2="87000" y2="30200"/>
                        <a14:foregroundMark x1="87000" y1="30200" x2="92800" y2="45000"/>
                        <a14:foregroundMark x1="92800" y1="45000" x2="85200" y2="76600"/>
                        <a14:foregroundMark x1="85200" y1="76600" x2="73400" y2="88400"/>
                        <a14:foregroundMark x1="73400" y1="88400" x2="58000" y2="95400"/>
                        <a14:foregroundMark x1="58000" y1="95400" x2="40600" y2="93800"/>
                        <a14:foregroundMark x1="33000" y1="7200" x2="47800" y2="4400"/>
                        <a14:foregroundMark x1="47800" y1="4400" x2="57800" y2="4600"/>
                        <a14:foregroundMark x1="31200" y1="7400" x2="8200" y2="28600"/>
                        <a14:foregroundMark x1="8200" y1="28600" x2="2400" y2="43200"/>
                        <a14:foregroundMark x1="2400" y1="43200" x2="9200" y2="73800"/>
                        <a14:foregroundMark x1="9200" y1="73800" x2="20000" y2="84800"/>
                        <a14:foregroundMark x1="20000" y1="84800" x2="41800" y2="94200"/>
                        <a14:foregroundMark x1="75600" y1="44600" x2="64400" y2="57200"/>
                        <a14:foregroundMark x1="64400" y1="57200" x2="69800" y2="55200"/>
                        <a14:foregroundMark x1="66800" y1="7200" x2="90600" y2="26800"/>
                        <a14:foregroundMark x1="90600" y1="26800" x2="91600" y2="28600"/>
                        <a14:foregroundMark x1="92000" y1="28600" x2="70400" y2="7200"/>
                        <a14:foregroundMark x1="70400" y1="7200" x2="69800" y2="6800"/>
                        <a14:foregroundMark x1="96800" y1="51200" x2="93600" y2="67000"/>
                        <a14:foregroundMark x1="93600" y1="67000" x2="86000" y2="79800"/>
                        <a14:foregroundMark x1="86000" y1="79800" x2="74200" y2="91200"/>
                        <a14:foregroundMark x1="74200" y1="91200" x2="74600" y2="89600"/>
                        <a14:foregroundMark x1="76400" y1="11400" x2="88200" y2="21400"/>
                        <a14:foregroundMark x1="88200" y1="21400" x2="96000" y2="35000"/>
                        <a14:foregroundMark x1="96000" y1="35000" x2="96200" y2="50800"/>
                        <a14:foregroundMark x1="96200" y1="50800" x2="95000" y2="5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620" y="1852455"/>
            <a:ext cx="2274732" cy="2274732"/>
          </a:xfrm>
          <a:prstGeom prst="rect">
            <a:avLst/>
          </a:prstGeom>
        </p:spPr>
      </p:pic>
      <p:cxnSp>
        <p:nvCxnSpPr>
          <p:cNvPr id="9" name="直线箭头连接符 8"/>
          <p:cNvCxnSpPr/>
          <p:nvPr/>
        </p:nvCxnSpPr>
        <p:spPr>
          <a:xfrm flipH="1">
            <a:off x="4153529" y="2989879"/>
            <a:ext cx="759281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/>
          <p:cNvCxnSpPr/>
          <p:nvPr/>
        </p:nvCxnSpPr>
        <p:spPr>
          <a:xfrm>
            <a:off x="7560344" y="2994133"/>
            <a:ext cx="759281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8559961" y="2073154"/>
            <a:ext cx="2119393" cy="1886674"/>
            <a:chOff x="7836061" y="1666754"/>
            <a:chExt cx="2119393" cy="1886674"/>
          </a:xfrm>
        </p:grpSpPr>
        <p:sp>
          <p:nvSpPr>
            <p:cNvPr id="12" name="椭圆 11"/>
            <p:cNvSpPr/>
            <p:nvPr/>
          </p:nvSpPr>
          <p:spPr>
            <a:xfrm>
              <a:off x="7836061" y="1666754"/>
              <a:ext cx="1921397" cy="1886674"/>
            </a:xfrm>
            <a:prstGeom prst="ellipse">
              <a:avLst/>
            </a:prstGeom>
            <a:solidFill>
              <a:schemeClr val="accent5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14" name="直线箭头连接符 13"/>
            <p:cNvCxnSpPr/>
            <p:nvPr/>
          </p:nvCxnSpPr>
          <p:spPr>
            <a:xfrm flipH="1" flipV="1">
              <a:off x="8449519" y="2303362"/>
              <a:ext cx="347240" cy="28011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线箭头连接符 19"/>
            <p:cNvCxnSpPr/>
            <p:nvPr/>
          </p:nvCxnSpPr>
          <p:spPr>
            <a:xfrm>
              <a:off x="8796759" y="2583478"/>
              <a:ext cx="6134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/>
          </p:nvSpPr>
          <p:spPr>
            <a:xfrm>
              <a:off x="8009680" y="1968754"/>
              <a:ext cx="6134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10</a:t>
              </a:r>
              <a:endParaRPr kumimoji="1" lang="zh-CN" altLang="en-US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9446167" y="2352645"/>
              <a:ext cx="509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3</a:t>
              </a:r>
              <a:endParaRPr kumimoji="1" lang="zh-CN" altLang="en-US" dirty="0"/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3803658" y="3667728"/>
            <a:ext cx="1458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/>
              <a:t>5</a:t>
            </a:r>
            <a:r>
              <a:rPr kumimoji="1" lang="zh-CN" altLang="en-US" sz="2800" dirty="0"/>
              <a:t>分钟</a:t>
            </a:r>
            <a:endParaRPr kumimoji="1" lang="zh-CN" altLang="en-US" sz="2800" dirty="0"/>
          </a:p>
        </p:txBody>
      </p:sp>
      <p:sp>
        <p:nvSpPr>
          <p:cNvPr id="29" name="文本框 28"/>
          <p:cNvSpPr txBox="1"/>
          <p:nvPr/>
        </p:nvSpPr>
        <p:spPr>
          <a:xfrm>
            <a:off x="7196546" y="3667728"/>
            <a:ext cx="1458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/>
              <a:t>10</a:t>
            </a:r>
            <a:r>
              <a:rPr kumimoji="1" lang="zh-CN" altLang="en-US" sz="2800" dirty="0"/>
              <a:t>分钟</a:t>
            </a:r>
            <a:endParaRPr kumimoji="1" lang="zh-CN" altLang="en-US" sz="2800" dirty="0"/>
          </a:p>
        </p:txBody>
      </p:sp>
      <p:pic>
        <p:nvPicPr>
          <p:cNvPr id="31" name="图片 30" descr="图片包含 小狗, 室内, 人员, 掌握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78" y="4221380"/>
            <a:ext cx="3073400" cy="190500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625278" y="6209342"/>
            <a:ext cx="420161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他睡了</a:t>
            </a:r>
            <a:r>
              <a:rPr kumimoji="1" lang="en-US" altLang="zh-CN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kumimoji="1" lang="zh-CN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分钟。</a:t>
            </a:r>
            <a:endParaRPr kumimoji="1" lang="en-US" altLang="zh-CN" sz="3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4" name="图片 33" descr="图片包含 道路, 建筑物, 巴士, 户外&#10;&#10;描述已自动生成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02"/>
          <a:stretch>
            <a:fillRect/>
          </a:stretch>
        </p:blipFill>
        <p:spPr>
          <a:xfrm>
            <a:off x="7035639" y="4355136"/>
            <a:ext cx="3175000" cy="1638062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6522567" y="6170686"/>
            <a:ext cx="420161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我坐了</a:t>
            </a:r>
            <a:r>
              <a:rPr kumimoji="1" lang="en-US" altLang="zh-CN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kumimoji="1" lang="zh-CN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分钟的车。</a:t>
            </a:r>
            <a:endParaRPr kumimoji="1" lang="zh-CN" altLang="en-US" sz="3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65780" y="822325"/>
            <a:ext cx="7745730" cy="1038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Subject+Verb+(Object+Verb)+(</a:t>
            </a:r>
            <a:r>
              <a:rPr lang="zh-CN" altLang="en-US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了</a:t>
            </a:r>
            <a:r>
              <a:rPr lang="en-US" altLang="zh-CN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)+Duration of time</a:t>
            </a:r>
            <a:endParaRPr lang="en-US" altLang="zh-CN" sz="28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Subject+Verb+(</a:t>
            </a:r>
            <a:r>
              <a:rPr lang="zh-CN" altLang="en-US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了</a:t>
            </a:r>
            <a:r>
              <a:rPr lang="en-US" altLang="zh-CN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)+Duration of time+(</a:t>
            </a:r>
            <a:r>
              <a:rPr lang="zh-CN" altLang="en-US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)+Object</a:t>
            </a:r>
            <a:endParaRPr lang="en-US" altLang="zh-CN" sz="28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2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5322542" y="1519103"/>
            <a:ext cx="1921397" cy="1893425"/>
            <a:chOff x="4301924" y="1487371"/>
            <a:chExt cx="1921397" cy="1893425"/>
          </a:xfrm>
        </p:grpSpPr>
        <p:grpSp>
          <p:nvGrpSpPr>
            <p:cNvPr id="5" name="组合 4"/>
            <p:cNvGrpSpPr/>
            <p:nvPr/>
          </p:nvGrpSpPr>
          <p:grpSpPr>
            <a:xfrm>
              <a:off x="4301924" y="1494122"/>
              <a:ext cx="1921397" cy="1886674"/>
              <a:chOff x="7836061" y="1666754"/>
              <a:chExt cx="1921397" cy="1886674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7836061" y="1666754"/>
                <a:ext cx="1921397" cy="1886674"/>
              </a:xfrm>
              <a:prstGeom prst="ellipse">
                <a:avLst/>
              </a:prstGeom>
              <a:solidFill>
                <a:schemeClr val="accent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7" name="直线箭头连接符 6"/>
              <p:cNvCxnSpPr/>
              <p:nvPr/>
            </p:nvCxnSpPr>
            <p:spPr>
              <a:xfrm flipH="1" flipV="1">
                <a:off x="8449519" y="2303362"/>
                <a:ext cx="347240" cy="28011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线箭头连接符 7"/>
              <p:cNvCxnSpPr/>
              <p:nvPr/>
            </p:nvCxnSpPr>
            <p:spPr>
              <a:xfrm flipV="1">
                <a:off x="8796759" y="1968754"/>
                <a:ext cx="0" cy="6147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文本框 8"/>
              <p:cNvSpPr txBox="1"/>
              <p:nvPr/>
            </p:nvSpPr>
            <p:spPr>
              <a:xfrm>
                <a:off x="8009680" y="1968754"/>
                <a:ext cx="6134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10</a:t>
                </a:r>
                <a:endParaRPr kumimoji="1" lang="zh-CN" altLang="en-US" dirty="0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5087256" y="1487371"/>
              <a:ext cx="6134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12</a:t>
              </a:r>
              <a:endParaRPr kumimoji="1" lang="zh-CN" altLang="en-US" dirty="0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154412" y="1519103"/>
            <a:ext cx="1921397" cy="1901580"/>
            <a:chOff x="1494012" y="1519103"/>
            <a:chExt cx="1921397" cy="1901580"/>
          </a:xfrm>
        </p:grpSpPr>
        <p:grpSp>
          <p:nvGrpSpPr>
            <p:cNvPr id="14" name="组合 13"/>
            <p:cNvGrpSpPr/>
            <p:nvPr/>
          </p:nvGrpSpPr>
          <p:grpSpPr>
            <a:xfrm>
              <a:off x="1494012" y="1519103"/>
              <a:ext cx="1921397" cy="1901580"/>
              <a:chOff x="7836061" y="1651848"/>
              <a:chExt cx="1921397" cy="1901580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7836061" y="1666754"/>
                <a:ext cx="1921397" cy="1886674"/>
              </a:xfrm>
              <a:prstGeom prst="ellipse">
                <a:avLst/>
              </a:prstGeom>
              <a:solidFill>
                <a:schemeClr val="accent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16" name="直线箭头连接符 15"/>
              <p:cNvCxnSpPr/>
              <p:nvPr/>
            </p:nvCxnSpPr>
            <p:spPr>
              <a:xfrm flipH="1">
                <a:off x="8536329" y="2583480"/>
                <a:ext cx="260430" cy="3266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线箭头连接符 16"/>
              <p:cNvCxnSpPr/>
              <p:nvPr/>
            </p:nvCxnSpPr>
            <p:spPr>
              <a:xfrm flipV="1">
                <a:off x="8796759" y="1993393"/>
                <a:ext cx="0" cy="5900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文本框 17"/>
              <p:cNvSpPr txBox="1"/>
              <p:nvPr/>
            </p:nvSpPr>
            <p:spPr>
              <a:xfrm>
                <a:off x="8536329" y="1651848"/>
                <a:ext cx="6134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12</a:t>
                </a:r>
                <a:endParaRPr kumimoji="1" lang="zh-CN" altLang="en-US" dirty="0"/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807931" y="2777374"/>
              <a:ext cx="3863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7</a:t>
              </a:r>
              <a:endParaRPr kumimoji="1" lang="zh-CN" altLang="en-US" dirty="0"/>
            </a:p>
          </p:txBody>
        </p:sp>
      </p:grpSp>
      <p:cxnSp>
        <p:nvCxnSpPr>
          <p:cNvPr id="25" name="直线箭头连接符 24"/>
          <p:cNvCxnSpPr/>
          <p:nvPr/>
        </p:nvCxnSpPr>
        <p:spPr>
          <a:xfrm>
            <a:off x="4427831" y="2467979"/>
            <a:ext cx="611529" cy="815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3731260" y="3239135"/>
            <a:ext cx="2004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三个钟头</a:t>
            </a:r>
            <a:endParaRPr kumimoji="1" lang="zh-CN" altLang="en-US" sz="3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8490672" y="1504022"/>
            <a:ext cx="1921397" cy="1893425"/>
            <a:chOff x="4301924" y="1487371"/>
            <a:chExt cx="1921397" cy="1893425"/>
          </a:xfrm>
        </p:grpSpPr>
        <p:grpSp>
          <p:nvGrpSpPr>
            <p:cNvPr id="29" name="组合 28"/>
            <p:cNvGrpSpPr/>
            <p:nvPr/>
          </p:nvGrpSpPr>
          <p:grpSpPr>
            <a:xfrm>
              <a:off x="4301924" y="1494122"/>
              <a:ext cx="1921397" cy="1886674"/>
              <a:chOff x="7836061" y="1666754"/>
              <a:chExt cx="1921397" cy="1886674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7836061" y="1666754"/>
                <a:ext cx="1921397" cy="1886674"/>
              </a:xfrm>
              <a:prstGeom prst="ellipse">
                <a:avLst/>
              </a:prstGeom>
              <a:solidFill>
                <a:schemeClr val="accent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32" name="直线箭头连接符 31"/>
              <p:cNvCxnSpPr/>
              <p:nvPr/>
            </p:nvCxnSpPr>
            <p:spPr>
              <a:xfrm>
                <a:off x="8796759" y="2583480"/>
                <a:ext cx="311466" cy="34491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线箭头连接符 32"/>
              <p:cNvCxnSpPr/>
              <p:nvPr/>
            </p:nvCxnSpPr>
            <p:spPr>
              <a:xfrm flipV="1">
                <a:off x="8796759" y="1968754"/>
                <a:ext cx="0" cy="6147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文本框 33"/>
              <p:cNvSpPr txBox="1"/>
              <p:nvPr/>
            </p:nvSpPr>
            <p:spPr>
              <a:xfrm>
                <a:off x="9108225" y="2943314"/>
                <a:ext cx="6134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5</a:t>
                </a:r>
                <a:endParaRPr kumimoji="1" lang="zh-CN" altLang="en-US" dirty="0"/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5087256" y="1487371"/>
              <a:ext cx="6134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12</a:t>
              </a:r>
              <a:endParaRPr kumimoji="1" lang="zh-CN" altLang="en-US" dirty="0"/>
            </a:p>
          </p:txBody>
        </p:sp>
      </p:grpSp>
      <p:cxnSp>
        <p:nvCxnSpPr>
          <p:cNvPr id="36" name="直线箭头连接符 35"/>
          <p:cNvCxnSpPr/>
          <p:nvPr/>
        </p:nvCxnSpPr>
        <p:spPr>
          <a:xfrm>
            <a:off x="7586941" y="2459891"/>
            <a:ext cx="611529" cy="815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6887210" y="3239135"/>
            <a:ext cx="20110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七个钟头</a:t>
            </a:r>
            <a:endParaRPr kumimoji="1" lang="zh-CN" altLang="en-US" sz="3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0" name="图片 39" descr="图片包含 户外, 雪花, 天空, 滑板滑雪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49" y="3981272"/>
            <a:ext cx="5179320" cy="2589660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6458643" y="4983945"/>
            <a:ext cx="51793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昨天他滑了三个钟头的雪。</a:t>
            </a:r>
            <a:endParaRPr kumimoji="1" lang="zh-CN" altLang="en-US" sz="3200" b="1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935107" y="3961704"/>
            <a:ext cx="80601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昨天</a:t>
            </a:r>
            <a:endParaRPr kumimoji="1" lang="zh-CN" altLang="en-US" sz="3600" b="1" dirty="0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1456862" y="95832"/>
            <a:ext cx="9267825" cy="848454"/>
          </a:xfrm>
        </p:spPr>
        <p:txBody>
          <a:bodyPr/>
          <a:p>
            <a:r>
              <a:rPr kumimoji="1" lang="en-US" altLang="zh-CN" dirty="0">
                <a:latin typeface="+mj-ea"/>
              </a:rPr>
              <a:t>Time</a:t>
            </a:r>
            <a:r>
              <a:rPr kumimoji="1" lang="zh-CN" altLang="en-US" dirty="0">
                <a:latin typeface="+mj-ea"/>
              </a:rPr>
              <a:t> </a:t>
            </a:r>
            <a:r>
              <a:rPr kumimoji="1" lang="en-US" altLang="zh-CN" dirty="0">
                <a:latin typeface="+mj-ea"/>
              </a:rPr>
              <a:t>Duration</a:t>
            </a:r>
            <a:endParaRPr kumimoji="1" lang="zh-CN" altLang="en-US" dirty="0">
              <a:latin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065780" y="822325"/>
            <a:ext cx="7745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Subject+Verb+(</a:t>
            </a:r>
            <a:r>
              <a:rPr lang="zh-CN" altLang="en-US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了</a:t>
            </a:r>
            <a:r>
              <a:rPr lang="en-US" altLang="zh-CN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)+Duration of time+(</a:t>
            </a:r>
            <a:r>
              <a:rPr lang="zh-CN" altLang="en-US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)+Object</a:t>
            </a:r>
            <a:endParaRPr lang="en-US" altLang="zh-CN" sz="28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/>
      <p:bldP spid="41" grpId="0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人员, 室内, 群组, 人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1" y="2099985"/>
            <a:ext cx="4829353" cy="293960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21080" y="5455920"/>
            <a:ext cx="5059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我上了两个钟头</a:t>
            </a:r>
            <a:r>
              <a:rPr kumimoji="1"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小时的课。</a:t>
            </a:r>
            <a:endParaRPr kumimoji="1"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74754" y="2775550"/>
            <a:ext cx="10668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solidFill>
                  <a:srgbClr val="FFFF00"/>
                </a:solidFill>
              </a:rPr>
              <a:t>2h</a:t>
            </a:r>
            <a:endParaRPr kumimoji="1" lang="zh-CN" altLang="en-US" sz="6000" b="1" dirty="0">
              <a:solidFill>
                <a:srgbClr val="FFFF00"/>
              </a:solidFill>
            </a:endParaRPr>
          </a:p>
        </p:txBody>
      </p:sp>
      <p:pic>
        <p:nvPicPr>
          <p:cNvPr id="12" name="图片 11" descr="图片包含 人员, 男士, 眼镜, 室内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918" y="2099985"/>
            <a:ext cx="3874366" cy="293960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131918" y="2099757"/>
            <a:ext cx="10668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solidFill>
                  <a:srgbClr val="FFFF00"/>
                </a:solidFill>
              </a:rPr>
              <a:t>4h</a:t>
            </a:r>
            <a:endParaRPr kumimoji="1" lang="zh-CN" altLang="en-US" sz="6000" b="1" dirty="0">
              <a:solidFill>
                <a:srgbClr val="FFFF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642100" y="5455920"/>
            <a:ext cx="4751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他唱了四个钟头</a:t>
            </a:r>
            <a:r>
              <a:rPr kumimoji="1"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小时的歌。</a:t>
            </a:r>
            <a:endParaRPr kumimoji="1"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456862" y="489532"/>
            <a:ext cx="9267825" cy="848454"/>
          </a:xfrm>
        </p:spPr>
        <p:txBody>
          <a:bodyPr/>
          <a:lstStyle/>
          <a:p>
            <a:r>
              <a:rPr kumimoji="1" lang="en-US" altLang="zh-CN" dirty="0">
                <a:latin typeface="+mj-ea"/>
              </a:rPr>
              <a:t>Time</a:t>
            </a:r>
            <a:r>
              <a:rPr kumimoji="1" lang="zh-CN" altLang="en-US" dirty="0">
                <a:latin typeface="+mj-ea"/>
              </a:rPr>
              <a:t> </a:t>
            </a:r>
            <a:r>
              <a:rPr kumimoji="1" lang="en-US" altLang="zh-CN" dirty="0">
                <a:latin typeface="+mj-ea"/>
              </a:rPr>
              <a:t>Duration</a:t>
            </a:r>
            <a:endParaRPr kumimoji="1" lang="zh-CN" altLang="en-US" dirty="0">
              <a:latin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65780" y="1216025"/>
            <a:ext cx="7745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Subject+Verb+(</a:t>
            </a:r>
            <a:r>
              <a:rPr lang="zh-CN" altLang="en-US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了</a:t>
            </a:r>
            <a:r>
              <a:rPr lang="en-US" altLang="zh-CN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)+Duration of time+(</a:t>
            </a:r>
            <a:r>
              <a:rPr lang="zh-CN" altLang="en-US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)+Object</a:t>
            </a:r>
            <a:endParaRPr lang="en-US" altLang="zh-CN" sz="28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5220942" y="1760403"/>
            <a:ext cx="1921397" cy="1893425"/>
            <a:chOff x="4301924" y="1487371"/>
            <a:chExt cx="1921397" cy="1893425"/>
          </a:xfrm>
        </p:grpSpPr>
        <p:grpSp>
          <p:nvGrpSpPr>
            <p:cNvPr id="5" name="组合 4"/>
            <p:cNvGrpSpPr/>
            <p:nvPr/>
          </p:nvGrpSpPr>
          <p:grpSpPr>
            <a:xfrm>
              <a:off x="4301924" y="1494122"/>
              <a:ext cx="1921397" cy="1886674"/>
              <a:chOff x="7836061" y="1666754"/>
              <a:chExt cx="1921397" cy="1886674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7836061" y="1666754"/>
                <a:ext cx="1921397" cy="1886674"/>
              </a:xfrm>
              <a:prstGeom prst="ellipse">
                <a:avLst/>
              </a:prstGeom>
              <a:solidFill>
                <a:schemeClr val="accent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7" name="直线箭头连接符 6"/>
              <p:cNvCxnSpPr/>
              <p:nvPr/>
            </p:nvCxnSpPr>
            <p:spPr>
              <a:xfrm flipH="1" flipV="1">
                <a:off x="8449519" y="2303362"/>
                <a:ext cx="347240" cy="28011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线箭头连接符 7"/>
              <p:cNvCxnSpPr/>
              <p:nvPr/>
            </p:nvCxnSpPr>
            <p:spPr>
              <a:xfrm flipV="1">
                <a:off x="8796759" y="1968754"/>
                <a:ext cx="0" cy="6147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文本框 8"/>
              <p:cNvSpPr txBox="1"/>
              <p:nvPr/>
            </p:nvSpPr>
            <p:spPr>
              <a:xfrm>
                <a:off x="8009680" y="1968754"/>
                <a:ext cx="6134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10</a:t>
                </a:r>
                <a:endParaRPr kumimoji="1" lang="zh-CN" altLang="en-US" dirty="0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5087256" y="1487371"/>
              <a:ext cx="6134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12</a:t>
              </a:r>
              <a:endParaRPr kumimoji="1" lang="zh-CN" altLang="en-US" dirty="0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052812" y="1760403"/>
            <a:ext cx="1921397" cy="1901580"/>
            <a:chOff x="1494012" y="1519103"/>
            <a:chExt cx="1921397" cy="1901580"/>
          </a:xfrm>
        </p:grpSpPr>
        <p:grpSp>
          <p:nvGrpSpPr>
            <p:cNvPr id="14" name="组合 13"/>
            <p:cNvGrpSpPr/>
            <p:nvPr/>
          </p:nvGrpSpPr>
          <p:grpSpPr>
            <a:xfrm>
              <a:off x="1494012" y="1519103"/>
              <a:ext cx="1921397" cy="1901580"/>
              <a:chOff x="7836061" y="1651848"/>
              <a:chExt cx="1921397" cy="1901580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7836061" y="1666754"/>
                <a:ext cx="1921397" cy="1886674"/>
              </a:xfrm>
              <a:prstGeom prst="ellipse">
                <a:avLst/>
              </a:prstGeom>
              <a:solidFill>
                <a:schemeClr val="accent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16" name="直线箭头连接符 15"/>
              <p:cNvCxnSpPr/>
              <p:nvPr/>
            </p:nvCxnSpPr>
            <p:spPr>
              <a:xfrm flipH="1">
                <a:off x="8536329" y="2583480"/>
                <a:ext cx="260430" cy="3266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线箭头连接符 16"/>
              <p:cNvCxnSpPr/>
              <p:nvPr/>
            </p:nvCxnSpPr>
            <p:spPr>
              <a:xfrm flipV="1">
                <a:off x="8796759" y="1993393"/>
                <a:ext cx="0" cy="5900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文本框 17"/>
              <p:cNvSpPr txBox="1"/>
              <p:nvPr/>
            </p:nvSpPr>
            <p:spPr>
              <a:xfrm>
                <a:off x="8536329" y="1651848"/>
                <a:ext cx="6134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12</a:t>
                </a:r>
                <a:endParaRPr kumimoji="1" lang="zh-CN" altLang="en-US" dirty="0"/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807931" y="2777374"/>
              <a:ext cx="3863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7</a:t>
              </a:r>
              <a:endParaRPr kumimoji="1" lang="zh-CN" altLang="en-US" dirty="0"/>
            </a:p>
          </p:txBody>
        </p:sp>
      </p:grpSp>
      <p:cxnSp>
        <p:nvCxnSpPr>
          <p:cNvPr id="25" name="直线箭头连接符 24"/>
          <p:cNvCxnSpPr/>
          <p:nvPr/>
        </p:nvCxnSpPr>
        <p:spPr>
          <a:xfrm>
            <a:off x="4366871" y="2683879"/>
            <a:ext cx="611529" cy="81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3096586" y="3556948"/>
            <a:ext cx="304642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三个钟头</a:t>
            </a:r>
            <a:r>
              <a:rPr kumimoji="1" lang="en-US" altLang="zh-CN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kumimoji="1" lang="zh-CN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小时</a:t>
            </a:r>
            <a:endParaRPr kumimoji="1" lang="zh-CN" altLang="en-US" sz="3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8389072" y="1745322"/>
            <a:ext cx="1921397" cy="1893425"/>
            <a:chOff x="4301924" y="1487371"/>
            <a:chExt cx="1921397" cy="1893425"/>
          </a:xfrm>
        </p:grpSpPr>
        <p:grpSp>
          <p:nvGrpSpPr>
            <p:cNvPr id="29" name="组合 28"/>
            <p:cNvGrpSpPr/>
            <p:nvPr/>
          </p:nvGrpSpPr>
          <p:grpSpPr>
            <a:xfrm>
              <a:off x="4301924" y="1494122"/>
              <a:ext cx="1921397" cy="1886674"/>
              <a:chOff x="7836061" y="1666754"/>
              <a:chExt cx="1921397" cy="1886674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7836061" y="1666754"/>
                <a:ext cx="1921397" cy="1886674"/>
              </a:xfrm>
              <a:prstGeom prst="ellipse">
                <a:avLst/>
              </a:prstGeom>
              <a:solidFill>
                <a:schemeClr val="accent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32" name="直线箭头连接符 31"/>
              <p:cNvCxnSpPr/>
              <p:nvPr/>
            </p:nvCxnSpPr>
            <p:spPr>
              <a:xfrm>
                <a:off x="8796759" y="2583480"/>
                <a:ext cx="311466" cy="34491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线箭头连接符 32"/>
              <p:cNvCxnSpPr/>
              <p:nvPr/>
            </p:nvCxnSpPr>
            <p:spPr>
              <a:xfrm flipV="1">
                <a:off x="8796759" y="1968754"/>
                <a:ext cx="0" cy="6147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文本框 33"/>
              <p:cNvSpPr txBox="1"/>
              <p:nvPr/>
            </p:nvSpPr>
            <p:spPr>
              <a:xfrm>
                <a:off x="9108225" y="2943314"/>
                <a:ext cx="6134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5</a:t>
                </a:r>
                <a:endParaRPr kumimoji="1" lang="zh-CN" altLang="en-US" dirty="0"/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5087256" y="1487371"/>
              <a:ext cx="6134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12</a:t>
              </a:r>
              <a:endParaRPr kumimoji="1" lang="zh-CN" altLang="en-US" dirty="0"/>
            </a:p>
          </p:txBody>
        </p:sp>
      </p:grpSp>
      <p:cxnSp>
        <p:nvCxnSpPr>
          <p:cNvPr id="36" name="直线箭头连接符 35"/>
          <p:cNvCxnSpPr/>
          <p:nvPr/>
        </p:nvCxnSpPr>
        <p:spPr>
          <a:xfrm>
            <a:off x="7459941" y="2701191"/>
            <a:ext cx="611529" cy="81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6221095" y="3556635"/>
            <a:ext cx="30892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七个钟头</a:t>
            </a:r>
            <a:r>
              <a:rPr kumimoji="1" lang="en-US" altLang="zh-CN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kumimoji="1" lang="zh-CN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小时</a:t>
            </a:r>
            <a:endParaRPr kumimoji="1" lang="zh-CN" altLang="en-US" sz="3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0" name="图片 9" descr="图片包含 人员, 餐桌, 室内, 就坐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45" y="4152900"/>
            <a:ext cx="4424045" cy="25571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880735" y="5170170"/>
            <a:ext cx="5820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zh-CN" altLang="en-US" sz="2800" b="1" dirty="0">
                <a:solidFill>
                  <a:schemeClr val="accent1"/>
                </a:solidFill>
              </a:rPr>
              <a:t>她在咖啡店工作了七个钟头</a:t>
            </a:r>
            <a:r>
              <a:rPr kumimoji="1" lang="en-US" altLang="zh-CN" sz="2800" b="1" dirty="0">
                <a:solidFill>
                  <a:schemeClr val="accent1"/>
                </a:solidFill>
              </a:rPr>
              <a:t>/</a:t>
            </a:r>
            <a:r>
              <a:rPr kumimoji="1" lang="zh-CN" altLang="en-US" sz="2800" b="1" dirty="0">
                <a:solidFill>
                  <a:schemeClr val="accent1"/>
                </a:solidFill>
              </a:rPr>
              <a:t>小时。</a:t>
            </a:r>
            <a:endParaRPr kumimoji="1" lang="zh-CN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83205" y="993775"/>
            <a:ext cx="8036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Subject+Verb+(Object+Verb)+(</a:t>
            </a:r>
            <a:r>
              <a:rPr lang="zh-CN" altLang="en-US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了</a:t>
            </a:r>
            <a:r>
              <a:rPr lang="en-US" altLang="zh-CN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)+Duration of time</a:t>
            </a:r>
            <a:endParaRPr lang="en-US" altLang="zh-CN" sz="28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20" name="标题 19"/>
          <p:cNvSpPr>
            <a:spLocks noGrp="1"/>
          </p:cNvSpPr>
          <p:nvPr>
            <p:ph type="title"/>
          </p:nvPr>
        </p:nvSpPr>
        <p:spPr>
          <a:xfrm>
            <a:off x="1456862" y="260932"/>
            <a:ext cx="9267825" cy="848454"/>
          </a:xfrm>
        </p:spPr>
        <p:txBody>
          <a:bodyPr/>
          <a:p>
            <a:r>
              <a:rPr kumimoji="1" lang="en-US" altLang="zh-CN" dirty="0">
                <a:latin typeface="+mj-ea"/>
              </a:rPr>
              <a:t>Time</a:t>
            </a:r>
            <a:r>
              <a:rPr kumimoji="1" lang="zh-CN" altLang="en-US" dirty="0">
                <a:latin typeface="+mj-ea"/>
              </a:rPr>
              <a:t> </a:t>
            </a:r>
            <a:r>
              <a:rPr kumimoji="1" lang="en-US" altLang="zh-CN" dirty="0">
                <a:latin typeface="+mj-ea"/>
              </a:rPr>
              <a:t>Duration</a:t>
            </a:r>
            <a:endParaRPr kumimoji="1" lang="zh-CN" altLang="en-US" dirty="0">
              <a:latin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天空, 户外, 绿色, 水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40" y="2000173"/>
            <a:ext cx="4364357" cy="326453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83647" y="2467422"/>
            <a:ext cx="678873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/>
              <a:t>住</a:t>
            </a:r>
            <a:endParaRPr kumimoji="1" lang="en-US" altLang="zh-CN" sz="3200" dirty="0"/>
          </a:p>
          <a:p>
            <a:pPr algn="ctr"/>
            <a:endParaRPr kumimoji="1" lang="en-US" altLang="zh-CN" sz="3200" dirty="0"/>
          </a:p>
          <a:p>
            <a:pPr algn="ctr"/>
            <a:endParaRPr kumimoji="1" lang="en-US" altLang="zh-CN" sz="3200" dirty="0"/>
          </a:p>
          <a:p>
            <a:pPr algn="ctr"/>
            <a:r>
              <a:rPr kumimoji="1" lang="zh-CN" altLang="en-US" sz="3200" dirty="0"/>
              <a:t>两年</a:t>
            </a:r>
            <a:endParaRPr kumimoji="1" lang="zh-CN" altLang="en-US" sz="3200" dirty="0"/>
          </a:p>
        </p:txBody>
      </p:sp>
      <p:sp>
        <p:nvSpPr>
          <p:cNvPr id="8" name="文本框 7"/>
          <p:cNvSpPr txBox="1"/>
          <p:nvPr/>
        </p:nvSpPr>
        <p:spPr>
          <a:xfrm>
            <a:off x="1120140" y="5598795"/>
            <a:ext cx="3959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我想在纽约住两年。</a:t>
            </a:r>
            <a:endParaRPr kumimoji="1" lang="zh-CN" altLang="en-US" sz="3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" name="图片 9" descr="图片包含 黑板, 人员, 文字, 年轻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165" y="2278380"/>
            <a:ext cx="4494530" cy="27089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021928" y="3206387"/>
            <a:ext cx="80356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/>
              <a:t>一</a:t>
            </a:r>
            <a:endParaRPr kumimoji="1" lang="en-US" altLang="zh-CN" sz="3200" dirty="0"/>
          </a:p>
          <a:p>
            <a:pPr algn="ctr"/>
            <a:r>
              <a:rPr kumimoji="1" lang="zh-CN" altLang="en-US" sz="3200" dirty="0"/>
              <a:t>年</a:t>
            </a:r>
            <a:endParaRPr kumimoji="1" lang="zh-CN" altLang="en-US" sz="3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762115" y="5598795"/>
            <a:ext cx="4023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我学了一年的中文。</a:t>
            </a:r>
            <a:endParaRPr kumimoji="1" lang="zh-CN" altLang="en-US" sz="3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26080" y="485140"/>
            <a:ext cx="7745730" cy="12115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Subject+Verb+(Object+Verb)+(</a:t>
            </a:r>
            <a:r>
              <a:rPr lang="zh-CN" altLang="en-US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了</a:t>
            </a:r>
            <a:r>
              <a:rPr lang="en-US" altLang="zh-CN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)+Duration of time</a:t>
            </a:r>
            <a:endParaRPr lang="en-US" altLang="zh-CN" sz="28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60000"/>
              </a:lnSpc>
            </a:pPr>
            <a:r>
              <a:rPr lang="en-US" altLang="zh-CN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Subject+Verb+(</a:t>
            </a:r>
            <a:r>
              <a:rPr lang="zh-CN" altLang="en-US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了</a:t>
            </a:r>
            <a:r>
              <a:rPr lang="en-US" altLang="zh-CN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)+Duration of time+(</a:t>
            </a:r>
            <a:r>
              <a:rPr lang="zh-CN" altLang="en-US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)+Object</a:t>
            </a:r>
            <a:endParaRPr lang="en-US" altLang="zh-CN" sz="28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 bwMode="auto">
          <a:xfrm>
            <a:off x="1212707" y="553030"/>
            <a:ext cx="9267825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en-US" altLang="zh-CN" dirty="0">
                <a:latin typeface="+mj-ea"/>
              </a:rPr>
              <a:t>Time</a:t>
            </a:r>
            <a:r>
              <a:rPr kumimoji="1" lang="zh-CN" altLang="en-US" dirty="0">
                <a:latin typeface="+mj-ea"/>
              </a:rPr>
              <a:t> </a:t>
            </a:r>
            <a:r>
              <a:rPr kumimoji="1" lang="en-US" altLang="zh-CN" dirty="0">
                <a:latin typeface="+mj-ea"/>
              </a:rPr>
              <a:t>Duration</a:t>
            </a:r>
            <a:endParaRPr kumimoji="1" lang="zh-CN" altLang="en-US" dirty="0"/>
          </a:p>
        </p:txBody>
      </p:sp>
      <p:pic>
        <p:nvPicPr>
          <p:cNvPr id="6" name="图片 5" descr="图片包含 沙发, 红色, 座位, 室内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2" y="1686368"/>
            <a:ext cx="4832051" cy="32084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24589" y="1686368"/>
            <a:ext cx="54970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/>
              <a:t>你昨天做什么了？</a:t>
            </a:r>
            <a:endParaRPr kumimoji="1" lang="en-US" altLang="zh-CN" sz="3200" dirty="0"/>
          </a:p>
          <a:p>
            <a:endParaRPr kumimoji="1" lang="en-US" altLang="zh-CN" sz="3200" dirty="0"/>
          </a:p>
          <a:p>
            <a:r>
              <a:rPr kumimoji="1" lang="zh-CN" altLang="en-US" sz="3200" dirty="0"/>
              <a:t>我昨天看电影了。</a:t>
            </a:r>
            <a:endParaRPr kumimoji="1" lang="en-US" altLang="zh-CN" sz="3200" dirty="0"/>
          </a:p>
          <a:p>
            <a:endParaRPr kumimoji="1" lang="en-US" altLang="zh-CN" sz="3200" dirty="0"/>
          </a:p>
          <a:p>
            <a:r>
              <a:rPr kumimoji="1" lang="zh-CN" altLang="en-US" sz="3200" dirty="0"/>
              <a:t>你昨天看电影看了多长时间？</a:t>
            </a:r>
            <a:endParaRPr kumimoji="1" lang="en-US" altLang="zh-CN" sz="3200" dirty="0"/>
          </a:p>
          <a:p>
            <a:endParaRPr kumimoji="1" lang="en-US" altLang="zh-CN" sz="3200" dirty="0"/>
          </a:p>
          <a:p>
            <a:r>
              <a:rPr kumimoji="1" lang="zh-CN" altLang="en-US" sz="3200" dirty="0"/>
              <a:t>我昨天看电影看了两个小时。</a:t>
            </a:r>
            <a:endParaRPr kumimoji="1" lang="zh-CN" altLang="en-US" sz="3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 bwMode="auto">
          <a:xfrm>
            <a:off x="1212707" y="553030"/>
            <a:ext cx="9267825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en-US" altLang="zh-CN" dirty="0">
                <a:latin typeface="+mj-ea"/>
              </a:rPr>
              <a:t>Time</a:t>
            </a:r>
            <a:r>
              <a:rPr kumimoji="1" lang="zh-CN" altLang="en-US" dirty="0">
                <a:latin typeface="+mj-ea"/>
              </a:rPr>
              <a:t> </a:t>
            </a:r>
            <a:r>
              <a:rPr kumimoji="1" lang="en-US" altLang="zh-CN" dirty="0">
                <a:latin typeface="+mj-ea"/>
              </a:rPr>
              <a:t>Duration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353189" y="1820988"/>
            <a:ext cx="54970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/>
              <a:t>你昨天做什么了？</a:t>
            </a:r>
            <a:endParaRPr kumimoji="1" lang="en-US" altLang="zh-CN" sz="3200" dirty="0"/>
          </a:p>
          <a:p>
            <a:endParaRPr kumimoji="1" lang="en-US" altLang="zh-CN" sz="3200" dirty="0"/>
          </a:p>
          <a:p>
            <a:r>
              <a:rPr kumimoji="1" lang="zh-CN" altLang="en-US" sz="3200" dirty="0"/>
              <a:t>我昨天去滑冰了。</a:t>
            </a:r>
            <a:endParaRPr kumimoji="1" lang="en-US" altLang="zh-CN" sz="3200" dirty="0"/>
          </a:p>
          <a:p>
            <a:endParaRPr kumimoji="1" lang="en-US" altLang="zh-CN" sz="3200" dirty="0"/>
          </a:p>
          <a:p>
            <a:r>
              <a:rPr kumimoji="1" lang="zh-CN" altLang="en-US" sz="3200" dirty="0"/>
              <a:t>你昨天滑冰滑了多长时间？</a:t>
            </a:r>
            <a:endParaRPr kumimoji="1" lang="en-US" altLang="zh-CN" sz="3200" dirty="0"/>
          </a:p>
          <a:p>
            <a:endParaRPr kumimoji="1" lang="en-US" altLang="zh-CN" sz="3200" dirty="0"/>
          </a:p>
          <a:p>
            <a:r>
              <a:rPr kumimoji="1" lang="zh-CN" altLang="en-US" sz="3200" dirty="0"/>
              <a:t>我昨天滑冰滑了十分钟。</a:t>
            </a:r>
            <a:endParaRPr kumimoji="1" lang="zh-CN" altLang="en-US" sz="3200" dirty="0"/>
          </a:p>
        </p:txBody>
      </p:sp>
      <p:pic>
        <p:nvPicPr>
          <p:cNvPr id="8" name="图片 7" descr="图片包含 户外, 地面, 人员, 滑冰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48" y="1854731"/>
            <a:ext cx="4981864" cy="314853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46080" y="5360975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/>
              <a:t>滑冰</a:t>
            </a:r>
            <a:r>
              <a:rPr kumimoji="1" lang="en-US" altLang="zh-CN" sz="3200" dirty="0"/>
              <a:t>	10</a:t>
            </a:r>
            <a:r>
              <a:rPr kumimoji="1" lang="zh-CN" altLang="en-US" sz="3200" dirty="0"/>
              <a:t>分钟</a:t>
            </a:r>
            <a:endParaRPr kumimoji="1" lang="zh-CN" altLang="en-US" sz="3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 bwMode="auto">
          <a:xfrm>
            <a:off x="1212707" y="553030"/>
            <a:ext cx="9267825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en-US" altLang="zh-CN" dirty="0">
                <a:latin typeface="+mj-ea"/>
              </a:rPr>
              <a:t>Time</a:t>
            </a:r>
            <a:r>
              <a:rPr kumimoji="1" lang="zh-CN" altLang="en-US" dirty="0">
                <a:latin typeface="+mj-ea"/>
              </a:rPr>
              <a:t> </a:t>
            </a:r>
            <a:r>
              <a:rPr kumimoji="1" lang="en-US" altLang="zh-CN" dirty="0">
                <a:latin typeface="+mj-ea"/>
              </a:rPr>
              <a:t>Duration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678170" y="1871345"/>
            <a:ext cx="645287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/>
              <a:t>你上周五做什么了？</a:t>
            </a:r>
            <a:endParaRPr kumimoji="1" lang="en-US" altLang="zh-CN" sz="3200" dirty="0"/>
          </a:p>
          <a:p>
            <a:endParaRPr kumimoji="1" lang="en-US" altLang="zh-CN" sz="3200" dirty="0"/>
          </a:p>
          <a:p>
            <a:r>
              <a:rPr kumimoji="1" lang="zh-CN" altLang="en-US" sz="3200" dirty="0"/>
              <a:t>我上周五去唱歌了。</a:t>
            </a:r>
            <a:endParaRPr kumimoji="1" lang="en-US" altLang="zh-CN" sz="3200" dirty="0"/>
          </a:p>
          <a:p>
            <a:endParaRPr kumimoji="1" lang="en-US" altLang="zh-CN" sz="3200" dirty="0"/>
          </a:p>
          <a:p>
            <a:r>
              <a:rPr kumimoji="1" lang="zh-CN" altLang="en-US" sz="3200" dirty="0"/>
              <a:t>你上周五唱歌唱了多长时间？</a:t>
            </a:r>
            <a:endParaRPr kumimoji="1" lang="en-US" altLang="zh-CN" sz="3200" dirty="0"/>
          </a:p>
          <a:p>
            <a:endParaRPr kumimoji="1" lang="en-US" altLang="zh-CN" sz="3200" dirty="0"/>
          </a:p>
          <a:p>
            <a:r>
              <a:rPr kumimoji="1" lang="zh-CN" altLang="en-US" sz="3200" dirty="0"/>
              <a:t>我上周五唱歌唱了三个钟头</a:t>
            </a:r>
            <a:r>
              <a:rPr kumimoji="1" lang="en-US" altLang="zh-CN" sz="3200" dirty="0"/>
              <a:t>/</a:t>
            </a:r>
            <a:r>
              <a:rPr kumimoji="1" lang="zh-CN" altLang="en-US" sz="3200" dirty="0"/>
              <a:t>小时。</a:t>
            </a:r>
            <a:endParaRPr kumimoji="1" lang="zh-CN" altLang="en-US" sz="3200" dirty="0"/>
          </a:p>
        </p:txBody>
      </p:sp>
      <p:sp>
        <p:nvSpPr>
          <p:cNvPr id="9" name="文本框 8"/>
          <p:cNvSpPr txBox="1"/>
          <p:nvPr/>
        </p:nvSpPr>
        <p:spPr>
          <a:xfrm>
            <a:off x="950892" y="5342214"/>
            <a:ext cx="4184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/>
              <a:t>唱歌</a:t>
            </a:r>
            <a:r>
              <a:rPr kumimoji="1" lang="en-US" altLang="zh-CN" sz="3200" dirty="0"/>
              <a:t>	</a:t>
            </a:r>
            <a:r>
              <a:rPr kumimoji="1" lang="zh-CN" altLang="en-US" sz="3200" dirty="0"/>
              <a:t>三个钟头</a:t>
            </a:r>
            <a:r>
              <a:rPr kumimoji="1" lang="en-US" altLang="zh-CN" sz="3200" dirty="0"/>
              <a:t>/</a:t>
            </a:r>
            <a:r>
              <a:rPr kumimoji="1" lang="zh-CN" altLang="en-US" sz="3200" dirty="0"/>
              <a:t>小时</a:t>
            </a:r>
            <a:endParaRPr kumimoji="1" lang="zh-CN" altLang="en-US" sz="3200" dirty="0"/>
          </a:p>
        </p:txBody>
      </p:sp>
      <p:pic>
        <p:nvPicPr>
          <p:cNvPr id="6" name="图片 5" descr="图片包含 人员, 户外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21" y="1871615"/>
            <a:ext cx="4690918" cy="311477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1410" y="2557145"/>
            <a:ext cx="2619375" cy="17430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105" y="2558415"/>
            <a:ext cx="2619375" cy="17430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2381885"/>
            <a:ext cx="2095500" cy="20955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475480" y="1130300"/>
            <a:ext cx="34772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b="1">
                <a:solidFill>
                  <a:srgbClr val="4D4D4D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你</a:t>
            </a:r>
            <a:r>
              <a:rPr lang="zh-CN" altLang="en-US" sz="32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爱</a:t>
            </a:r>
            <a:r>
              <a:rPr lang="zh-CN" altLang="en-US" sz="3200" b="1">
                <a:solidFill>
                  <a:srgbClr val="4D4D4D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吃水果吗？</a:t>
            </a:r>
            <a:endParaRPr lang="zh-CN" altLang="en-US" sz="3200" b="1">
              <a:solidFill>
                <a:srgbClr val="4D4D4D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71545" y="4732655"/>
            <a:ext cx="5483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苹果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梨</a:t>
            </a:r>
            <a:r>
              <a:rPr lang="zh-CN" altLang="en-US" sz="2800" b="1">
                <a:solidFill>
                  <a:srgbClr val="4D4D4D"/>
                </a:solidFill>
                <a:latin typeface="楷体" panose="02010609060101010101" charset="-122"/>
                <a:ea typeface="楷体" panose="02010609060101010101" charset="-122"/>
              </a:rPr>
              <a:t>没有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西瓜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那么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_______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72180" y="5812790"/>
            <a:ext cx="5483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西瓜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苹果和梨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_________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7857490" y="5264150"/>
            <a:ext cx="96520" cy="3708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8345805" y="5153025"/>
            <a:ext cx="19215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antonym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686800" y="5661025"/>
            <a:ext cx="1918970" cy="103886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qīng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1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</a:rPr>
              <a:t>Adj. light</a:t>
            </a:r>
            <a:endParaRPr lang="en-US" altLang="zh-CN" sz="2800">
              <a:latin typeface="Times New Roman" panose="02020603050405020304" pitchFamily="18" charset="0"/>
              <a:ea typeface="华文中宋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20610" y="4618355"/>
            <a:ext cx="772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重</a:t>
            </a:r>
            <a:endParaRPr lang="zh-CN" altLang="en-US" sz="2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437380" y="5709920"/>
            <a:ext cx="1047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4D4D4D"/>
                </a:solidFill>
                <a:latin typeface="楷体" panose="02010609060101010101" charset="-122"/>
                <a:ea typeface="楷体" panose="02010609060101010101" charset="-122"/>
              </a:rPr>
              <a:t>没有</a:t>
            </a:r>
            <a:endParaRPr lang="zh-CN" altLang="en-US" sz="2800" b="1">
              <a:solidFill>
                <a:srgbClr val="4D4D4D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73570" y="5711825"/>
            <a:ext cx="13722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4D4D4D"/>
                </a:solidFill>
                <a:latin typeface="楷体" panose="02010609060101010101" charset="-122"/>
                <a:ea typeface="楷体" panose="02010609060101010101" charset="-122"/>
              </a:rPr>
              <a:t>那么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轻</a:t>
            </a:r>
            <a:endParaRPr lang="zh-CN" altLang="en-US" sz="2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8" grpId="0"/>
      <p:bldP spid="11" grpId="0" bldLvl="0" animBg="1"/>
      <p:bldP spid="3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还 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still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2252" y="1927672"/>
            <a:ext cx="4937472" cy="25113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877" y="1788884"/>
            <a:ext cx="4706969" cy="278893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60825" y="5018480"/>
            <a:ext cx="3880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他</a:t>
            </a:r>
            <a:r>
              <a:rPr kumimoji="1"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还</a:t>
            </a: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在睡觉。</a:t>
            </a:r>
            <a:endParaRPr kumimoji="1"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16675" y="5018405"/>
            <a:ext cx="5088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今天的作业，他</a:t>
            </a:r>
            <a:r>
              <a:rPr kumimoji="1"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还</a:t>
            </a: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没写完。</a:t>
            </a:r>
            <a:endParaRPr kumimoji="1" lang="en-US" altLang="zh-CN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1427017" y="718132"/>
            <a:ext cx="9267825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zh-CN" altLang="en-US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还 </a:t>
            </a:r>
            <a:r>
              <a:rPr kumimoji="1" lang="en-US" altLang="zh-CN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still</a:t>
            </a:r>
            <a:endParaRPr kumimoji="1" lang="zh-CN" altLang="en-US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7510" y="2021731"/>
            <a:ext cx="5664553" cy="28653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449" y="1678549"/>
            <a:ext cx="4699072" cy="350090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30885" y="5236845"/>
            <a:ext cx="54368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他喝醉</a:t>
            </a:r>
            <a:r>
              <a:rPr kumimoji="1"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kumimoji="1"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drunk</a:t>
            </a:r>
            <a:r>
              <a:rPr kumimoji="1"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了，</a:t>
            </a:r>
            <a:endParaRPr kumimoji="1" lang="zh-CN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ctr">
              <a:buNone/>
            </a:pP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但他还要喝。</a:t>
            </a:r>
            <a:endParaRPr kumimoji="1" lang="en-US" altLang="zh-CN" sz="3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19582" y="5516551"/>
            <a:ext cx="326880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他还没回家。</a:t>
            </a:r>
            <a:endParaRPr kumimoji="1"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1329862" y="485087"/>
            <a:ext cx="9267825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还 </a:t>
            </a:r>
            <a:r>
              <a:rPr kumimoji="1"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still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805" y="2570323"/>
            <a:ext cx="4261355" cy="28274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434" y="1426886"/>
            <a:ext cx="1920169" cy="247701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029460" y="5689600"/>
            <a:ext cx="78676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时间到了，他还没上车。</a:t>
            </a:r>
            <a:endParaRPr kumimoji="1" lang="zh-CN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62087" y="700814"/>
            <a:ext cx="9267825" cy="848454"/>
          </a:xfrm>
        </p:spPr>
        <p:txBody>
          <a:bodyPr/>
          <a:lstStyle/>
          <a:p>
            <a:r>
              <a:rPr kumimoji="1"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又</a:t>
            </a: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</a:t>
            </a:r>
            <a:r>
              <a:rPr kumimoji="1"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又</a:t>
            </a: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</a:t>
            </a:r>
            <a:r>
              <a:rPr kumimoji="1"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both…and…</a:t>
            </a:r>
            <a:r>
              <a:rPr kumimoji="1"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kumimoji="1" lang="zh-CN" altLang="en-US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352" y="1886238"/>
            <a:ext cx="4479543" cy="3566096"/>
          </a:xfrm>
          <a:prstGeom prst="rect">
            <a:avLst/>
          </a:prstGeom>
        </p:spPr>
      </p:pic>
      <p:pic>
        <p:nvPicPr>
          <p:cNvPr id="7" name="图片 6" descr="图片包含 蛋糕, 餐桌, 鲜花, 婚礼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0"/>
          <a:stretch>
            <a:fillRect/>
          </a:stretch>
        </p:blipFill>
        <p:spPr>
          <a:xfrm>
            <a:off x="7220940" y="1886049"/>
            <a:ext cx="2778991" cy="37371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34415" y="5865495"/>
            <a:ext cx="4405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这个西瓜，</a:t>
            </a:r>
            <a:r>
              <a:rPr kumimoji="1" lang="zh-CN" altLang="en-US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又</a:t>
            </a: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大</a:t>
            </a:r>
            <a:r>
              <a:rPr kumimoji="1" lang="zh-CN" altLang="en-US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又</a:t>
            </a: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甜。</a:t>
            </a:r>
            <a:endParaRPr kumimoji="1"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57900" y="5865495"/>
            <a:ext cx="5701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这个生日蛋糕，</a:t>
            </a:r>
            <a:r>
              <a:rPr kumimoji="1" lang="zh-CN" altLang="en-US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又</a:t>
            </a: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高</a:t>
            </a:r>
            <a:r>
              <a:rPr kumimoji="1" lang="zh-CN" altLang="en-US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又</a:t>
            </a: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漂亮。</a:t>
            </a:r>
            <a:endParaRPr kumimoji="1"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73101" y="5851811"/>
            <a:ext cx="52924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这件衣服，</a:t>
            </a:r>
            <a:r>
              <a:rPr kumimoji="1"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又</a:t>
            </a: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贵</a:t>
            </a:r>
            <a:r>
              <a:rPr kumimoji="1"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又</a:t>
            </a: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不好看。</a:t>
            </a:r>
            <a:endParaRPr kumimoji="1"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95364" y="5851696"/>
            <a:ext cx="5486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他长得</a:t>
            </a:r>
            <a:r>
              <a:rPr kumimoji="1"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又</a:t>
            </a: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胖</a:t>
            </a:r>
            <a:r>
              <a:rPr kumimoji="1"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又</a:t>
            </a: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矮。</a:t>
            </a:r>
            <a:endParaRPr kumimoji="1"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366" y="1928553"/>
            <a:ext cx="4065839" cy="319458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500" y="1696963"/>
            <a:ext cx="3027554" cy="35071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571" y="3758954"/>
            <a:ext cx="1555729" cy="1754141"/>
          </a:xfrm>
          <a:prstGeom prst="rect">
            <a:avLst/>
          </a:prstGeom>
        </p:spPr>
      </p:pic>
      <p:sp>
        <p:nvSpPr>
          <p:cNvPr id="13" name="文字方塊 9"/>
          <p:cNvSpPr txBox="1"/>
          <p:nvPr/>
        </p:nvSpPr>
        <p:spPr>
          <a:xfrm rot="21147055">
            <a:off x="4976554" y="1893156"/>
            <a:ext cx="3014154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3200" dirty="0"/>
              <a:t>Both negative</a:t>
            </a:r>
            <a:r>
              <a:rPr lang="en-US" altLang="zh-HK" sz="3200" dirty="0">
                <a:sym typeface="Wingdings" panose="05000000000000000000" pitchFamily="2" charset="2"/>
              </a:rPr>
              <a:t></a:t>
            </a:r>
            <a:endParaRPr lang="zh-HK" altLang="en-US" sz="3200" dirty="0"/>
          </a:p>
        </p:txBody>
      </p:sp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462087" y="700814"/>
            <a:ext cx="9267825" cy="848454"/>
          </a:xfrm>
        </p:spPr>
        <p:txBody>
          <a:bodyPr/>
          <a:p>
            <a:r>
              <a:rPr kumimoji="1"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又</a:t>
            </a: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</a:t>
            </a:r>
            <a:r>
              <a:rPr kumimoji="1"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又</a:t>
            </a: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</a:t>
            </a:r>
            <a:r>
              <a:rPr kumimoji="1"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both…and…</a:t>
            </a:r>
            <a:r>
              <a:rPr kumimoji="1"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kumimoji="1" lang="zh-CN" altLang="en-US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地板, 室内, 墙壁, 人员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64" y="1378592"/>
            <a:ext cx="2751281" cy="4137927"/>
          </a:xfrm>
          <a:prstGeom prst="rect">
            <a:avLst/>
          </a:prstGeom>
        </p:spPr>
      </p:pic>
      <p:sp>
        <p:nvSpPr>
          <p:cNvPr id="7" name="内容占位符 2"/>
          <p:cNvSpPr txBox="1"/>
          <p:nvPr/>
        </p:nvSpPr>
        <p:spPr>
          <a:xfrm>
            <a:off x="850900" y="5854065"/>
            <a:ext cx="4663440" cy="892175"/>
          </a:xfrm>
          <a:prstGeom prst="rect">
            <a:avLst/>
          </a:prstGeom>
        </p:spPr>
        <p:txBody>
          <a:bodyPr>
            <a:noAutofit/>
          </a:bodyPr>
          <a:lstStyle>
            <a:lvl1pPr marL="357505" indent="-35750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505" indent="-357505" algn="l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Wingdings 2" panose="05020102010507070707" pitchFamily="18" charset="2"/>
              <a:buNone/>
            </a:pPr>
            <a:r>
              <a:rPr kumimoji="1"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她长得</a:t>
            </a:r>
            <a:r>
              <a:rPr kumimoji="1" lang="en-US" altLang="zh-CN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____________</a:t>
            </a:r>
            <a:r>
              <a:rPr kumimoji="1"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kumimoji="1" lang="zh-CN" altLang="en-US" sz="36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35610" y="5711207"/>
            <a:ext cx="302793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又</a:t>
            </a: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高</a:t>
            </a:r>
            <a:r>
              <a:rPr kumimoji="1" lang="zh-CN" altLang="en-US" sz="3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又</a:t>
            </a: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漂亮</a:t>
            </a:r>
            <a:endParaRPr kumimoji="1" lang="zh-CN" altLang="en-US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949" y="1991594"/>
            <a:ext cx="4259934" cy="280865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722058" y="2757009"/>
            <a:ext cx="551631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/>
              <a:t>快</a:t>
            </a:r>
            <a:endParaRPr kumimoji="1" lang="zh-CN" alt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0869362" y="3626496"/>
            <a:ext cx="862604" cy="4603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/>
              <a:t>舒服</a:t>
            </a:r>
            <a:endParaRPr kumimoji="1" lang="zh-CN" altLang="en-US" sz="2400" dirty="0"/>
          </a:p>
        </p:txBody>
      </p:sp>
      <p:sp>
        <p:nvSpPr>
          <p:cNvPr id="12" name="内容占位符 2"/>
          <p:cNvSpPr txBox="1"/>
          <p:nvPr/>
        </p:nvSpPr>
        <p:spPr>
          <a:xfrm>
            <a:off x="6122048" y="5828570"/>
            <a:ext cx="5044716" cy="8519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坐地铁</a:t>
            </a:r>
            <a:r>
              <a:rPr kumimoji="1"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____________</a:t>
            </a: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kumimoji="1" lang="zh-CN" altLang="en-US" sz="36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734621" y="5673107"/>
            <a:ext cx="298682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又</a:t>
            </a: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快</a:t>
            </a:r>
            <a:r>
              <a:rPr kumimoji="1" lang="zh-CN" altLang="en-US" sz="3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又</a:t>
            </a: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舒服</a:t>
            </a:r>
            <a:endParaRPr kumimoji="1" lang="zh-CN" altLang="en-US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字方塊 13"/>
          <p:cNvSpPr txBox="1"/>
          <p:nvPr/>
        </p:nvSpPr>
        <p:spPr>
          <a:xfrm rot="657855">
            <a:off x="3978125" y="4363214"/>
            <a:ext cx="296493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HK" sz="3200" dirty="0"/>
              <a:t>Both positive</a:t>
            </a:r>
            <a:r>
              <a:rPr lang="en-US" altLang="zh-HK" sz="3200" dirty="0">
                <a:sym typeface="Wingdings" panose="05000000000000000000" pitchFamily="2" charset="2"/>
              </a:rPr>
              <a:t></a:t>
            </a:r>
            <a:endParaRPr lang="zh-HK" altLang="en-US" sz="3200" dirty="0"/>
          </a:p>
        </p:txBody>
      </p:sp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601787" y="472214"/>
            <a:ext cx="9267825" cy="848454"/>
          </a:xfrm>
        </p:spPr>
        <p:txBody>
          <a:bodyPr/>
          <a:p>
            <a:r>
              <a:rPr kumimoji="1"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又</a:t>
            </a: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</a:t>
            </a:r>
            <a:r>
              <a:rPr kumimoji="1"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又</a:t>
            </a: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</a:t>
            </a:r>
            <a:r>
              <a:rPr kumimoji="1"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both…and…</a:t>
            </a:r>
            <a:r>
              <a:rPr kumimoji="1"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kumimoji="1" lang="zh-CN" altLang="en-US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 txBox="1"/>
          <p:nvPr/>
        </p:nvSpPr>
        <p:spPr>
          <a:xfrm>
            <a:off x="395605" y="5362575"/>
            <a:ext cx="6736715" cy="102044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marL="357505" indent="-35750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505" indent="-357505" algn="l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Wingdings 2" panose="05020102010507070707" pitchFamily="18" charset="2"/>
              <a:buNone/>
            </a:pPr>
            <a:r>
              <a:rPr kumimoji="1"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今晚的月亮</a:t>
            </a:r>
            <a:r>
              <a:rPr kumimoji="1" lang="en-US" altLang="zh-CN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(moon)</a:t>
            </a:r>
            <a:r>
              <a:rPr kumimoji="1"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kumimoji="1" lang="en-US" altLang="zh-CN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___________</a:t>
            </a:r>
            <a:r>
              <a:rPr kumimoji="1" lang="zh-CN" altLang="en-US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kumimoji="1" lang="zh-CN" altLang="en-US" sz="36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38625" y="5144770"/>
            <a:ext cx="21405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又</a:t>
            </a: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大</a:t>
            </a:r>
            <a:r>
              <a:rPr kumimoji="1" lang="zh-CN" altLang="en-US" sz="3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又</a:t>
            </a: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圆</a:t>
            </a:r>
            <a:endParaRPr kumimoji="1" lang="zh-CN" altLang="en-US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84463" y="2780419"/>
            <a:ext cx="551631" cy="4603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/>
              <a:t>大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5384165" y="3526155"/>
            <a:ext cx="1376045" cy="4603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/>
              <a:t>圆 </a:t>
            </a:r>
            <a:r>
              <a:rPr kumimoji="1" lang="en-US" altLang="zh-CN" sz="2400" dirty="0"/>
              <a:t>yuán</a:t>
            </a:r>
            <a:endParaRPr kumimoji="1" lang="en-US" altLang="zh-CN" sz="2400" dirty="0"/>
          </a:p>
        </p:txBody>
      </p:sp>
      <p:pic>
        <p:nvPicPr>
          <p:cNvPr id="8" name="图片 7" descr="NCI_iced_tea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2555" y="1845633"/>
            <a:ext cx="1664477" cy="285379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869113" y="2514158"/>
            <a:ext cx="551631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/>
              <a:t>贵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9825355" y="3408680"/>
            <a:ext cx="1139825" cy="4603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/>
              <a:t>不好喝</a:t>
            </a:r>
            <a:endParaRPr kumimoji="1" lang="zh-CN" altLang="en-US" sz="2400" dirty="0"/>
          </a:p>
        </p:txBody>
      </p:sp>
      <p:sp>
        <p:nvSpPr>
          <p:cNvPr id="11" name="内容占位符 2"/>
          <p:cNvSpPr txBox="1"/>
          <p:nvPr/>
        </p:nvSpPr>
        <p:spPr>
          <a:xfrm>
            <a:off x="7412355" y="5072380"/>
            <a:ext cx="4199255" cy="1020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这杯冰茶，</a:t>
            </a:r>
            <a:endParaRPr kumimoji="1" lang="en-US" altLang="zh-CN" sz="36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buNone/>
            </a:pPr>
            <a:r>
              <a:rPr kumimoji="1"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______________</a:t>
            </a: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kumimoji="1" lang="zh-CN" altLang="en-US" sz="36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86865" y="5549687"/>
            <a:ext cx="305613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又</a:t>
            </a: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贵</a:t>
            </a:r>
            <a:r>
              <a:rPr kumimoji="1" lang="zh-CN" altLang="en-US" sz="3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又</a:t>
            </a:r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不好喝</a:t>
            </a:r>
            <a:endParaRPr kumimoji="1" lang="zh-CN" altLang="en-US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字方塊 14"/>
          <p:cNvSpPr txBox="1"/>
          <p:nvPr/>
        </p:nvSpPr>
        <p:spPr>
          <a:xfrm rot="21147055">
            <a:off x="7336372" y="1328664"/>
            <a:ext cx="3059024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HK" sz="3200" dirty="0"/>
              <a:t>Both negative</a:t>
            </a:r>
            <a:r>
              <a:rPr lang="en-US" altLang="zh-HK" sz="3200" dirty="0">
                <a:sym typeface="Wingdings" panose="05000000000000000000" pitchFamily="2" charset="2"/>
              </a:rPr>
              <a:t></a:t>
            </a:r>
            <a:endParaRPr lang="zh-HK" altLang="en-US" sz="3200" dirty="0"/>
          </a:p>
        </p:txBody>
      </p:sp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1601787" y="472214"/>
            <a:ext cx="9267825" cy="848454"/>
          </a:xfrm>
        </p:spPr>
        <p:txBody>
          <a:bodyPr/>
          <a:p>
            <a:r>
              <a:rPr kumimoji="1"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又</a:t>
            </a: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</a:t>
            </a:r>
            <a:r>
              <a:rPr kumimoji="1"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又</a:t>
            </a: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</a:t>
            </a:r>
            <a:r>
              <a:rPr kumimoji="1"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both…and…</a:t>
            </a:r>
            <a:r>
              <a:rPr kumimoji="1"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kumimoji="1" lang="zh-CN" altLang="en-US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815" y="2296160"/>
            <a:ext cx="3404235" cy="2265680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 rot="657855">
            <a:off x="424030" y="4262884"/>
            <a:ext cx="296493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en-US" altLang="zh-HK" sz="3200" dirty="0"/>
              <a:t>Both positive</a:t>
            </a:r>
            <a:r>
              <a:rPr lang="en-US" altLang="zh-HK" sz="3200" dirty="0">
                <a:sym typeface="Wingdings" panose="05000000000000000000" pitchFamily="2" charset="2"/>
              </a:rPr>
              <a:t></a:t>
            </a:r>
            <a:endParaRPr lang="zh-HK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 bldLvl="0" animBg="1"/>
      <p:bldP spid="14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1601787" y="472214"/>
            <a:ext cx="9267825" cy="848454"/>
          </a:xfrm>
        </p:spPr>
        <p:txBody>
          <a:bodyPr/>
          <a:p>
            <a:r>
              <a:rPr kumimoji="1"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又</a:t>
            </a: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</a:t>
            </a:r>
            <a:r>
              <a:rPr kumimoji="1"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又</a:t>
            </a: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</a:t>
            </a:r>
            <a:r>
              <a:rPr kumimoji="1"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kumimoji="1"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both…and…</a:t>
            </a:r>
            <a:r>
              <a:rPr kumimoji="1"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kumimoji="1" lang="zh-CN" altLang="en-US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442720" y="2225675"/>
            <a:ext cx="6566535" cy="4351655"/>
          </a:xfrm>
        </p:spPr>
        <p:txBody>
          <a:bodyPr>
            <a:normAutofit/>
          </a:bodyPr>
          <a:p>
            <a:pPr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en-US" altLang="en-US" sz="3200" dirty="0" smtClean="0"/>
              <a:t>坐</a:t>
            </a:r>
            <a:r>
              <a:rPr kumimoji="1" lang="zh-CN" altLang="en-US" sz="3200" dirty="0" smtClean="0"/>
              <a:t>公共汽车，又便宜又麻烦。</a:t>
            </a:r>
            <a:endParaRPr kumimoji="1" lang="en-US" altLang="zh-CN" sz="3200" dirty="0" smtClean="0"/>
          </a:p>
          <a:p>
            <a:pPr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zh-CN" altLang="en-US" sz="3200" dirty="0" smtClean="0"/>
              <a:t>哥哥长得又高又帅。</a:t>
            </a:r>
            <a:endParaRPr kumimoji="1" lang="en-US" altLang="zh-CN" sz="3200" dirty="0" smtClean="0"/>
          </a:p>
          <a:p>
            <a:pPr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zh-CN" altLang="en-US" sz="3200" dirty="0" smtClean="0"/>
              <a:t>这台电脑又旧又漂亮。</a:t>
            </a:r>
            <a:endParaRPr kumimoji="1" lang="en-US" altLang="zh-CN" sz="3200" dirty="0" smtClean="0"/>
          </a:p>
          <a:p>
            <a:pPr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zh-CN" altLang="en-US" sz="3200" dirty="0" smtClean="0"/>
              <a:t>妈妈做的菜又好吃又健康。</a:t>
            </a:r>
            <a:endParaRPr kumimoji="1" lang="zh-CN" altLang="en-US" sz="3200" dirty="0"/>
          </a:p>
        </p:txBody>
      </p:sp>
      <p:sp>
        <p:nvSpPr>
          <p:cNvPr id="14" name="文本框 13"/>
          <p:cNvSpPr txBox="1"/>
          <p:nvPr/>
        </p:nvSpPr>
        <p:spPr>
          <a:xfrm>
            <a:off x="1329971" y="1371835"/>
            <a:ext cx="45878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4400" b="1" dirty="0">
                <a:latin typeface="+mj-ea"/>
                <a:ea typeface="+mj-ea"/>
              </a:rPr>
              <a:t>判断题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 dirty="0">
                <a:latin typeface="Calibri" panose="020F0502020204030204" pitchFamily="34" charset="0"/>
                <a:ea typeface="+mj-ea"/>
                <a:sym typeface="+mn-ea"/>
              </a:rPr>
              <a:t>True / False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908295" y="3611700"/>
            <a:ext cx="251460" cy="2514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908281" y="5500508"/>
            <a:ext cx="251460" cy="2514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乘号 9"/>
          <p:cNvSpPr/>
          <p:nvPr/>
        </p:nvSpPr>
        <p:spPr>
          <a:xfrm>
            <a:off x="815571" y="4386177"/>
            <a:ext cx="436880" cy="553720"/>
          </a:xfrm>
          <a:prstGeom prst="mathMultiply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乘号 9"/>
          <p:cNvSpPr/>
          <p:nvPr/>
        </p:nvSpPr>
        <p:spPr>
          <a:xfrm>
            <a:off x="815348" y="2466019"/>
            <a:ext cx="436880" cy="553720"/>
          </a:xfrm>
          <a:prstGeom prst="mathMultiply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7216140" y="3863340"/>
            <a:ext cx="4165600" cy="1076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kumimoji="1" lang="zh-CN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</a:t>
            </a:r>
            <a:r>
              <a:rPr kumimoji="1"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kumimoji="1"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negative</a:t>
            </a:r>
            <a:r>
              <a:rPr kumimoji="1"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kumimoji="1"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meaning</a:t>
            </a:r>
            <a:r>
              <a:rPr kumimoji="1"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7" grpId="0" bldLvl="0" animBg="1"/>
      <p:bldP spid="18" grpId="0" bldLvl="0" animBg="1"/>
      <p:bldP spid="19" grpId="0" bldLvl="0" animBg="1"/>
      <p:bldP spid="21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0">
            <a:hlinkClick r:id="rId1" action="ppaction://hlinkfile"/>
          </p:cNvPr>
          <p:cNvSpPr>
            <a:spLocks noChangeArrowheads="1"/>
          </p:cNvSpPr>
          <p:nvPr/>
        </p:nvSpPr>
        <p:spPr bwMode="auto">
          <a:xfrm>
            <a:off x="4605339" y="2921635"/>
            <a:ext cx="2980690" cy="10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p>
            <a:pPr algn="ctr"/>
            <a:r>
              <a:rPr lang="en-US" altLang="zh-CN" sz="6600" dirty="0">
                <a:solidFill>
                  <a:srgbClr val="915169"/>
                </a:solidFill>
                <a:latin typeface="Segoe Print" panose="02000600000000000000" charset="0"/>
                <a:ea typeface="YF补 汉仪夏日体" panose="020B0604000101010104" pitchFamily="34" charset="-128"/>
                <a:cs typeface="Segoe Print" panose="02000600000000000000" charset="0"/>
              </a:rPr>
              <a:t>Kahoot</a:t>
            </a:r>
            <a:endParaRPr lang="en-US" altLang="zh-CN" sz="6600" dirty="0">
              <a:solidFill>
                <a:srgbClr val="915169"/>
              </a:solidFill>
              <a:latin typeface="Segoe Print" panose="02000600000000000000" charset="0"/>
              <a:ea typeface="YF补 汉仪夏日体" panose="020B0604000101010104" pitchFamily="34" charset="-128"/>
              <a:cs typeface="Segoe Print" panose="02000600000000000000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0"/>
          <p:cNvSpPr>
            <a:spLocks noChangeArrowheads="1"/>
          </p:cNvSpPr>
          <p:nvPr/>
        </p:nvSpPr>
        <p:spPr bwMode="auto">
          <a:xfrm>
            <a:off x="3736341" y="2921635"/>
            <a:ext cx="4718685" cy="10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p>
            <a:pPr algn="ctr"/>
            <a:r>
              <a:rPr lang="en-US" altLang="zh-CN" sz="6600" dirty="0">
                <a:solidFill>
                  <a:srgbClr val="915169"/>
                </a:solidFill>
                <a:latin typeface="Segoe Print" panose="02000600000000000000" charset="0"/>
                <a:ea typeface="YF补 汉仪夏日体" panose="020B0604000101010104" pitchFamily="34" charset="-128"/>
                <a:cs typeface="Segoe Print" panose="02000600000000000000" charset="0"/>
              </a:rPr>
              <a:t>Thank you!</a:t>
            </a:r>
            <a:endParaRPr lang="en-US" altLang="zh-CN" sz="6600" dirty="0">
              <a:solidFill>
                <a:srgbClr val="915169"/>
              </a:solidFill>
              <a:latin typeface="Segoe Print" panose="02000600000000000000" charset="0"/>
              <a:ea typeface="YF补 汉仪夏日体" panose="020B0604000101010104" pitchFamily="34" charset="-128"/>
              <a:cs typeface="Segoe Print" panose="02000600000000000000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4" name="图片 13" descr="christmas_santa_gir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935" y="1869440"/>
            <a:ext cx="3173730" cy="273748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318895" y="5083810"/>
            <a:ext cx="2719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礼物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45920" y="4993640"/>
            <a:ext cx="901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送</a:t>
            </a:r>
            <a:endParaRPr lang="zh-CN" altLang="en-US" sz="36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8" name="图片 17" descr="vinarska-uvodni"/>
          <p:cNvPicPr>
            <a:picLocks noChangeAspect="1"/>
          </p:cNvPicPr>
          <p:nvPr/>
        </p:nvPicPr>
        <p:blipFill>
          <a:blip r:embed="rId2"/>
          <a:srcRect r="35492"/>
          <a:stretch>
            <a:fillRect/>
          </a:stretch>
        </p:blipFill>
        <p:spPr>
          <a:xfrm>
            <a:off x="5428615" y="1750060"/>
            <a:ext cx="5662295" cy="292608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800725" y="1776730"/>
            <a:ext cx="4917440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8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effectLst/>
              </a:rPr>
              <a:t>Vinařská Halls of Residence</a:t>
            </a:r>
            <a:endParaRPr lang="zh-CN" altLang="en-US" sz="28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ang="5400000" scaled="0"/>
              </a:gradFill>
              <a:effectLst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674485" y="5120640"/>
            <a:ext cx="31699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的地方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153910" y="5006340"/>
            <a:ext cx="901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住</a:t>
            </a:r>
            <a:endParaRPr lang="zh-CN" altLang="en-US" sz="36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5" grpId="0"/>
      <p:bldP spid="16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751455" y="4993640"/>
            <a:ext cx="3273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三个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964940" y="4852035"/>
            <a:ext cx="1170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钟头</a:t>
            </a:r>
            <a:endParaRPr lang="zh-CN" altLang="en-US" sz="36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2" name="图片 11" descr="clock_12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04765" y="2221230"/>
            <a:ext cx="1983105" cy="1983105"/>
          </a:xfrm>
          <a:prstGeom prst="rect">
            <a:avLst/>
          </a:prstGeom>
        </p:spPr>
      </p:pic>
      <p:pic>
        <p:nvPicPr>
          <p:cNvPr id="13" name="图片 12" descr="clock_03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465" y="2221230"/>
            <a:ext cx="1983105" cy="1983105"/>
          </a:xfrm>
          <a:prstGeom prst="rect">
            <a:avLst/>
          </a:prstGeom>
        </p:spPr>
      </p:pic>
      <p:pic>
        <p:nvPicPr>
          <p:cNvPr id="2" name="图片 1" descr="clock_05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635" y="2222500"/>
            <a:ext cx="1983105" cy="1983105"/>
          </a:xfrm>
          <a:prstGeom prst="rect">
            <a:avLst/>
          </a:prstGeom>
        </p:spPr>
      </p:pic>
      <p:pic>
        <p:nvPicPr>
          <p:cNvPr id="3" name="图片 2" descr="mark_arrow_gunyaguny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549015" y="2738755"/>
            <a:ext cx="1170305" cy="949960"/>
          </a:xfrm>
          <a:prstGeom prst="rect">
            <a:avLst/>
          </a:prstGeom>
        </p:spPr>
      </p:pic>
      <p:pic>
        <p:nvPicPr>
          <p:cNvPr id="4" name="图片 3" descr="mark_arrow_gunyaguny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7467600" y="2737485"/>
            <a:ext cx="1170305" cy="9499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001510" y="4993640"/>
            <a:ext cx="2103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五个钟头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5" name="图片 4" descr="einstei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6910" y="1878330"/>
            <a:ext cx="2502535" cy="29438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31595" y="5453380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他是一个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的人。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50210" y="5363845"/>
            <a:ext cx="1196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聪明</a:t>
            </a:r>
            <a:endParaRPr lang="zh-CN" altLang="en-US" sz="2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" name="图片 9" descr="study_night_bo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985" y="2035175"/>
            <a:ext cx="2602865" cy="2812415"/>
          </a:xfrm>
          <a:prstGeom prst="rect">
            <a:avLst/>
          </a:prstGeom>
        </p:spPr>
      </p:pic>
      <p:pic>
        <p:nvPicPr>
          <p:cNvPr id="9" name="图片 8" descr="clock_12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745" y="1769745"/>
            <a:ext cx="1244600" cy="12446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666865" y="5453380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他是一个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的人。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86115" y="5363845"/>
            <a:ext cx="1196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用功</a:t>
            </a:r>
            <a:endParaRPr lang="zh-CN" altLang="en-US" sz="2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图片 2" descr="SAMPLED_4064551_900__nocrop__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3540" y="1878330"/>
            <a:ext cx="3032760" cy="3128010"/>
          </a:xfrm>
          <a:prstGeom prst="rect">
            <a:avLst/>
          </a:prstGeom>
        </p:spPr>
      </p:pic>
      <p:pic>
        <p:nvPicPr>
          <p:cNvPr id="2" name="图片 1" descr="90HourPreLicense_LiveInClass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460" y="2028190"/>
            <a:ext cx="4466590" cy="29781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19680" y="5429250"/>
            <a:ext cx="12998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rgbClr val="4D4D4D"/>
                </a:solidFill>
                <a:latin typeface="楷体" panose="02010609060101010101" charset="-122"/>
                <a:ea typeface="楷体" panose="02010609060101010101" charset="-122"/>
              </a:rPr>
              <a:t>暑期</a:t>
            </a:r>
            <a:endParaRPr lang="zh-CN" altLang="en-US" sz="3200" b="1">
              <a:solidFill>
                <a:srgbClr val="4D4D4D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57515" y="5429250"/>
            <a:ext cx="12998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班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5" name="图片 4" descr="baby_white_gir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4105" y="3064510"/>
            <a:ext cx="1403985" cy="1742440"/>
          </a:xfrm>
          <a:prstGeom prst="rect">
            <a:avLst/>
          </a:prstGeom>
        </p:spPr>
      </p:pic>
      <p:pic>
        <p:nvPicPr>
          <p:cNvPr id="7" name="图片 6" descr="stand_seiyou06_gir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890" y="2003425"/>
            <a:ext cx="1590675" cy="2803525"/>
          </a:xfrm>
          <a:prstGeom prst="rect">
            <a:avLst/>
          </a:prstGeom>
        </p:spPr>
      </p:pic>
      <p:pic>
        <p:nvPicPr>
          <p:cNvPr id="9" name="图片 8" descr="yajirushi_fast_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498090" y="3280410"/>
            <a:ext cx="1816100" cy="7359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685415" y="5327650"/>
            <a:ext cx="1442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长大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1" name="图片 10" descr="building_apart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55435" y="1924050"/>
            <a:ext cx="3618230" cy="3290570"/>
          </a:xfrm>
          <a:prstGeom prst="rect">
            <a:avLst/>
          </a:prstGeom>
        </p:spPr>
      </p:pic>
      <p:pic>
        <p:nvPicPr>
          <p:cNvPr id="13" name="图片 12" descr="yajirushi09_chokkak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0680" y="2150745"/>
            <a:ext cx="978535" cy="990600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6718935" y="2150745"/>
            <a:ext cx="3919220" cy="1641475"/>
          </a:xfrm>
          <a:prstGeom prst="ellipse">
            <a:avLst/>
          </a:prstGeom>
          <a:noFill/>
          <a:ln w="50800" cmpd="sng">
            <a:solidFill>
              <a:srgbClr val="7030A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743825" y="5378450"/>
            <a:ext cx="1442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一栋楼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354945" y="1541780"/>
            <a:ext cx="1442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二楼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073390" y="4926330"/>
            <a:ext cx="810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dòng</a:t>
            </a:r>
            <a:endParaRPr lang="en-US" altLang="zh-CN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56940" y="1376045"/>
            <a:ext cx="2823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elder female cousin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18305" y="792480"/>
            <a:ext cx="12992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表姐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  <p:bldP spid="15" grpId="0"/>
      <p:bldP spid="17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648950" y="3143885"/>
            <a:ext cx="1005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眼睛</a:t>
            </a:r>
            <a:endParaRPr lang="zh-CN" altLang="en-US" sz="2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rcRect l="7278"/>
          <a:stretch>
            <a:fillRect/>
          </a:stretch>
        </p:blipFill>
        <p:spPr>
          <a:xfrm>
            <a:off x="3642995" y="1597025"/>
            <a:ext cx="4905375" cy="36639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586230" y="5621655"/>
            <a:ext cx="1005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脸</a:t>
            </a:r>
            <a:endParaRPr lang="zh-CN" altLang="en-US" sz="2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637520" y="4104005"/>
            <a:ext cx="1005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鼻子</a:t>
            </a:r>
            <a:endParaRPr lang="zh-CN" altLang="en-US" sz="2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20920" y="5621655"/>
            <a:ext cx="1005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嘴巴</a:t>
            </a:r>
            <a:endParaRPr lang="zh-CN" altLang="en-US" sz="2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905625" y="5621655"/>
            <a:ext cx="22015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牙齿 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yáchǐ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teeth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H="1">
            <a:off x="2386330" y="3816350"/>
            <a:ext cx="2595245" cy="188341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V="1">
            <a:off x="5737860" y="3361690"/>
            <a:ext cx="3793490" cy="15875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5325110" y="3719830"/>
            <a:ext cx="4251960" cy="60071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>
            <a:off x="5215255" y="4200525"/>
            <a:ext cx="77470" cy="1356995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5350510" y="4104005"/>
            <a:ext cx="2487295" cy="145542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5976620" y="485140"/>
            <a:ext cx="22015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Adobe 楷体 Std R" panose="02020400000000000000" charset="-122"/>
                <a:ea typeface="Adobe 楷体 Std R" panose="02020400000000000000" charset="-122"/>
              </a:rPr>
              <a:t>眉毛 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méimáo</a:t>
            </a:r>
            <a:endParaRPr lang="en-US" altLang="zh-CN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eyebrow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323070" y="5052695"/>
            <a:ext cx="22015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耳朵 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ěrduo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ear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cxnSp>
        <p:nvCxnSpPr>
          <p:cNvPr id="27" name="直接箭头连接符 26"/>
          <p:cNvCxnSpPr>
            <a:endCxn id="25" idx="2"/>
          </p:cNvCxnSpPr>
          <p:nvPr/>
        </p:nvCxnSpPr>
        <p:spPr>
          <a:xfrm flipV="1">
            <a:off x="5572125" y="1438275"/>
            <a:ext cx="1505585" cy="1769745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6640195" y="3803650"/>
            <a:ext cx="2870835" cy="132334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9594850" y="3139440"/>
            <a:ext cx="1338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4D4D4D"/>
                </a:solidFill>
                <a:latin typeface="楷体" panose="02010609060101010101" charset="-122"/>
                <a:ea typeface="楷体" panose="02010609060101010101" charset="-122"/>
              </a:rPr>
              <a:t>大大的</a:t>
            </a:r>
            <a:endParaRPr lang="zh-CN" altLang="en-US" sz="2800" b="1">
              <a:solidFill>
                <a:srgbClr val="4D4D4D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04850" y="5621655"/>
            <a:ext cx="1312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圆圆的</a:t>
            </a:r>
            <a:endParaRPr lang="zh-CN" altLang="en-US" sz="2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594850" y="4104005"/>
            <a:ext cx="1441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高高的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782695" y="5621655"/>
            <a:ext cx="1389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小小的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24510" y="3198495"/>
            <a:ext cx="2805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她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长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得很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可爱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4" grpId="0"/>
      <p:bldP spid="15" grpId="0"/>
      <p:bldP spid="30" grpId="0"/>
      <p:bldP spid="29" grpId="0"/>
      <p:bldP spid="31" grpId="0"/>
      <p:bldP spid="32" grpId="0"/>
      <p:bldP spid="25" grpId="0"/>
      <p:bldP spid="26" grpId="0"/>
      <p:bldP spid="18" grpId="0"/>
      <p:bldP spid="33" grpId="0"/>
    </p:bldLst>
  </p:timing>
</p:sld>
</file>

<file path=ppt/tags/tag1.xml><?xml version="1.0" encoding="utf-8"?>
<p:tagLst xmlns:p="http://schemas.openxmlformats.org/presentationml/2006/main">
  <p:tag name="KSO_WM_DOC_GUID" val="{3918e17c-46a2-40b9-8ebe-21154d3501b4}"/>
</p:tagLst>
</file>

<file path=ppt/theme/theme1.xml><?xml version="1.0" encoding="utf-8"?>
<a:theme xmlns:a="http://schemas.openxmlformats.org/drawingml/2006/main" name="A000120141119A01PPBG">
  <a:themeElements>
    <a:clrScheme name="自定义 138">
      <a:dk1>
        <a:srgbClr val="4D4D4D"/>
      </a:dk1>
      <a:lt1>
        <a:srgbClr val="FFFFFF"/>
      </a:lt1>
      <a:dk2>
        <a:srgbClr val="4D4D4D"/>
      </a:dk2>
      <a:lt2>
        <a:srgbClr val="FFFFFF"/>
      </a:lt2>
      <a:accent1>
        <a:srgbClr val="915169"/>
      </a:accent1>
      <a:accent2>
        <a:srgbClr val="D08B76"/>
      </a:accent2>
      <a:accent3>
        <a:srgbClr val="FFB14A"/>
      </a:accent3>
      <a:accent4>
        <a:srgbClr val="9CCF96"/>
      </a:accent4>
      <a:accent5>
        <a:srgbClr val="81C9DF"/>
      </a:accent5>
      <a:accent6>
        <a:srgbClr val="BD89B9"/>
      </a:accent6>
      <a:hlink>
        <a:srgbClr val="EB2D68"/>
      </a:hlink>
      <a:folHlink>
        <a:srgbClr val="7F7F7F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小清新文艺花瓣模板</Template>
  <TotalTime>0</TotalTime>
  <Words>2462</Words>
  <Application>WPS 演示</Application>
  <PresentationFormat>自定义</PresentationFormat>
  <Paragraphs>522</Paragraphs>
  <Slides>39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63" baseType="lpstr">
      <vt:lpstr>Arial</vt:lpstr>
      <vt:lpstr>宋体</vt:lpstr>
      <vt:lpstr>Wingdings</vt:lpstr>
      <vt:lpstr>Calibri</vt:lpstr>
      <vt:lpstr>幼圆</vt:lpstr>
      <vt:lpstr>等线 Light</vt:lpstr>
      <vt:lpstr>Tempus Sans ITC</vt:lpstr>
      <vt:lpstr>Wingdings 2</vt:lpstr>
      <vt:lpstr>微软雅黑</vt:lpstr>
      <vt:lpstr>YF补 汉仪夏日体</vt:lpstr>
      <vt:lpstr>MS UI Gothic</vt:lpstr>
      <vt:lpstr>Times New Roman</vt:lpstr>
      <vt:lpstr>楷体</vt:lpstr>
      <vt:lpstr>华文中宋</vt:lpstr>
      <vt:lpstr>Adobe 楷体 Std R</vt:lpstr>
      <vt:lpstr>楷体_GB2312</vt:lpstr>
      <vt:lpstr>等线</vt:lpstr>
      <vt:lpstr>Arial Unicode MS</vt:lpstr>
      <vt:lpstr>Microsoft JhengHei</vt:lpstr>
      <vt:lpstr>Wingdings</vt:lpstr>
      <vt:lpstr>Segoe Print</vt:lpstr>
      <vt:lpstr>Gabriola</vt:lpstr>
      <vt:lpstr>幼圆</vt:lpstr>
      <vt:lpstr>A000120141119A01PPBG</vt:lpstr>
      <vt:lpstr>生日晚会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呢 (ne) indicating an action in Progress </vt:lpstr>
      <vt:lpstr>呢 (ne) indicating an action in Progress </vt:lpstr>
      <vt:lpstr>呢 (ne) indicating an action in Progress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Time Duration</vt:lpstr>
      <vt:lpstr>Time Duration</vt:lpstr>
      <vt:lpstr>Time Duration</vt:lpstr>
      <vt:lpstr>Time Duration</vt:lpstr>
      <vt:lpstr>PowerPoint 演示文稿</vt:lpstr>
      <vt:lpstr>PowerPoint 演示文稿</vt:lpstr>
      <vt:lpstr>PowerPoint 演示文稿</vt:lpstr>
      <vt:lpstr>PowerPoint 演示文稿</vt:lpstr>
      <vt:lpstr>还 still</vt:lpstr>
      <vt:lpstr>PowerPoint 演示文稿</vt:lpstr>
      <vt:lpstr>PowerPoint 演示文稿</vt:lpstr>
      <vt:lpstr>又…又…（both…and…）</vt:lpstr>
      <vt:lpstr>又…又…（both…and…）</vt:lpstr>
      <vt:lpstr>又…又…（both…and…）</vt:lpstr>
      <vt:lpstr>又…又…（both…and…）</vt:lpstr>
      <vt:lpstr>又…又…（both…and…）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大侠素材铺</dc:title>
  <dc:creator>https://dxpu.taobao.com/</dc:creator>
  <dc:description>大侠素材铺  淘宝店：https://dxpu.taobao.com/</dc:description>
  <cp:lastModifiedBy>Administrator</cp:lastModifiedBy>
  <cp:revision>350</cp:revision>
  <dcterms:created xsi:type="dcterms:W3CDTF">2016-06-21T13:40:00Z</dcterms:created>
  <dcterms:modified xsi:type="dcterms:W3CDTF">2019-03-28T14:13:39Z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