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9" r:id="rId3"/>
    <p:sldId id="330" r:id="rId5"/>
    <p:sldId id="355" r:id="rId6"/>
    <p:sldId id="405" r:id="rId7"/>
    <p:sldId id="379" r:id="rId8"/>
    <p:sldId id="406" r:id="rId9"/>
    <p:sldId id="490" r:id="rId10"/>
    <p:sldId id="495" r:id="rId11"/>
    <p:sldId id="496" r:id="rId12"/>
    <p:sldId id="492" r:id="rId13"/>
    <p:sldId id="491" r:id="rId14"/>
    <p:sldId id="493" r:id="rId15"/>
    <p:sldId id="486" r:id="rId16"/>
    <p:sldId id="487" r:id="rId17"/>
    <p:sldId id="488" r:id="rId18"/>
    <p:sldId id="441" r:id="rId19"/>
    <p:sldId id="470" r:id="rId20"/>
    <p:sldId id="469" r:id="rId21"/>
    <p:sldId id="407" r:id="rId22"/>
    <p:sldId id="438" r:id="rId23"/>
    <p:sldId id="439" r:id="rId24"/>
    <p:sldId id="482" r:id="rId25"/>
    <p:sldId id="483" r:id="rId26"/>
    <p:sldId id="484" r:id="rId27"/>
    <p:sldId id="485" r:id="rId28"/>
    <p:sldId id="433" r:id="rId29"/>
    <p:sldId id="412" r:id="rId30"/>
  </p:sldIdLst>
  <p:sldSz cx="12192000" cy="6858000"/>
  <p:notesSz cx="6858000" cy="9144000"/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093"/>
    <a:srgbClr val="4D4D4D"/>
    <a:srgbClr val="FFB14A"/>
    <a:srgbClr val="915169"/>
    <a:srgbClr val="FEFFFF"/>
    <a:srgbClr val="EEECED"/>
    <a:srgbClr val="3F3F3F"/>
    <a:srgbClr val="3B3A3A"/>
    <a:srgbClr val="4E4D4D"/>
    <a:srgbClr val="E8E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1" autoAdjust="0"/>
    <p:restoredTop sz="99766" autoAdjust="0"/>
  </p:normalViewPr>
  <p:slideViewPr>
    <p:cSldViewPr snapToGrid="0">
      <p:cViewPr varScale="1">
        <p:scale>
          <a:sx n="110" d="100"/>
          <a:sy n="110" d="100"/>
        </p:scale>
        <p:origin x="-648" y="-96"/>
      </p:cViewPr>
      <p:guideLst>
        <p:guide orient="horz" pos="2040"/>
        <p:guide pos="37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2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2.png"/><Relationship Id="rId3" Type="http://schemas.microsoft.com/office/2007/relationships/hdphoto" Target="../media/image61.wdp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5.png"/><Relationship Id="rId3" Type="http://schemas.openxmlformats.org/officeDocument/2006/relationships/image" Target="../media/image12.jpe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7.png"/><Relationship Id="rId2" Type="http://schemas.openxmlformats.org/officeDocument/2006/relationships/image" Target="../media/image32.png"/><Relationship Id="rId1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67.png"/><Relationship Id="rId10" Type="http://schemas.openxmlformats.org/officeDocument/2006/relationships/image" Target="../media/image85.png"/><Relationship Id="rId1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51d15ddf-8571-4cc0-8cf0-b1ff3ccfbc1d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13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3914140" y="2612390"/>
            <a:ext cx="4363720" cy="1632585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chī fàn</a:t>
            </a:r>
            <a:br>
              <a:rPr lang="zh-CN" altLang="en-US" sz="4400" dirty="0">
                <a:latin typeface="+mj-ea"/>
              </a:rPr>
            </a:br>
            <a:r>
              <a:rPr lang="zh-CN" altLang="en-US" sz="4400" dirty="0">
                <a:latin typeface="+mj-ea"/>
              </a:rPr>
              <a:t>吃 饭</a:t>
            </a:r>
            <a:endParaRPr lang="en-US" altLang="zh-CN" sz="3200" dirty="0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4590" y="987425"/>
            <a:ext cx="526288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b="1">
                <a:solidFill>
                  <a:srgbClr val="915169"/>
                </a:solidFill>
                <a:latin typeface="微软雅黑" panose="020B0503020204020204" charset="-122"/>
                <a:ea typeface="微软雅黑" panose="020B0503020204020204" charset="-122"/>
              </a:rPr>
              <a:t> Dì-shí'èr  kè</a:t>
            </a:r>
            <a:endParaRPr lang="zh-CN" altLang="en-US" sz="2000" b="1">
              <a:solidFill>
                <a:srgbClr val="91516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sz="3200" b="1">
                <a:solidFill>
                  <a:srgbClr val="915169"/>
                </a:solidFill>
                <a:latin typeface="微软雅黑" panose="020B0503020204020204" charset="-122"/>
                <a:ea typeface="微软雅黑" panose="020B0503020204020204" charset="-122"/>
              </a:rPr>
              <a:t>第十二课  </a:t>
            </a:r>
            <a:r>
              <a:rPr lang="en-US" altLang="zh-CN" sz="3200" b="1">
                <a:solidFill>
                  <a:srgbClr val="915169"/>
                </a:solidFill>
                <a:latin typeface="微软雅黑" panose="020B0503020204020204" charset="-122"/>
                <a:ea typeface="微软雅黑" panose="020B0503020204020204" charset="-122"/>
              </a:rPr>
              <a:t>Lesson 12</a:t>
            </a:r>
            <a:endParaRPr lang="en-US" altLang="zh-CN" sz="3200" b="1">
              <a:solidFill>
                <a:srgbClr val="91516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5820" y="4542155"/>
            <a:ext cx="18402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solidFill>
                  <a:srgbClr val="915169"/>
                </a:solidFill>
                <a:latin typeface="Segoe Print" panose="02000600000000000000" charset="0"/>
                <a:cs typeface="Segoe Print" panose="02000600000000000000" charset="0"/>
              </a:rPr>
              <a:t>Dining</a:t>
            </a:r>
            <a:endParaRPr lang="en-US" altLang="zh-CN" sz="4000" b="1">
              <a:solidFill>
                <a:srgbClr val="915169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6005" y="518795"/>
            <a:ext cx="1002855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+ (Subject)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descr="kaden_CD_DV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261" y="1659360"/>
            <a:ext cx="1070279" cy="1220552"/>
          </a:xfrm>
          <a:prstGeom prst="rect">
            <a:avLst/>
          </a:prstGeom>
        </p:spPr>
      </p:pic>
      <p:sp>
        <p:nvSpPr>
          <p:cNvPr id="26" name="文字方塊 18"/>
          <p:cNvSpPr txBox="1"/>
          <p:nvPr/>
        </p:nvSpPr>
        <p:spPr>
          <a:xfrm>
            <a:off x="3626119" y="2038657"/>
            <a:ext cx="163995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/>
              <a:t>  张      看</a:t>
            </a:r>
            <a:endParaRPr lang="en-US" altLang="zh-CN" sz="2800" b="1" dirty="0" smtClean="0"/>
          </a:p>
        </p:txBody>
      </p:sp>
      <p:sp>
        <p:nvSpPr>
          <p:cNvPr id="30" name="文本框 29"/>
          <p:cNvSpPr txBox="1"/>
          <p:nvPr/>
        </p:nvSpPr>
        <p:spPr>
          <a:xfrm>
            <a:off x="5785485" y="2038350"/>
            <a:ext cx="502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这两张碟，我一张也没看。</a:t>
            </a:r>
            <a:endParaRPr lang="zh-CN" altLang="en-US" sz="2800" b="1"/>
          </a:p>
        </p:txBody>
      </p:sp>
      <p:pic>
        <p:nvPicPr>
          <p:cNvPr id="3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84" y="3739160"/>
            <a:ext cx="1545026" cy="1388568"/>
          </a:xfrm>
          <a:prstGeom prst="rect">
            <a:avLst/>
          </a:prstGeom>
        </p:spPr>
      </p:pic>
      <p:pic>
        <p:nvPicPr>
          <p:cNvPr id="21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93" y="3729304"/>
            <a:ext cx="1551336" cy="1394239"/>
          </a:xfrm>
          <a:prstGeom prst="rect">
            <a:avLst/>
          </a:prstGeom>
        </p:spPr>
      </p:pic>
      <p:pic>
        <p:nvPicPr>
          <p:cNvPr id="4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376" y="3744122"/>
            <a:ext cx="1551336" cy="1394239"/>
          </a:xfrm>
          <a:prstGeom prst="rect">
            <a:avLst/>
          </a:prstGeom>
        </p:spPr>
      </p:pic>
      <p:sp>
        <p:nvSpPr>
          <p:cNvPr id="5" name="文字方塊 18"/>
          <p:cNvSpPr txBox="1"/>
          <p:nvPr/>
        </p:nvSpPr>
        <p:spPr>
          <a:xfrm>
            <a:off x="5713730" y="4180205"/>
            <a:ext cx="2180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/>
              <a:t>  杯       喝</a:t>
            </a:r>
            <a:endParaRPr lang="zh-CN" altLang="en-US" sz="2800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5785485" y="5138420"/>
            <a:ext cx="5026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这三杯可乐，我一杯也没喝。</a:t>
            </a:r>
            <a:endParaRPr lang="zh-CN" altLang="en-US" sz="28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6005" y="518795"/>
            <a:ext cx="10028555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Topic + (Subject)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tozan_kuts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8640" y="4775835"/>
            <a:ext cx="1416050" cy="1357630"/>
          </a:xfrm>
          <a:prstGeom prst="rect">
            <a:avLst/>
          </a:prstGeom>
        </p:spPr>
      </p:pic>
      <p:pic>
        <p:nvPicPr>
          <p:cNvPr id="27" name="图片 26" descr="fuku_tatam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60" y="1474470"/>
            <a:ext cx="1629410" cy="1629410"/>
          </a:xfrm>
          <a:prstGeom prst="rect">
            <a:avLst/>
          </a:prstGeom>
        </p:spPr>
      </p:pic>
      <p:pic>
        <p:nvPicPr>
          <p:cNvPr id="28" name="图片 27" descr="dame_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970" y="1459230"/>
            <a:ext cx="1374775" cy="164465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3442970" y="3080385"/>
            <a:ext cx="1461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不喜欢</a:t>
            </a:r>
            <a:endParaRPr lang="zh-CN" altLang="zh-CN" dirty="0" smtClean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524500" y="2212340"/>
            <a:ext cx="5142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这些衬衫，我一件也不喜欢。</a:t>
            </a:r>
            <a:endParaRPr lang="zh-CN" altLang="en-US" sz="2800" b="1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370" y="3885565"/>
            <a:ext cx="2057400" cy="22193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711960" y="4315460"/>
            <a:ext cx="14611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zh-CN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哥哥的鞋</a:t>
            </a:r>
            <a:endParaRPr lang="zh-CN" altLang="zh-CN" dirty="0" smtClean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48045" y="4814570"/>
            <a:ext cx="5530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哥哥的鞋，弟弟一双都不能穿。</a:t>
            </a:r>
            <a:endParaRPr lang="zh-CN" altLang="en-US" sz="28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80185" y="480695"/>
            <a:ext cx="9230995" cy="5835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一点儿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Object 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 descr="kaden_CD_DV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3278505"/>
            <a:ext cx="1243965" cy="1419225"/>
          </a:xfrm>
          <a:prstGeom prst="rect">
            <a:avLst/>
          </a:prstGeom>
        </p:spPr>
      </p:pic>
      <p:sp>
        <p:nvSpPr>
          <p:cNvPr id="3" name="文字方塊 18"/>
          <p:cNvSpPr txBox="1"/>
          <p:nvPr/>
        </p:nvSpPr>
        <p:spPr>
          <a:xfrm>
            <a:off x="6243320" y="3625215"/>
            <a:ext cx="467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/>
              <a:t>这张碟一点儿都不好看。</a:t>
            </a:r>
            <a:endParaRPr lang="zh-CN" altLang="en-US" sz="2800" b="1" dirty="0" smtClean="0"/>
          </a:p>
        </p:txBody>
      </p:sp>
      <p:pic>
        <p:nvPicPr>
          <p:cNvPr id="4" name="图片 3" descr="tree4_fuy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85" y="4210685"/>
            <a:ext cx="1755775" cy="2388870"/>
          </a:xfrm>
          <a:prstGeom prst="rect">
            <a:avLst/>
          </a:prstGeom>
        </p:spPr>
      </p:pic>
      <p:pic>
        <p:nvPicPr>
          <p:cNvPr id="5" name="图片 4" descr="sick_atsui_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320" y="4809490"/>
            <a:ext cx="1790065" cy="1790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07585" y="607758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不冷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1903095" y="5676900"/>
            <a:ext cx="14058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香港的冬天</a:t>
            </a:r>
            <a:endParaRPr lang="zh-CN" altLang="en-US" sz="2800"/>
          </a:p>
        </p:txBody>
      </p:sp>
      <p:sp>
        <p:nvSpPr>
          <p:cNvPr id="10" name="文字方塊 18"/>
          <p:cNvSpPr txBox="1"/>
          <p:nvPr/>
        </p:nvSpPr>
        <p:spPr>
          <a:xfrm>
            <a:off x="6243320" y="5367020"/>
            <a:ext cx="4673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/>
              <a:t>香港的冬天一点儿都不冷。</a:t>
            </a:r>
            <a:endParaRPr lang="zh-CN" altLang="en-US" sz="2800" b="1" dirty="0" smtClean="0"/>
          </a:p>
        </p:txBody>
      </p:sp>
      <p:pic>
        <p:nvPicPr>
          <p:cNvPr id="12" name="图片 11" descr="cooking_mam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525" y="1336675"/>
            <a:ext cx="1821180" cy="1854835"/>
          </a:xfrm>
          <a:prstGeom prst="rect">
            <a:avLst/>
          </a:prstGeom>
        </p:spPr>
      </p:pic>
      <p:pic>
        <p:nvPicPr>
          <p:cNvPr id="13" name="图片 12" descr="cooking12_ajitsuk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675" y="1597660"/>
            <a:ext cx="1610995" cy="1490345"/>
          </a:xfrm>
          <a:prstGeom prst="rect">
            <a:avLst/>
          </a:prstGeom>
        </p:spPr>
      </p:pic>
      <p:sp>
        <p:nvSpPr>
          <p:cNvPr id="14" name="流程图: 汇总连接 13"/>
          <p:cNvSpPr/>
          <p:nvPr/>
        </p:nvSpPr>
        <p:spPr>
          <a:xfrm>
            <a:off x="1395730" y="1605915"/>
            <a:ext cx="1662430" cy="1275715"/>
          </a:xfrm>
          <a:prstGeom prst="flowChartSummingJunction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692400" y="1215390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味精</a:t>
            </a:r>
            <a:endParaRPr lang="zh-CN" altLang="en-US" sz="2800"/>
          </a:p>
        </p:txBody>
      </p:sp>
      <p:sp>
        <p:nvSpPr>
          <p:cNvPr id="16" name="文字方塊 18"/>
          <p:cNvSpPr txBox="1"/>
          <p:nvPr/>
        </p:nvSpPr>
        <p:spPr>
          <a:xfrm>
            <a:off x="6243320" y="2042160"/>
            <a:ext cx="4917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/>
              <a:t>妈妈做菜一点儿味精都不放。</a:t>
            </a:r>
            <a:endParaRPr lang="zh-CN" altLang="en-US" sz="2800" b="1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56"/>
            <a:ext cx="2840387" cy="171339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93254" y="384373"/>
            <a:ext cx="42976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老师希望你们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42309" y="1658795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48460" y="1880870"/>
            <a:ext cx="1867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说中文</a:t>
            </a:r>
            <a:endParaRPr lang="zh-CN" altLang="en-US" sz="3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72" y="1610029"/>
            <a:ext cx="1593601" cy="11693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2309" y="304717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63083" y="3270859"/>
            <a:ext cx="2035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来上课</a:t>
            </a:r>
            <a:endParaRPr lang="zh-CN" altLang="en-US" sz="36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72" y="2945138"/>
            <a:ext cx="1593601" cy="116934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42308" y="437401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63083" y="4531760"/>
            <a:ext cx="159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写汉字</a:t>
            </a:r>
            <a:endParaRPr lang="zh-CN" altLang="en-US" sz="36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64" y="4173739"/>
            <a:ext cx="1535209" cy="1146361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42308" y="559225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63083" y="5822189"/>
            <a:ext cx="197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做运动</a:t>
            </a:r>
            <a:endParaRPr lang="zh-CN" altLang="en-US" sz="3600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65" y="5379360"/>
            <a:ext cx="1464188" cy="135110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500573" y="17165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79689" y="1930087"/>
            <a:ext cx="185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说英语</a:t>
            </a:r>
            <a:endParaRPr lang="zh-CN" altLang="en-US" sz="3600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058" y="1525314"/>
            <a:ext cx="1855433" cy="1013004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6487873" y="305455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487873" y="4349929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487873" y="5579487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92145" y="3237745"/>
            <a:ext cx="22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说捷克语</a:t>
            </a:r>
            <a:endParaRPr lang="zh-CN" altLang="en-US" sz="3600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675" y="2779458"/>
            <a:ext cx="1770723" cy="1013004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7368540" y="5827395"/>
            <a:ext cx="2127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吃麦当劳</a:t>
            </a:r>
            <a:endParaRPr lang="zh-CN" altLang="en-US" sz="3600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87" y="5479525"/>
            <a:ext cx="2042337" cy="1212841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388687" y="4577848"/>
            <a:ext cx="1695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/>
              <a:t>玩手机</a:t>
            </a:r>
            <a:endParaRPr lang="zh-CN" altLang="en-US" sz="3600" dirty="0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8335" y="3902075"/>
            <a:ext cx="2202815" cy="146621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  <p:bldP spid="21" grpId="0"/>
      <p:bldP spid="24" grpId="0"/>
      <p:bldP spid="26" grpId="0"/>
      <p:bldP spid="27" grpId="0"/>
      <p:bldP spid="29" grpId="0"/>
      <p:bldP spid="30" grpId="0"/>
      <p:bldP spid="32" grpId="0"/>
      <p:bldP spid="33" grpId="0"/>
      <p:bldP spid="34" grpId="0"/>
      <p:bldP spid="35" grpId="0"/>
      <p:bldP spid="37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03245" y="4110355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03245" y="5175250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73900" y="2918460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73900" y="4050665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073900" y="5102225"/>
            <a:ext cx="873125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5240"/>
            <a:ext cx="2789555" cy="238760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075584" y="195399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075583" y="300629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03522" y="411049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103523" y="517533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多</a:t>
            </a:r>
            <a:endParaRPr lang="zh-CN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048227" y="186636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073627" y="291827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073627" y="405058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073627" y="510248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少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956119" y="748228"/>
            <a:ext cx="429768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你们希望老师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27070" y="361950"/>
            <a:ext cx="5738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刚 </a:t>
            </a:r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VS </a:t>
            </a:r>
            <a:r>
              <a:rPr lang="zh-CN" altLang="en-US" sz="4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刚才</a:t>
            </a:r>
            <a:endParaRPr lang="zh-CN" altLang="en-US" sz="4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3820" y="1216981"/>
            <a:ext cx="10504805" cy="903605"/>
          </a:xfrm>
          <a:prstGeom prst="rect">
            <a:avLst/>
          </a:prstGeom>
        </p:spPr>
        <p:txBody>
          <a:bodyPr wrap="none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刚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denotes that the action or change in situation took place in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recent past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刚才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 is a noun that refers to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time shortly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before the act of speaking. 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93595" y="2233930"/>
            <a:ext cx="8004810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（1）我哥哥_____从中国来，一个朋友也没有。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（2）弟弟______吃了十五个饺子，喝了两碗酸辣汤。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）我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洗完澡，舒服极了。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）他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走了四天。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）我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去图书馆了。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）我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吃完饭。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）你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去哪儿了？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）李友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看完电影。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02075" y="2233930"/>
            <a:ext cx="68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0925" y="276860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刚才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27070" y="329057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03270" y="379857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54070" y="429768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刚才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80740" y="481965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618865" y="583311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54070" y="5311140"/>
            <a:ext cx="96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刚才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  <p:bldP spid="11" grpId="0"/>
      <p:bldP spid="12" grpId="0"/>
      <p:bldP spid="13" grpId="0"/>
      <p:bldP spid="14" grpId="0"/>
      <p:bldP spid="17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Resultative Complements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801" y="4115173"/>
            <a:ext cx="2863273" cy="18168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899" y="1489532"/>
            <a:ext cx="2143125" cy="21431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字方塊 10"/>
          <p:cNvSpPr txBox="1"/>
          <p:nvPr/>
        </p:nvSpPr>
        <p:spPr>
          <a:xfrm rot="1013900">
            <a:off x="7374642" y="1433616"/>
            <a:ext cx="1339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HK" sz="2400" dirty="0" smtClean="0">
                <a:solidFill>
                  <a:srgbClr val="7030A0"/>
                </a:solidFill>
              </a:rPr>
              <a:t>Sold out</a:t>
            </a:r>
            <a:endParaRPr lang="zh-HK" altLang="en-US" sz="2400" dirty="0">
              <a:solidFill>
                <a:srgbClr val="7030A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2205" y="2331085"/>
            <a:ext cx="322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小白菜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86505" y="4762500"/>
            <a:ext cx="216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碟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" y="1645920"/>
            <a:ext cx="2807335" cy="18923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19220" y="2331085"/>
            <a:ext cx="2005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你说错了。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52990" y="2256155"/>
            <a:ext cx="977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卖完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95" y="4114800"/>
            <a:ext cx="2557780" cy="18167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979535" y="4763135"/>
            <a:ext cx="2800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钱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75125" y="4687570"/>
            <a:ext cx="977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看完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24365" y="4675505"/>
            <a:ext cx="961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找错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Resultative Complements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010" y="1416050"/>
            <a:ext cx="3034665" cy="304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16425" y="2679065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这个字她写对了。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170" y="3830320"/>
            <a:ext cx="3569335" cy="26631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45610" y="4900930"/>
            <a:ext cx="342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他看清楚了。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4178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Resultative Complements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78280" y="1052195"/>
            <a:ext cx="9251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The Negative Form</a:t>
            </a:r>
            <a:r>
              <a:rPr lang="zh-CN" altLang="en-US"/>
              <a:t>：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Generally, the negative form of a </a:t>
            </a:r>
            <a:r>
              <a:rPr lang="en-US" altLang="zh-CN" dirty="0" err="1">
                <a:solidFill>
                  <a:srgbClr val="4D4D4D"/>
                </a:solidFill>
                <a:sym typeface="+mn-ea"/>
              </a:rPr>
              <a:t>resultative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 complement is formed by placing </a:t>
            </a:r>
            <a:r>
              <a:rPr lang="zh-CN" altLang="en-US" dirty="0">
                <a:solidFill>
                  <a:srgbClr val="4D4D4D"/>
                </a:solidFill>
                <a:sym typeface="+mn-ea"/>
              </a:rPr>
              <a:t>没 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or </a:t>
            </a:r>
            <a:r>
              <a:rPr lang="zh-CN" altLang="en-US" dirty="0">
                <a:solidFill>
                  <a:srgbClr val="4D4D4D"/>
                </a:solidFill>
                <a:sym typeface="+mn-ea"/>
              </a:rPr>
              <a:t>没有 </a:t>
            </a:r>
            <a:r>
              <a:rPr lang="en-US" altLang="zh-CN" dirty="0">
                <a:solidFill>
                  <a:srgbClr val="4D4D4D"/>
                </a:solidFill>
                <a:sym typeface="+mn-ea"/>
              </a:rPr>
              <a:t>before the verb. </a:t>
            </a:r>
            <a:endParaRPr lang="en-US" altLang="zh-CN" dirty="0">
              <a:solidFill>
                <a:srgbClr val="4D4D4D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65555" y="1988820"/>
            <a:ext cx="3395980" cy="4485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你说错了。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小白菜卖完了。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碟看完了。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你找错钱了。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这个字她写错了。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他看清楚了。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21855" y="1988820"/>
            <a:ext cx="3858260" cy="4485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你没有说错。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小白菜还没卖完。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碟还没看完。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你没有找错钱。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这个字她没有写错。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他没看清楚。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953000" y="2495550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4953000" y="3240405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953000" y="3985260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953000" y="4692015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953000" y="5435600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4953000" y="6115685"/>
            <a:ext cx="190436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Reduplication of Adjectives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359" y="1508426"/>
            <a:ext cx="1023471" cy="228905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385695" y="2392045"/>
            <a:ext cx="3609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王朋高高的，很帅。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70" y="4263390"/>
            <a:ext cx="2703195" cy="167132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85360" y="4838065"/>
            <a:ext cx="6778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酸辣汤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，非常好喝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9" name="圖片 7"/>
          <p:cNvPicPr>
            <a:picLocks noChangeAspect="1"/>
          </p:cNvPicPr>
          <p:nvPr/>
        </p:nvPicPr>
        <p:blipFill>
          <a:blip r:embed="rId3"/>
          <a:srcRect l="16061" r="14214"/>
          <a:stretch>
            <a:fillRect/>
          </a:stretch>
        </p:blipFill>
        <p:spPr>
          <a:xfrm>
            <a:off x="5995670" y="1741805"/>
            <a:ext cx="1414145" cy="18224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595870" y="2391410"/>
            <a:ext cx="4286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可乐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________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，很好喝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95030" y="236728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凉凉的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43930" y="476123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酸酸的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36535" y="476123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辣辣的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860925" y="500380"/>
            <a:ext cx="2470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这是在哪儿？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54550" y="5924550"/>
            <a:ext cx="2882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__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________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97195" y="5824855"/>
            <a:ext cx="1628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饭馆儿</a:t>
            </a:r>
            <a:endParaRPr lang="zh-CN" altLang="en-US" sz="36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21435" y="453390"/>
            <a:ext cx="13449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6" name="图片 15" descr="timg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5" y="1208405"/>
            <a:ext cx="6671310" cy="44411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1468120"/>
            <a:ext cx="3055620" cy="22885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43350" y="2351405"/>
            <a:ext cx="3822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这个车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22" name="文本框 21"/>
          <p:cNvSpPr txBox="1"/>
          <p:nvPr/>
        </p:nvSpPr>
        <p:spPr>
          <a:xfrm>
            <a:off x="5360035" y="2267585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酷酷的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图片包含 水果, 苹果, 餐桌, 室内&#10;&#10;&#10;&#10;自动生成的说明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2" b="97608" l="0" r="94191">
                        <a14:foregroundMark x1="6224" y1="37799" x2="0" y2="67943"/>
                        <a14:foregroundMark x1="0" y1="67943" x2="8714" y2="60766"/>
                        <a14:foregroundMark x1="63071" y1="12919" x2="79253" y2="28230"/>
                        <a14:foregroundMark x1="79253" y1="28230" x2="78008" y2="53110"/>
                        <a14:foregroundMark x1="78008" y1="53110" x2="87137" y2="43062"/>
                        <a14:foregroundMark x1="54357" y1="12440" x2="75104" y2="9091"/>
                        <a14:foregroundMark x1="75104" y1="9091" x2="90041" y2="23923"/>
                        <a14:foregroundMark x1="90041" y1="23923" x2="94191" y2="46411"/>
                        <a14:foregroundMark x1="94191" y1="46411" x2="94191" y2="47847"/>
                        <a14:foregroundMark x1="22407" y1="90909" x2="63485" y2="87081"/>
                        <a14:foregroundMark x1="63485" y1="87081" x2="64315" y2="87081"/>
                        <a14:foregroundMark x1="48963" y1="98086" x2="56846" y2="89474"/>
                        <a14:foregroundMark x1="54357" y1="13876" x2="73444" y2="5742"/>
                        <a14:foregroundMark x1="73444" y1="5742" x2="73444" y2="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2" y="3871294"/>
            <a:ext cx="3090475" cy="26784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99560" y="4949825"/>
            <a:ext cx="4248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这两个苹果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6226810" y="4862195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大大的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07350" y="3971290"/>
            <a:ext cx="3460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这个碗</a:t>
            </a:r>
            <a:r>
              <a:rPr lang="en-US" altLang="zh-CN" sz="2800"/>
              <a:t>__________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375" y="1461135"/>
            <a:ext cx="2143125" cy="21431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444355" y="3911600"/>
            <a:ext cx="1302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小小的</a:t>
            </a:r>
            <a:endParaRPr lang="zh-CN" altLang="en-US" sz="28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Reduplication of Adjectives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875" y="1496060"/>
            <a:ext cx="3441700" cy="24599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10710" y="246507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夏天热热的。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55" y="4301490"/>
            <a:ext cx="3380740" cy="22415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10710" y="516128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冬天冷冷的。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814" y="1523043"/>
            <a:ext cx="1635001" cy="24059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105265" y="246507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冰茶凉凉的。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85" y="4550410"/>
            <a:ext cx="2628900" cy="17430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712960" y="5161280"/>
            <a:ext cx="2432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咖啡甜甜的。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78280" y="519430"/>
            <a:ext cx="5424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Reduplication of Adjectives</a:t>
            </a:r>
            <a:endParaRPr lang="en-US" altLang="zh-CN" sz="32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75410" y="286385"/>
            <a:ext cx="1011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来</a:t>
            </a:r>
            <a:endParaRPr lang="zh-CN" altLang="en-US" sz="44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20360" y="1897380"/>
            <a:ext cx="574675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服务员，</a:t>
            </a:r>
            <a:r>
              <a:rPr lang="zh-CN" altLang="en-US" sz="4000" b="1" dirty="0" smtClean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两杯冰茶。 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2546" y="1326886"/>
            <a:ext cx="993416" cy="1698049"/>
          </a:xfrm>
          <a:prstGeom prst="rect">
            <a:avLst/>
          </a:prstGeom>
        </p:spPr>
      </p:pic>
      <p:sp>
        <p:nvSpPr>
          <p:cNvPr id="11" name="向右箭號 5"/>
          <p:cNvSpPr/>
          <p:nvPr/>
        </p:nvSpPr>
        <p:spPr>
          <a:xfrm>
            <a:off x="3912583" y="1897555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HK" altLang="en-US"/>
          </a:p>
        </p:txBody>
      </p:sp>
      <p:sp>
        <p:nvSpPr>
          <p:cNvPr id="15" name="向右箭號 8"/>
          <p:cNvSpPr/>
          <p:nvPr/>
        </p:nvSpPr>
        <p:spPr>
          <a:xfrm>
            <a:off x="3921404" y="3658466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HK" altLang="en-US"/>
          </a:p>
        </p:txBody>
      </p:sp>
      <p:sp>
        <p:nvSpPr>
          <p:cNvPr id="16" name="矩形 15"/>
          <p:cNvSpPr/>
          <p:nvPr/>
        </p:nvSpPr>
        <p:spPr>
          <a:xfrm>
            <a:off x="5420362" y="3597506"/>
            <a:ext cx="5288280" cy="70675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4000" b="1" dirty="0" smtClean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TW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杯啤酒</a:t>
            </a:r>
            <a:r>
              <a:rPr lang="zh-TW" altLang="en-US" sz="4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TW" altLang="en-US" sz="40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圖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1341" y="1326099"/>
            <a:ext cx="993416" cy="1698049"/>
          </a:xfrm>
          <a:prstGeom prst="rect">
            <a:avLst/>
          </a:prstGeom>
        </p:spPr>
      </p:pic>
      <p:pic>
        <p:nvPicPr>
          <p:cNvPr id="19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84" y="4894860"/>
            <a:ext cx="1545026" cy="1388568"/>
          </a:xfrm>
          <a:prstGeom prst="rect">
            <a:avLst/>
          </a:prstGeom>
        </p:spPr>
      </p:pic>
      <p:pic>
        <p:nvPicPr>
          <p:cNvPr id="21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93" y="4885004"/>
            <a:ext cx="1551336" cy="1394239"/>
          </a:xfrm>
          <a:prstGeom prst="rect">
            <a:avLst/>
          </a:prstGeom>
        </p:spPr>
      </p:pic>
      <p:pic>
        <p:nvPicPr>
          <p:cNvPr id="22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476" y="4899822"/>
            <a:ext cx="1551336" cy="1394239"/>
          </a:xfrm>
          <a:prstGeom prst="rect">
            <a:avLst/>
          </a:prstGeom>
        </p:spPr>
      </p:pic>
      <p:sp>
        <p:nvSpPr>
          <p:cNvPr id="23" name="向右箭號 16"/>
          <p:cNvSpPr/>
          <p:nvPr/>
        </p:nvSpPr>
        <p:spPr>
          <a:xfrm>
            <a:off x="4930312" y="5304553"/>
            <a:ext cx="1017729" cy="584775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HK" altLang="en-US"/>
          </a:p>
        </p:txBody>
      </p:sp>
      <p:sp>
        <p:nvSpPr>
          <p:cNvPr id="24" name="矩形 23"/>
          <p:cNvSpPr/>
          <p:nvPr/>
        </p:nvSpPr>
        <p:spPr>
          <a:xfrm>
            <a:off x="6191278" y="5228353"/>
            <a:ext cx="5288280" cy="706755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4000" b="1" dirty="0" smtClean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TW" altLang="en-US" sz="4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三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杯</a:t>
            </a:r>
            <a:r>
              <a:rPr lang="zh-TW" altLang="en-US" sz="40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可乐。</a:t>
            </a:r>
            <a:endParaRPr lang="zh-TW" altLang="en-US" sz="40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5" name="圖片 1"/>
          <p:cNvPicPr>
            <a:picLocks noChangeAspect="1"/>
          </p:cNvPicPr>
          <p:nvPr/>
        </p:nvPicPr>
        <p:blipFill>
          <a:blip r:embed="rId3"/>
          <a:srcRect l="15090" r="11200"/>
          <a:stretch>
            <a:fillRect/>
          </a:stretch>
        </p:blipFill>
        <p:spPr>
          <a:xfrm>
            <a:off x="1564005" y="3175635"/>
            <a:ext cx="1696720" cy="15455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3860" y="3136900"/>
            <a:ext cx="75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杯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75410" y="311785"/>
            <a:ext cx="10115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来</a:t>
            </a:r>
            <a:endParaRPr lang="zh-CN" altLang="en-US" sz="44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487" y="4986918"/>
            <a:ext cx="1548518" cy="1390008"/>
          </a:xfrm>
          <a:prstGeom prst="rect">
            <a:avLst/>
          </a:prstGeom>
        </p:spPr>
      </p:pic>
      <p:pic>
        <p:nvPicPr>
          <p:cNvPr id="3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59" y="1282772"/>
            <a:ext cx="993734" cy="17009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0" y="3422650"/>
            <a:ext cx="1175385" cy="106299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808" y="3643177"/>
            <a:ext cx="1036410" cy="62184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577" y="1953694"/>
            <a:ext cx="1036410" cy="621846"/>
          </a:xfrm>
          <a:prstGeom prst="rect">
            <a:avLst/>
          </a:prstGeom>
        </p:spPr>
      </p:pic>
      <p:pic>
        <p:nvPicPr>
          <p:cNvPr id="10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374" y="5463859"/>
            <a:ext cx="1036410" cy="62184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302375" y="3422650"/>
            <a:ext cx="538162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来一碗米饭和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盘家常豆腐</a:t>
            </a:r>
            <a:r>
              <a:rPr lang="zh-TW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TW" altLang="en-US" sz="32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302375" y="1726565"/>
            <a:ext cx="4572000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来一杯冰茶和</a:t>
            </a:r>
            <a:r>
              <a:rPr lang="zh-TW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一盘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饺子</a:t>
            </a:r>
            <a:r>
              <a:rPr lang="zh-TW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TW" altLang="en-US" sz="32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6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505" y="1555758"/>
            <a:ext cx="2325826" cy="1324306"/>
          </a:xfrm>
          <a:prstGeom prst="rect">
            <a:avLst/>
          </a:prstGeom>
        </p:spPr>
      </p:pic>
      <p:pic>
        <p:nvPicPr>
          <p:cNvPr id="27" name="圖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880" y="4986918"/>
            <a:ext cx="1597290" cy="1524132"/>
          </a:xfrm>
          <a:prstGeom prst="rect">
            <a:avLst/>
          </a:prstGeom>
        </p:spPr>
      </p:pic>
      <p:pic>
        <p:nvPicPr>
          <p:cNvPr id="28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702" y="5180242"/>
            <a:ext cx="1853345" cy="1188823"/>
          </a:xfrm>
          <a:prstGeom prst="rect">
            <a:avLst/>
          </a:prstGeom>
        </p:spPr>
      </p:pic>
      <p:pic>
        <p:nvPicPr>
          <p:cNvPr id="29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93" y="3260124"/>
            <a:ext cx="2167753" cy="138793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942455" y="5236845"/>
            <a:ext cx="5053965" cy="1076325"/>
          </a:xfrm>
          <a:prstGeom prst="rect">
            <a:avLst/>
          </a:prstGeom>
        </p:spPr>
        <p:txBody>
          <a:bodyPr wrap="square">
            <a:spAutoFit/>
          </a:bodyPr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服务员，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来一杯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可</a:t>
            </a:r>
            <a:r>
              <a:rPr lang="zh-TW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乐</a:t>
            </a:r>
            <a:r>
              <a:rPr lang="zh-CN" altLang="zh-TW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碗酸辣汤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和一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盘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青菜</a:t>
            </a:r>
            <a:r>
              <a:rPr lang="zh-TW" altLang="en-US" sz="32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TW" altLang="en-US" sz="32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16050" y="1334770"/>
            <a:ext cx="4747895" cy="8299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800" dirty="0" smtClean="0"/>
              <a:t>来当服务员吧！</a:t>
            </a:r>
            <a:endParaRPr lang="zh-HK" altLang="en-US" sz="4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63" y="1895115"/>
            <a:ext cx="1902691" cy="3309216"/>
          </a:xfrm>
          <a:prstGeom prst="rect">
            <a:avLst/>
          </a:prstGeom>
        </p:spPr>
      </p:pic>
      <p:sp>
        <p:nvSpPr>
          <p:cNvPr id="4" name="文字方塊 7"/>
          <p:cNvSpPr txBox="1"/>
          <p:nvPr/>
        </p:nvSpPr>
        <p:spPr>
          <a:xfrm>
            <a:off x="699135" y="2458085"/>
            <a:ext cx="6322695" cy="3597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一位同学当服务员，其他同学当</a:t>
            </a:r>
            <a:r>
              <a:rPr lang="zh-TW" altLang="en-US" sz="3200" dirty="0" smtClean="0">
                <a:latin typeface="楷体" panose="02010609060101010101" charset="-122"/>
                <a:ea typeface="楷体" panose="02010609060101010101" charset="-122"/>
              </a:rPr>
              <a:t>顾客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。顾客点完菜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后，服务员要把正确的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食物卡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放到顾客桌子上。</a:t>
            </a:r>
            <a:endParaRPr lang="zh-HK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10000"/>
              </a:lnSpc>
            </a:pPr>
            <a:endParaRPr lang="zh-HK" altLang="en-US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HK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One classmate is a waiter and the other classmates are customers. After the customer has </a:t>
            </a:r>
            <a:r>
              <a:rPr lang="en-US" altLang="zh-HK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order</a:t>
            </a:r>
            <a:r>
              <a:rPr lang="zh-HK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ed the meal, the waiter </a:t>
            </a:r>
            <a:r>
              <a:rPr lang="en-US" altLang="zh-HK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need to</a:t>
            </a:r>
            <a:r>
              <a:rPr lang="zh-HK" altLang="en-US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put the correct food card on the customer's desk.</a:t>
            </a:r>
            <a:endParaRPr lang="zh-HK" altLang="en-US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448" y="1817099"/>
            <a:ext cx="2334588" cy="3464228"/>
          </a:xfrm>
          <a:prstGeom prst="rect">
            <a:avLst/>
          </a:prstGeom>
        </p:spPr>
      </p:pic>
      <p:sp>
        <p:nvSpPr>
          <p:cNvPr id="9" name="文本框 5"/>
          <p:cNvSpPr txBox="1"/>
          <p:nvPr/>
        </p:nvSpPr>
        <p:spPr>
          <a:xfrm>
            <a:off x="6262370" y="332740"/>
            <a:ext cx="4705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 dirty="0" smtClean="0">
                <a:latin typeface="+mj-ea"/>
                <a:ea typeface="+mj-ea"/>
                <a:sym typeface="+mn-ea"/>
              </a:rPr>
              <a:t>角色扮演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smtClean="0">
                <a:latin typeface="Calibri" panose="020F0502020204030204" pitchFamily="34" charset="0"/>
                <a:ea typeface="+mj-ea"/>
                <a:sym typeface="+mn-ea"/>
              </a:rPr>
              <a:t>Role play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書卷 (水平) 9"/>
          <p:cNvSpPr/>
          <p:nvPr/>
        </p:nvSpPr>
        <p:spPr>
          <a:xfrm>
            <a:off x="461818" y="2489229"/>
            <a:ext cx="11286837" cy="41701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HK" altLang="en-US" sz="3200" dirty="0"/>
          </a:p>
        </p:txBody>
      </p:sp>
      <p:sp>
        <p:nvSpPr>
          <p:cNvPr id="19" name="矩形 18"/>
          <p:cNvSpPr/>
          <p:nvPr/>
        </p:nvSpPr>
        <p:spPr>
          <a:xfrm>
            <a:off x="890905" y="1260475"/>
            <a:ext cx="7283450" cy="645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/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服务员</a:t>
            </a:r>
            <a:r>
              <a:rPr lang="zh-TW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zh-TW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请问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你想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吃点儿什么？ </a:t>
            </a:r>
            <a:endParaRPr lang="zh-HK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21380" y="2153285"/>
            <a:ext cx="7660005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algn="ctr"/>
            <a:r>
              <a:rPr lang="zh-CN" altLang="en-US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顾客</a:t>
            </a:r>
            <a:r>
              <a:rPr lang="zh-TW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en-US" sz="3600" b="1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一盘糖醋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鱼和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</a:t>
            </a:r>
            <a:r>
              <a:rPr lang="zh-CN" altLang="en-US" sz="3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碗米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饭。 </a:t>
            </a:r>
            <a:endParaRPr lang="zh-HK" altLang="en-US" sz="36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3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8450" y="4967605"/>
            <a:ext cx="1094740" cy="996950"/>
          </a:xfrm>
          <a:prstGeom prst="rect">
            <a:avLst/>
          </a:prstGeom>
        </p:spPr>
      </p:pic>
      <p:pic>
        <p:nvPicPr>
          <p:cNvPr id="24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98" y="4676097"/>
            <a:ext cx="1898596" cy="1240737"/>
          </a:xfrm>
          <a:prstGeom prst="rect">
            <a:avLst/>
          </a:prstGeom>
        </p:spPr>
      </p:pic>
      <p:pic>
        <p:nvPicPr>
          <p:cNvPr id="25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373" y="3200783"/>
            <a:ext cx="2057140" cy="1238438"/>
          </a:xfrm>
          <a:prstGeom prst="rect">
            <a:avLst/>
          </a:prstGeom>
        </p:spPr>
      </p:pic>
      <p:pic>
        <p:nvPicPr>
          <p:cNvPr id="5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1501" y="4462419"/>
            <a:ext cx="875736" cy="1498960"/>
          </a:xfrm>
          <a:prstGeom prst="rect">
            <a:avLst/>
          </a:prstGeom>
        </p:spPr>
      </p:pic>
      <p:pic>
        <p:nvPicPr>
          <p:cNvPr id="7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726" y="4544578"/>
            <a:ext cx="1275740" cy="1228307"/>
          </a:xfrm>
          <a:prstGeom prst="rect">
            <a:avLst/>
          </a:prstGeom>
        </p:spPr>
      </p:pic>
      <p:sp>
        <p:nvSpPr>
          <p:cNvPr id="8" name="文字方塊 13"/>
          <p:cNvSpPr txBox="1"/>
          <p:nvPr/>
        </p:nvSpPr>
        <p:spPr>
          <a:xfrm>
            <a:off x="4803810" y="2798304"/>
            <a:ext cx="279905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菜单 </a:t>
            </a:r>
            <a:r>
              <a:rPr lang="en-US" altLang="zh-TW" sz="32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MENU</a:t>
            </a:r>
            <a:endParaRPr lang="en-US" altLang="zh-TW" sz="3200" b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488" y="4612423"/>
            <a:ext cx="1915608" cy="1192442"/>
          </a:xfrm>
          <a:prstGeom prst="rect">
            <a:avLst/>
          </a:prstGeom>
        </p:spPr>
      </p:pic>
      <p:pic>
        <p:nvPicPr>
          <p:cNvPr id="16" name="圖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728" y="3654313"/>
            <a:ext cx="1796331" cy="1155100"/>
          </a:xfrm>
          <a:prstGeom prst="rect">
            <a:avLst/>
          </a:prstGeom>
        </p:spPr>
      </p:pic>
      <p:pic>
        <p:nvPicPr>
          <p:cNvPr id="31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6219" y="3313899"/>
            <a:ext cx="1599872" cy="1523356"/>
          </a:xfrm>
          <a:prstGeom prst="rect">
            <a:avLst/>
          </a:prstGeom>
        </p:spPr>
      </p:pic>
      <p:pic>
        <p:nvPicPr>
          <p:cNvPr id="32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809" y="3211027"/>
            <a:ext cx="1851406" cy="1185118"/>
          </a:xfrm>
          <a:prstGeom prst="rect">
            <a:avLst/>
          </a:prstGeom>
        </p:spPr>
      </p:pic>
      <p:pic>
        <p:nvPicPr>
          <p:cNvPr id="33" name="圖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1728" y="4858677"/>
            <a:ext cx="1817687" cy="1216198"/>
          </a:xfrm>
          <a:prstGeom prst="rect">
            <a:avLst/>
          </a:prstGeom>
        </p:spPr>
      </p:pic>
      <p:pic>
        <p:nvPicPr>
          <p:cNvPr id="34" name="圖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5330" y="3169694"/>
            <a:ext cx="1741895" cy="1169740"/>
          </a:xfrm>
          <a:prstGeom prst="rect">
            <a:avLst/>
          </a:prstGeom>
        </p:spPr>
      </p:pic>
      <p:sp>
        <p:nvSpPr>
          <p:cNvPr id="17" name="文本框 5"/>
          <p:cNvSpPr txBox="1"/>
          <p:nvPr/>
        </p:nvSpPr>
        <p:spPr>
          <a:xfrm>
            <a:off x="6262370" y="332740"/>
            <a:ext cx="47053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 dirty="0" smtClean="0">
                <a:latin typeface="+mj-ea"/>
                <a:ea typeface="+mj-ea"/>
                <a:sym typeface="+mn-ea"/>
              </a:rPr>
              <a:t>角色扮演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smtClean="0">
                <a:latin typeface="Calibri" panose="020F0502020204030204" pitchFamily="34" charset="0"/>
                <a:ea typeface="+mj-ea"/>
                <a:sym typeface="+mn-ea"/>
              </a:rPr>
              <a:t>Role play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5560" y="897255"/>
            <a:ext cx="25469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生词复习</a:t>
            </a:r>
            <a:endParaRPr lang="zh-CN" altLang="en-US" sz="4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文本框 35">
            <a:hlinkClick r:id="rId1" tooltip="" action="ppaction://hlinkfile"/>
          </p:cNvPr>
          <p:cNvSpPr txBox="1"/>
          <p:nvPr/>
        </p:nvSpPr>
        <p:spPr>
          <a:xfrm>
            <a:off x="4879975" y="3013710"/>
            <a:ext cx="24320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 b="1">
                <a:solidFill>
                  <a:schemeClr val="accent6">
                    <a:lumMod val="75000"/>
                  </a:schemeClr>
                </a:solidFill>
                <a:latin typeface="Segoe Print" panose="02000600000000000000" charset="0"/>
                <a:cs typeface="Segoe Print" panose="02000600000000000000" charset="0"/>
              </a:rPr>
              <a:t>Kahoot</a:t>
            </a:r>
            <a:endParaRPr lang="en-US" altLang="zh-CN" sz="4800" b="1">
              <a:solidFill>
                <a:schemeClr val="accent6">
                  <a:lumMod val="75000"/>
                </a:schemeClr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837180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img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0" y="699135"/>
            <a:ext cx="7010719" cy="46673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21435" y="453390"/>
            <a:ext cx="13449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12" name="直线箭头连接符 3"/>
          <p:cNvCxnSpPr/>
          <p:nvPr/>
        </p:nvCxnSpPr>
        <p:spPr>
          <a:xfrm flipH="1">
            <a:off x="2910840" y="4636135"/>
            <a:ext cx="685800" cy="11430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直线箭头连接符 7"/>
          <p:cNvCxnSpPr/>
          <p:nvPr/>
        </p:nvCxnSpPr>
        <p:spPr>
          <a:xfrm flipH="1">
            <a:off x="4358640" y="4509135"/>
            <a:ext cx="457200" cy="137160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直线箭头连接符 9"/>
          <p:cNvCxnSpPr/>
          <p:nvPr/>
        </p:nvCxnSpPr>
        <p:spPr>
          <a:xfrm flipH="1">
            <a:off x="8044180" y="4471035"/>
            <a:ext cx="505460" cy="13455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047875" y="5845175"/>
            <a:ext cx="1213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dirty="0" smtClean="0">
                <a:solidFill>
                  <a:srgbClr val="91516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1" lang="zh-CN" altLang="en-US" sz="2800" b="1" dirty="0" smtClean="0">
                <a:solidFill>
                  <a:srgbClr val="91516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位子</a:t>
            </a:r>
            <a:endParaRPr kumimoji="1" lang="zh-CN" altLang="en-US" sz="2800" b="1" dirty="0" smtClean="0">
              <a:solidFill>
                <a:srgbClr val="915169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00145" y="5945604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cs-CZ" altLang="zh-CN" sz="2800" b="1" dirty="0" smtClean="0">
                <a:solidFill>
                  <a:srgbClr val="91516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kumimoji="1" lang="zh-CN" altLang="en-US" sz="2800" b="1" dirty="0" smtClean="0">
                <a:solidFill>
                  <a:srgbClr val="915169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桌子</a:t>
            </a:r>
            <a:endParaRPr kumimoji="1" lang="zh-CN" altLang="en-US" sz="2800" b="1" dirty="0" smtClean="0">
              <a:solidFill>
                <a:srgbClr val="915169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79970" y="5898515"/>
            <a:ext cx="1169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b="1" dirty="0" smtClean="0">
                <a:solidFill>
                  <a:srgbClr val="915169"/>
                </a:solidFill>
                <a:latin typeface="楷体" panose="02010609060101010101" charset="-122"/>
                <a:ea typeface="楷体" panose="02010609060101010101" charset="-122"/>
              </a:rPr>
              <a:t>盘子</a:t>
            </a:r>
            <a:endParaRPr kumimoji="1" lang="zh-CN" altLang="en-US" sz="2800" b="1" dirty="0" smtClean="0">
              <a:solidFill>
                <a:srgbClr val="91516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0690" y="2556510"/>
            <a:ext cx="2470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饭馆儿里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有什么？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21435" y="453390"/>
            <a:ext cx="13449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1525" y="1687195"/>
            <a:ext cx="20828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饭馆儿里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有什么？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3512304"/>
            <a:ext cx="4762500" cy="31242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902390" y="4022406"/>
            <a:ext cx="2812292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服务员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05495" y="5555870"/>
            <a:ext cx="2812292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点菜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137409" y="1859756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上菜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93" y="2506304"/>
            <a:ext cx="3197967" cy="4241206"/>
          </a:xfrm>
          <a:prstGeom prst="rect">
            <a:avLst/>
          </a:prstGeom>
        </p:spPr>
      </p:pic>
      <p:pic>
        <p:nvPicPr>
          <p:cNvPr id="32" name="图片 31" descr="115Q91139-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2" r="24878"/>
          <a:stretch>
            <a:fillRect/>
          </a:stretch>
        </p:blipFill>
        <p:spPr>
          <a:xfrm>
            <a:off x="4838700" y="469265"/>
            <a:ext cx="4057015" cy="305816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838700" y="257810"/>
            <a:ext cx="1725930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师傅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ldLvl="0" animBg="1"/>
      <p:bldP spid="21" grpId="0" bldLvl="0" animBg="1"/>
      <p:bldP spid="22" grpId="0" bldLvl="0" animBg="1"/>
      <p:bldP spid="2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1150" y="215265"/>
            <a:ext cx="2820670" cy="2077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0" y="2608580"/>
            <a:ext cx="3129915" cy="1878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615" y="2455899"/>
            <a:ext cx="2532283" cy="2286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25" y="2608282"/>
            <a:ext cx="2534501" cy="1706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465" y="1118910"/>
            <a:ext cx="2921271" cy="19350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129" y="4291008"/>
            <a:ext cx="1635001" cy="24059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853" y="456627"/>
            <a:ext cx="3051209" cy="18363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020" y="4823460"/>
            <a:ext cx="2251710" cy="18732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980920" y="1171695"/>
            <a:ext cx="2546372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一盘饺子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62876" y="2922309"/>
            <a:ext cx="2203179" cy="645160"/>
          </a:xfrm>
          <a:prstGeom prst="rect">
            <a:avLst/>
          </a:prstGeom>
          <a:solidFill>
            <a:srgbClr val="FFB14A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家常豆腐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691043" y="1713052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糖醋鱼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56603" y="3139540"/>
            <a:ext cx="2358212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凉拌黄瓜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393286" y="1051858"/>
            <a:ext cx="2270611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红烧牛肉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72098" y="3225262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酸辣汤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602855" y="5789295"/>
            <a:ext cx="2149475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一碗米饭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053379" y="5046523"/>
            <a:ext cx="12498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米饭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461636" y="5691760"/>
            <a:ext cx="12498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冰茶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501572" y="183752"/>
            <a:ext cx="2270611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肉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930" y="4568190"/>
            <a:ext cx="2941955" cy="19011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599817" y="5141714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白菜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629334" y="361493"/>
            <a:ext cx="12498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饺子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995" y="4491990"/>
            <a:ext cx="2847975" cy="160972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621667" y="4974709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青菜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689274" y="4026335"/>
            <a:ext cx="2270611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素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63220" y="1352550"/>
            <a:ext cx="2072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饭馆儿里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还有什么？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5" grpId="0" animBg="1"/>
      <p:bldP spid="31" grpId="0" animBg="1"/>
      <p:bldP spid="28" grpId="0" animBg="1"/>
      <p:bldP spid="40" grpId="0" animBg="1"/>
      <p:bldP spid="27" grpId="0" animBg="1"/>
      <p:bldP spid="30" grpId="0" animBg="1"/>
      <p:bldP spid="45" grpId="0" animBg="1"/>
      <p:bldP spid="26" grpId="0" animBg="1"/>
      <p:bldP spid="41" grpId="0" animBg="1"/>
      <p:bldP spid="32" grpId="0" animBg="1"/>
      <p:bldP spid="37" grpId="0" animBg="1"/>
      <p:bldP spid="36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7502" y="392211"/>
            <a:ext cx="3103467" cy="22014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810" y="688340"/>
            <a:ext cx="3748405" cy="20847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510" y="3317238"/>
            <a:ext cx="4684400" cy="30164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351" y="3393379"/>
            <a:ext cx="2266345" cy="210035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45433" y="1124863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盐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90856" y="998080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dirty="0" smtClean="0"/>
              <a:t>糖</a:t>
            </a:r>
            <a:endParaRPr kumimoji="1" lang="zh-CN" altLang="en-US" sz="36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287084" y="4587693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醋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23707" y="5235592"/>
            <a:ext cx="1989098" cy="6451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酸酸的</a:t>
            </a:r>
            <a:endParaRPr kumimoji="1" lang="zh-CN" altLang="en-US" sz="36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883313" y="4740153"/>
            <a:ext cx="1989098" cy="199961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</a:t>
            </a:r>
            <a:r>
              <a:rPr kumimoji="1" lang="en-US" altLang="zh-CN" sz="2800" b="1" dirty="0" err="1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jiàng</a:t>
            </a:r>
            <a:endParaRPr kumimoji="1" lang="en-US" altLang="zh-CN" sz="28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辣椒酱</a:t>
            </a:r>
            <a:endParaRPr kumimoji="1" lang="en-US" altLang="zh-CN" sz="36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chili</a:t>
            </a:r>
            <a:r>
              <a:rPr kumimoji="1" lang="zh-CN" altLang="en-US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sauce</a:t>
            </a:r>
            <a:endParaRPr kumimoji="1"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30813" y="1828105"/>
            <a:ext cx="198909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ctr"/>
            <a:r>
              <a:rPr kumimoji="1" lang="zh-CN" altLang="en-US" sz="3600" dirty="0" smtClean="0"/>
              <a:t>甜甜的</a:t>
            </a:r>
            <a:endParaRPr kumimoji="1" lang="zh-CN" altLang="en-US" sz="3600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" y="2773003"/>
            <a:ext cx="3651829" cy="3951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375" y="1650365"/>
            <a:ext cx="2619375" cy="17430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096375" y="151130"/>
            <a:ext cx="1711325" cy="15068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p>
            <a:pPr algn="l"/>
            <a:r>
              <a:rPr kumimoji="1" lang="en-US" altLang="zh-CN" sz="2800" b="1" dirty="0" err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làjiāo</a:t>
            </a:r>
            <a:endParaRPr kumimoji="1" lang="en-US" altLang="zh-CN" sz="28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zh-CN" altLang="en-US" sz="3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辣椒</a:t>
            </a:r>
            <a:endParaRPr kumimoji="1" lang="en-US" altLang="zh-CN" sz="36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/>
            <a:r>
              <a:rPr kumimoji="1" lang="en-US" altLang="zh-CN" sz="2800" b="1" dirty="0" smtClean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chili</a:t>
            </a:r>
            <a:endParaRPr kumimoji="1" lang="en-US" altLang="zh-CN" sz="2800" b="1" dirty="0" smtClean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1" grpId="0" bldLvl="0" animBg="1"/>
      <p:bldP spid="2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23645" y="544830"/>
            <a:ext cx="964311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Object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2545" y="1796415"/>
            <a:ext cx="2619375" cy="1743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42255" y="2437765"/>
            <a:ext cx="1775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杯  喝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18400" y="2437765"/>
            <a:ext cx="402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爸爸一杯茶都没喝。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737360"/>
            <a:ext cx="1576705" cy="18021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115435"/>
            <a:ext cx="2676525" cy="1714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25" y="4272915"/>
            <a:ext cx="3267075" cy="14001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235065" y="4712335"/>
            <a:ext cx="1775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块  有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59090" y="4712335"/>
            <a:ext cx="402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他一块钱都没有。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23645" y="544830"/>
            <a:ext cx="964311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Object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73600" y="2350135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支      拿</a:t>
            </a:r>
            <a:endParaRPr lang="zh-CN" altLang="en-US" sz="2800" b="1"/>
          </a:p>
        </p:txBody>
      </p:sp>
      <p:sp>
        <p:nvSpPr>
          <p:cNvPr id="10" name="文本框 9"/>
          <p:cNvSpPr txBox="1"/>
          <p:nvPr/>
        </p:nvSpPr>
        <p:spPr>
          <a:xfrm>
            <a:off x="7065010" y="2350770"/>
            <a:ext cx="3408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他一支笔也没拿。</a:t>
            </a:r>
            <a:endParaRPr lang="zh-CN" altLang="en-US" sz="2800" b="1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5540" y="1854200"/>
            <a:ext cx="3028950" cy="15144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944110" y="4906010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个      有</a:t>
            </a:r>
            <a:endParaRPr lang="zh-CN" altLang="en-US" sz="2800" b="1"/>
          </a:p>
        </p:txBody>
      </p:sp>
      <p:sp>
        <p:nvSpPr>
          <p:cNvPr id="21" name="文本框 20"/>
          <p:cNvSpPr txBox="1"/>
          <p:nvPr/>
        </p:nvSpPr>
        <p:spPr>
          <a:xfrm>
            <a:off x="7244715" y="4905375"/>
            <a:ext cx="4122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饭馆儿一个位子也没有。</a:t>
            </a:r>
            <a:endParaRPr lang="zh-CN" altLang="en-US" sz="2800" b="1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35" y="3953510"/>
            <a:ext cx="3489960" cy="24263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23645" y="544830"/>
            <a:ext cx="9643110" cy="52197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Measure Word + Object 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也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都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 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Verb</a:t>
            </a:r>
            <a:endParaRPr lang="en-US" altLang="zh-CN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 descr="图片包含 服装, 人员, 室内&#10;&#10;&#10;&#10;自动生成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46" y="1620322"/>
            <a:ext cx="3175000" cy="22035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27600" y="2350135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件      买</a:t>
            </a:r>
            <a:endParaRPr lang="zh-CN" altLang="en-US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7166610" y="2350770"/>
            <a:ext cx="4090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姐姐一件衣服也没买。</a:t>
            </a:r>
            <a:endParaRPr lang="zh-CN" altLang="en-US" sz="28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46" y="4117633"/>
            <a:ext cx="3175000" cy="23874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27600" y="5050155"/>
            <a:ext cx="158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本      看</a:t>
            </a:r>
            <a:endParaRPr lang="zh-CN" altLang="en-US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7166610" y="5050155"/>
            <a:ext cx="4090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/>
              <a:t>弟弟一本书都没看。</a:t>
            </a:r>
            <a:endParaRPr lang="zh-CN" altLang="en-US" sz="2800" b="1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2090</Words>
  <Application>WPS 演示</Application>
  <PresentationFormat>自定义</PresentationFormat>
  <Paragraphs>364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宋体</vt:lpstr>
      <vt:lpstr>Wingdings</vt:lpstr>
      <vt:lpstr>Calibri</vt:lpstr>
      <vt:lpstr>幼圆</vt:lpstr>
      <vt:lpstr>等线 Light</vt:lpstr>
      <vt:lpstr>Tempus Sans ITC</vt:lpstr>
      <vt:lpstr>Wingdings 2</vt:lpstr>
      <vt:lpstr>Times New Roman</vt:lpstr>
      <vt:lpstr>Segoe Print</vt:lpstr>
      <vt:lpstr>微软雅黑</vt:lpstr>
      <vt:lpstr>楷体</vt:lpstr>
      <vt:lpstr>YF补 汉仪夏日体</vt:lpstr>
      <vt:lpstr>MS UI Gothic</vt:lpstr>
      <vt:lpstr>等线</vt:lpstr>
      <vt:lpstr>Arial Unicode MS</vt:lpstr>
      <vt:lpstr>Wingdings</vt:lpstr>
      <vt:lpstr>Gabriola</vt:lpstr>
      <vt:lpstr>Microsoft JhengHei</vt:lpstr>
      <vt:lpstr>幼圆</vt:lpstr>
      <vt:lpstr>MV Boli</vt:lpstr>
      <vt:lpstr>A000120141119A01PPBG</vt:lpstr>
      <vt:lpstr>chī fàn 吃 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Administrator</cp:lastModifiedBy>
  <cp:revision>424</cp:revision>
  <dcterms:created xsi:type="dcterms:W3CDTF">2016-06-21T13:40:00Z</dcterms:created>
  <dcterms:modified xsi:type="dcterms:W3CDTF">2019-03-07T01:33:02Z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2052-11.1.0.8500</vt:lpwstr>
  </property>
</Properties>
</file>