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85" r:id="rId2"/>
    <p:sldId id="286" r:id="rId3"/>
    <p:sldId id="291" r:id="rId4"/>
    <p:sldId id="259" r:id="rId5"/>
    <p:sldId id="301" r:id="rId6"/>
    <p:sldId id="260" r:id="rId7"/>
    <p:sldId id="266" r:id="rId8"/>
    <p:sldId id="294" r:id="rId9"/>
    <p:sldId id="295" r:id="rId10"/>
    <p:sldId id="297" r:id="rId11"/>
    <p:sldId id="298" r:id="rId12"/>
    <p:sldId id="299" r:id="rId13"/>
    <p:sldId id="293" r:id="rId14"/>
    <p:sldId id="296" r:id="rId15"/>
    <p:sldId id="308" r:id="rId16"/>
    <p:sldId id="309" r:id="rId17"/>
    <p:sldId id="287" r:id="rId18"/>
    <p:sldId id="300" r:id="rId19"/>
    <p:sldId id="302" r:id="rId20"/>
    <p:sldId id="303" r:id="rId21"/>
    <p:sldId id="305" r:id="rId22"/>
    <p:sldId id="306" r:id="rId23"/>
    <p:sldId id="307" r:id="rId24"/>
    <p:sldId id="310" r:id="rId25"/>
    <p:sldId id="311" r:id="rId26"/>
    <p:sldId id="288" r:id="rId27"/>
    <p:sldId id="312" r:id="rId28"/>
    <p:sldId id="317" r:id="rId29"/>
    <p:sldId id="315" r:id="rId30"/>
    <p:sldId id="289" r:id="rId31"/>
    <p:sldId id="314" r:id="rId32"/>
    <p:sldId id="313" r:id="rId33"/>
    <p:sldId id="316" r:id="rId34"/>
    <p:sldId id="290" r:id="rId35"/>
    <p:sldId id="318" r:id="rId36"/>
    <p:sldId id="261" r:id="rId37"/>
    <p:sldId id="267" r:id="rId38"/>
    <p:sldId id="27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8A87"/>
    <a:srgbClr val="E3D2AE"/>
    <a:srgbClr val="655D5C"/>
    <a:srgbClr val="FF9409"/>
    <a:srgbClr val="9E211B"/>
    <a:srgbClr val="DAECF7"/>
    <a:srgbClr val="C7020C"/>
    <a:srgbClr val="C91324"/>
    <a:srgbClr val="162F81"/>
    <a:srgbClr val="8A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60" y="4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23A2D-70BE-4AE6-B78D-4BE13FBA8F8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A7326-DE61-4C3C-8E35-D86BCD11B3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34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www.1ppt.com/jiaoan/  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树, 户外, 天空, 建筑物&#10;&#10;&#10;&#10;自动生成的说明">
            <a:extLst>
              <a:ext uri="{FF2B5EF4-FFF2-40B4-BE49-F238E27FC236}">
                <a16:creationId xmlns:a16="http://schemas.microsoft.com/office/drawing/2014/main" id="{673811C4-486C-0841-AB57-472718EC6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466" y="2832910"/>
            <a:ext cx="5455534" cy="32549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89258BF-92FC-7847-95A3-FF4BC606FD2F}"/>
              </a:ext>
            </a:extLst>
          </p:cNvPr>
          <p:cNvSpPr txBox="1"/>
          <p:nvPr/>
        </p:nvSpPr>
        <p:spPr>
          <a:xfrm>
            <a:off x="201825" y="186032"/>
            <a:ext cx="81770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Name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单雪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张雪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下雪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Karma</a:t>
            </a:r>
          </a:p>
          <a:p>
            <a:endParaRPr kumimoji="1"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Bachelor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</a:p>
          <a:p>
            <a:endParaRPr kumimoji="1" lang="en-US" altLang="zh-CN" sz="3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Hainan Normal University 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 Kong</a:t>
            </a:r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polytechnic</a:t>
            </a:r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Yunnan University ?</a:t>
            </a:r>
          </a:p>
          <a:p>
            <a:endParaRPr kumimoji="1" lang="en-US" altLang="zh-CN" sz="3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kumimoji="1"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culture 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kumimoji="1" lang="zh-CN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kumimoji="1"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kumimoji="1" lang="en-US" altLang="zh-CN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Chinese history?</a:t>
            </a:r>
          </a:p>
          <a:p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081CEC0-D2A8-CD4E-834C-9BC728B75EDE}"/>
              </a:ext>
            </a:extLst>
          </p:cNvPr>
          <p:cNvSpPr txBox="1"/>
          <p:nvPr/>
        </p:nvSpPr>
        <p:spPr>
          <a:xfrm>
            <a:off x="9225023" y="139163"/>
            <a:ext cx="2870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猜一猜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640A1A-7DB8-7D48-BDB5-DFBA2F4BA77A}"/>
              </a:ext>
            </a:extLst>
          </p:cNvPr>
          <p:cNvSpPr txBox="1"/>
          <p:nvPr/>
        </p:nvSpPr>
        <p:spPr>
          <a:xfrm>
            <a:off x="201825" y="5822066"/>
            <a:ext cx="510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kumimoji="1"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zh-CN" sz="2400" dirty="0">
                <a:solidFill>
                  <a:schemeClr val="accent1"/>
                </a:solidFill>
              </a:rPr>
              <a:t>491086@mail.muni.cz</a:t>
            </a:r>
          </a:p>
          <a:p>
            <a:r>
              <a:rPr kumimoji="1" lang="en-US" altLang="zh-CN" sz="2400" dirty="0"/>
              <a:t>My office:B1 206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19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5616" y="1676454"/>
            <a:ext cx="8117115" cy="24120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的</a:t>
            </a:r>
            <a:endParaRPr kumimoji="1" lang="en-US" altLang="zh-CN" sz="44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3145616" y="3238802"/>
            <a:ext cx="53860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Attributive+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的</a:t>
            </a:r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+noun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（</a:t>
            </a:r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phrase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）</a:t>
            </a:r>
            <a:endParaRPr kumimoji="1" lang="en-US" altLang="zh-CN" sz="28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CABFDF-C1CD-CA4B-8A37-8EF24322C5F0}"/>
              </a:ext>
            </a:extLst>
          </p:cNvPr>
          <p:cNvSpPr txBox="1"/>
          <p:nvPr/>
        </p:nvSpPr>
        <p:spPr>
          <a:xfrm>
            <a:off x="3282846" y="4257207"/>
            <a:ext cx="5846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/>
              <a:t>我的手机是新手机。</a:t>
            </a:r>
          </a:p>
        </p:txBody>
      </p:sp>
      <p:pic>
        <p:nvPicPr>
          <p:cNvPr id="9" name="图片 8" descr="图片包含 手机, iPod, 电子产品, 电话&#10;&#10;&#10;&#10;自动生成的说明">
            <a:extLst>
              <a:ext uri="{FF2B5EF4-FFF2-40B4-BE49-F238E27FC236}">
                <a16:creationId xmlns:a16="http://schemas.microsoft.com/office/drawing/2014/main" id="{B8C23160-7B11-4146-8A70-77F4D77D22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60" y="542324"/>
            <a:ext cx="3991892" cy="28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5616" y="1676454"/>
            <a:ext cx="8117115" cy="12724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地</a:t>
            </a: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3145616" y="3238802"/>
            <a:ext cx="53860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Adverbial+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地</a:t>
            </a:r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+verb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（</a:t>
            </a:r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phrase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）</a:t>
            </a:r>
            <a:endParaRPr kumimoji="1" lang="en-US" altLang="zh-CN" sz="28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36A64C-39D3-4B41-A2F6-746A128E7C92}"/>
              </a:ext>
            </a:extLst>
          </p:cNvPr>
          <p:cNvSpPr txBox="1"/>
          <p:nvPr/>
        </p:nvSpPr>
        <p:spPr>
          <a:xfrm>
            <a:off x="3145616" y="4257207"/>
            <a:ext cx="865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/>
              <a:t>我们吃完饭以后，在外面慢慢地散步。</a:t>
            </a:r>
          </a:p>
        </p:txBody>
      </p:sp>
      <p:pic>
        <p:nvPicPr>
          <p:cNvPr id="9" name="图片 8" descr="图片包含 树, 户外, 道路, 草&#10;&#10;&#10;&#10;自动生成的说明">
            <a:extLst>
              <a:ext uri="{FF2B5EF4-FFF2-40B4-BE49-F238E27FC236}">
                <a16:creationId xmlns:a16="http://schemas.microsoft.com/office/drawing/2014/main" id="{0193DB3B-3010-7F43-AA3A-5BBB07034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265" y="752865"/>
            <a:ext cx="4340882" cy="28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5616" y="1676454"/>
            <a:ext cx="8117115" cy="24120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得</a:t>
            </a:r>
            <a:endParaRPr kumimoji="1" lang="en-US" altLang="zh-CN" sz="44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3145616" y="3238802"/>
            <a:ext cx="53860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v/</a:t>
            </a:r>
            <a:r>
              <a:rPr kumimoji="1" lang="en-US" altLang="zh-CN" sz="2800" dirty="0" err="1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adj</a:t>
            </a:r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+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得</a:t>
            </a:r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+complement</a:t>
            </a:r>
          </a:p>
          <a:p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BB4B745-538E-D74F-A81B-09203D9C7F59}"/>
              </a:ext>
            </a:extLst>
          </p:cNvPr>
          <p:cNvSpPr txBox="1"/>
          <p:nvPr/>
        </p:nvSpPr>
        <p:spPr>
          <a:xfrm>
            <a:off x="2998033" y="4332157"/>
            <a:ext cx="8264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/>
              <a:t>布尔诺的冬天很冷，冷得我受不了。</a:t>
            </a:r>
          </a:p>
        </p:txBody>
      </p:sp>
      <p:pic>
        <p:nvPicPr>
          <p:cNvPr id="9" name="图片 8" descr="图片包含 雪花, 户外, 滑雪, 天空&#10;&#10;&#10;&#10;自动生成的说明">
            <a:extLst>
              <a:ext uri="{FF2B5EF4-FFF2-40B4-BE49-F238E27FC236}">
                <a16:creationId xmlns:a16="http://schemas.microsoft.com/office/drawing/2014/main" id="{0EA98DC6-4D8F-844A-8F59-70C387BFF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7" y="429437"/>
            <a:ext cx="5041393" cy="33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5616" y="1752180"/>
            <a:ext cx="8117115" cy="32738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（在）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…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上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v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来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v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3145616" y="2759379"/>
            <a:ext cx="53860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In terms of</a:t>
            </a:r>
          </a:p>
          <a:p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5D923-BA3C-3B44-B0D0-AD2A2E3316D5}"/>
              </a:ext>
            </a:extLst>
          </p:cNvPr>
          <p:cNvSpPr txBox="1"/>
          <p:nvPr/>
        </p:nvSpPr>
        <p:spPr>
          <a:xfrm>
            <a:off x="3245005" y="4959317"/>
            <a:ext cx="37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968A87"/>
                </a:solidFill>
              </a:rPr>
              <a:t>Signifies a repetitive action</a:t>
            </a:r>
            <a:endParaRPr kumimoji="1" lang="zh-CN" altLang="en-US" sz="2400" dirty="0">
              <a:solidFill>
                <a:srgbClr val="96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5616" y="1676454"/>
            <a:ext cx="8117115" cy="24120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的、地、得</a:t>
            </a:r>
            <a:endParaRPr kumimoji="1" lang="en-US" altLang="zh-CN" sz="44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3145616" y="3238802"/>
            <a:ext cx="538603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Attributive+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的</a:t>
            </a:r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+noun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（</a:t>
            </a:r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phrase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）</a:t>
            </a:r>
            <a:endParaRPr kumimoji="1" lang="en-US" altLang="zh-CN" sz="28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v/</a:t>
            </a:r>
            <a:r>
              <a:rPr kumimoji="1" lang="en-US" altLang="zh-CN" sz="2800" dirty="0" err="1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adj</a:t>
            </a:r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+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得</a:t>
            </a:r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+complement</a:t>
            </a:r>
          </a:p>
          <a:p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Adverbial+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地</a:t>
            </a:r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+verb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（</a:t>
            </a:r>
            <a:r>
              <a:rPr kumimoji="1" lang="en-US" altLang="zh-CN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phrase</a:t>
            </a:r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）</a:t>
            </a:r>
            <a:endParaRPr kumimoji="1" lang="en-US" altLang="zh-CN" sz="28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68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0083" y="1062179"/>
            <a:ext cx="8117115" cy="43818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A: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你明天去看电影吗？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B: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我想去，可是我后天要考试了。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A: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好吧，那等你考完试我们再一起去。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3169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对话练习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1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0083" y="1062179"/>
            <a:ext cx="8117115" cy="43818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A: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你明天去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……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吗？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B: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我想去，可是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…</a:t>
            </a:r>
          </a:p>
          <a:p>
            <a:pPr>
              <a:lnSpc>
                <a:spcPct val="200000"/>
              </a:lnSpc>
            </a:pP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A: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好吧，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……</a:t>
            </a: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3169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对话练习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833030" y="423436"/>
            <a:ext cx="3522203" cy="3597734"/>
            <a:chOff x="2811697" y="1335633"/>
            <a:chExt cx="6843712" cy="3597734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6843712" cy="1216460"/>
              <a:chOff x="2976588" y="1200722"/>
              <a:chExt cx="6843712" cy="1216460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759217" y="1401519"/>
                <a:ext cx="6061083" cy="10156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kumimoji="1" lang="en-US" altLang="zh-CN" sz="6000" dirty="0">
                    <a:solidFill>
                      <a:srgbClr val="655D5C"/>
                    </a:solidFill>
                    <a:latin typeface="STXingkai" charset="-122"/>
                    <a:ea typeface="STXingkai" charset="-122"/>
                    <a:cs typeface="STXingkai" charset="-122"/>
                  </a:rPr>
                  <a:t>Lesson 7</a:t>
                </a:r>
                <a:endParaRPr kumimoji="1" lang="zh-CN" altLang="en-US" sz="6000" dirty="0">
                  <a:solidFill>
                    <a:srgbClr val="655D5C"/>
                  </a:solidFill>
                  <a:latin typeface="STXingkai" charset="-122"/>
                  <a:ea typeface="STXingkai" charset="-122"/>
                  <a:cs typeface="STXingkai" charset="-122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8670720" y="1451408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581096" y="1449015"/>
            <a:ext cx="4616648" cy="15465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5400" dirty="0">
                <a:solidFill>
                  <a:srgbClr val="968A87"/>
                </a:solidFill>
                <a:latin typeface="STXingkai" charset="-122"/>
                <a:ea typeface="STXingkai" charset="-122"/>
                <a:cs typeface="STXingkai" charset="-122"/>
              </a:rPr>
              <a:t>电脑和网络</a:t>
            </a:r>
          </a:p>
        </p:txBody>
      </p:sp>
      <p:pic>
        <p:nvPicPr>
          <p:cNvPr id="10" name="图片 9" descr="图片包含 天空, 物体&#10;&#10;&#10;&#10;自动生成的说明">
            <a:extLst>
              <a:ext uri="{FF2B5EF4-FFF2-40B4-BE49-F238E27FC236}">
                <a16:creationId xmlns:a16="http://schemas.microsoft.com/office/drawing/2014/main" id="{9DEFFCE6-516C-094E-8065-00A026812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2" y="2835779"/>
            <a:ext cx="4223657" cy="40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5616" y="1752180"/>
            <a:ext cx="8117115" cy="43818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垃圾？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网络？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我不是那个意思。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zh-CN" altLang="en-US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猜一猜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7D5D923-BA3C-3B44-B0D0-AD2A2E3316D5}"/>
              </a:ext>
            </a:extLst>
          </p:cNvPr>
          <p:cNvSpPr txBox="1"/>
          <p:nvPr/>
        </p:nvSpPr>
        <p:spPr>
          <a:xfrm>
            <a:off x="3245005" y="4959317"/>
            <a:ext cx="342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968A87"/>
                </a:solidFill>
              </a:rPr>
              <a:t>I</a:t>
            </a:r>
            <a:r>
              <a:rPr kumimoji="1" lang="zh-CN" altLang="en-US" sz="2800" dirty="0">
                <a:solidFill>
                  <a:srgbClr val="968A87"/>
                </a:solidFill>
              </a:rPr>
              <a:t> </a:t>
            </a:r>
            <a:r>
              <a:rPr kumimoji="1" lang="en-US" altLang="zh-CN" sz="2800" dirty="0">
                <a:solidFill>
                  <a:srgbClr val="968A87"/>
                </a:solidFill>
              </a:rPr>
              <a:t>am</a:t>
            </a:r>
            <a:r>
              <a:rPr kumimoji="1" lang="zh-CN" altLang="en-US" sz="2800" dirty="0">
                <a:solidFill>
                  <a:srgbClr val="968A87"/>
                </a:solidFill>
              </a:rPr>
              <a:t> </a:t>
            </a:r>
            <a:r>
              <a:rPr kumimoji="1" lang="en-US" altLang="zh-CN" sz="2800" dirty="0">
                <a:solidFill>
                  <a:srgbClr val="968A87"/>
                </a:solidFill>
              </a:rPr>
              <a:t>not</a:t>
            </a:r>
            <a:r>
              <a:rPr kumimoji="1" lang="zh-CN" altLang="en-US" sz="2800" dirty="0">
                <a:solidFill>
                  <a:srgbClr val="968A87"/>
                </a:solidFill>
              </a:rPr>
              <a:t> </a:t>
            </a:r>
            <a:r>
              <a:rPr kumimoji="1" lang="en-US" altLang="zh-CN" sz="2800" dirty="0">
                <a:solidFill>
                  <a:srgbClr val="968A87"/>
                </a:solidFill>
              </a:rPr>
              <a:t>that</a:t>
            </a:r>
            <a:r>
              <a:rPr kumimoji="1" lang="zh-CN" altLang="en-US" sz="2800" dirty="0">
                <a:solidFill>
                  <a:srgbClr val="968A87"/>
                </a:solidFill>
              </a:rPr>
              <a:t> </a:t>
            </a:r>
            <a:r>
              <a:rPr kumimoji="1" lang="en-US" altLang="zh-CN" sz="2800" dirty="0">
                <a:solidFill>
                  <a:srgbClr val="968A87"/>
                </a:solidFill>
              </a:rPr>
              <a:t>mean.</a:t>
            </a:r>
            <a:endParaRPr kumimoji="1" lang="zh-CN" altLang="en-US" sz="2800" dirty="0">
              <a:solidFill>
                <a:srgbClr val="96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5616" y="1752180"/>
            <a:ext cx="8117115" cy="54898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甚至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好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从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…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到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…</a:t>
            </a: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结果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zh-CN" altLang="en-US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3145616" y="2759379"/>
            <a:ext cx="53860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conjunction</a:t>
            </a:r>
          </a:p>
          <a:p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5D923-BA3C-3B44-B0D0-AD2A2E3316D5}"/>
              </a:ext>
            </a:extLst>
          </p:cNvPr>
          <p:cNvSpPr txBox="1"/>
          <p:nvPr/>
        </p:nvSpPr>
        <p:spPr>
          <a:xfrm>
            <a:off x="3145616" y="4959317"/>
            <a:ext cx="37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From…to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C77BF1-DA63-8148-8CBA-84D9152B7A61}"/>
              </a:ext>
            </a:extLst>
          </p:cNvPr>
          <p:cNvSpPr txBox="1"/>
          <p:nvPr/>
        </p:nvSpPr>
        <p:spPr>
          <a:xfrm>
            <a:off x="3145616" y="3840637"/>
            <a:ext cx="37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968A87"/>
                </a:solidFill>
              </a:rPr>
              <a:t>As a resultative complement</a:t>
            </a:r>
            <a:endParaRPr kumimoji="1" lang="zh-CN" altLang="en-US" sz="2400" dirty="0">
              <a:solidFill>
                <a:srgbClr val="968A87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320E54-BFE8-104D-850E-4389B9D34422}"/>
              </a:ext>
            </a:extLst>
          </p:cNvPr>
          <p:cNvSpPr txBox="1"/>
          <p:nvPr/>
        </p:nvSpPr>
        <p:spPr>
          <a:xfrm>
            <a:off x="3145615" y="6066729"/>
            <a:ext cx="37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968A87"/>
                </a:solidFill>
              </a:rPr>
              <a:t>As a result</a:t>
            </a:r>
            <a:endParaRPr kumimoji="1" lang="zh-CN" altLang="en-US" sz="2400" dirty="0">
              <a:solidFill>
                <a:srgbClr val="96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63626" y="288883"/>
            <a:ext cx="9496218" cy="18624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66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自我介绍</a:t>
            </a:r>
            <a:endParaRPr kumimoji="1" lang="en-US" altLang="zh-CN" sz="6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12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0083" y="2020641"/>
            <a:ext cx="8117115" cy="32738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甚至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好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2999" y="452647"/>
            <a:ext cx="1015663" cy="34511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造句练习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3090082" y="3103566"/>
            <a:ext cx="70978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例：她学习很好，甚至会说八个国家的语言。</a:t>
            </a:r>
            <a:endParaRPr kumimoji="1" lang="en-US" altLang="zh-CN" sz="28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5D923-BA3C-3B44-B0D0-AD2A2E3316D5}"/>
              </a:ext>
            </a:extLst>
          </p:cNvPr>
          <p:cNvSpPr txBox="1"/>
          <p:nvPr/>
        </p:nvSpPr>
        <p:spPr>
          <a:xfrm>
            <a:off x="3090082" y="5406753"/>
            <a:ext cx="615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例：后天就要考试了，你准备好了吗？</a:t>
            </a:r>
          </a:p>
        </p:txBody>
      </p:sp>
    </p:spTree>
    <p:extLst>
      <p:ext uri="{BB962C8B-B14F-4D97-AF65-F5344CB8AC3E}">
        <p14:creationId xmlns:p14="http://schemas.microsoft.com/office/powerpoint/2010/main" val="26358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89385" y="1781908"/>
            <a:ext cx="7901290" cy="54898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从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…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到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…</a:t>
            </a: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结果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2999" y="452647"/>
            <a:ext cx="1015663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造句练习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636" y="-304814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3090083" y="2928656"/>
            <a:ext cx="6710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例：我从布尔诺到布拉格要坐两个半小时的汽车。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5D923-BA3C-3B44-B0D0-AD2A2E3316D5}"/>
              </a:ext>
            </a:extLst>
          </p:cNvPr>
          <p:cNvSpPr txBox="1"/>
          <p:nvPr/>
        </p:nvSpPr>
        <p:spPr>
          <a:xfrm>
            <a:off x="3090083" y="4959317"/>
            <a:ext cx="6710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例：他原来中文不好，但经过很多次的练习，结果中文比我们都好。</a:t>
            </a:r>
          </a:p>
        </p:txBody>
      </p:sp>
    </p:spTree>
    <p:extLst>
      <p:ext uri="{BB962C8B-B14F-4D97-AF65-F5344CB8AC3E}">
        <p14:creationId xmlns:p14="http://schemas.microsoft.com/office/powerpoint/2010/main" val="165277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5615" y="1195351"/>
            <a:ext cx="8117115" cy="54898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或者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害得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几乎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看起来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/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听起来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zh-CN" altLang="en-US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3183672" y="2238046"/>
            <a:ext cx="538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968A87"/>
                </a:solidFill>
              </a:rPr>
              <a:t>or</a:t>
            </a:r>
            <a:endParaRPr kumimoji="1" lang="zh-CN" altLang="en-US" sz="2400" dirty="0">
              <a:solidFill>
                <a:srgbClr val="968A87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5D923-BA3C-3B44-B0D0-AD2A2E3316D5}"/>
              </a:ext>
            </a:extLst>
          </p:cNvPr>
          <p:cNvSpPr txBox="1"/>
          <p:nvPr/>
        </p:nvSpPr>
        <p:spPr>
          <a:xfrm>
            <a:off x="3145614" y="4486972"/>
            <a:ext cx="37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almost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C77BF1-DA63-8148-8CBA-84D9152B7A61}"/>
              </a:ext>
            </a:extLst>
          </p:cNvPr>
          <p:cNvSpPr txBox="1"/>
          <p:nvPr/>
        </p:nvSpPr>
        <p:spPr>
          <a:xfrm>
            <a:off x="3145615" y="3305594"/>
            <a:ext cx="37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968A87"/>
                </a:solidFill>
              </a:rPr>
              <a:t>To course trouble[so that]</a:t>
            </a:r>
            <a:endParaRPr kumimoji="1" lang="zh-CN" altLang="en-US" sz="2400" dirty="0">
              <a:solidFill>
                <a:srgbClr val="968A87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320E54-BFE8-104D-850E-4389B9D34422}"/>
              </a:ext>
            </a:extLst>
          </p:cNvPr>
          <p:cNvSpPr txBox="1"/>
          <p:nvPr/>
        </p:nvSpPr>
        <p:spPr>
          <a:xfrm>
            <a:off x="3145613" y="5586079"/>
            <a:ext cx="374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968A87"/>
                </a:solidFill>
              </a:rPr>
              <a:t>It seems/it sounds</a:t>
            </a:r>
            <a:endParaRPr kumimoji="1" lang="zh-CN" altLang="en-US" sz="2400" dirty="0">
              <a:solidFill>
                <a:srgbClr val="96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07323" y="452647"/>
            <a:ext cx="8355407" cy="65978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或者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害得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几乎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看起来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/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听起来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zh-CN" altLang="en-US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2907323" y="1491389"/>
            <a:ext cx="53860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例：我打算学英语，或者学中文。</a:t>
            </a:r>
            <a:endParaRPr kumimoji="1" lang="en-US" altLang="zh-CN" sz="28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5D923-BA3C-3B44-B0D0-AD2A2E3316D5}"/>
              </a:ext>
            </a:extLst>
          </p:cNvPr>
          <p:cNvSpPr txBox="1"/>
          <p:nvPr/>
        </p:nvSpPr>
        <p:spPr>
          <a:xfrm>
            <a:off x="2911270" y="4686205"/>
            <a:ext cx="5424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例：我几乎每天都会去图书馆。</a:t>
            </a:r>
            <a:endParaRPr kumimoji="1" lang="en-US" altLang="zh-CN" sz="28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C77BF1-DA63-8148-8CBA-84D9152B7A61}"/>
              </a:ext>
            </a:extLst>
          </p:cNvPr>
          <p:cNvSpPr txBox="1"/>
          <p:nvPr/>
        </p:nvSpPr>
        <p:spPr>
          <a:xfrm>
            <a:off x="2910879" y="2605885"/>
            <a:ext cx="7498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例：今天早上我起来晚了，害得我差点儿迟到</a:t>
            </a:r>
            <a:r>
              <a:rPr kumimoji="1" lang="zh-CN" altLang="en-US" sz="2400" dirty="0">
                <a:solidFill>
                  <a:schemeClr val="accent1"/>
                </a:solidFill>
              </a:rPr>
              <a:t>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320E54-BFE8-104D-850E-4389B9D34422}"/>
              </a:ext>
            </a:extLst>
          </p:cNvPr>
          <p:cNvSpPr txBox="1"/>
          <p:nvPr/>
        </p:nvSpPr>
        <p:spPr>
          <a:xfrm>
            <a:off x="2907323" y="5868342"/>
            <a:ext cx="5072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例：这件衣服看起来不错。</a:t>
            </a:r>
          </a:p>
        </p:txBody>
      </p:sp>
    </p:spTree>
    <p:extLst>
      <p:ext uri="{BB962C8B-B14F-4D97-AF65-F5344CB8AC3E}">
        <p14:creationId xmlns:p14="http://schemas.microsoft.com/office/powerpoint/2010/main" val="12705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67965" y="3245701"/>
            <a:ext cx="8117115" cy="32738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A: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你能听懂老师说的话吗？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B: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我能听得懂。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/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我听不懂。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3169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对话练习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pic>
        <p:nvPicPr>
          <p:cNvPr id="7" name="图片 6" descr="图片包含 人员, 室内, 就坐, 计算机&#10;&#10;&#10;&#10;自动生成的说明">
            <a:extLst>
              <a:ext uri="{FF2B5EF4-FFF2-40B4-BE49-F238E27FC236}">
                <a16:creationId xmlns:a16="http://schemas.microsoft.com/office/drawing/2014/main" id="{638B0416-699C-4741-A6D5-CDBB94424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21" y="742015"/>
            <a:ext cx="4030478" cy="26869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52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道路, 户外, 天空, 建筑物&#10;&#10;&#10;&#10;自动生成的说明">
            <a:extLst>
              <a:ext uri="{FF2B5EF4-FFF2-40B4-BE49-F238E27FC236}">
                <a16:creationId xmlns:a16="http://schemas.microsoft.com/office/drawing/2014/main" id="{18C86B00-A6B2-6544-ADCD-11B51A4D6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86" y="4392386"/>
            <a:ext cx="4383313" cy="24656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79834" y="1368164"/>
            <a:ext cx="9670992" cy="548983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A: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从我家到学校要坐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20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分钟的公共汽车，结果我坐错车，害得我差点迟到。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B: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或者下次你可以和我一起去学校，我每次去学校几乎只要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15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分钟。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3169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对话练习</a:t>
            </a:r>
          </a:p>
        </p:txBody>
      </p:sp>
    </p:spTree>
    <p:extLst>
      <p:ext uri="{BB962C8B-B14F-4D97-AF65-F5344CB8AC3E}">
        <p14:creationId xmlns:p14="http://schemas.microsoft.com/office/powerpoint/2010/main" val="34089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1382290" y="1248218"/>
            <a:ext cx="3391115" cy="3597734"/>
            <a:chOff x="2811697" y="1335633"/>
            <a:chExt cx="6779878" cy="3597734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6779878" cy="1241405"/>
              <a:chOff x="2976588" y="1200722"/>
              <a:chExt cx="6779878" cy="124140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35986" y="1426464"/>
                <a:ext cx="6061082" cy="10156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kumimoji="1" lang="en-US" altLang="zh-CN" sz="6000" dirty="0">
                    <a:solidFill>
                      <a:srgbClr val="655D5C"/>
                    </a:solidFill>
                    <a:latin typeface="STXingkai" charset="-122"/>
                    <a:ea typeface="STXingkai" charset="-122"/>
                    <a:cs typeface="STXingkai" charset="-122"/>
                  </a:rPr>
                  <a:t>Lesson 8</a:t>
                </a:r>
                <a:endParaRPr kumimoji="1" lang="zh-CN" altLang="en-US" sz="6000" dirty="0">
                  <a:solidFill>
                    <a:srgbClr val="655D5C"/>
                  </a:solidFill>
                  <a:latin typeface="STXingkai" charset="-122"/>
                  <a:ea typeface="STXingkai" charset="-122"/>
                  <a:cs typeface="STXingkai" charset="-122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8670720" y="1451408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773405" y="2141226"/>
            <a:ext cx="4616648" cy="15465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54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打工</a:t>
            </a:r>
          </a:p>
        </p:txBody>
      </p:sp>
      <p:pic>
        <p:nvPicPr>
          <p:cNvPr id="10" name="图片 9" descr="图片包含 室内, 人员, 餐桌, 墙壁&#10;&#10;&#10;&#10;自动生成的说明">
            <a:extLst>
              <a:ext uri="{FF2B5EF4-FFF2-40B4-BE49-F238E27FC236}">
                <a16:creationId xmlns:a16="http://schemas.microsoft.com/office/drawing/2014/main" id="{E5E35748-E3D7-E14B-8709-FB4B49743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53" y="3093352"/>
            <a:ext cx="5257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0666" y="452647"/>
            <a:ext cx="1107996" cy="35641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情景模拟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2379244" y="3706452"/>
            <a:ext cx="740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chemeClr val="accent1"/>
                </a:solidFill>
              </a:rPr>
              <a:t>如果你打算应聘家教老师，教小朋友学习捷克语，请问你会如何回答家长的问题？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9184DCD-2206-4848-B0F8-F8F9589B3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51" y="15192"/>
            <a:ext cx="5611649" cy="32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0180" y="338347"/>
            <a:ext cx="1107996" cy="35641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情景模拟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CABFDF-C1CD-CA4B-8A37-8EF24322C5F0}"/>
              </a:ext>
            </a:extLst>
          </p:cNvPr>
          <p:cNvSpPr txBox="1"/>
          <p:nvPr/>
        </p:nvSpPr>
        <p:spPr>
          <a:xfrm>
            <a:off x="2038662" y="671691"/>
            <a:ext cx="971790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latin typeface="Songti SC" panose="02010600040101010101" pitchFamily="2" charset="-122"/>
                <a:ea typeface="Songti SC" panose="02010600040101010101" pitchFamily="2" charset="-122"/>
              </a:rPr>
              <a:t>A</a:t>
            </a:r>
            <a:r>
              <a:rPr kumimoji="1"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</a:rPr>
              <a:t>：请问你一生下来就会说中文吗？</a:t>
            </a:r>
            <a:endParaRPr kumimoji="1" lang="en-US" altLang="zh-CN" sz="4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endParaRPr kumimoji="1" lang="en-US" altLang="zh-CN" sz="4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kumimoji="1" lang="en-US" altLang="zh-CN" sz="4400" dirty="0">
                <a:latin typeface="Songti SC" panose="02010600040101010101" pitchFamily="2" charset="-122"/>
                <a:ea typeface="Songti SC" panose="02010600040101010101" pitchFamily="2" charset="-122"/>
              </a:rPr>
              <a:t>B</a:t>
            </a:r>
            <a:r>
              <a:rPr kumimoji="1"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</a:rPr>
              <a:t>：不，但是我在大学里学习中文已经有两年了。</a:t>
            </a:r>
            <a:endParaRPr kumimoji="1" lang="en-US" altLang="zh-CN" sz="4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endParaRPr kumimoji="1" lang="en-US" altLang="zh-CN" sz="4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kumimoji="1" lang="en-US" altLang="zh-CN" sz="4400" dirty="0">
                <a:latin typeface="Songti SC" panose="02010600040101010101" pitchFamily="2" charset="-122"/>
                <a:ea typeface="Songti SC" panose="02010600040101010101" pitchFamily="2" charset="-122"/>
              </a:rPr>
              <a:t>A</a:t>
            </a:r>
            <a:r>
              <a:rPr kumimoji="1"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</a:rPr>
              <a:t>：那你什么时候有时间来我家上课呢？</a:t>
            </a:r>
            <a:endParaRPr kumimoji="1" lang="en-US" altLang="zh-CN" sz="4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endParaRPr kumimoji="1" lang="en-US" altLang="zh-CN" sz="4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r>
              <a:rPr kumimoji="1" lang="en-US" altLang="zh-CN" sz="4400" dirty="0">
                <a:latin typeface="Songti SC" panose="02010600040101010101" pitchFamily="2" charset="-122"/>
                <a:ea typeface="Songti SC" panose="02010600040101010101" pitchFamily="2" charset="-122"/>
              </a:rPr>
              <a:t>B</a:t>
            </a:r>
            <a:r>
              <a:rPr kumimoji="1"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</a:rPr>
              <a:t>：我可以在每个周末的早上到你家上课</a:t>
            </a:r>
            <a:r>
              <a:rPr kumimoji="1" lang="zh-CN" altLang="en-US" sz="4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4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2472" y="259216"/>
            <a:ext cx="1107996" cy="3169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对话练习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68B75C-B4EA-D346-B3EF-A1D7429EE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75" y="2890157"/>
            <a:ext cx="9355559" cy="3967843"/>
          </a:xfrm>
          <a:prstGeom prst="rect">
            <a:avLst/>
          </a:prstGeom>
        </p:spPr>
      </p:pic>
      <p:pic>
        <p:nvPicPr>
          <p:cNvPr id="10" name="图片 9" descr="图片包含 文字&#10;&#10;&#10;&#10;自动生成的说明">
            <a:extLst>
              <a:ext uri="{FF2B5EF4-FFF2-40B4-BE49-F238E27FC236}">
                <a16:creationId xmlns:a16="http://schemas.microsoft.com/office/drawing/2014/main" id="{6EB1AFA3-9CCE-D449-98CF-C1392AE0D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85" y="0"/>
            <a:ext cx="58928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96537" y="0"/>
            <a:ext cx="9564414" cy="2062103"/>
          </a:xfrm>
          <a:prstGeom prst="rect">
            <a:avLst/>
          </a:prstGeom>
          <a:noFill/>
        </p:spPr>
        <p:txBody>
          <a:bodyPr vert="horz" wrap="square" numCol="1" rtlCol="0">
            <a:spAutoFit/>
          </a:bodyPr>
          <a:lstStyle/>
          <a:p>
            <a:pPr algn="ctr" defTabSz="685800">
              <a:defRPr/>
            </a:pPr>
            <a:r>
              <a:rPr lang="en-US" altLang="zh-CN" sz="3200" b="1" dirty="0" err="1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charset="0"/>
              </a:rPr>
              <a:t>kètáng</a:t>
            </a:r>
            <a:r>
              <a:rPr lang="en-US" altLang="zh-CN" sz="3200" b="1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charset="0"/>
              </a:rPr>
              <a:t>yòngyǔ</a:t>
            </a:r>
            <a:endParaRPr lang="zh-CN" altLang="en-US" sz="3200" b="1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YF补 汉仪夏日体" panose="020B0604000101010104" pitchFamily="34" charset="-128"/>
            </a:endParaRPr>
          </a:p>
          <a:p>
            <a:pPr algn="ctr" defTabSz="685800">
              <a:defRPr/>
            </a:pPr>
            <a:r>
              <a:rPr lang="zh-CN" altLang="en-US" sz="3200" b="1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YF补 汉仪夏日体" panose="020B0604000101010104" pitchFamily="34" charset="-128"/>
              </a:rPr>
              <a:t>课堂 用语 </a:t>
            </a:r>
            <a:endParaRPr lang="en-US" altLang="zh-CN" sz="3200" b="1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YF补 汉仪夏日体" panose="020B0604000101010104" pitchFamily="34" charset="-128"/>
            </a:endParaRPr>
          </a:p>
          <a:p>
            <a:pPr algn="ctr" defTabSz="685800">
              <a:defRPr/>
            </a:pPr>
            <a:r>
              <a:rPr lang="en-US" altLang="zh-CN" sz="3200" b="1" dirty="0">
                <a:latin typeface="Songti SC" panose="02010600040101010101" pitchFamily="2" charset="-122"/>
                <a:ea typeface="Songti SC" panose="02010600040101010101" pitchFamily="2" charset="-122"/>
                <a:sym typeface="+mn-ea"/>
              </a:rPr>
              <a:t>Classroom expressions</a:t>
            </a:r>
          </a:p>
          <a:p>
            <a:pPr algn="ctr" defTabSz="685800">
              <a:defRPr/>
            </a:pPr>
            <a:endParaRPr lang="en-US" altLang="zh-CN" sz="3200" b="1" dirty="0">
              <a:latin typeface="Songti SC" panose="02010600040101010101" pitchFamily="2" charset="-122"/>
              <a:ea typeface="Songti SC" panose="02010600040101010101" pitchFamily="2" charset="-122"/>
              <a:sym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BF2053-BFA4-B14C-B8EC-8209DEA7064D}"/>
              </a:ext>
            </a:extLst>
          </p:cNvPr>
          <p:cNvSpPr txBox="1"/>
          <p:nvPr/>
        </p:nvSpPr>
        <p:spPr>
          <a:xfrm>
            <a:off x="651640" y="1888357"/>
            <a:ext cx="3741684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id-ID" sz="2400" b="1" dirty="0">
                <a:latin typeface="Songti SC" panose="02010600040101010101" pitchFamily="2" charset="-122"/>
                <a:ea typeface="Songti SC" panose="02010600040101010101" pitchFamily="2" charset="-122"/>
                <a:cs typeface="YF补 汉仪夏日体" panose="020B0604000101010104" pitchFamily="34" charset="-128"/>
              </a:rPr>
              <a:t>注意 发音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chemeClr val="accent3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charset="0"/>
              </a:rPr>
              <a:t>Pay attention to your pronunciation</a:t>
            </a:r>
            <a:r>
              <a:rPr lang="en-US" altLang="zh-CN" b="1" dirty="0">
                <a:solidFill>
                  <a:schemeClr val="accent3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Times New Roman" panose="02020603050405020304" charset="0"/>
              </a:rPr>
              <a:t>.</a:t>
            </a:r>
          </a:p>
          <a:p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2D8724-5F56-3943-B5F1-005465862F3A}"/>
              </a:ext>
            </a:extLst>
          </p:cNvPr>
          <p:cNvSpPr txBox="1"/>
          <p:nvPr/>
        </p:nvSpPr>
        <p:spPr>
          <a:xfrm>
            <a:off x="9202278" y="2062103"/>
            <a:ext cx="1458673" cy="89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id-ID" sz="2400" dirty="0">
                <a:latin typeface="YF补 汉仪夏日体" panose="020B0604000101010104" pitchFamily="34" charset="-128"/>
                <a:ea typeface="宋体" panose="02010600030101010101" pitchFamily="2" charset="-122"/>
                <a:cs typeface="YF补 汉仪夏日体" panose="020B0604000101010104" pitchFamily="34" charset="-128"/>
              </a:rPr>
              <a:t> 对 不 对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accent3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Is it right？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20A857-5D88-BC41-BCCE-36A0014F69DF}"/>
              </a:ext>
            </a:extLst>
          </p:cNvPr>
          <p:cNvSpPr txBox="1"/>
          <p:nvPr/>
        </p:nvSpPr>
        <p:spPr>
          <a:xfrm>
            <a:off x="651640" y="3781376"/>
            <a:ext cx="3554600" cy="89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id-ID" sz="2400" b="1" dirty="0">
                <a:latin typeface="Songti SC" panose="02010600040101010101" pitchFamily="2" charset="-122"/>
                <a:ea typeface="Songti SC" panose="02010600040101010101" pitchFamily="2" charset="-122"/>
                <a:cs typeface="YF补 汉仪夏日体" panose="020B0604000101010104" pitchFamily="34" charset="-128"/>
              </a:rPr>
              <a:t>注意  </a:t>
            </a:r>
            <a:r>
              <a:rPr lang="id-ID" altLang="zh-CN" sz="2400" b="1" dirty="0">
                <a:latin typeface="Songti SC" panose="02010600040101010101" pitchFamily="2" charset="-122"/>
                <a:ea typeface="Songti SC" panose="02010600040101010101" pitchFamily="2" charset="-122"/>
                <a:cs typeface="YF补 汉仪夏日体" panose="020B0604000101010104" pitchFamily="34" charset="-128"/>
              </a:rPr>
              <a:t>  </a:t>
            </a:r>
            <a:r>
              <a:rPr lang="zh-CN" altLang="id-ID" sz="2400" b="1" dirty="0">
                <a:latin typeface="Songti SC" panose="02010600040101010101" pitchFamily="2" charset="-122"/>
                <a:ea typeface="Songti SC" panose="02010600040101010101" pitchFamily="2" charset="-122"/>
                <a:cs typeface="YF补 汉仪夏日体" panose="020B0604000101010104" pitchFamily="34" charset="-128"/>
              </a:rPr>
              <a:t>声   </a:t>
            </a:r>
            <a:r>
              <a:rPr lang="id-ID" altLang="zh-CN" sz="2400" b="1" dirty="0">
                <a:latin typeface="Songti SC" panose="02010600040101010101" pitchFamily="2" charset="-122"/>
                <a:ea typeface="Songti SC" panose="02010600040101010101" pitchFamily="2" charset="-122"/>
                <a:cs typeface="YF补 汉仪夏日体" panose="020B0604000101010104" pitchFamily="34" charset="-128"/>
              </a:rPr>
              <a:t> </a:t>
            </a:r>
            <a:r>
              <a:rPr lang="zh-CN" altLang="id-ID" sz="2400" b="1" dirty="0">
                <a:latin typeface="Songti SC" panose="02010600040101010101" pitchFamily="2" charset="-122"/>
                <a:ea typeface="Songti SC" panose="02010600040101010101" pitchFamily="2" charset="-122"/>
                <a:cs typeface="YF补 汉仪夏日体" panose="020B0604000101010104" pitchFamily="34" charset="-128"/>
              </a:rPr>
              <a:t>调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400" dirty="0">
                <a:solidFill>
                  <a:schemeClr val="accent3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Pay attention to your tones</a:t>
            </a:r>
            <a:r>
              <a:rPr lang="en-US" altLang="zh-CN" dirty="0">
                <a:solidFill>
                  <a:schemeClr val="accent3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84CFA4-2B50-C243-90F3-9C06A112FE9B}"/>
              </a:ext>
            </a:extLst>
          </p:cNvPr>
          <p:cNvSpPr txBox="1"/>
          <p:nvPr/>
        </p:nvSpPr>
        <p:spPr>
          <a:xfrm>
            <a:off x="8786106" y="3393408"/>
            <a:ext cx="2462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上课 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r>
              <a:rPr lang="en-US" altLang="zh-CN" sz="2400" dirty="0">
                <a:solidFill>
                  <a:schemeClr val="accent3"/>
                </a:solidFill>
              </a:rPr>
              <a:t>The class is begin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339C0F6-337C-5B4B-B2B1-18235669A8C7}"/>
              </a:ext>
            </a:extLst>
          </p:cNvPr>
          <p:cNvSpPr txBox="1"/>
          <p:nvPr/>
        </p:nvSpPr>
        <p:spPr>
          <a:xfrm>
            <a:off x="651640" y="5362389"/>
            <a:ext cx="2564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跟  我  读 </a:t>
            </a:r>
            <a:endParaRPr lang="en-US" altLang="zh-CN" sz="2400" dirty="0"/>
          </a:p>
          <a:p>
            <a:r>
              <a:rPr lang="en-US" altLang="zh-CN" sz="2400" dirty="0">
                <a:solidFill>
                  <a:schemeClr val="accent3"/>
                </a:solidFill>
              </a:rPr>
              <a:t>read</a:t>
            </a:r>
            <a:r>
              <a:rPr lang="zh-CN" altLang="en-US" sz="2400" dirty="0">
                <a:solidFill>
                  <a:schemeClr val="accent3"/>
                </a:solidFill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</a:rPr>
              <a:t>after me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A07C3D1-3C12-B34D-8963-8A49802C6388}"/>
              </a:ext>
            </a:extLst>
          </p:cNvPr>
          <p:cNvSpPr txBox="1"/>
          <p:nvPr/>
        </p:nvSpPr>
        <p:spPr>
          <a:xfrm>
            <a:off x="8649223" y="5555710"/>
            <a:ext cx="25647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Songti SC" panose="02010600040101010101" pitchFamily="2" charset="-122"/>
                <a:ea typeface="Songti SC" panose="02010600040101010101" pitchFamily="2" charset="-122"/>
              </a:rPr>
              <a:t>下课 </a:t>
            </a:r>
            <a:endParaRPr lang="en-US" altLang="zh-CN" sz="2400" dirty="0">
              <a:latin typeface="Songti SC" panose="02010600040101010101" pitchFamily="2" charset="-122"/>
              <a:ea typeface="Songti SC" panose="02010600040101010101" pitchFamily="2" charset="-122"/>
            </a:endParaRPr>
          </a:p>
          <a:p>
            <a:pPr algn="ctr"/>
            <a:r>
              <a:rPr lang="en-US" altLang="zh-CN" sz="2400" dirty="0">
                <a:solidFill>
                  <a:schemeClr val="accent3"/>
                </a:solidFill>
              </a:rPr>
              <a:t>The class is over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93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75281" y="1258728"/>
            <a:ext cx="4449079" cy="3597734"/>
            <a:chOff x="2811697" y="1335633"/>
            <a:chExt cx="6420480" cy="3597734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6420480" cy="1241405"/>
              <a:chOff x="2976588" y="1200722"/>
              <a:chExt cx="6420480" cy="124140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35986" y="1426464"/>
                <a:ext cx="6061082" cy="10156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kumimoji="1" lang="en-US" altLang="zh-CN" sz="6000" dirty="0">
                    <a:solidFill>
                      <a:srgbClr val="655D5C"/>
                    </a:solidFill>
                    <a:latin typeface="STXingkai" charset="-122"/>
                    <a:ea typeface="STXingkai" charset="-122"/>
                    <a:cs typeface="STXingkai" charset="-122"/>
                  </a:rPr>
                  <a:t>Lesson 9</a:t>
                </a:r>
                <a:endParaRPr kumimoji="1" lang="zh-CN" altLang="en-US" sz="6000" dirty="0">
                  <a:solidFill>
                    <a:srgbClr val="655D5C"/>
                  </a:solidFill>
                  <a:latin typeface="STXingkai" charset="-122"/>
                  <a:ea typeface="STXingkai" charset="-122"/>
                  <a:cs typeface="STXingkai" charset="-122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6653440" y="1451408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434007" y="1992301"/>
            <a:ext cx="1661993" cy="15406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54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教育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4F9E91B-8D4D-1D41-835F-B2C1DA4FD0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23" y="2284133"/>
            <a:ext cx="4713196" cy="44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读一读</a:t>
            </a:r>
          </a:p>
        </p:txBody>
      </p:sp>
      <p:pic>
        <p:nvPicPr>
          <p:cNvPr id="10" name="图片 9" descr="图片包含 文字&#10;&#10;&#10;&#10;自动生成的说明">
            <a:extLst>
              <a:ext uri="{FF2B5EF4-FFF2-40B4-BE49-F238E27FC236}">
                <a16:creationId xmlns:a16="http://schemas.microsoft.com/office/drawing/2014/main" id="{0F1AEA09-3EA0-6F4C-9409-1C032B26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87" y="23291"/>
            <a:ext cx="954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5616" y="1676454"/>
            <a:ext cx="8117115" cy="24120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不是</a:t>
            </a:r>
            <a:r>
              <a:rPr kumimoji="1" lang="en-US" altLang="zh-CN" sz="44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A,</a:t>
            </a:r>
            <a:r>
              <a:rPr kumimoji="1"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而是</a:t>
            </a:r>
            <a:r>
              <a:rPr kumimoji="1" lang="en-US" altLang="zh-CN" sz="44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B</a:t>
            </a:r>
            <a:r>
              <a:rPr kumimoji="1" lang="zh-CN" altLang="en-US" sz="44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。</a:t>
            </a:r>
            <a:endParaRPr kumimoji="1" lang="en-US" altLang="zh-CN" sz="44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1837945" y="3851321"/>
            <a:ext cx="89480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例：</a:t>
            </a:r>
            <a:endParaRPr kumimoji="1" lang="en-US" altLang="zh-CN" sz="40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r>
              <a:rPr kumimoji="1" lang="en-US" altLang="zh-CN" sz="40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A:</a:t>
            </a:r>
            <a:r>
              <a:rPr kumimoji="1" lang="zh-CN" altLang="en-US" sz="40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这是你的手机吗？</a:t>
            </a:r>
            <a:endParaRPr kumimoji="1" lang="en-US" altLang="zh-CN" sz="40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r>
              <a:rPr kumimoji="1" lang="en-US" altLang="zh-CN" sz="40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B:</a:t>
            </a:r>
            <a:r>
              <a:rPr kumimoji="1" lang="zh-CN" altLang="en-US" sz="40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这不是我的手机，而是小红的手机。</a:t>
            </a:r>
            <a:endParaRPr kumimoji="1" lang="en-US" altLang="zh-CN" sz="40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endParaRPr kumimoji="1" lang="zh-CN" altLang="en-US" dirty="0"/>
          </a:p>
        </p:txBody>
      </p:sp>
      <p:pic>
        <p:nvPicPr>
          <p:cNvPr id="9" name="图片 8" descr="图片包含 手机, iPod, 电子产品, 电话&#10;&#10;&#10;&#10;自动生成的说明">
            <a:extLst>
              <a:ext uri="{FF2B5EF4-FFF2-40B4-BE49-F238E27FC236}">
                <a16:creationId xmlns:a16="http://schemas.microsoft.com/office/drawing/2014/main" id="{B8C23160-7B11-4146-8A70-77F4D77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60" y="542324"/>
            <a:ext cx="3991892" cy="28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61258" y="1273494"/>
            <a:ext cx="8117115" cy="11651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40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像</a:t>
            </a:r>
            <a:r>
              <a:rPr kumimoji="1" lang="en-US" altLang="zh-CN" sz="40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……</a:t>
            </a:r>
            <a:r>
              <a:rPr kumimoji="1" lang="zh-CN" altLang="en-US" sz="40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一样</a:t>
            </a:r>
            <a:endParaRPr kumimoji="1" lang="en-US" altLang="zh-CN" sz="40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3169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EE4733-F25B-AB4C-82CD-869AC21C81DF}"/>
              </a:ext>
            </a:extLst>
          </p:cNvPr>
          <p:cNvSpPr txBox="1"/>
          <p:nvPr/>
        </p:nvSpPr>
        <p:spPr>
          <a:xfrm>
            <a:off x="2884777" y="3429000"/>
            <a:ext cx="8376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例：</a:t>
            </a:r>
            <a:endParaRPr kumimoji="1" lang="en-US" altLang="zh-CN" sz="36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r>
              <a:rPr kumimoji="1" lang="en-US" altLang="zh-CN" sz="36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A:</a:t>
            </a:r>
            <a:r>
              <a:rPr kumimoji="1" lang="zh-CN" altLang="en-US" sz="36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你觉得这家店的菜好吃吗？</a:t>
            </a:r>
            <a:endParaRPr kumimoji="1" lang="en-US" altLang="zh-CN" sz="36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r>
              <a:rPr kumimoji="1" lang="en-US" altLang="zh-CN" sz="36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B:</a:t>
            </a:r>
            <a:r>
              <a:rPr kumimoji="1" lang="zh-CN" altLang="en-US" sz="36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我觉得不好吃，因为他们的汤很淡，就像没放盐一样。</a:t>
            </a:r>
            <a:endParaRPr kumimoji="1" lang="en-US" altLang="zh-CN" sz="36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endParaRPr kumimoji="1" lang="zh-CN" altLang="en-US" dirty="0"/>
          </a:p>
        </p:txBody>
      </p:sp>
      <p:pic>
        <p:nvPicPr>
          <p:cNvPr id="6" name="图片 5" descr="图片包含 餐桌, 盘子, 美食, 人员&#10;&#10;&#10;&#10;自动生成的说明">
            <a:extLst>
              <a:ext uri="{FF2B5EF4-FFF2-40B4-BE49-F238E27FC236}">
                <a16:creationId xmlns:a16="http://schemas.microsoft.com/office/drawing/2014/main" id="{2580CDE1-DE00-B646-80F9-A5FB1C470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21" y="176388"/>
            <a:ext cx="2322513" cy="412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99090" y="1248218"/>
            <a:ext cx="3729709" cy="3597734"/>
            <a:chOff x="2811697" y="1335633"/>
            <a:chExt cx="6779878" cy="3597734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6779878" cy="1241405"/>
              <a:chOff x="2976588" y="1200722"/>
              <a:chExt cx="6779878" cy="124140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335986" y="1426464"/>
                <a:ext cx="6061082" cy="101566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kumimoji="1" lang="en-US" altLang="zh-CN" sz="6000" dirty="0">
                    <a:solidFill>
                      <a:srgbClr val="655D5C"/>
                    </a:solidFill>
                    <a:latin typeface="STXingkai" charset="-122"/>
                    <a:ea typeface="STXingkai" charset="-122"/>
                    <a:cs typeface="STXingkai" charset="-122"/>
                  </a:rPr>
                  <a:t>Lesson 10</a:t>
                </a:r>
                <a:endParaRPr kumimoji="1" lang="zh-CN" altLang="en-US" sz="6000" dirty="0">
                  <a:solidFill>
                    <a:srgbClr val="655D5C"/>
                  </a:solidFill>
                  <a:latin typeface="STXingkai" charset="-122"/>
                  <a:ea typeface="STXingkai" charset="-122"/>
                  <a:cs typeface="STXingkai" charset="-122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8670720" y="1451408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773405" y="2141226"/>
            <a:ext cx="4616648" cy="15465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5400" dirty="0">
                <a:solidFill>
                  <a:srgbClr val="968A87"/>
                </a:solidFill>
                <a:latin typeface="STXingkai" charset="-122"/>
                <a:ea typeface="STXingkai" charset="-122"/>
                <a:cs typeface="STXingkai" charset="-122"/>
              </a:rPr>
              <a:t>中国地理</a:t>
            </a:r>
          </a:p>
        </p:txBody>
      </p:sp>
    </p:spTree>
    <p:extLst>
      <p:ext uri="{BB962C8B-B14F-4D97-AF65-F5344CB8AC3E}">
        <p14:creationId xmlns:p14="http://schemas.microsoft.com/office/powerpoint/2010/main" val="10620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0083" y="2020641"/>
            <a:ext cx="8117115" cy="32738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起来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2999" y="452647"/>
            <a:ext cx="1015663" cy="34511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3090082" y="3103566"/>
            <a:ext cx="70978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例：昆明的天气逐渐热了起来，</a:t>
            </a:r>
            <a:endParaRPr kumimoji="1" lang="en-US" altLang="zh-CN" sz="28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海鸥也飞走了。</a:t>
            </a:r>
            <a:endParaRPr kumimoji="1" lang="en-US" altLang="zh-CN" sz="28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5D923-BA3C-3B44-B0D0-AD2A2E3316D5}"/>
              </a:ext>
            </a:extLst>
          </p:cNvPr>
          <p:cNvSpPr txBox="1"/>
          <p:nvPr/>
        </p:nvSpPr>
        <p:spPr>
          <a:xfrm>
            <a:off x="3090082" y="5406753"/>
            <a:ext cx="6159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例：你去过昆明吗？</a:t>
            </a:r>
          </a:p>
        </p:txBody>
      </p:sp>
    </p:spTree>
    <p:extLst>
      <p:ext uri="{BB962C8B-B14F-4D97-AF65-F5344CB8AC3E}">
        <p14:creationId xmlns:p14="http://schemas.microsoft.com/office/powerpoint/2010/main" val="8287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 descr="图片包含 文字, 地图&#10;&#10;&#10;&#10;自动生成的说明">
            <a:extLst>
              <a:ext uri="{FF2B5EF4-FFF2-40B4-BE49-F238E27FC236}">
                <a16:creationId xmlns:a16="http://schemas.microsoft.com/office/drawing/2014/main" id="{124596C8-4488-D645-A263-986BCEECD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42" y="643467"/>
            <a:ext cx="71259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1968824"/>
            <a:ext cx="4867181" cy="29203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A:</a:t>
            </a:r>
            <a:r>
              <a:rPr kumimoji="1" lang="zh-CN" altLang="en-US" sz="3200" dirty="0">
                <a:solidFill>
                  <a:schemeClr val="accent2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四川省</a:t>
            </a:r>
            <a:r>
              <a:rPr kumimoji="1" lang="zh-CN" altLang="en-US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在</a:t>
            </a:r>
            <a:r>
              <a:rPr kumimoji="1" lang="zh-CN" altLang="en-US" sz="3200" dirty="0">
                <a:solidFill>
                  <a:schemeClr val="accent2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中国的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西南部</a:t>
            </a:r>
            <a:r>
              <a:rPr kumimoji="1" lang="zh-CN" altLang="en-US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。</a:t>
            </a:r>
            <a:endParaRPr kumimoji="1" lang="en-US" altLang="zh-CN" sz="32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B:</a:t>
            </a:r>
            <a:r>
              <a:rPr kumimoji="1" lang="zh-CN" altLang="en-US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黑龙江呢？</a:t>
            </a:r>
            <a:endParaRPr kumimoji="1" lang="en-US" altLang="zh-CN" sz="32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A:</a:t>
            </a:r>
            <a:r>
              <a:rPr kumimoji="1" lang="zh-CN" altLang="en-US" sz="3200" dirty="0">
                <a:solidFill>
                  <a:schemeClr val="accent2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黑龙江</a:t>
            </a:r>
            <a:r>
              <a:rPr kumimoji="1" lang="zh-CN" altLang="en-US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在</a:t>
            </a:r>
            <a:r>
              <a:rPr kumimoji="1" lang="zh-CN" altLang="en-US" sz="3200" dirty="0">
                <a:solidFill>
                  <a:schemeClr val="accent2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中国的</a:t>
            </a:r>
            <a:r>
              <a:rPr kumimoji="1" lang="zh-CN" altLang="en-US" sz="3200" dirty="0">
                <a:solidFill>
                  <a:schemeClr val="accent4">
                    <a:lumMod val="75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东北部</a:t>
            </a:r>
            <a:r>
              <a:rPr kumimoji="1" lang="zh-CN" altLang="en-US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84758" y="2851483"/>
            <a:ext cx="5807242" cy="184665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</a:t>
            </a:r>
            <a:r>
              <a:rPr lang="en-US" altLang="zh-CN" sz="3200" dirty="0">
                <a:solidFill>
                  <a:schemeClr val="accent2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:</a:t>
            </a:r>
            <a:r>
              <a:rPr lang="zh-CN" altLang="en-US" sz="3200" dirty="0">
                <a:solidFill>
                  <a:schemeClr val="accent2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长江</a:t>
            </a:r>
            <a:r>
              <a:rPr lang="zh-CN" altLang="en-US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在</a:t>
            </a:r>
            <a:r>
              <a:rPr lang="zh-CN" altLang="en-US" sz="3200" dirty="0">
                <a:solidFill>
                  <a:schemeClr val="accent2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黄河</a:t>
            </a:r>
            <a:r>
              <a:rPr lang="zh-CN" altLang="en-US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的</a:t>
            </a:r>
            <a:r>
              <a:rPr lang="zh-CN" altLang="en-US" sz="3200" dirty="0">
                <a:solidFill>
                  <a:schemeClr val="accent2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南边</a:t>
            </a:r>
            <a:r>
              <a:rPr lang="zh-CN" altLang="en-US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还是</a:t>
            </a:r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北边</a:t>
            </a:r>
            <a:r>
              <a:rPr lang="zh-CN" altLang="en-US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？</a:t>
            </a:r>
            <a:endParaRPr lang="en-US" altLang="zh-CN" sz="32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 algn="ctr"/>
            <a:endParaRPr lang="en-US" altLang="zh-CN" sz="32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 algn="ctr"/>
            <a:r>
              <a:rPr lang="en-US" altLang="zh-CN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B:</a:t>
            </a:r>
            <a:r>
              <a:rPr lang="zh-CN" altLang="en-US" sz="3200" dirty="0">
                <a:solidFill>
                  <a:schemeClr val="accent2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长江</a:t>
            </a:r>
            <a:r>
              <a:rPr lang="zh-CN" altLang="en-US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在</a:t>
            </a:r>
            <a:r>
              <a:rPr lang="zh-CN" altLang="en-US" sz="3200" dirty="0">
                <a:solidFill>
                  <a:schemeClr val="accent2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黄河</a:t>
            </a:r>
            <a:r>
              <a:rPr lang="zh-CN" altLang="en-US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的</a:t>
            </a:r>
            <a:r>
              <a:rPr lang="zh-CN" altLang="en-US" sz="3200" dirty="0">
                <a:solidFill>
                  <a:schemeClr val="accent4">
                    <a:lumMod val="75000"/>
                  </a:schemeClr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北边</a:t>
            </a:r>
            <a:r>
              <a:rPr lang="zh-CN" altLang="en-US" sz="3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。</a:t>
            </a:r>
            <a:endParaRPr lang="en-US" altLang="zh-CN" sz="32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 algn="ctr"/>
            <a:endParaRPr lang="zh-CN" altLang="en-US" dirty="0">
              <a:solidFill>
                <a:srgbClr val="968A87"/>
              </a:solidFill>
              <a:latin typeface="STXingkai" charset="-122"/>
              <a:ea typeface="STXingkai" charset="-122"/>
              <a:cs typeface="STXingkai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59C73D7-C7DE-1F44-9575-E6F53126AFB5}"/>
              </a:ext>
            </a:extLst>
          </p:cNvPr>
          <p:cNvSpPr txBox="1"/>
          <p:nvPr/>
        </p:nvSpPr>
        <p:spPr>
          <a:xfrm>
            <a:off x="4555958" y="481264"/>
            <a:ext cx="2261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造句练习</a:t>
            </a:r>
          </a:p>
        </p:txBody>
      </p:sp>
    </p:spTree>
    <p:extLst>
      <p:ext uri="{BB962C8B-B14F-4D97-AF65-F5344CB8AC3E}">
        <p14:creationId xmlns:p14="http://schemas.microsoft.com/office/powerpoint/2010/main" val="16153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86" y="2053652"/>
            <a:ext cx="4129791" cy="41297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34031" y="2228352"/>
            <a:ext cx="4616648" cy="1708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谢谢！</a:t>
            </a:r>
            <a:endParaRPr kumimoji="1" lang="zh-CN" altLang="en-US" sz="60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73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468712" y="1048406"/>
            <a:ext cx="4616648" cy="20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zh-CN" altLang="en-US" sz="72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复习课</a:t>
            </a: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76409" y="1615330"/>
            <a:ext cx="7549332" cy="362734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40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https://</a:t>
            </a:r>
            <a:r>
              <a:rPr kumimoji="1" lang="en-US" altLang="zh-CN" sz="4000" dirty="0" err="1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play.kahoot.it</a:t>
            </a:r>
            <a:r>
              <a:rPr kumimoji="1" lang="en-US" altLang="zh-CN" sz="40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/#/?</a:t>
            </a:r>
            <a:r>
              <a:rPr kumimoji="1" lang="en-US" altLang="zh-CN" sz="4000" dirty="0" err="1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quizId</a:t>
            </a:r>
            <a:r>
              <a:rPr kumimoji="1" lang="en-US" altLang="zh-CN" sz="40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=0dd43d71-8528-44de-b240-7c449f15de11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32738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复习生词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5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45328" y="1248217"/>
            <a:ext cx="3867009" cy="4650777"/>
            <a:chOff x="2811697" y="1335633"/>
            <a:chExt cx="6420480" cy="3597734"/>
          </a:xfrm>
        </p:grpSpPr>
        <p:grpSp>
          <p:nvGrpSpPr>
            <p:cNvPr id="3" name="组 2"/>
            <p:cNvGrpSpPr/>
            <p:nvPr/>
          </p:nvGrpSpPr>
          <p:grpSpPr>
            <a:xfrm>
              <a:off x="2811697" y="1335633"/>
              <a:ext cx="6420480" cy="1027721"/>
              <a:chOff x="2976588" y="1200722"/>
              <a:chExt cx="6420480" cy="102772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4062334" y="1442748"/>
                <a:ext cx="5334734" cy="78569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kumimoji="1" lang="en-US" altLang="zh-CN" sz="6000" dirty="0">
                    <a:solidFill>
                      <a:srgbClr val="655D5C"/>
                    </a:solidFill>
                    <a:latin typeface="STXingkai" charset="-122"/>
                    <a:ea typeface="STXingkai" charset="-122"/>
                    <a:cs typeface="STXingkai" charset="-122"/>
                  </a:rPr>
                  <a:t>Lesson 6</a:t>
                </a:r>
                <a:endParaRPr kumimoji="1" lang="zh-CN" altLang="en-US" sz="6000" dirty="0">
                  <a:solidFill>
                    <a:srgbClr val="655D5C"/>
                  </a:solidFill>
                  <a:latin typeface="STXingkai" charset="-122"/>
                  <a:ea typeface="STXingkai" charset="-122"/>
                  <a:cs typeface="STXingkai" charset="-122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6588" y="1200722"/>
                <a:ext cx="1085746" cy="965774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8311322" y="1262669"/>
                <a:ext cx="1085746" cy="965774"/>
              </a:xfrm>
              <a:prstGeom prst="rect">
                <a:avLst/>
              </a:prstGeom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1697" y="4190168"/>
              <a:ext cx="383707" cy="74319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896948" y="1114737"/>
            <a:ext cx="4616648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4800" dirty="0">
                <a:solidFill>
                  <a:srgbClr val="968A87"/>
                </a:solidFill>
                <a:latin typeface="STXingkai" charset="-122"/>
                <a:ea typeface="STXingkai" charset="-122"/>
                <a:cs typeface="STXingkai" charset="-122"/>
              </a:rPr>
              <a:t>男朋友 女朋友</a:t>
            </a:r>
          </a:p>
        </p:txBody>
      </p:sp>
      <p:pic>
        <p:nvPicPr>
          <p:cNvPr id="10" name="图片 9" descr="图片包含 玩具, 玩偶&#10;&#10;&#10;&#10;自动生成的说明">
            <a:extLst>
              <a:ext uri="{FF2B5EF4-FFF2-40B4-BE49-F238E27FC236}">
                <a16:creationId xmlns:a16="http://schemas.microsoft.com/office/drawing/2014/main" id="{3214CA6D-5AAF-FA43-B3DA-7969E80C5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96" y="2392010"/>
            <a:ext cx="3868176" cy="44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5616" y="1752180"/>
            <a:ext cx="8117115" cy="32738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小两口吵架不记仇。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endParaRPr kumimoji="1" lang="en-US" altLang="zh-CN" sz="3600" dirty="0">
              <a:solidFill>
                <a:srgbClr val="968A87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忘这忘那。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猜一猜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3145616" y="2759379"/>
            <a:ext cx="538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When</a:t>
            </a:r>
            <a:r>
              <a:rPr kumimoji="1" lang="zh-CN" altLang="en-US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 </a:t>
            </a:r>
            <a:r>
              <a:rPr kumimoji="1" lang="en-US" altLang="zh-CN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a</a:t>
            </a:r>
            <a:r>
              <a:rPr kumimoji="1" lang="zh-CN" altLang="en-US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 </a:t>
            </a:r>
            <a:r>
              <a:rPr kumimoji="1" lang="en-US" altLang="zh-CN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young</a:t>
            </a:r>
            <a:r>
              <a:rPr kumimoji="1" lang="zh-CN" altLang="en-US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 </a:t>
            </a:r>
            <a:r>
              <a:rPr kumimoji="1" lang="en-US" altLang="zh-CN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couple fights they do not hold grudges.</a:t>
            </a:r>
          </a:p>
          <a:p>
            <a:endParaRPr kumimoji="1"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D5D923-BA3C-3B44-B0D0-AD2A2E3316D5}"/>
              </a:ext>
            </a:extLst>
          </p:cNvPr>
          <p:cNvSpPr txBox="1"/>
          <p:nvPr/>
        </p:nvSpPr>
        <p:spPr>
          <a:xfrm>
            <a:off x="3245005" y="4959317"/>
            <a:ext cx="285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968A87"/>
                </a:solidFill>
              </a:rPr>
              <a:t>Forget</a:t>
            </a:r>
            <a:r>
              <a:rPr kumimoji="1" lang="zh-CN" altLang="en-US" dirty="0">
                <a:solidFill>
                  <a:srgbClr val="968A87"/>
                </a:solidFill>
              </a:rPr>
              <a:t> </a:t>
            </a:r>
            <a:r>
              <a:rPr kumimoji="1" lang="en-US" altLang="zh-CN" dirty="0">
                <a:solidFill>
                  <a:srgbClr val="968A87"/>
                </a:solidFill>
              </a:rPr>
              <a:t>this</a:t>
            </a:r>
            <a:r>
              <a:rPr kumimoji="1" lang="zh-CN" altLang="en-US" dirty="0">
                <a:solidFill>
                  <a:srgbClr val="968A87"/>
                </a:solidFill>
              </a:rPr>
              <a:t> </a:t>
            </a:r>
            <a:r>
              <a:rPr kumimoji="1" lang="en-US" altLang="zh-CN" dirty="0">
                <a:solidFill>
                  <a:srgbClr val="968A87"/>
                </a:solidFill>
              </a:rPr>
              <a:t>and forget that</a:t>
            </a:r>
            <a:endParaRPr kumimoji="1" lang="zh-CN" altLang="en-US" dirty="0">
              <a:solidFill>
                <a:srgbClr val="96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5616" y="1752180"/>
            <a:ext cx="8117115" cy="10578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（在）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…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上</a:t>
            </a:r>
            <a:endParaRPr kumimoji="1" lang="en-US" altLang="zh-CN" sz="3600" dirty="0"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74DCE9E-F020-E04D-9373-2740D805DCC3}"/>
              </a:ext>
            </a:extLst>
          </p:cNvPr>
          <p:cNvSpPr txBox="1"/>
          <p:nvPr/>
        </p:nvSpPr>
        <p:spPr>
          <a:xfrm>
            <a:off x="2935754" y="3861477"/>
            <a:ext cx="796209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例：小明在学习上没有什么问题，所以她的妈妈一点儿也不担心。</a:t>
            </a:r>
            <a:endParaRPr kumimoji="1" lang="en-US" altLang="zh-CN" sz="2800" dirty="0">
              <a:solidFill>
                <a:schemeClr val="accent1"/>
              </a:solidFill>
              <a:latin typeface="Songti SC" panose="02010600040101010101" pitchFamily="2" charset="-122"/>
              <a:ea typeface="Songti SC" panose="02010600040101010101" pitchFamily="2" charset="-122"/>
              <a:cs typeface="STXingkai" charset="-122"/>
            </a:endParaRP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77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5" y="1195351"/>
            <a:ext cx="12487639" cy="7410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45616" y="1752180"/>
            <a:ext cx="8117115" cy="10578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v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来</a:t>
            </a:r>
            <a:r>
              <a:rPr kumimoji="1" lang="en-US" altLang="zh-CN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v</a:t>
            </a:r>
            <a:r>
              <a:rPr kumimoji="1" lang="zh-CN" altLang="en-US" sz="3600" dirty="0"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0666" y="452647"/>
            <a:ext cx="1107996" cy="2953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rgbClr val="968A87"/>
                </a:solidFill>
                <a:latin typeface="Songti SC" panose="02010600040101010101" pitchFamily="2" charset="-122"/>
                <a:ea typeface="Songti SC" panose="02010600040101010101" pitchFamily="2" charset="-122"/>
                <a:cs typeface="STXingkai" charset="-122"/>
              </a:rPr>
              <a:t>语法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10" y="-82075"/>
            <a:ext cx="5041392" cy="504139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7D5D923-BA3C-3B44-B0D0-AD2A2E3316D5}"/>
              </a:ext>
            </a:extLst>
          </p:cNvPr>
          <p:cNvSpPr txBox="1"/>
          <p:nvPr/>
        </p:nvSpPr>
        <p:spPr>
          <a:xfrm>
            <a:off x="2720348" y="3848665"/>
            <a:ext cx="604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例：我想来想去，还是喜欢吃中国菜</a:t>
            </a:r>
            <a:r>
              <a:rPr kumimoji="1" lang="zh-CN" altLang="en-US" sz="2400" dirty="0">
                <a:solidFill>
                  <a:schemeClr val="accent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5298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890</Words>
  <Application>Microsoft Macintosh PowerPoint</Application>
  <PresentationFormat>宽屏</PresentationFormat>
  <Paragraphs>170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5" baseType="lpstr">
      <vt:lpstr>STXingkai</vt:lpstr>
      <vt:lpstr>Songti SC</vt:lpstr>
      <vt:lpstr>YF补 汉仪夏日体</vt:lpstr>
      <vt:lpstr>Arial</vt:lpstr>
      <vt:lpstr>Calibri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SHAN, shanxue [Student]</dc:creator>
  <cp:lastModifiedBy>SHAN, shanxue [Student]</cp:lastModifiedBy>
  <cp:revision>7</cp:revision>
  <dcterms:created xsi:type="dcterms:W3CDTF">2019-02-20T19:03:55Z</dcterms:created>
  <dcterms:modified xsi:type="dcterms:W3CDTF">2019-02-28T20:48:52Z</dcterms:modified>
</cp:coreProperties>
</file>