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2" r:id="rId5"/>
    <p:sldId id="257" r:id="rId6"/>
    <p:sldId id="263" r:id="rId7"/>
    <p:sldId id="264" r:id="rId8"/>
    <p:sldId id="258" r:id="rId9"/>
    <p:sldId id="260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5" r:id="rId18"/>
    <p:sldId id="272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9FAF0B-4535-42D0-B7C5-864495A18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AB25794-C950-436B-8979-529AD221E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0D1615-9D32-4C03-9B05-0EF898D8E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0505-3335-4BF9-8004-AAAD4C82CDBB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297A5E1-4D17-46D4-8B82-9C47A9730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71928E-C8A9-48A0-B1BF-77412AAA4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264-8C29-4119-B889-B8E068660F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52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A7700C-2B4E-45B9-9958-84B1CD03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484F61-FF7E-44EB-9436-4EE8D5FB2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E7977-C1CF-4FEA-BD5D-14F09C15A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0505-3335-4BF9-8004-AAAD4C82CDBB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4FBC66-E585-458E-BF83-BB04797B1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021A5F-4CAA-4883-A1DA-5A8D2CEC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264-8C29-4119-B889-B8E068660F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11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9FC38D2-6899-4CCF-99E3-1A570E7C2D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B82CA41-1B94-4B8A-B140-65259CB15B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AD7BD1-2C8C-41F9-9BB9-811744274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0505-3335-4BF9-8004-AAAD4C82CDBB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08A57A7-3CE0-44C3-86A5-41C6B0F18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6CD9A2-AE22-470B-AF1E-DFF28B265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264-8C29-4119-B889-B8E068660F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971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043E8-8392-41E7-9628-EE89531BC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B053E5-D2A7-454C-823C-0A6F0FCAA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5F8E83-00F8-4B63-848C-BA6DEBE90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0505-3335-4BF9-8004-AAAD4C82CDBB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1D2367-E818-4011-8C83-896A7259B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3799D3-2772-4CDA-B9FF-B5B77995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264-8C29-4119-B889-B8E068660F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10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41780-48F0-4690-8693-7A77C50B4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E0EC16F-EB99-4C13-8F68-C072069BDC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B02564-17C8-41C1-B48D-E1DC20CAE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0505-3335-4BF9-8004-AAAD4C82CDBB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533C6C-CE28-40AD-BB1E-3A6513419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58E7DE-F050-4439-8ACA-26F4B8EB1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264-8C29-4119-B889-B8E068660F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689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9A7A90-65A0-4927-96DE-340C9CC08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CDCC30-C64C-4EA1-BD35-40D6308AD4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03F505A-7759-4BFF-B938-488D5B1DF8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95D1A58-FFB9-40E1-BAEC-7CB49B61B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0505-3335-4BF9-8004-AAAD4C82CDBB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76ECE1E-01E3-49FA-8E7C-2EB1812E7A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7103B88-7778-46B3-8AEE-9D76BE082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264-8C29-4119-B889-B8E068660F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15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4D6E59-9156-4BBE-B751-8FAA85AA4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7232010-BFDD-489A-A9E9-FDDC3F1976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2D0950-C0CE-40A5-AC63-200AD44543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097FA3A-4FF1-4AFE-A689-E4317F52F3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E842253-4511-42F3-8AF6-521BA403DC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6BE5B17-A2A6-43ED-B0AF-E327F4E5E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0505-3335-4BF9-8004-AAAD4C82CDBB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A7F4C0A-8D14-4890-BC68-DF1E37071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EF47B8-9147-438B-99F5-CBD805EEB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264-8C29-4119-B889-B8E068660F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281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323B77-B0C8-43DD-9959-A1120E518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00D83D6-8972-4CEA-84C2-EE1E4477E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0505-3335-4BF9-8004-AAAD4C82CDBB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B97949-D132-4EDE-971E-943C622CF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30F7A3-7550-4222-A100-A118AE451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264-8C29-4119-B889-B8E068660F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395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EC6151E-FFCF-4273-A66B-8568717E9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0505-3335-4BF9-8004-AAAD4C82CDBB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410C05B-0750-4BD6-A64D-F49CFBAD5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0B3883-F9E7-4F98-9BD2-CDCD7685D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264-8C29-4119-B889-B8E068660F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844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94F804-8B27-4CAA-AD7B-69B53085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BF0FAC-A604-48BD-BF1E-4958942C3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3F099A1-7A58-4DE7-98A6-D5BBDBF65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3944B3E-CE2B-484B-AAF9-416BA646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0505-3335-4BF9-8004-AAAD4C82CDBB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0D6C81-B15B-45A5-A427-662127644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4CE4A0-AE23-40E4-9F02-F88D0AA74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264-8C29-4119-B889-B8E068660F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873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4AF384-1DAA-48AF-89F0-E3192E604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CD6D2E5-509A-4766-A94E-845C479C7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85BB5B-0B73-48CF-81B3-FF652646D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CB9A43-0263-4316-8356-D6DA251C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F0505-3335-4BF9-8004-AAAD4C82CDBB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B21903-2E8F-4B14-AA61-1DAAF8124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E4D3B3-974D-4878-B484-01463B085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71264-8C29-4119-B889-B8E068660F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808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9832ED5-9AE2-4B0B-8C9E-A0A293ED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BDB20D-A544-4A82-BC54-587325A95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F66306-97C4-4B2D-AA3B-A3262210B1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F0505-3335-4BF9-8004-AAAD4C82CDBB}" type="datetimeFigureOut">
              <a:rPr lang="cs-CZ" smtClean="0"/>
              <a:t>15.05.2019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FBBBD3-10B9-462C-89AE-95D895F3E4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8015B7-62D2-48BF-86B7-BAC6ED3191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71264-8C29-4119-B889-B8E068660F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486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56D396D-7ED8-4AAA-9860-0DE82AFECFF5}"/>
              </a:ext>
            </a:extLst>
          </p:cNvPr>
          <p:cNvSpPr txBox="1"/>
          <p:nvPr/>
        </p:nvSpPr>
        <p:spPr>
          <a:xfrm>
            <a:off x="674237" y="914400"/>
            <a:ext cx="3657600" cy="28875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MODERNÍ ČÍNŠTINA KSCX02</a:t>
            </a: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rázek 4">
            <a:extLst>
              <a:ext uri="{FF2B5EF4-FFF2-40B4-BE49-F238E27FC236}">
                <a16:creationId xmlns:a16="http://schemas.microsoft.com/office/drawing/2014/main" id="{4A53ADC5-B7CA-4D9B-A9FF-77B672DCEA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3822" y="983584"/>
            <a:ext cx="6553545" cy="4898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047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5E91019E-1C52-428F-B193-564CC8CC8197}"/>
              </a:ext>
            </a:extLst>
          </p:cNvPr>
          <p:cNvSpPr txBox="1"/>
          <p:nvPr/>
        </p:nvSpPr>
        <p:spPr>
          <a:xfrm>
            <a:off x="771525" y="552450"/>
            <a:ext cx="1064895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používání adjektiva ve funkci určení způsobu v postavení před slovesem není u všech adjektiv stejně obvyklé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velmi často se k vyjádření určení způsobů užívá vazby s příponou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得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我们走得很慢。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„Jde velmi pomalu.“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他写得对。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„Píše to správně.“</a:t>
            </a: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他慢慢地走。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他走得很慢。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8E55A49-2197-445C-A4E3-FCC28DE847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504" y="3535242"/>
            <a:ext cx="9504991" cy="1605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375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FEF2AC1C-519B-4F05-9B66-F3ECED6EFA9C}"/>
              </a:ext>
            </a:extLst>
          </p:cNvPr>
          <p:cNvSpPr txBox="1"/>
          <p:nvPr/>
        </p:nvSpPr>
        <p:spPr>
          <a:xfrm>
            <a:off x="477865" y="295275"/>
            <a:ext cx="1123627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VYJÁDŘENÍ ČASU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小时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„hodina“ (časový úsek – anglické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hour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点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„hodina“ (bod v čase – anglické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o‘clock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分钟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„minuta“ (časový úsek)</a:t>
            </a: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分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„minuta“ (bod v čase)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还有十二分钟就要关门了。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Zavírají za 12 minut.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现在九点十三分。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9:13.</a:t>
            </a:r>
          </a:p>
          <a:p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刻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„čtvrt“ (hodina)</a:t>
            </a: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一刻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yí</a:t>
            </a:r>
            <a:r>
              <a:rPr lang="cs-CZ" altLang="zh-C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„čtvrt“ (hodina)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九点一刻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9:15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三刻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sān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kè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„třičtvrtě“ (hodina)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九点三刻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9:45</a:t>
            </a:r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243F0FD-B720-4545-99B0-0107435C1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180" y="1427480"/>
            <a:ext cx="3700780" cy="370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022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20D87ED-8653-45DD-AE6D-6BAB58FF0355}"/>
              </a:ext>
            </a:extLst>
          </p:cNvPr>
          <p:cNvSpPr txBox="1"/>
          <p:nvPr/>
        </p:nvSpPr>
        <p:spPr>
          <a:xfrm>
            <a:off x="899160" y="479772"/>
            <a:ext cx="10393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CVIČENÍ NA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得、地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B01BB93-EEDB-4064-B4C7-5A0289CB47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355" y="1441242"/>
            <a:ext cx="9827290" cy="464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116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9829825-FCDC-48D1-B274-F688C8C8140C}"/>
              </a:ext>
            </a:extLst>
          </p:cNvPr>
          <p:cNvSpPr txBox="1"/>
          <p:nvPr/>
        </p:nvSpPr>
        <p:spPr>
          <a:xfrm>
            <a:off x="838200" y="181957"/>
            <a:ext cx="1022985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SMĚROVÉ MODIFIKÁTORY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jedním ze způsobů, jak blíže určit sloveso v čínštině je připojení nejčastěji jednoslabičných modifikátorů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modifikátor dodává slovesu určité významové zabarvení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nejčastějšími modifikátory jsou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来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去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původně se jedná o slovesa, ale připojíme-li je k jiným slovesům, stávají se z nich modifikátory, které udávají orientaci základního slovesa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来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 mluvčímu) 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去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(od mluvčího)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např.: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回来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(vrátit se – směrem k mluvčímu)</a:t>
            </a:r>
          </a:p>
          <a:p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回去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(vrátit se – směrem od mluvčího)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拿来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(přinést)</a:t>
            </a:r>
          </a:p>
          <a:p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拿去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(odnést)</a:t>
            </a: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你要回去吗？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老师请学生拿来一张纸。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你一共拿来几本书？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139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9A30D92C-E7C0-4BFC-AEF9-8C3499F6DEDF}"/>
              </a:ext>
            </a:extLst>
          </p:cNvPr>
          <p:cNvSpPr txBox="1"/>
          <p:nvPr/>
        </p:nvSpPr>
        <p:spPr>
          <a:xfrm>
            <a:off x="438150" y="352425"/>
            <a:ext cx="113157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modifikátory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去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来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mohou být (na rozdíl od ostatních modifikátorů) odděleny od základního slovesa předmětem, např.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拿一本书来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(„přinést jednu knihu“), neb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回家去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(„vrátit se domů“)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请你明天拿那本书来。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你到哪儿去？回家去。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směrové modifikátory mohou být i dvojslabičné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vznikají spojením jednoslabičných sloves pohybu s modifikátory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来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去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modifikovaná slovesa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出来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出去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„vyjít“ spojují např. se slovesem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拿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„brát“, takže vznikají spojení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拿出来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„vynést (odněkud směrem sem)“ 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拿出去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„vynést (odtud směrem pryč)“, na rozdíl od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拿来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„přinést“ 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拿去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„odnést“ </a:t>
            </a: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dvojslabičné modifikátory určují přesnější a konkrétnější význam</a:t>
            </a:r>
          </a:p>
          <a:p>
            <a:pPr marL="342900" indent="-342900">
              <a:buFontTx/>
              <a:buChar char="-"/>
            </a:pP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345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082D2919-CA2F-43B3-86ED-816750D4A83A}"/>
              </a:ext>
            </a:extLst>
          </p:cNvPr>
          <p:cNvSpPr/>
          <p:nvPr/>
        </p:nvSpPr>
        <p:spPr>
          <a:xfrm>
            <a:off x="609599" y="533401"/>
            <a:ext cx="1115377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这些东西不要拿出来。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„Tyto věci neodnášejte.“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他拿出几本书来？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„Kolik knih vyndal?“</a:t>
            </a: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předmět u sloves s dvojslabičnými modifikátory, kdy druhou slabikou modifikátoru je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来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去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může být vložen mezi obě slabiky modifikátoru</a:t>
            </a:r>
          </a:p>
          <a:p>
            <a:pPr marL="342900" indent="-342900">
              <a:buFontTx/>
              <a:buChar char="-"/>
            </a:pP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从书架上取下一本书来。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„Sundej z knihovny (nějakou) knihu.“</a:t>
            </a: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取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下来 </a:t>
            </a:r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sloveso </a:t>
            </a:r>
            <a:r>
              <a:rPr lang="cs-CZ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modifikátor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拿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出去</a:t>
            </a:r>
            <a:r>
              <a:rPr lang="cs-CZ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sloveso </a:t>
            </a:r>
            <a:r>
              <a:rPr lang="cs-CZ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modifikátor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拿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来</a:t>
            </a:r>
            <a:r>
              <a:rPr lang="cs-CZ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sloveso </a:t>
            </a:r>
            <a:r>
              <a:rPr lang="cs-CZ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modifikátor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拿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去</a:t>
            </a:r>
            <a:r>
              <a:rPr lang="cs-CZ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sloveso </a:t>
            </a:r>
            <a:r>
              <a:rPr lang="cs-CZ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modifikátor</a:t>
            </a:r>
            <a:endParaRPr lang="en-US" altLang="zh-CN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661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1338F52-8363-45D0-9306-C3C6097027AD}"/>
              </a:ext>
            </a:extLst>
          </p:cNvPr>
          <p:cNvSpPr txBox="1"/>
          <p:nvPr/>
        </p:nvSpPr>
        <p:spPr>
          <a:xfrm>
            <a:off x="714375" y="181957"/>
            <a:ext cx="107061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VÝSLEDKOVÉ MODIFIKÁTORY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jiný způsob jak modifikovat slovesa je pomocí výsledkového modifikátoru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výsledkové modifikátory nám popisují výsledek činnosti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sloves směrově modifikovaných se liší tím, že se předmět nikdy nevkládá mezi sloveso a modifikátor!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 výsledkové modifikátory: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完、好、到、见、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následují za slovesem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完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skončit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（看完、说完、写完）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好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vyjadřuje úspěšné završení slovesného děje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到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vyjadřuje ukončení slovesného děje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写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„psát“ →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写完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„dopsat“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，写好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„napsat, dopsat“</a:t>
            </a: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见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„vidět, potkat“ →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见到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„spatřit, potkat“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这些字我快写完了。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cs-CZ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https://www.youtube.com/watch?v=ixo1xiC-VGs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287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1F9CA8B-B3B1-4460-87A0-9C19E6524BB8}"/>
              </a:ext>
            </a:extLst>
          </p:cNvPr>
          <p:cNvSpPr txBox="1"/>
          <p:nvPr/>
        </p:nvSpPr>
        <p:spPr>
          <a:xfrm>
            <a:off x="781050" y="504825"/>
            <a:ext cx="106299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吃好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„dobře se najíst“ 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吃完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„dojíst“ (všechno)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吃到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„dojíst“ (ne nutně všechno)</a:t>
            </a:r>
          </a:p>
          <a:p>
            <a:endParaRPr lang="cs-CZ" altLang="zh-CN" sz="2400" dirty="0"/>
          </a:p>
          <a:p>
            <a:endParaRPr lang="cs-CZ" altLang="zh-CN" sz="2400" dirty="0"/>
          </a:p>
          <a:p>
            <a:endParaRPr lang="en-US" altLang="zh-CN" sz="2400" dirty="0"/>
          </a:p>
          <a:p>
            <a:endParaRPr lang="en-US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67604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36BFCA3-4222-4A08-AF18-3611C1E3D3BD}"/>
              </a:ext>
            </a:extLst>
          </p:cNvPr>
          <p:cNvSpPr txBox="1"/>
          <p:nvPr/>
        </p:nvSpPr>
        <p:spPr>
          <a:xfrm>
            <a:off x="628650" y="0"/>
            <a:ext cx="109347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SLOVESNÁ PŘÍPONA A VĚTNÉ SLOVCE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了</a:t>
            </a:r>
            <a:endParaRPr lang="cs-CZ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dva způsoby použití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slovesná přípona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了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naznačující, že se děj již uskutečnil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stojí bezprostředně za slovesem		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我写了一封信。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我也看了那本书。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větné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slovce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了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označující změnu stavu v kterémkoliv čase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stojí vždy na konci věty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- často překládáme jako „už“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我不要了。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我明天要结婚了。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今天我十八岁了。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他没来了。</a:t>
            </a:r>
            <a:endParaRPr lang="en-US" altLang="zh-CN" sz="2400" strike="sngStrik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已经没有了。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542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35967C27-4CCA-41DA-BB8B-D156A4289B87}"/>
              </a:ext>
            </a:extLst>
          </p:cNvPr>
          <p:cNvSpPr/>
          <p:nvPr/>
        </p:nvSpPr>
        <p:spPr>
          <a:xfrm>
            <a:off x="989672" y="672584"/>
            <a:ext cx="48405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https://www.youtube.com/watch?v=7rRxupXIY-Q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ECD9C14-22F5-4EE7-887E-5BFA482490DD}"/>
              </a:ext>
            </a:extLst>
          </p:cNvPr>
          <p:cNvSpPr txBox="1"/>
          <p:nvPr/>
        </p:nvSpPr>
        <p:spPr>
          <a:xfrm>
            <a:off x="1133475" y="1438275"/>
            <a:ext cx="99536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他刚来了。</a:t>
            </a:r>
            <a:r>
              <a:rPr lang="cs-CZ" altLang="zh-CN" dirty="0"/>
              <a:t> „Právě přišel.“  He just </a:t>
            </a:r>
            <a:r>
              <a:rPr lang="cs-CZ" altLang="zh-CN" dirty="0" err="1"/>
              <a:t>arrived</a:t>
            </a:r>
            <a:r>
              <a:rPr lang="cs-CZ" altLang="zh-CN" dirty="0"/>
              <a:t>.	(= konstatuji to, že právě teď přišel)</a:t>
            </a:r>
            <a:endParaRPr lang="en-US" altLang="zh-CN" dirty="0"/>
          </a:p>
          <a:p>
            <a:endParaRPr lang="en-US" dirty="0"/>
          </a:p>
          <a:p>
            <a:r>
              <a:rPr lang="zh-CN" altLang="en-US" dirty="0"/>
              <a:t>他就来了。</a:t>
            </a:r>
            <a:r>
              <a:rPr lang="cs-CZ" altLang="zh-CN" dirty="0"/>
              <a:t> „Už přišel.“  He (</a:t>
            </a:r>
            <a:r>
              <a:rPr lang="cs-CZ" altLang="zh-CN" dirty="0" err="1"/>
              <a:t>already</a:t>
            </a:r>
            <a:r>
              <a:rPr lang="cs-CZ" altLang="zh-CN" dirty="0"/>
              <a:t>) </a:t>
            </a:r>
            <a:r>
              <a:rPr lang="cs-CZ" altLang="zh-CN" dirty="0" err="1"/>
              <a:t>arrived</a:t>
            </a:r>
            <a:r>
              <a:rPr lang="cs-CZ" altLang="zh-CN" dirty="0"/>
              <a:t>.	(=stalo se to dřív, než jsem si myslel)</a:t>
            </a:r>
          </a:p>
          <a:p>
            <a:endParaRPr lang="cs-CZ" dirty="0"/>
          </a:p>
          <a:p>
            <a:r>
              <a:rPr lang="zh-CN" altLang="en-US" dirty="0"/>
              <a:t>刚</a:t>
            </a:r>
            <a:r>
              <a:rPr lang="cs-CZ" altLang="zh-CN" dirty="0"/>
              <a:t> – právě, zrovna (just); vztahuje se k času</a:t>
            </a:r>
          </a:p>
          <a:p>
            <a:endParaRPr lang="cs-CZ" altLang="zh-CN" dirty="0"/>
          </a:p>
          <a:p>
            <a:endParaRPr lang="cs-CZ" altLang="zh-CN" dirty="0"/>
          </a:p>
          <a:p>
            <a:r>
              <a:rPr lang="zh-CN" altLang="en-US" dirty="0"/>
              <a:t>我刚开始学中文。</a:t>
            </a:r>
            <a:r>
              <a:rPr lang="cs-CZ" altLang="zh-CN" dirty="0"/>
              <a:t> I </a:t>
            </a:r>
            <a:r>
              <a:rPr lang="cs-CZ" altLang="zh-CN" dirty="0">
                <a:solidFill>
                  <a:srgbClr val="FF0000"/>
                </a:solidFill>
              </a:rPr>
              <a:t>just</a:t>
            </a:r>
            <a:r>
              <a:rPr lang="cs-CZ" altLang="zh-CN" dirty="0"/>
              <a:t> </a:t>
            </a:r>
            <a:r>
              <a:rPr lang="cs-CZ" altLang="zh-CN" dirty="0" err="1"/>
              <a:t>started</a:t>
            </a:r>
            <a:r>
              <a:rPr lang="cs-CZ" altLang="zh-CN" dirty="0"/>
              <a:t> to </a:t>
            </a:r>
            <a:r>
              <a:rPr lang="cs-CZ" altLang="zh-CN" dirty="0" err="1"/>
              <a:t>learn</a:t>
            </a:r>
            <a:r>
              <a:rPr lang="cs-CZ" altLang="zh-CN" dirty="0"/>
              <a:t> </a:t>
            </a:r>
            <a:r>
              <a:rPr lang="cs-CZ" altLang="zh-CN" dirty="0" err="1"/>
              <a:t>Chinese</a:t>
            </a:r>
            <a:r>
              <a:rPr lang="cs-CZ" altLang="zh-CN" dirty="0"/>
              <a:t>. 			</a:t>
            </a:r>
            <a:r>
              <a:rPr lang="cs-CZ" altLang="zh-CN" dirty="0">
                <a:solidFill>
                  <a:srgbClr val="FF0000"/>
                </a:solidFill>
              </a:rPr>
              <a:t>čas</a:t>
            </a:r>
            <a:r>
              <a:rPr lang="cs-CZ" altLang="zh-CN" dirty="0"/>
              <a:t>	</a:t>
            </a:r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不太远，就在学校后面。</a:t>
            </a:r>
            <a:r>
              <a:rPr lang="cs-CZ" altLang="zh-CN" dirty="0"/>
              <a:t> </a:t>
            </a:r>
            <a:r>
              <a:rPr lang="cs-CZ" altLang="zh-CN" dirty="0" err="1"/>
              <a:t>It‘s</a:t>
            </a:r>
            <a:r>
              <a:rPr lang="cs-CZ" altLang="zh-CN" dirty="0"/>
              <a:t> not </a:t>
            </a:r>
            <a:r>
              <a:rPr lang="cs-CZ" altLang="zh-CN" dirty="0" err="1"/>
              <a:t>that</a:t>
            </a:r>
            <a:r>
              <a:rPr lang="cs-CZ" altLang="zh-CN" dirty="0"/>
              <a:t> far, </a:t>
            </a:r>
            <a:r>
              <a:rPr lang="cs-CZ" altLang="zh-CN" dirty="0">
                <a:solidFill>
                  <a:srgbClr val="FF0000"/>
                </a:solidFill>
              </a:rPr>
              <a:t>just</a:t>
            </a:r>
            <a:r>
              <a:rPr lang="cs-CZ" altLang="zh-CN" dirty="0"/>
              <a:t> </a:t>
            </a:r>
            <a:r>
              <a:rPr lang="cs-CZ" altLang="zh-CN" dirty="0" err="1"/>
              <a:t>behind</a:t>
            </a:r>
            <a:r>
              <a:rPr lang="cs-CZ" altLang="zh-CN" dirty="0"/>
              <a:t> </a:t>
            </a:r>
            <a:r>
              <a:rPr lang="cs-CZ" altLang="zh-CN" dirty="0" err="1"/>
              <a:t>the</a:t>
            </a:r>
            <a:r>
              <a:rPr lang="cs-CZ" altLang="zh-CN" dirty="0"/>
              <a:t> </a:t>
            </a:r>
            <a:r>
              <a:rPr lang="cs-CZ" altLang="zh-CN" dirty="0" err="1"/>
              <a:t>school</a:t>
            </a:r>
            <a:r>
              <a:rPr lang="cs-CZ" altLang="zh-CN" dirty="0"/>
              <a:t>.		</a:t>
            </a:r>
            <a:r>
              <a:rPr lang="cs-CZ" altLang="zh-CN" dirty="0">
                <a:solidFill>
                  <a:srgbClr val="FF0000"/>
                </a:solidFill>
              </a:rPr>
              <a:t>místo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17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0DD5D73-BCD8-473D-8FE4-2A7DBD1AD3C5}"/>
              </a:ext>
            </a:extLst>
          </p:cNvPr>
          <p:cNvSpPr txBox="1"/>
          <p:nvPr/>
        </p:nvSpPr>
        <p:spPr>
          <a:xfrm>
            <a:off x="849824" y="402955"/>
            <a:ext cx="1046135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PRŮBĚHOVOST</a:t>
            </a: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vyjádřeno pomocí příslovce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předchází slovesu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zápor tvoříme pomocí záporky </a:t>
            </a:r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没</a:t>
            </a:r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např.:</a:t>
            </a:r>
          </a:p>
          <a:p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我在写字。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zài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xiězì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„Právě píšu.“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我在学英语。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zài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xué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Yīngyǔ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„Právě se učím anglicky.“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我在喝茶。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zài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hē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chá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„Právě piju čaj.“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我在开车。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zài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kāichē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„Právě řídím.“</a:t>
            </a: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我在吃饭。</a:t>
            </a:r>
            <a:r>
              <a:rPr lang="cs-CZ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Wǒ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zài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chīfàn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		</a:t>
            </a: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„Právě jím.“</a:t>
            </a:r>
            <a:endParaRPr lang="cs-CZ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753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146931C3-5949-42DA-92E3-492665C37904}"/>
              </a:ext>
            </a:extLst>
          </p:cNvPr>
          <p:cNvSpPr txBox="1"/>
          <p:nvPr/>
        </p:nvSpPr>
        <p:spPr>
          <a:xfrm>
            <a:off x="571500" y="447675"/>
            <a:ext cx="1072515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PREPOZIČNÍ SLOVESO 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到</a:t>
            </a:r>
            <a:endParaRPr lang="cs-CZ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význam prepozičního slovesa je „do“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význam slovesa je „dojít, dorazit“</a:t>
            </a: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我到北京去。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我去北京。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请到这儿来。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请来这里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这儿。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721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75CADCC-8B23-4DBB-8AA6-00D226755E45}"/>
              </a:ext>
            </a:extLst>
          </p:cNvPr>
          <p:cNvSpPr txBox="1"/>
          <p:nvPr/>
        </p:nvSpPr>
        <p:spPr>
          <a:xfrm>
            <a:off x="552450" y="295275"/>
            <a:ext cx="110871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ZÁLOŽKY</a:t>
            </a: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předložkové vazby = podstatná jména se záložkami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mohou být jednoslabičné i dvouslabičné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nejznámější jednoslabičné jsou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里、上、下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jsou vždy těsně spojeny s podstatným jménem</a:t>
            </a: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často ve vazbě se slovesy existence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有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里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lǐ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(v, uvnitř),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上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shàng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(na, nahoře),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下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xià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(pod, dole)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那本书在桌子上。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桌子上有书。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那支笔在桌子下。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桌子下有笔。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7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472C8A2-A803-4393-B269-8258AB2CCC2A}"/>
              </a:ext>
            </a:extLst>
          </p:cNvPr>
          <p:cNvSpPr txBox="1"/>
          <p:nvPr/>
        </p:nvSpPr>
        <p:spPr>
          <a:xfrm>
            <a:off x="447675" y="240804"/>
            <a:ext cx="11344275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PŘÍSLOVCE 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都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význam „všichni, všechno“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这些字我都不会写。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你的朋友都没来。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我的学生都很聪明。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聪明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ōngmíng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(chytrý)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日本人都很有礼貌。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有礼貌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ǒu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lǐmào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(být zdvořilý</a:t>
            </a:r>
            <a:r>
              <a:rPr lang="cs-CZ" sz="2400" dirty="0"/>
              <a:t>)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韩国菜我都喜欢吃。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韩国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Hánguó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(Jižní Korea)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菜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(jídlo)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喜欢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xǐhuan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(mít rád)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吃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chī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(jíst)</a:t>
            </a:r>
          </a:p>
        </p:txBody>
      </p:sp>
    </p:spTree>
    <p:extLst>
      <p:ext uri="{BB962C8B-B14F-4D97-AF65-F5344CB8AC3E}">
        <p14:creationId xmlns:p14="http://schemas.microsoft.com/office/powerpoint/2010/main" val="1406911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4B95158-1E0C-42A5-B6ED-22C7681100BA}"/>
              </a:ext>
            </a:extLst>
          </p:cNvPr>
          <p:cNvSpPr txBox="1"/>
          <p:nvPr/>
        </p:nvSpPr>
        <p:spPr>
          <a:xfrm>
            <a:off x="700087" y="314325"/>
            <a:ext cx="10791825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ZDŮRAZŇOVACÍ KONSTRUKCE 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cs-CZ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zdůraznění určitého detailu ve větě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spona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sloveso +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hovorové řeči dochází k vypuštění spony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zůstává jen přípona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slovesa</a:t>
            </a:r>
          </a:p>
          <a:p>
            <a:pPr marL="342900" indent="-342900">
              <a:buFontTx/>
              <a:buChar char="-"/>
            </a:pP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你妈妈是做什么的？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我妈妈是大学的老师。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velmi často se objevuje ve větách, které obsahují určení času nebo místa</a:t>
            </a: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这位老师你是在哪儿认识的？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是在学校认识的。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在学校认识的。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你是几月去中国的？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4538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E5FE0CDA-563E-4D0D-A580-B8FA27302B49}"/>
              </a:ext>
            </a:extLst>
          </p:cNvPr>
          <p:cNvSpPr txBox="1"/>
          <p:nvPr/>
        </p:nvSpPr>
        <p:spPr>
          <a:xfrm>
            <a:off x="781050" y="371475"/>
            <a:ext cx="10953750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PŘIBLIŽNÝ POČET</a:t>
            </a:r>
          </a:p>
          <a:p>
            <a:pPr algn="ctr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dva způsoby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číslovky (od 1 do 9) po sobě jdoucí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např.: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四五个人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五六十个人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číslovku připojíme slovo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多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„přes, více než“ nebo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来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„asi, přibližně“ (hovorovější)</a:t>
            </a: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číslovek složených, vyjádřených celými řády</a:t>
            </a:r>
          </a:p>
          <a:p>
            <a:pPr marL="342900" indent="-342900">
              <a:buFontTx/>
              <a:buChar char="-"/>
            </a:pP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měrová jednotka nebo numerativ následuje až za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多 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nebo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来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např.: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二十多个学生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五十来个学生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三百多个老师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4815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BF33A71-C4E1-4652-B164-66F8CD6B6DF8}"/>
              </a:ext>
            </a:extLst>
          </p:cNvPr>
          <p:cNvSpPr txBox="1"/>
          <p:nvPr/>
        </p:nvSpPr>
        <p:spPr>
          <a:xfrm>
            <a:off x="566737" y="180975"/>
            <a:ext cx="11058525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GRAMATICKÁ PŘÍPONA </a:t>
            </a:r>
            <a:r>
              <a:rPr lang="zh-CN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得</a:t>
            </a:r>
            <a:endParaRPr lang="en-US" altLang="zh-C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uvádí adverbiální komplement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následuje za slovesem a před příslovcem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她跳舞跳得很好。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跳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舞</a:t>
            </a:r>
            <a:r>
              <a:rPr lang="zh-CN" alt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iàowǔ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(tančit) 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她舞跳得很好。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他做饭做得很好吃。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做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饭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zuò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fàn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(vařit)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他饭做得很好吃。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好</a:t>
            </a:r>
            <a:r>
              <a:rPr lang="zh-CN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吃</a:t>
            </a:r>
            <a:r>
              <a:rPr lang="cs-CZ" altLang="zh-C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hǎochī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(chutný)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他们说中文说得很好。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cs-CZ" altLang="zh-CN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 neurčitý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他们中文说得很好。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他走得很快。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	+	Př(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		+	Př		+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得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	příslovce</a:t>
            </a:r>
          </a:p>
          <a:p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	+	(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)Př		+	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得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+	příslovce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12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7EEEB63B-ADF8-4702-BA61-2DB5BBD2E257}"/>
              </a:ext>
            </a:extLst>
          </p:cNvPr>
          <p:cNvSpPr txBox="1"/>
          <p:nvPr/>
        </p:nvSpPr>
        <p:spPr>
          <a:xfrm>
            <a:off x="452438" y="342900"/>
            <a:ext cx="11287124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URČENÍ ZPŮSOBU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čínštině bývá příslovečné určení způsobu nejčastěji vyjádřeno příslovcem odvozeným od příslušného přídavného jména (krásný: krásně, rychlý: rychle)</a:t>
            </a: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funkci určení způsobu před slovesem může vystupovat adjektivum, zpravidla ovšem ve spojení s příponou 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地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jednoslabičná adjektiva se zdvojují (druhá slabika se vyslovuje v prvním tónu) – např.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好好地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zh-CN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ǎohāo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，慢慢地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mànmān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některá dvojslabičná adjektiva je také možno zdvojit – např.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紧紧张张地 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j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ǐnjīn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zhāngzhāng</a:t>
            </a:r>
            <a:r>
              <a:rPr lang="cs-CZ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（紧张 </a:t>
            </a:r>
            <a:r>
              <a:rPr lang="en-US" altLang="zh-CN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ǐnzhāng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„nervózní“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cs-CZ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你要好好儿地学习。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„Dobře se uč.“</a:t>
            </a: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他慢慢地走。</a:t>
            </a:r>
            <a:r>
              <a:rPr lang="cs-CZ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„Jde pomalu.“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5193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834</Words>
  <Application>Microsoft Office PowerPoint</Application>
  <PresentationFormat>Širokoúhlá obrazovka</PresentationFormat>
  <Paragraphs>246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Zuzka</dc:creator>
  <cp:lastModifiedBy>Zuzka</cp:lastModifiedBy>
  <cp:revision>30</cp:revision>
  <dcterms:created xsi:type="dcterms:W3CDTF">2019-05-15T14:11:55Z</dcterms:created>
  <dcterms:modified xsi:type="dcterms:W3CDTF">2019-05-15T15:24:07Z</dcterms:modified>
</cp:coreProperties>
</file>