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503" r:id="rId2"/>
    <p:sldId id="504" r:id="rId3"/>
    <p:sldId id="505" r:id="rId4"/>
    <p:sldId id="506" r:id="rId5"/>
    <p:sldId id="507" r:id="rId6"/>
    <p:sldId id="329" r:id="rId7"/>
    <p:sldId id="500" r:id="rId8"/>
    <p:sldId id="330" r:id="rId9"/>
    <p:sldId id="355" r:id="rId10"/>
    <p:sldId id="405" r:id="rId11"/>
    <p:sldId id="379" r:id="rId12"/>
    <p:sldId id="406" r:id="rId13"/>
    <p:sldId id="497" r:id="rId14"/>
    <p:sldId id="498" r:id="rId15"/>
    <p:sldId id="490" r:id="rId16"/>
    <p:sldId id="495" r:id="rId17"/>
    <p:sldId id="496" r:id="rId18"/>
    <p:sldId id="492" r:id="rId19"/>
    <p:sldId id="491" r:id="rId20"/>
    <p:sldId id="493" r:id="rId21"/>
    <p:sldId id="486" r:id="rId22"/>
    <p:sldId id="487" r:id="rId23"/>
    <p:sldId id="508" r:id="rId24"/>
    <p:sldId id="488" r:id="rId25"/>
    <p:sldId id="441" r:id="rId26"/>
    <p:sldId id="470" r:id="rId27"/>
    <p:sldId id="469" r:id="rId28"/>
    <p:sldId id="501" r:id="rId29"/>
    <p:sldId id="502" r:id="rId30"/>
    <p:sldId id="407" r:id="rId31"/>
    <p:sldId id="438" r:id="rId32"/>
    <p:sldId id="439" r:id="rId33"/>
    <p:sldId id="482" r:id="rId34"/>
    <p:sldId id="483" r:id="rId35"/>
    <p:sldId id="484" r:id="rId36"/>
    <p:sldId id="485" r:id="rId37"/>
    <p:sldId id="499" r:id="rId38"/>
    <p:sldId id="433" r:id="rId39"/>
    <p:sldId id="412" r:id="rId40"/>
  </p:sldIdLst>
  <p:sldSz cx="12192000" cy="6858000"/>
  <p:notesSz cx="6858000" cy="9144000"/>
  <p:defaultTextStyle>
    <a:defPPr>
      <a:defRPr lang="zh-CN"/>
    </a:defPPr>
    <a:lvl1pPr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1pPr>
    <a:lvl2pPr marL="608330" indent="-1511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2pPr>
    <a:lvl3pPr marL="1217930" indent="-3035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3pPr>
    <a:lvl4pPr marL="1827530" indent="-4559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4pPr>
    <a:lvl5pPr marL="2437130" indent="-6083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>
          <p15:clr>
            <a:srgbClr val="A4A3A4"/>
          </p15:clr>
        </p15:guide>
        <p15:guide id="2" pos="37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6093"/>
    <a:srgbClr val="4D4D4D"/>
    <a:srgbClr val="FFB14A"/>
    <a:srgbClr val="915169"/>
    <a:srgbClr val="FEFFFF"/>
    <a:srgbClr val="EEECED"/>
    <a:srgbClr val="3F3F3F"/>
    <a:srgbClr val="3B3A3A"/>
    <a:srgbClr val="4E4D4D"/>
    <a:srgbClr val="E8E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99766" autoAdjust="0"/>
  </p:normalViewPr>
  <p:slideViewPr>
    <p:cSldViewPr snapToGrid="0">
      <p:cViewPr varScale="1">
        <p:scale>
          <a:sx n="115" d="100"/>
          <a:sy n="115" d="100"/>
        </p:scale>
        <p:origin x="564" y="108"/>
      </p:cViewPr>
      <p:guideLst>
        <p:guide orient="horz" pos="2040"/>
        <p:guide pos="37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2A628-5979-4657-85CB-1651BBF7C987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188B5-F242-46A8-BC70-F730184234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5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spcBef>
                <a:spcPct val="30000"/>
              </a:spcBef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7295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FADC5A8A-2915-45FF-8245-75070A7CF0E2}" type="slidenum">
              <a:rPr lang="zh-CN" altLang="en-US" smtClean="0">
                <a:solidFill>
                  <a:schemeClr val="tx1"/>
                </a:solidFill>
              </a:rPr>
              <a:t>6</a:t>
            </a:fld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857501" y="1288473"/>
            <a:ext cx="6476999" cy="293716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4800" b="1" i="0">
                <a:ln w="19050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953722" y="4627052"/>
            <a:ext cx="6284557" cy="734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29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30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60854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1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328" y="1574542"/>
            <a:ext cx="9587345" cy="2389874"/>
          </a:xfrm>
          <a:noFill/>
          <a:ln w="57150">
            <a:noFill/>
          </a:ln>
          <a:effectLst/>
        </p:spPr>
        <p:txBody>
          <a:bodyPr anchor="ctr"/>
          <a:lstStyle>
            <a:lvl1pPr algn="ctr">
              <a:lnSpc>
                <a:spcPct val="150000"/>
              </a:lnSpc>
              <a:defRPr sz="4800">
                <a:ln w="3175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27044" y="4419598"/>
            <a:ext cx="9537913" cy="687863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2800" b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017" y="603832"/>
            <a:ext cx="9267825" cy="8484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4063" y="1585054"/>
            <a:ext cx="10680700" cy="477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73B25E68-99F1-4046-B09B-134B52642AC8}" type="datetimeFigureOut">
              <a:rPr lang="zh-CN" altLang="en-US" smtClean="0"/>
              <a:t>2019/4/23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3E3CA578-6D8C-4084-809D-66D25A20E1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939728" y="409864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ln w="3175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357505" indent="-357505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357505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ê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25.jpe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7.png"/><Relationship Id="rId7" Type="http://schemas.openxmlformats.org/officeDocument/2006/relationships/image" Target="../media/image129.png"/><Relationship Id="rId12" Type="http://schemas.openxmlformats.org/officeDocument/2006/relationships/image" Target="../media/image11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11" Type="http://schemas.openxmlformats.org/officeDocument/2006/relationships/image" Target="../media/image133.png"/><Relationship Id="rId5" Type="http://schemas.openxmlformats.org/officeDocument/2006/relationships/image" Target="../media/image117.png"/><Relationship Id="rId10" Type="http://schemas.openxmlformats.org/officeDocument/2006/relationships/image" Target="../media/image132.png"/><Relationship Id="rId4" Type="http://schemas.openxmlformats.org/officeDocument/2006/relationships/image" Target="../media/image128.png"/><Relationship Id="rId9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.kahoot.it/#/?quizId=51d15ddf-8571-4cc0-8cf0-b1ff3ccfbc1d" TargetMode="Externa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B4471A-B068-4F3A-82E0-0A5B3CF57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中国文化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418B1B8-5918-47E5-BE4A-C5687AEFAF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中国的天气</a:t>
            </a:r>
          </a:p>
        </p:txBody>
      </p:sp>
    </p:spTree>
    <p:extLst>
      <p:ext uri="{BB962C8B-B14F-4D97-AF65-F5344CB8AC3E}">
        <p14:creationId xmlns:p14="http://schemas.microsoft.com/office/powerpoint/2010/main" val="4193595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21435" y="453390"/>
            <a:ext cx="134493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1525" y="1687195"/>
            <a:ext cx="20828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饭馆儿里</a:t>
            </a:r>
          </a:p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有什么？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3512304"/>
            <a:ext cx="4762500" cy="31242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993" y="2506304"/>
            <a:ext cx="3197967" cy="4241206"/>
          </a:xfrm>
          <a:prstGeom prst="rect">
            <a:avLst/>
          </a:prstGeom>
        </p:spPr>
      </p:pic>
      <p:pic>
        <p:nvPicPr>
          <p:cNvPr id="32" name="图片 31" descr="115Q91139-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2" r="24878"/>
          <a:stretch>
            <a:fillRect/>
          </a:stretch>
        </p:blipFill>
        <p:spPr>
          <a:xfrm>
            <a:off x="4838700" y="469265"/>
            <a:ext cx="4057015" cy="305816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838700" y="257810"/>
            <a:ext cx="1725930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楷体" panose="02010609060101010101" charset="-122"/>
                <a:ea typeface="楷体" panose="02010609060101010101" charset="-122"/>
              </a:rPr>
              <a:t>师傅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705495" y="5555870"/>
            <a:ext cx="2812292" cy="1058788"/>
            <a:chOff x="2705495" y="5555870"/>
            <a:chExt cx="2812292" cy="1058788"/>
          </a:xfrm>
        </p:grpSpPr>
        <p:sp>
          <p:nvSpPr>
            <p:cNvPr id="21" name="文本框 20"/>
            <p:cNvSpPr txBox="1"/>
            <p:nvPr/>
          </p:nvSpPr>
          <p:spPr>
            <a:xfrm>
              <a:off x="2705495" y="5555870"/>
              <a:ext cx="2812292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点菜</a:t>
              </a: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FA4C0E1-E132-4EC6-9256-84DAE2EED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060" y="6201030"/>
              <a:ext cx="1093162" cy="413628"/>
            </a:xfrm>
            <a:prstGeom prst="rect">
              <a:avLst/>
            </a:prstGeom>
          </p:spPr>
        </p:pic>
      </p:grpSp>
      <p:grpSp>
        <p:nvGrpSpPr>
          <p:cNvPr id="3" name="Skupina 2"/>
          <p:cNvGrpSpPr/>
          <p:nvPr/>
        </p:nvGrpSpPr>
        <p:grpSpPr>
          <a:xfrm>
            <a:off x="4902390" y="4022406"/>
            <a:ext cx="2812292" cy="1140141"/>
            <a:chOff x="4902390" y="4022406"/>
            <a:chExt cx="2812292" cy="1140141"/>
          </a:xfrm>
        </p:grpSpPr>
        <p:sp>
          <p:nvSpPr>
            <p:cNvPr id="20" name="文本框 19"/>
            <p:cNvSpPr txBox="1"/>
            <p:nvPr/>
          </p:nvSpPr>
          <p:spPr>
            <a:xfrm>
              <a:off x="4902390" y="4022406"/>
              <a:ext cx="2812292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服务员</a:t>
              </a: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602D53-A7D8-4742-939C-67AD9AD0A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665" y="4671703"/>
              <a:ext cx="1413034" cy="490844"/>
            </a:xfrm>
            <a:prstGeom prst="rect">
              <a:avLst/>
            </a:prstGeom>
          </p:spPr>
        </p:pic>
      </p:grpSp>
      <p:grpSp>
        <p:nvGrpSpPr>
          <p:cNvPr id="7" name="Skupina 6"/>
          <p:cNvGrpSpPr/>
          <p:nvPr/>
        </p:nvGrpSpPr>
        <p:grpSpPr>
          <a:xfrm>
            <a:off x="10137409" y="1500368"/>
            <a:ext cx="1989098" cy="1004548"/>
            <a:chOff x="10137409" y="1500368"/>
            <a:chExt cx="1989098" cy="1004548"/>
          </a:xfrm>
        </p:grpSpPr>
        <p:sp>
          <p:nvSpPr>
            <p:cNvPr id="29" name="文本框 28"/>
            <p:cNvSpPr txBox="1"/>
            <p:nvPr/>
          </p:nvSpPr>
          <p:spPr>
            <a:xfrm>
              <a:off x="10137409" y="1859756"/>
              <a:ext cx="1989098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上菜</a:t>
              </a: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A487B00-73F6-4F48-82F6-27CF22AB6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0752" y="1500368"/>
              <a:ext cx="1034596" cy="37365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50" y="197509"/>
            <a:ext cx="2820670" cy="20777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49" y="2481228"/>
            <a:ext cx="3129915" cy="1878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15" y="2455899"/>
            <a:ext cx="2532283" cy="2286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25" y="2608282"/>
            <a:ext cx="2534501" cy="1706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465" y="1118910"/>
            <a:ext cx="2921271" cy="19350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129" y="4291008"/>
            <a:ext cx="1635001" cy="24059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853" y="456627"/>
            <a:ext cx="3051209" cy="18363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6020" y="4823460"/>
            <a:ext cx="2251710" cy="187325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980920" y="1171695"/>
            <a:ext cx="2546372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楷体" panose="02010609060101010101" charset="-122"/>
                <a:ea typeface="楷体" panose="02010609060101010101" charset="-122"/>
              </a:rPr>
              <a:t>一盘饺子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7602855" y="5789295"/>
            <a:ext cx="2149475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楷体" panose="02010609060101010101" charset="-122"/>
                <a:ea typeface="楷体" panose="02010609060101010101" charset="-122"/>
              </a:rPr>
              <a:t>一碗米饭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2930" y="4568190"/>
            <a:ext cx="2941955" cy="1901190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3629334" y="361493"/>
            <a:ext cx="12498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楷体" panose="02010609060101010101" charset="-122"/>
                <a:ea typeface="楷体" panose="02010609060101010101" charset="-122"/>
              </a:rPr>
              <a:t>饺子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995" y="4491990"/>
            <a:ext cx="2847975" cy="1609725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689274" y="4026335"/>
            <a:ext cx="2270611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楷体" panose="02010609060101010101" charset="-122"/>
                <a:ea typeface="楷体" panose="02010609060101010101" charset="-122"/>
              </a:rPr>
              <a:t>素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520426" y="1000246"/>
            <a:ext cx="20726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饭馆儿里</a:t>
            </a:r>
          </a:p>
          <a:p>
            <a:pPr algn="ctr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还有什么？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5E40F92-F82F-457B-AABA-E46A5974D4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10" y="71156"/>
            <a:ext cx="870584" cy="369699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F2152001-BD6F-41A9-A93B-76B5B4CF1CBB}"/>
              </a:ext>
            </a:extLst>
          </p:cNvPr>
          <p:cNvGrpSpPr/>
          <p:nvPr/>
        </p:nvGrpSpPr>
        <p:grpSpPr>
          <a:xfrm>
            <a:off x="10461636" y="5691760"/>
            <a:ext cx="1249898" cy="1022028"/>
            <a:chOff x="10461636" y="5691760"/>
            <a:chExt cx="1249898" cy="1022028"/>
          </a:xfrm>
        </p:grpSpPr>
        <p:sp>
          <p:nvSpPr>
            <p:cNvPr id="39" name="文本框 38"/>
            <p:cNvSpPr txBox="1"/>
            <p:nvPr/>
          </p:nvSpPr>
          <p:spPr>
            <a:xfrm>
              <a:off x="10461636" y="5691760"/>
              <a:ext cx="1249898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冰茶</a:t>
              </a: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DAD0756-BCE0-4AC8-AA69-B636C9FD3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447" y="6320117"/>
              <a:ext cx="910364" cy="393671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25C615AF-D38D-4AE7-A64F-9A8B0E4538D1}"/>
              </a:ext>
            </a:extLst>
          </p:cNvPr>
          <p:cNvGrpSpPr/>
          <p:nvPr/>
        </p:nvGrpSpPr>
        <p:grpSpPr>
          <a:xfrm>
            <a:off x="513646" y="5518785"/>
            <a:ext cx="1989098" cy="950595"/>
            <a:chOff x="513646" y="5518785"/>
            <a:chExt cx="1989098" cy="950595"/>
          </a:xfrm>
        </p:grpSpPr>
        <p:sp>
          <p:nvSpPr>
            <p:cNvPr id="45" name="文本框 44"/>
            <p:cNvSpPr txBox="1"/>
            <p:nvPr/>
          </p:nvSpPr>
          <p:spPr>
            <a:xfrm>
              <a:off x="513646" y="5518785"/>
              <a:ext cx="1989098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青菜</a:t>
              </a: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8217262-0616-47F4-ADB3-EEFF0C86D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545" y="6055300"/>
              <a:ext cx="1164061" cy="414080"/>
            </a:xfrm>
            <a:prstGeom prst="rect">
              <a:avLst/>
            </a:prstGeom>
          </p:spPr>
        </p:pic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6C92BC2A-ADC0-4044-A392-17066B253479}"/>
              </a:ext>
            </a:extLst>
          </p:cNvPr>
          <p:cNvGrpSpPr/>
          <p:nvPr/>
        </p:nvGrpSpPr>
        <p:grpSpPr>
          <a:xfrm>
            <a:off x="3452310" y="5536727"/>
            <a:ext cx="1989098" cy="1037145"/>
            <a:chOff x="3599817" y="5141714"/>
            <a:chExt cx="1989098" cy="1037145"/>
          </a:xfrm>
        </p:grpSpPr>
        <p:sp>
          <p:nvSpPr>
            <p:cNvPr id="26" name="文本框 25"/>
            <p:cNvSpPr txBox="1"/>
            <p:nvPr/>
          </p:nvSpPr>
          <p:spPr>
            <a:xfrm>
              <a:off x="3599817" y="5141714"/>
              <a:ext cx="1989098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白菜</a:t>
              </a: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C09DDEE-A385-4890-B26F-88B87F5CF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852" y="5786875"/>
              <a:ext cx="790505" cy="391984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6AAAE0BF-C8AF-47D3-8016-6C5F8204B7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15" y="3705552"/>
            <a:ext cx="487269" cy="404076"/>
          </a:xfrm>
          <a:prstGeom prst="rect">
            <a:avLst/>
          </a:prstGeom>
        </p:spPr>
      </p:pic>
      <p:grpSp>
        <p:nvGrpSpPr>
          <p:cNvPr id="51" name="组合 50">
            <a:extLst>
              <a:ext uri="{FF2B5EF4-FFF2-40B4-BE49-F238E27FC236}">
                <a16:creationId xmlns:a16="http://schemas.microsoft.com/office/drawing/2014/main" id="{14556ED3-728E-4142-BD78-E3A504B9CB36}"/>
              </a:ext>
            </a:extLst>
          </p:cNvPr>
          <p:cNvGrpSpPr/>
          <p:nvPr/>
        </p:nvGrpSpPr>
        <p:grpSpPr>
          <a:xfrm>
            <a:off x="396985" y="1988352"/>
            <a:ext cx="2203179" cy="1084795"/>
            <a:chOff x="362876" y="2482674"/>
            <a:chExt cx="2203179" cy="1084795"/>
          </a:xfrm>
        </p:grpSpPr>
        <p:sp>
          <p:nvSpPr>
            <p:cNvPr id="27" name="文本框 26"/>
            <p:cNvSpPr txBox="1"/>
            <p:nvPr/>
          </p:nvSpPr>
          <p:spPr>
            <a:xfrm>
              <a:off x="362876" y="2922309"/>
              <a:ext cx="2203179" cy="645160"/>
            </a:xfrm>
            <a:prstGeom prst="rect">
              <a:avLst/>
            </a:prstGeom>
            <a:solidFill>
              <a:srgbClr val="FFB14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家常豆腐</a:t>
              </a: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D103CD3-4ECA-42BD-B2BA-31C38F905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67" y="2482675"/>
              <a:ext cx="871878" cy="43963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3DABE8C-4FCE-4812-A54A-BFE7BDEA8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576" y="2482674"/>
              <a:ext cx="871877" cy="439635"/>
            </a:xfrm>
            <a:prstGeom prst="rect">
              <a:avLst/>
            </a:prstGeom>
          </p:spPr>
        </p:pic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8BCB9E2-76C5-4E15-B134-D29F63CDA640}"/>
              </a:ext>
            </a:extLst>
          </p:cNvPr>
          <p:cNvGrpSpPr/>
          <p:nvPr/>
        </p:nvGrpSpPr>
        <p:grpSpPr>
          <a:xfrm>
            <a:off x="6772098" y="2796466"/>
            <a:ext cx="1989098" cy="1073956"/>
            <a:chOff x="6772098" y="2796466"/>
            <a:chExt cx="1989098" cy="1073956"/>
          </a:xfrm>
        </p:grpSpPr>
        <p:sp>
          <p:nvSpPr>
            <p:cNvPr id="32" name="文本框 31"/>
            <p:cNvSpPr txBox="1"/>
            <p:nvPr/>
          </p:nvSpPr>
          <p:spPr>
            <a:xfrm>
              <a:off x="6772098" y="3225262"/>
              <a:ext cx="1989098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酸辣汤</a:t>
              </a: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65099A8-309F-4547-A197-C21C438EF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941" y="2796466"/>
              <a:ext cx="1290844" cy="42879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719E2DF1-0CB7-435B-B79B-2851CB26AB8B}"/>
              </a:ext>
            </a:extLst>
          </p:cNvPr>
          <p:cNvGrpSpPr/>
          <p:nvPr/>
        </p:nvGrpSpPr>
        <p:grpSpPr>
          <a:xfrm>
            <a:off x="8501572" y="-19457"/>
            <a:ext cx="2270611" cy="812858"/>
            <a:chOff x="8501572" y="-19457"/>
            <a:chExt cx="2270611" cy="812858"/>
          </a:xfrm>
        </p:grpSpPr>
        <p:sp>
          <p:nvSpPr>
            <p:cNvPr id="40" name="文本框 39"/>
            <p:cNvSpPr txBox="1"/>
            <p:nvPr/>
          </p:nvSpPr>
          <p:spPr>
            <a:xfrm>
              <a:off x="8501572" y="148241"/>
              <a:ext cx="2270611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肉</a:t>
              </a:r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5A2D5C7-1246-44A0-B284-1F8206EF2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5489" y="-19457"/>
              <a:ext cx="562776" cy="36149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E63E382-14F1-48F0-ABE1-53851CA7F7F6}"/>
              </a:ext>
            </a:extLst>
          </p:cNvPr>
          <p:cNvGrpSpPr/>
          <p:nvPr/>
        </p:nvGrpSpPr>
        <p:grpSpPr>
          <a:xfrm>
            <a:off x="6348653" y="88903"/>
            <a:ext cx="2270611" cy="892700"/>
            <a:chOff x="6348653" y="88903"/>
            <a:chExt cx="2270611" cy="892700"/>
          </a:xfrm>
        </p:grpSpPr>
        <p:sp>
          <p:nvSpPr>
            <p:cNvPr id="31" name="文本框 30"/>
            <p:cNvSpPr txBox="1"/>
            <p:nvPr/>
          </p:nvSpPr>
          <p:spPr>
            <a:xfrm>
              <a:off x="6348653" y="336443"/>
              <a:ext cx="2270611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红烧牛肉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8FF89C3-FD77-4ED1-8805-7285B8D19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012" y="88903"/>
              <a:ext cx="962370" cy="3826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0F35FD2-4D8E-4A6F-BC53-5A389C200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938" y="133356"/>
              <a:ext cx="748234" cy="338175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8607D49-68F6-42E1-8A60-9B3A0FE2CF0B}"/>
              </a:ext>
            </a:extLst>
          </p:cNvPr>
          <p:cNvGrpSpPr/>
          <p:nvPr/>
        </p:nvGrpSpPr>
        <p:grpSpPr>
          <a:xfrm>
            <a:off x="9691043" y="1462708"/>
            <a:ext cx="1989098" cy="895504"/>
            <a:chOff x="9691043" y="1462708"/>
            <a:chExt cx="1989098" cy="895504"/>
          </a:xfrm>
        </p:grpSpPr>
        <p:sp>
          <p:nvSpPr>
            <p:cNvPr id="28" name="文本框 27"/>
            <p:cNvSpPr txBox="1"/>
            <p:nvPr/>
          </p:nvSpPr>
          <p:spPr>
            <a:xfrm>
              <a:off x="9691043" y="1713052"/>
              <a:ext cx="1989098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糖醋鱼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0A68A68-A9FD-491C-B6E3-37242C837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7338" y="1462708"/>
              <a:ext cx="1396507" cy="366409"/>
            </a:xfrm>
            <a:prstGeom prst="rect">
              <a:avLst/>
            </a:prstGeom>
          </p:spPr>
        </p:pic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40C8C6DB-403F-4864-8625-47826FA0B87B}"/>
              </a:ext>
            </a:extLst>
          </p:cNvPr>
          <p:cNvGrpSpPr/>
          <p:nvPr/>
        </p:nvGrpSpPr>
        <p:grpSpPr>
          <a:xfrm>
            <a:off x="3333174" y="2232310"/>
            <a:ext cx="2358212" cy="1002598"/>
            <a:chOff x="3288581" y="2373893"/>
            <a:chExt cx="2358212" cy="1002598"/>
          </a:xfrm>
        </p:grpSpPr>
        <p:sp>
          <p:nvSpPr>
            <p:cNvPr id="30" name="文本框 29"/>
            <p:cNvSpPr txBox="1"/>
            <p:nvPr/>
          </p:nvSpPr>
          <p:spPr>
            <a:xfrm>
              <a:off x="3288581" y="2731331"/>
              <a:ext cx="2358212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凉拌黄瓜</a:t>
              </a: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CA36289-6AD4-42F5-97DE-DC1471ECF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310" y="2395651"/>
              <a:ext cx="950784" cy="390734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64592854-8561-4D0E-9548-945880BE7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7376" y="2373893"/>
              <a:ext cx="953157" cy="419072"/>
            </a:xfrm>
            <a:prstGeom prst="rect">
              <a:avLst/>
            </a:prstGeom>
          </p:spPr>
        </p:pic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04E8AFF7-61FE-4216-8ECC-000E936874CC}"/>
              </a:ext>
            </a:extLst>
          </p:cNvPr>
          <p:cNvGrpSpPr/>
          <p:nvPr/>
        </p:nvGrpSpPr>
        <p:grpSpPr>
          <a:xfrm>
            <a:off x="8053379" y="4621422"/>
            <a:ext cx="1249898" cy="1070261"/>
            <a:chOff x="8053379" y="4621422"/>
            <a:chExt cx="1249898" cy="1070261"/>
          </a:xfrm>
        </p:grpSpPr>
        <p:sp>
          <p:nvSpPr>
            <p:cNvPr id="37" name="文本框 36"/>
            <p:cNvSpPr txBox="1"/>
            <p:nvPr/>
          </p:nvSpPr>
          <p:spPr>
            <a:xfrm>
              <a:off x="8053379" y="5046523"/>
              <a:ext cx="1249898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米饭</a:t>
              </a:r>
            </a:p>
          </p:txBody>
        </p:sp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3F27BEB5-AA3E-489A-9503-404DAB79A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380" y="4621422"/>
              <a:ext cx="955085" cy="40407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  <p:bldP spid="43" grpId="0" animBg="1"/>
      <p:bldP spid="41" grpId="0" animBg="1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02" y="392211"/>
            <a:ext cx="3103467" cy="22014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810" y="688340"/>
            <a:ext cx="3748405" cy="20847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510" y="3317238"/>
            <a:ext cx="4684400" cy="30164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8351" y="3393379"/>
            <a:ext cx="2266345" cy="210035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883313" y="4740153"/>
            <a:ext cx="1989098" cy="199961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</a:t>
            </a:r>
            <a:r>
              <a:rPr kumimoji="1" lang="en-US" altLang="zh-CN" sz="2800" b="1" dirty="0" err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jiàng</a:t>
            </a:r>
            <a:endParaRPr kumimoji="1" lang="en-US" altLang="zh-CN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kumimoji="1"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辣椒酱</a:t>
            </a:r>
            <a:endParaRPr kumimoji="1" lang="en-US" altLang="zh-CN" sz="3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kumimoji="1"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chili</a:t>
            </a:r>
            <a:r>
              <a:rPr kumimoji="1"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sauce</a:t>
            </a:r>
            <a:endParaRPr kumimoji="1"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5" y="2773003"/>
            <a:ext cx="3651829" cy="39516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6375" y="1650365"/>
            <a:ext cx="2619375" cy="17430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096375" y="151130"/>
            <a:ext cx="1711325" cy="150685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b="1" dirty="0" err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làjiāo</a:t>
            </a:r>
            <a:endParaRPr kumimoji="1" lang="en-US" altLang="zh-CN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kumimoji="1"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辣椒</a:t>
            </a:r>
            <a:endParaRPr kumimoji="1" lang="en-US" altLang="zh-CN" sz="3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kumimoji="1"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chili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B1B40A4-E211-42B8-B7D2-7CFAB0176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" y="3826276"/>
            <a:ext cx="1268747" cy="54829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1C1AB55-2A39-47E0-B2BB-02DB954AC20E}"/>
              </a:ext>
            </a:extLst>
          </p:cNvPr>
          <p:cNvGrpSpPr/>
          <p:nvPr/>
        </p:nvGrpSpPr>
        <p:grpSpPr>
          <a:xfrm>
            <a:off x="1845433" y="679102"/>
            <a:ext cx="1989098" cy="1090921"/>
            <a:chOff x="1845433" y="679102"/>
            <a:chExt cx="1989098" cy="1090921"/>
          </a:xfrm>
        </p:grpSpPr>
        <p:sp>
          <p:nvSpPr>
            <p:cNvPr id="15" name="文本框 14"/>
            <p:cNvSpPr txBox="1"/>
            <p:nvPr/>
          </p:nvSpPr>
          <p:spPr>
            <a:xfrm>
              <a:off x="1845433" y="1124863"/>
              <a:ext cx="1989098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盐</a:t>
              </a: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CABB9DA-7D07-43BF-B932-22C7F41A5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607" y="679102"/>
              <a:ext cx="819256" cy="445761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E46AC16-38B9-4918-8E04-FD514BD438B6}"/>
              </a:ext>
            </a:extLst>
          </p:cNvPr>
          <p:cNvGrpSpPr/>
          <p:nvPr/>
        </p:nvGrpSpPr>
        <p:grpSpPr>
          <a:xfrm>
            <a:off x="5101451" y="312309"/>
            <a:ext cx="1989098" cy="1030283"/>
            <a:chOff x="5101451" y="330064"/>
            <a:chExt cx="1989098" cy="1030283"/>
          </a:xfrm>
        </p:grpSpPr>
        <p:sp>
          <p:nvSpPr>
            <p:cNvPr id="16" name="文本框 15"/>
            <p:cNvSpPr txBox="1"/>
            <p:nvPr/>
          </p:nvSpPr>
          <p:spPr>
            <a:xfrm>
              <a:off x="5101451" y="714016"/>
              <a:ext cx="1989098" cy="64633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dirty="0"/>
                <a:t>糖</a:t>
              </a: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190447F-EF20-456E-91EC-97EC602F0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061" y="330064"/>
              <a:ext cx="877292" cy="430649"/>
            </a:xfrm>
            <a:prstGeom prst="rect">
              <a:avLst/>
            </a:prstGeom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797CC0C-3F0B-41F7-98F6-1A391B12A024}"/>
              </a:ext>
            </a:extLst>
          </p:cNvPr>
          <p:cNvGrpSpPr/>
          <p:nvPr/>
        </p:nvGrpSpPr>
        <p:grpSpPr>
          <a:xfrm>
            <a:off x="6462353" y="1905189"/>
            <a:ext cx="1989098" cy="919433"/>
            <a:chOff x="6462353" y="1905189"/>
            <a:chExt cx="1989098" cy="919433"/>
          </a:xfrm>
        </p:grpSpPr>
        <p:sp>
          <p:nvSpPr>
            <p:cNvPr id="22" name="文本框 21"/>
            <p:cNvSpPr txBox="1"/>
            <p:nvPr/>
          </p:nvSpPr>
          <p:spPr>
            <a:xfrm>
              <a:off x="6462353" y="2178291"/>
              <a:ext cx="1989098" cy="64633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dirty="0"/>
                <a:t>甜甜的</a:t>
              </a: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AB7E23F-CFB1-4BA3-ABF9-446A270CE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217" y="1905189"/>
              <a:ext cx="560077" cy="357483"/>
            </a:xfrm>
            <a:prstGeom prst="rect">
              <a:avLst/>
            </a:prstGeom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5217111-CB94-4ACD-8A34-D0D3E6D1D294}"/>
              </a:ext>
            </a:extLst>
          </p:cNvPr>
          <p:cNvGrpSpPr/>
          <p:nvPr/>
        </p:nvGrpSpPr>
        <p:grpSpPr>
          <a:xfrm>
            <a:off x="4287084" y="4264070"/>
            <a:ext cx="1989098" cy="968783"/>
            <a:chOff x="4287084" y="4264070"/>
            <a:chExt cx="1989098" cy="968783"/>
          </a:xfrm>
        </p:grpSpPr>
        <p:sp>
          <p:nvSpPr>
            <p:cNvPr id="17" name="文本框 16"/>
            <p:cNvSpPr txBox="1"/>
            <p:nvPr/>
          </p:nvSpPr>
          <p:spPr>
            <a:xfrm>
              <a:off x="4287084" y="4587693"/>
              <a:ext cx="1989098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醋</a:t>
              </a: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32CC55-0633-48D4-A368-A4715C612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369" y="4264070"/>
              <a:ext cx="361276" cy="436541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1915C95-253F-4613-8788-15860DA5BAE4}"/>
              </a:ext>
            </a:extLst>
          </p:cNvPr>
          <p:cNvGrpSpPr/>
          <p:nvPr/>
        </p:nvGrpSpPr>
        <p:grpSpPr>
          <a:xfrm>
            <a:off x="6023707" y="4949689"/>
            <a:ext cx="1989098" cy="931063"/>
            <a:chOff x="6023707" y="4949689"/>
            <a:chExt cx="1989098" cy="931063"/>
          </a:xfrm>
        </p:grpSpPr>
        <p:sp>
          <p:nvSpPr>
            <p:cNvPr id="18" name="文本框 17"/>
            <p:cNvSpPr txBox="1"/>
            <p:nvPr/>
          </p:nvSpPr>
          <p:spPr>
            <a:xfrm>
              <a:off x="6023707" y="5235592"/>
              <a:ext cx="1989098" cy="64516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latin typeface="楷体" panose="02010609060101010101" charset="-122"/>
                  <a:ea typeface="楷体" panose="02010609060101010101" charset="-122"/>
                </a:rPr>
                <a:t>酸酸的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84202E0-DB38-4CA9-B677-13E10EDA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877" y="4949689"/>
              <a:ext cx="511461" cy="36340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FEB986-CF39-48CD-9F07-C8AB22E18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92" y="257453"/>
            <a:ext cx="6533965" cy="660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9D67156-5C0C-4B3C-9A52-1D3B1320B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24" y="54619"/>
            <a:ext cx="5974598" cy="17872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EA2174D-13B8-4B9D-B2E0-346CFFCFA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24" y="1841898"/>
            <a:ext cx="5913632" cy="494372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66A2D5F-B84B-413C-AEDE-C2F8581186BC}"/>
              </a:ext>
            </a:extLst>
          </p:cNvPr>
          <p:cNvSpPr txBox="1"/>
          <p:nvPr/>
        </p:nvSpPr>
        <p:spPr>
          <a:xfrm>
            <a:off x="8834687" y="2388093"/>
            <a:ext cx="283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食物有哪些？</a:t>
            </a:r>
          </a:p>
        </p:txBody>
      </p:sp>
    </p:spTree>
    <p:extLst>
      <p:ext uri="{BB962C8B-B14F-4D97-AF65-F5344CB8AC3E}">
        <p14:creationId xmlns:p14="http://schemas.microsoft.com/office/powerpoint/2010/main" val="30664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197012" y="211149"/>
            <a:ext cx="964311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+ 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 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Measure Word + Object + 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545" y="1796415"/>
            <a:ext cx="2619375" cy="1743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42255" y="2437765"/>
            <a:ext cx="1775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杯  喝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518400" y="2437765"/>
            <a:ext cx="4025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爸爸一杯茶都没喝。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1737360"/>
            <a:ext cx="1576705" cy="18021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4115435"/>
            <a:ext cx="2676525" cy="1714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625" y="4272915"/>
            <a:ext cx="3267075" cy="14001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235065" y="4712335"/>
            <a:ext cx="1775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块  有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959090" y="4712335"/>
            <a:ext cx="4025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他一块钱都没有。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9BE95B4-4E1C-4466-B1D1-CC30E5AF3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08" y="749407"/>
            <a:ext cx="7415153" cy="88109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23645" y="544830"/>
            <a:ext cx="964311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Measure Word + Object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673600" y="2350135"/>
            <a:ext cx="158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支      拿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065010" y="2350770"/>
            <a:ext cx="3408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他一支笔也没拿。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540" y="1854200"/>
            <a:ext cx="3028950" cy="15144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944110" y="4906010"/>
            <a:ext cx="158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个      有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244715" y="4905375"/>
            <a:ext cx="412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饭馆儿一个位子也没有。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35" y="3953510"/>
            <a:ext cx="3489960" cy="242633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9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23645" y="544830"/>
            <a:ext cx="964311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Measure Word + Object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</a:p>
        </p:txBody>
      </p:sp>
      <p:pic>
        <p:nvPicPr>
          <p:cNvPr id="25" name="图片 24" descr="图片包含 服装, 人员, 室内&#10;&#10;&#10;&#10;自动生成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46" y="1620322"/>
            <a:ext cx="3175000" cy="22035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927600" y="2350135"/>
            <a:ext cx="158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件      买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166610" y="2350770"/>
            <a:ext cx="4090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姐姐一件衣服也没买。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46" y="4117633"/>
            <a:ext cx="3175000" cy="238740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27600" y="5050155"/>
            <a:ext cx="158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本      看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66610" y="5050155"/>
            <a:ext cx="4090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/>
              <a:t>弟弟一本书都没看。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56005" y="518795"/>
            <a:ext cx="10028555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 + (Subject)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Measure Word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</a:p>
        </p:txBody>
      </p:sp>
      <p:pic>
        <p:nvPicPr>
          <p:cNvPr id="19" name="图片 18" descr="kaden_CD_DV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261" y="1659360"/>
            <a:ext cx="1070279" cy="1220552"/>
          </a:xfrm>
          <a:prstGeom prst="rect">
            <a:avLst/>
          </a:prstGeom>
        </p:spPr>
      </p:pic>
      <p:sp>
        <p:nvSpPr>
          <p:cNvPr id="26" name="文字方塊 18"/>
          <p:cNvSpPr txBox="1"/>
          <p:nvPr/>
        </p:nvSpPr>
        <p:spPr>
          <a:xfrm>
            <a:off x="3626119" y="2038657"/>
            <a:ext cx="163995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  张      看</a:t>
            </a:r>
            <a:endParaRPr lang="en-US" altLang="zh-CN" sz="2800" b="1" dirty="0"/>
          </a:p>
        </p:txBody>
      </p:sp>
      <p:sp>
        <p:nvSpPr>
          <p:cNvPr id="30" name="文本框 29"/>
          <p:cNvSpPr txBox="1"/>
          <p:nvPr/>
        </p:nvSpPr>
        <p:spPr>
          <a:xfrm>
            <a:off x="5785485" y="2038350"/>
            <a:ext cx="5026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这两张碟，我一张也没看。</a:t>
            </a:r>
          </a:p>
        </p:txBody>
      </p:sp>
      <p:pic>
        <p:nvPicPr>
          <p:cNvPr id="3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784" y="3739160"/>
            <a:ext cx="1545026" cy="1388568"/>
          </a:xfrm>
          <a:prstGeom prst="rect">
            <a:avLst/>
          </a:prstGeom>
        </p:spPr>
      </p:pic>
      <p:pic>
        <p:nvPicPr>
          <p:cNvPr id="21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893" y="3729304"/>
            <a:ext cx="1551336" cy="1394239"/>
          </a:xfrm>
          <a:prstGeom prst="rect">
            <a:avLst/>
          </a:prstGeom>
        </p:spPr>
      </p:pic>
      <p:pic>
        <p:nvPicPr>
          <p:cNvPr id="4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376" y="3744122"/>
            <a:ext cx="1551336" cy="1394239"/>
          </a:xfrm>
          <a:prstGeom prst="rect">
            <a:avLst/>
          </a:prstGeom>
        </p:spPr>
      </p:pic>
      <p:sp>
        <p:nvSpPr>
          <p:cNvPr id="5" name="文字方塊 18"/>
          <p:cNvSpPr txBox="1"/>
          <p:nvPr/>
        </p:nvSpPr>
        <p:spPr>
          <a:xfrm>
            <a:off x="5713730" y="4180205"/>
            <a:ext cx="2180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  杯       喝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785485" y="5138420"/>
            <a:ext cx="5026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这三杯可乐，我一杯也没喝。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56005" y="518795"/>
            <a:ext cx="10028555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 + (Subject)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Measure Word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</a:p>
        </p:txBody>
      </p:sp>
      <p:pic>
        <p:nvPicPr>
          <p:cNvPr id="10" name="图片 9" descr="tozan_kuts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640" y="4775835"/>
            <a:ext cx="1416050" cy="1357630"/>
          </a:xfrm>
          <a:prstGeom prst="rect">
            <a:avLst/>
          </a:prstGeom>
        </p:spPr>
      </p:pic>
      <p:pic>
        <p:nvPicPr>
          <p:cNvPr id="27" name="图片 26" descr="fuku_tatam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960" y="1474470"/>
            <a:ext cx="1629410" cy="1629410"/>
          </a:xfrm>
          <a:prstGeom prst="rect">
            <a:avLst/>
          </a:prstGeom>
        </p:spPr>
      </p:pic>
      <p:pic>
        <p:nvPicPr>
          <p:cNvPr id="28" name="图片 27" descr="dame_wom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970" y="1459230"/>
            <a:ext cx="1374775" cy="164465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442970" y="3080385"/>
            <a:ext cx="1461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dirty="0">
                <a:latin typeface="楷体" panose="02010609060101010101" charset="-122"/>
                <a:ea typeface="楷体" panose="02010609060101010101" charset="-122"/>
                <a:sym typeface="+mn-ea"/>
              </a:rPr>
              <a:t>不喜欢</a:t>
            </a:r>
            <a:endParaRPr lang="zh-CN" altLang="zh-CN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524500" y="2212340"/>
            <a:ext cx="5142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这些衬衫，我一件也不喜欢。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370" y="3885565"/>
            <a:ext cx="2057400" cy="22193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711960" y="4315460"/>
            <a:ext cx="1461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zh-CN" dirty="0">
                <a:latin typeface="楷体" panose="02010609060101010101" charset="-122"/>
                <a:ea typeface="楷体" panose="02010609060101010101" charset="-122"/>
                <a:sym typeface="+mn-ea"/>
              </a:rPr>
              <a:t>哥哥的鞋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5948045" y="4814570"/>
            <a:ext cx="5530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哥哥的鞋，弟弟一双都不能穿。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BAC8262-4927-48D3-9406-DC8D81131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42" y="523783"/>
            <a:ext cx="8620217" cy="50513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47DECC5-DEF0-44E0-BDDD-0A75043975A2}"/>
              </a:ext>
            </a:extLst>
          </p:cNvPr>
          <p:cNvSpPr txBox="1"/>
          <p:nvPr/>
        </p:nvSpPr>
        <p:spPr>
          <a:xfrm>
            <a:off x="9951868" y="2254928"/>
            <a:ext cx="264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秦岭</a:t>
            </a:r>
            <a:r>
              <a:rPr lang="en-US" altLang="zh-CN" dirty="0"/>
              <a:t>—</a:t>
            </a:r>
            <a:r>
              <a:rPr lang="zh-CN" altLang="en-US" dirty="0"/>
              <a:t>淮河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EEC343-F515-48FF-9D98-DD6467813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777" y="2804806"/>
            <a:ext cx="2202371" cy="2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92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80185" y="480695"/>
            <a:ext cx="9230995" cy="5835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+ 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一点儿 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Object + 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</a:p>
        </p:txBody>
      </p:sp>
      <p:pic>
        <p:nvPicPr>
          <p:cNvPr id="19" name="图片 18" descr="kaden_CD_DV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770" y="3278505"/>
            <a:ext cx="1243965" cy="1419225"/>
          </a:xfrm>
          <a:prstGeom prst="rect">
            <a:avLst/>
          </a:prstGeom>
        </p:spPr>
      </p:pic>
      <p:sp>
        <p:nvSpPr>
          <p:cNvPr id="3" name="文字方塊 18"/>
          <p:cNvSpPr txBox="1"/>
          <p:nvPr/>
        </p:nvSpPr>
        <p:spPr>
          <a:xfrm>
            <a:off x="6243320" y="3625215"/>
            <a:ext cx="467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这张碟一点儿都不好看。</a:t>
            </a:r>
          </a:p>
        </p:txBody>
      </p:sp>
      <p:pic>
        <p:nvPicPr>
          <p:cNvPr id="4" name="图片 3" descr="tree4_fuy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5" y="4210685"/>
            <a:ext cx="1755775" cy="2388870"/>
          </a:xfrm>
          <a:prstGeom prst="rect">
            <a:avLst/>
          </a:prstGeom>
        </p:spPr>
      </p:pic>
      <p:pic>
        <p:nvPicPr>
          <p:cNvPr id="5" name="图片 4" descr="sick_atsui_wom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320" y="4809490"/>
            <a:ext cx="1790065" cy="17900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07585" y="6077585"/>
            <a:ext cx="102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不冷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903095" y="5676900"/>
            <a:ext cx="14058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香港的冬天</a:t>
            </a:r>
          </a:p>
        </p:txBody>
      </p:sp>
      <p:sp>
        <p:nvSpPr>
          <p:cNvPr id="10" name="文字方塊 18"/>
          <p:cNvSpPr txBox="1"/>
          <p:nvPr/>
        </p:nvSpPr>
        <p:spPr>
          <a:xfrm>
            <a:off x="6243320" y="5367020"/>
            <a:ext cx="467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香港的冬天一点儿都不冷。</a:t>
            </a:r>
          </a:p>
        </p:txBody>
      </p:sp>
      <p:pic>
        <p:nvPicPr>
          <p:cNvPr id="12" name="图片 11" descr="cooking_mam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525" y="1336675"/>
            <a:ext cx="1821180" cy="1854835"/>
          </a:xfrm>
          <a:prstGeom prst="rect">
            <a:avLst/>
          </a:prstGeom>
        </p:spPr>
      </p:pic>
      <p:pic>
        <p:nvPicPr>
          <p:cNvPr id="13" name="图片 12" descr="cooking12_ajitsuk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675" y="1597660"/>
            <a:ext cx="1610995" cy="1490345"/>
          </a:xfrm>
          <a:prstGeom prst="rect">
            <a:avLst/>
          </a:prstGeom>
        </p:spPr>
      </p:pic>
      <p:sp>
        <p:nvSpPr>
          <p:cNvPr id="14" name="流程图: 汇总连接 13"/>
          <p:cNvSpPr/>
          <p:nvPr/>
        </p:nvSpPr>
        <p:spPr>
          <a:xfrm>
            <a:off x="1395730" y="1605915"/>
            <a:ext cx="1662430" cy="1275715"/>
          </a:xfrm>
          <a:prstGeom prst="flowChartSummingJunction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692400" y="1215390"/>
            <a:ext cx="102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味精</a:t>
            </a:r>
          </a:p>
        </p:txBody>
      </p:sp>
      <p:sp>
        <p:nvSpPr>
          <p:cNvPr id="16" name="文字方塊 18"/>
          <p:cNvSpPr txBox="1"/>
          <p:nvPr/>
        </p:nvSpPr>
        <p:spPr>
          <a:xfrm>
            <a:off x="6243320" y="2042160"/>
            <a:ext cx="4917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妈妈做菜一点儿味精都不放。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56"/>
            <a:ext cx="2840387" cy="171339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93254" y="384373"/>
            <a:ext cx="429768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老师希望你们</a:t>
            </a:r>
          </a:p>
        </p:txBody>
      </p:sp>
      <p:sp>
        <p:nvSpPr>
          <p:cNvPr id="2" name="矩形 1"/>
          <p:cNvSpPr/>
          <p:nvPr/>
        </p:nvSpPr>
        <p:spPr>
          <a:xfrm>
            <a:off x="842309" y="165879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48460" y="1880870"/>
            <a:ext cx="1867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说中文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72" y="1610029"/>
            <a:ext cx="1593601" cy="11693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42309" y="3047179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663083" y="3270859"/>
            <a:ext cx="203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来上课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72" y="2945138"/>
            <a:ext cx="1593601" cy="116934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42308" y="43740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663083" y="4531760"/>
            <a:ext cx="159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写汉字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64" y="4173739"/>
            <a:ext cx="1535209" cy="114636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42308" y="559225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663083" y="5822189"/>
            <a:ext cx="197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做运动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65" y="5379360"/>
            <a:ext cx="1464188" cy="1351106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6500573" y="171658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279689" y="1930087"/>
            <a:ext cx="1855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说英语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058" y="1525314"/>
            <a:ext cx="1855433" cy="1013004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6487873" y="3054559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</a:p>
        </p:txBody>
      </p:sp>
      <p:sp>
        <p:nvSpPr>
          <p:cNvPr id="33" name="矩形 32"/>
          <p:cNvSpPr/>
          <p:nvPr/>
        </p:nvSpPr>
        <p:spPr>
          <a:xfrm>
            <a:off x="6487873" y="4349929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</a:p>
        </p:txBody>
      </p:sp>
      <p:sp>
        <p:nvSpPr>
          <p:cNvPr id="34" name="矩形 33"/>
          <p:cNvSpPr/>
          <p:nvPr/>
        </p:nvSpPr>
        <p:spPr>
          <a:xfrm>
            <a:off x="6487873" y="557948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7292145" y="3237745"/>
            <a:ext cx="224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说捷克语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75" y="2779458"/>
            <a:ext cx="1770723" cy="1013004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7368540" y="5827395"/>
            <a:ext cx="2127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吃麦当劳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87" y="5479525"/>
            <a:ext cx="2042337" cy="1212841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7388687" y="4577848"/>
            <a:ext cx="16956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玩手机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8335" y="3902075"/>
            <a:ext cx="2202815" cy="14662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  <p:bldP spid="21" grpId="0"/>
      <p:bldP spid="24" grpId="0"/>
      <p:bldP spid="26" grpId="0"/>
      <p:bldP spid="27" grpId="0"/>
      <p:bldP spid="29" grpId="0"/>
      <p:bldP spid="30" grpId="0"/>
      <p:bldP spid="32" grpId="0"/>
      <p:bldP spid="33" grpId="0"/>
      <p:bldP spid="34" grpId="0"/>
      <p:bldP spid="35" grpId="0"/>
      <p:bldP spid="37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03245" y="4110355"/>
            <a:ext cx="87312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</a:p>
        </p:txBody>
      </p:sp>
      <p:sp>
        <p:nvSpPr>
          <p:cNvPr id="10" name="矩形 9"/>
          <p:cNvSpPr/>
          <p:nvPr/>
        </p:nvSpPr>
        <p:spPr>
          <a:xfrm>
            <a:off x="3103245" y="5175250"/>
            <a:ext cx="87312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</a:p>
        </p:txBody>
      </p:sp>
      <p:sp>
        <p:nvSpPr>
          <p:cNvPr id="19" name="矩形 18"/>
          <p:cNvSpPr/>
          <p:nvPr/>
        </p:nvSpPr>
        <p:spPr>
          <a:xfrm>
            <a:off x="7073900" y="2918460"/>
            <a:ext cx="87312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</a:p>
        </p:txBody>
      </p:sp>
      <p:sp>
        <p:nvSpPr>
          <p:cNvPr id="21" name="矩形 20"/>
          <p:cNvSpPr/>
          <p:nvPr/>
        </p:nvSpPr>
        <p:spPr>
          <a:xfrm>
            <a:off x="7073900" y="4050665"/>
            <a:ext cx="87312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</a:p>
        </p:txBody>
      </p:sp>
      <p:sp>
        <p:nvSpPr>
          <p:cNvPr id="24" name="矩形 23"/>
          <p:cNvSpPr/>
          <p:nvPr/>
        </p:nvSpPr>
        <p:spPr>
          <a:xfrm>
            <a:off x="7073900" y="5102225"/>
            <a:ext cx="87312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5240"/>
            <a:ext cx="2789555" cy="23876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075584" y="195399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</a:p>
        </p:txBody>
      </p:sp>
      <p:sp>
        <p:nvSpPr>
          <p:cNvPr id="28" name="矩形 27"/>
          <p:cNvSpPr/>
          <p:nvPr/>
        </p:nvSpPr>
        <p:spPr>
          <a:xfrm>
            <a:off x="3075583" y="3006293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</a:p>
        </p:txBody>
      </p:sp>
      <p:sp>
        <p:nvSpPr>
          <p:cNvPr id="29" name="矩形 28"/>
          <p:cNvSpPr/>
          <p:nvPr/>
        </p:nvSpPr>
        <p:spPr>
          <a:xfrm>
            <a:off x="3103522" y="411049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</a:p>
        </p:txBody>
      </p:sp>
      <p:sp>
        <p:nvSpPr>
          <p:cNvPr id="30" name="矩形 29"/>
          <p:cNvSpPr/>
          <p:nvPr/>
        </p:nvSpPr>
        <p:spPr>
          <a:xfrm>
            <a:off x="3103523" y="517533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</a:p>
        </p:txBody>
      </p:sp>
      <p:sp>
        <p:nvSpPr>
          <p:cNvPr id="31" name="矩形 30"/>
          <p:cNvSpPr/>
          <p:nvPr/>
        </p:nvSpPr>
        <p:spPr>
          <a:xfrm>
            <a:off x="7048227" y="186636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</a:p>
        </p:txBody>
      </p:sp>
      <p:sp>
        <p:nvSpPr>
          <p:cNvPr id="32" name="矩形 31"/>
          <p:cNvSpPr/>
          <p:nvPr/>
        </p:nvSpPr>
        <p:spPr>
          <a:xfrm>
            <a:off x="7073627" y="291827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</a:p>
        </p:txBody>
      </p:sp>
      <p:sp>
        <p:nvSpPr>
          <p:cNvPr id="33" name="矩形 32"/>
          <p:cNvSpPr/>
          <p:nvPr/>
        </p:nvSpPr>
        <p:spPr>
          <a:xfrm>
            <a:off x="7073627" y="405058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</a:p>
        </p:txBody>
      </p:sp>
      <p:sp>
        <p:nvSpPr>
          <p:cNvPr id="34" name="矩形 33"/>
          <p:cNvSpPr/>
          <p:nvPr/>
        </p:nvSpPr>
        <p:spPr>
          <a:xfrm>
            <a:off x="7073627" y="510248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</a:p>
        </p:txBody>
      </p:sp>
      <p:sp>
        <p:nvSpPr>
          <p:cNvPr id="35" name="矩形 34"/>
          <p:cNvSpPr/>
          <p:nvPr/>
        </p:nvSpPr>
        <p:spPr>
          <a:xfrm>
            <a:off x="2956119" y="748228"/>
            <a:ext cx="429768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你们希望老师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4CE3658-A482-4FAE-8B52-013AACF09932}"/>
              </a:ext>
            </a:extLst>
          </p:cNvPr>
          <p:cNvSpPr/>
          <p:nvPr/>
        </p:nvSpPr>
        <p:spPr>
          <a:xfrm>
            <a:off x="746166" y="1003917"/>
            <a:ext cx="10504805" cy="903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刚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denotes that the action or change in situation took place in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recent past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0" algn="ctr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刚才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 is a noun that refers to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time shortly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before the act of speaking. </a:t>
            </a: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6B6F29E-A8CF-4C12-9261-65DB4809A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42" y="2304396"/>
            <a:ext cx="6775327" cy="5839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44352F-2F86-4DEA-AAD9-567648991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42" y="3216860"/>
            <a:ext cx="6775326" cy="8352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6FA8B2-DCC3-4694-BEDC-ADAC0A9FA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42" y="4380707"/>
            <a:ext cx="6775326" cy="93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27070" y="361950"/>
            <a:ext cx="57384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刚 </a:t>
            </a:r>
            <a:r>
              <a:rPr lang="en-US" altLang="zh-CN" sz="4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VS </a:t>
            </a:r>
            <a:r>
              <a:rPr lang="zh-CN" altLang="en-US" sz="4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刚才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093595" y="1607185"/>
            <a:ext cx="8004810" cy="422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（1）我哥哥_____从中国来，一个朋友也没有。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（2）弟弟______吃了十五个饺子，喝了两碗酸辣汤。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）我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洗完澡，舒服极了。</a:t>
            </a:r>
          </a:p>
          <a:p>
            <a:pPr>
              <a:lnSpc>
                <a:spcPct val="140000"/>
              </a:lnSpc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）他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走了四天。</a:t>
            </a:r>
          </a:p>
          <a:p>
            <a:pPr>
              <a:lnSpc>
                <a:spcPct val="140000"/>
              </a:lnSpc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）我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去图书馆了。</a:t>
            </a:r>
          </a:p>
          <a:p>
            <a:pPr>
              <a:lnSpc>
                <a:spcPct val="140000"/>
              </a:lnSpc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）我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吃完饭。</a:t>
            </a:r>
          </a:p>
          <a:p>
            <a:pPr>
              <a:lnSpc>
                <a:spcPct val="140000"/>
              </a:lnSpc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7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）你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去哪儿了？</a:t>
            </a:r>
          </a:p>
          <a:p>
            <a:pPr>
              <a:lnSpc>
                <a:spcPct val="140000"/>
              </a:lnSpc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）李友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看完电影。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863340" y="1616642"/>
            <a:ext cx="681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80130" y="2138612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刚才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227070" y="2660582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239135" y="3141871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354070" y="3686538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刚才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354070" y="4224548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580130" y="5250815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刚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380740" y="4706242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刚才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78280" y="5194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Resultative Complements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01" y="4115173"/>
            <a:ext cx="2863273" cy="18168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899" y="1489532"/>
            <a:ext cx="2143125" cy="21431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字方塊 10"/>
          <p:cNvSpPr txBox="1"/>
          <p:nvPr/>
        </p:nvSpPr>
        <p:spPr>
          <a:xfrm rot="1013900">
            <a:off x="7374642" y="1433616"/>
            <a:ext cx="133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>
                <a:solidFill>
                  <a:srgbClr val="7030A0"/>
                </a:solidFill>
              </a:rPr>
              <a:t>Sold out</a:t>
            </a:r>
            <a:endParaRPr lang="zh-HK" altLang="en-US" sz="2400" dirty="0">
              <a:solidFill>
                <a:srgbClr val="7030A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2205" y="2331085"/>
            <a:ext cx="3220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小白菜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了。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786505" y="4762500"/>
            <a:ext cx="2162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碟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了。</a:t>
            </a:r>
          </a:p>
        </p:txBody>
      </p:sp>
      <p:pic>
        <p:nvPicPr>
          <p:cNvPr id="13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0" y="1645920"/>
            <a:ext cx="2807335" cy="18923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19220" y="2331085"/>
            <a:ext cx="2005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你说错了。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952990" y="2256155"/>
            <a:ext cx="977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卖完</a:t>
            </a:r>
          </a:p>
        </p:txBody>
      </p:sp>
      <p:pic>
        <p:nvPicPr>
          <p:cNvPr id="1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095" y="4114800"/>
            <a:ext cx="2557780" cy="18167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979535" y="4763135"/>
            <a:ext cx="2800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钱了。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175125" y="4687570"/>
            <a:ext cx="977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看完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524365" y="4675505"/>
            <a:ext cx="961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找错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78280" y="5194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Resultative Complements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10" y="1416050"/>
            <a:ext cx="3034665" cy="304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16425" y="2679065"/>
            <a:ext cx="3420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这个字她写对了。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170" y="3830320"/>
            <a:ext cx="3569335" cy="26631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45610" y="4900930"/>
            <a:ext cx="3420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他看清楚了。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78280" y="4178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Resultative Complements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478280" y="1052195"/>
            <a:ext cx="9251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The Negative Form</a:t>
            </a:r>
            <a:r>
              <a:rPr lang="zh-CN" altLang="en-US"/>
              <a:t>：</a:t>
            </a:r>
            <a:r>
              <a:rPr lang="en-US" altLang="zh-CN" dirty="0">
                <a:solidFill>
                  <a:srgbClr val="4D4D4D"/>
                </a:solidFill>
                <a:sym typeface="+mn-ea"/>
              </a:rPr>
              <a:t>Generally, the negative form of a </a:t>
            </a:r>
            <a:r>
              <a:rPr lang="en-US" altLang="zh-CN" dirty="0" err="1">
                <a:solidFill>
                  <a:srgbClr val="4D4D4D"/>
                </a:solidFill>
                <a:sym typeface="+mn-ea"/>
              </a:rPr>
              <a:t>resultative</a:t>
            </a:r>
            <a:r>
              <a:rPr lang="en-US" altLang="zh-CN" dirty="0">
                <a:solidFill>
                  <a:srgbClr val="4D4D4D"/>
                </a:solidFill>
                <a:sym typeface="+mn-ea"/>
              </a:rPr>
              <a:t> complement is formed by placing </a:t>
            </a:r>
            <a:r>
              <a:rPr lang="zh-CN" altLang="en-US" dirty="0">
                <a:solidFill>
                  <a:srgbClr val="4D4D4D"/>
                </a:solidFill>
                <a:sym typeface="+mn-ea"/>
              </a:rPr>
              <a:t>没 </a:t>
            </a:r>
            <a:r>
              <a:rPr lang="en-US" altLang="zh-CN" dirty="0">
                <a:solidFill>
                  <a:srgbClr val="4D4D4D"/>
                </a:solidFill>
                <a:sym typeface="+mn-ea"/>
              </a:rPr>
              <a:t>or </a:t>
            </a:r>
            <a:r>
              <a:rPr lang="zh-CN" altLang="en-US" dirty="0">
                <a:solidFill>
                  <a:srgbClr val="4D4D4D"/>
                </a:solidFill>
                <a:sym typeface="+mn-ea"/>
              </a:rPr>
              <a:t>没有 </a:t>
            </a:r>
            <a:r>
              <a:rPr lang="en-US" altLang="zh-CN" dirty="0">
                <a:solidFill>
                  <a:srgbClr val="4D4D4D"/>
                </a:solidFill>
                <a:sym typeface="+mn-ea"/>
              </a:rPr>
              <a:t>before the verb.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65555" y="1988820"/>
            <a:ext cx="3395980" cy="448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你说错了。</a:t>
            </a: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小白菜卖完了。</a:t>
            </a: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碟看完了。</a:t>
            </a: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你找错钱了。</a:t>
            </a: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这个字她写错了。</a:t>
            </a: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他看清楚了。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21855" y="1988820"/>
            <a:ext cx="3858260" cy="448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你没有说错。</a:t>
            </a: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小白菜还没卖完。</a:t>
            </a: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碟还没看完。</a:t>
            </a: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你没有找错钱。</a:t>
            </a: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这个字她没有写错。</a:t>
            </a: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他没看清楚。</a:t>
            </a:r>
          </a:p>
        </p:txBody>
      </p:sp>
      <p:cxnSp>
        <p:nvCxnSpPr>
          <p:cNvPr id="5" name="直接箭头连接符 4"/>
          <p:cNvCxnSpPr/>
          <p:nvPr/>
        </p:nvCxnSpPr>
        <p:spPr>
          <a:xfrm>
            <a:off x="4953000" y="2495550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4953000" y="3240405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4953000" y="3985260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4953000" y="4692015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4953000" y="5435600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4953000" y="6115685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2F9B4-5D51-49AB-A967-D960BE49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363" y="256666"/>
            <a:ext cx="9267825" cy="848454"/>
          </a:xfrm>
        </p:spPr>
        <p:txBody>
          <a:bodyPr/>
          <a:lstStyle/>
          <a:p>
            <a:r>
              <a:rPr lang="zh-CN" altLang="en-US" dirty="0"/>
              <a:t>课文一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81B5CE-6790-4FF0-A88F-4B1ABA3B3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60" y="1105120"/>
            <a:ext cx="6169981" cy="55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5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B0BA5B-82A6-4226-A039-D527D2DA0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029811"/>
            <a:ext cx="4972899" cy="51579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9C0D5A-23EB-4B82-9891-A701A233D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22" y="1029811"/>
            <a:ext cx="4463911" cy="51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2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9CF91-2A08-48C9-8B5B-D5021D77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889" y="409865"/>
            <a:ext cx="10312544" cy="848454"/>
          </a:xfrm>
        </p:spPr>
        <p:txBody>
          <a:bodyPr/>
          <a:lstStyle/>
          <a:p>
            <a:r>
              <a:rPr lang="zh-CN" altLang="en-US" dirty="0"/>
              <a:t>中国南北方天气差异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6B2851F-23E3-4473-BC78-F739EDC25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88"/>
            <a:ext cx="4199136" cy="33735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07ADC0-0FDD-4467-92DF-1DF320C93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103" y="1561915"/>
            <a:ext cx="6257925" cy="5598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7040300-1919-47EE-93F7-FB62F1932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03" y="2425359"/>
            <a:ext cx="6257925" cy="55984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FC8E163-2BC4-4A89-A4E5-D0335E2B3C59}"/>
              </a:ext>
            </a:extLst>
          </p:cNvPr>
          <p:cNvSpPr txBox="1"/>
          <p:nvPr/>
        </p:nvSpPr>
        <p:spPr>
          <a:xfrm>
            <a:off x="4995167" y="3611388"/>
            <a:ext cx="204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梅雨季节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5E46AF0-A519-45E5-8556-1A93E83AF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34" y="3209609"/>
            <a:ext cx="5501866" cy="34216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689D74-61A4-4A0F-9F47-64AF2A832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97" y="2013051"/>
            <a:ext cx="7370211" cy="399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0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78280" y="5194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Reduplication of Adjectives</a:t>
            </a:r>
          </a:p>
        </p:txBody>
      </p:sp>
      <p:pic>
        <p:nvPicPr>
          <p:cNvPr id="8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59" y="1508426"/>
            <a:ext cx="1023471" cy="22890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385695" y="2392045"/>
            <a:ext cx="3609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王朋高高的，很帅。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270" y="4263390"/>
            <a:ext cx="2703195" cy="167132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785360" y="4838065"/>
            <a:ext cx="6778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酸辣汤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，非常好喝。</a:t>
            </a:r>
          </a:p>
        </p:txBody>
      </p:sp>
      <p:pic>
        <p:nvPicPr>
          <p:cNvPr id="19" name="圖片 7"/>
          <p:cNvPicPr>
            <a:picLocks noChangeAspect="1"/>
          </p:cNvPicPr>
          <p:nvPr/>
        </p:nvPicPr>
        <p:blipFill>
          <a:blip r:embed="rId4"/>
          <a:srcRect l="16061" r="14214"/>
          <a:stretch>
            <a:fillRect/>
          </a:stretch>
        </p:blipFill>
        <p:spPr>
          <a:xfrm>
            <a:off x="5995670" y="1741805"/>
            <a:ext cx="1414145" cy="18224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595870" y="2391410"/>
            <a:ext cx="4286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可乐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，很好喝。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495030" y="2367280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凉凉的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043930" y="4761230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酸酸的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836535" y="4761230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辣辣的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10" y="1468120"/>
            <a:ext cx="3055620" cy="22885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43350" y="2351405"/>
            <a:ext cx="3822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这个车</a:t>
            </a:r>
            <a:r>
              <a:rPr lang="en-US" altLang="zh-CN" sz="2800"/>
              <a:t>__________</a:t>
            </a:r>
            <a:r>
              <a:rPr lang="zh-CN" altLang="en-US" sz="2800"/>
              <a:t>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360035" y="2267585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酷酷的</a:t>
            </a:r>
          </a:p>
        </p:txBody>
      </p:sp>
      <p:pic>
        <p:nvPicPr>
          <p:cNvPr id="5" name="图片 4" descr="图片包含 水果, 苹果, 餐桌, 室内&#10;&#10;&#10;&#10;自动生成的说明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2" b="97608" l="0" r="94191">
                        <a14:foregroundMark x1="6224" y1="37799" x2="0" y2="67943"/>
                        <a14:foregroundMark x1="0" y1="67943" x2="8714" y2="60766"/>
                        <a14:foregroundMark x1="63071" y1="12919" x2="79253" y2="28230"/>
                        <a14:foregroundMark x1="79253" y1="28230" x2="78008" y2="53110"/>
                        <a14:foregroundMark x1="78008" y1="53110" x2="87137" y2="43062"/>
                        <a14:foregroundMark x1="54357" y1="12440" x2="75104" y2="9091"/>
                        <a14:foregroundMark x1="75104" y1="9091" x2="90041" y2="23923"/>
                        <a14:foregroundMark x1="90041" y1="23923" x2="94191" y2="46411"/>
                        <a14:foregroundMark x1="94191" y1="46411" x2="94191" y2="47847"/>
                        <a14:foregroundMark x1="22407" y1="90909" x2="63485" y2="87081"/>
                        <a14:foregroundMark x1="63485" y1="87081" x2="64315" y2="87081"/>
                        <a14:foregroundMark x1="48963" y1="98086" x2="56846" y2="89474"/>
                        <a14:foregroundMark x1="54357" y1="13876" x2="73444" y2="5742"/>
                        <a14:foregroundMark x1="73444" y1="5742" x2="73444" y2="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2" y="3871294"/>
            <a:ext cx="3090475" cy="26784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99560" y="4949825"/>
            <a:ext cx="4248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这两个苹果</a:t>
            </a:r>
            <a:r>
              <a:rPr lang="en-US" altLang="zh-CN" sz="2800"/>
              <a:t>__________</a:t>
            </a:r>
            <a:r>
              <a:rPr lang="zh-CN" altLang="en-US" sz="2800"/>
              <a:t>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226810" y="4862195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大大的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007350" y="3971290"/>
            <a:ext cx="3460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这个碗</a:t>
            </a:r>
            <a:r>
              <a:rPr lang="en-US" altLang="zh-CN" sz="2800"/>
              <a:t>__________</a:t>
            </a:r>
            <a:r>
              <a:rPr lang="zh-CN" altLang="en-US" sz="2800"/>
              <a:t>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375" y="1461135"/>
            <a:ext cx="2143125" cy="21431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444355" y="3911600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小小的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478280" y="5194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Reduplication of Adjectives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75" y="1496060"/>
            <a:ext cx="3441700" cy="24599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10710" y="2465070"/>
            <a:ext cx="2432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夏天热热的。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55" y="4301490"/>
            <a:ext cx="3380740" cy="22415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410710" y="5161280"/>
            <a:ext cx="2432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冬天冷冷的。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814" y="1523043"/>
            <a:ext cx="1635001" cy="240597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105265" y="2465070"/>
            <a:ext cx="2432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冰茶凉凉的。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085" y="4550410"/>
            <a:ext cx="2628900" cy="17430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712960" y="5161280"/>
            <a:ext cx="2432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咖啡甜甜的。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478280" y="5194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Reduplication of Adjectives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75410" y="286385"/>
            <a:ext cx="10115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来</a:t>
            </a:r>
          </a:p>
        </p:txBody>
      </p:sp>
      <p:sp>
        <p:nvSpPr>
          <p:cNvPr id="7" name="矩形 6"/>
          <p:cNvSpPr/>
          <p:nvPr/>
        </p:nvSpPr>
        <p:spPr>
          <a:xfrm>
            <a:off x="5420360" y="1897380"/>
            <a:ext cx="574675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服务员，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来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两杯冰茶。 </a:t>
            </a:r>
          </a:p>
        </p:txBody>
      </p:sp>
      <p:pic>
        <p:nvPicPr>
          <p:cNvPr id="8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46" y="1326886"/>
            <a:ext cx="993416" cy="1698049"/>
          </a:xfrm>
          <a:prstGeom prst="rect">
            <a:avLst/>
          </a:prstGeom>
        </p:spPr>
      </p:pic>
      <p:sp>
        <p:nvSpPr>
          <p:cNvPr id="11" name="向右箭號 5"/>
          <p:cNvSpPr/>
          <p:nvPr/>
        </p:nvSpPr>
        <p:spPr>
          <a:xfrm>
            <a:off x="3912583" y="1897555"/>
            <a:ext cx="1017729" cy="584775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向右箭號 8"/>
          <p:cNvSpPr/>
          <p:nvPr/>
        </p:nvSpPr>
        <p:spPr>
          <a:xfrm>
            <a:off x="3921404" y="3658466"/>
            <a:ext cx="1017729" cy="584775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矩形 15"/>
          <p:cNvSpPr/>
          <p:nvPr/>
        </p:nvSpPr>
        <p:spPr>
          <a:xfrm>
            <a:off x="5420362" y="3597506"/>
            <a:ext cx="52882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服务员，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TW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杯啤酒</a:t>
            </a:r>
            <a:r>
              <a:rPr lang="zh-TW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pic>
        <p:nvPicPr>
          <p:cNvPr id="17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341" y="1326099"/>
            <a:ext cx="993416" cy="1698049"/>
          </a:xfrm>
          <a:prstGeom prst="rect">
            <a:avLst/>
          </a:prstGeom>
        </p:spPr>
      </p:pic>
      <p:pic>
        <p:nvPicPr>
          <p:cNvPr id="19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84" y="4894860"/>
            <a:ext cx="1545026" cy="1388568"/>
          </a:xfrm>
          <a:prstGeom prst="rect">
            <a:avLst/>
          </a:prstGeom>
        </p:spPr>
      </p:pic>
      <p:pic>
        <p:nvPicPr>
          <p:cNvPr id="21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993" y="4885004"/>
            <a:ext cx="1551336" cy="1394239"/>
          </a:xfrm>
          <a:prstGeom prst="rect">
            <a:avLst/>
          </a:prstGeom>
        </p:spPr>
      </p:pic>
      <p:pic>
        <p:nvPicPr>
          <p:cNvPr id="22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476" y="4899822"/>
            <a:ext cx="1551336" cy="1394239"/>
          </a:xfrm>
          <a:prstGeom prst="rect">
            <a:avLst/>
          </a:prstGeom>
        </p:spPr>
      </p:pic>
      <p:sp>
        <p:nvSpPr>
          <p:cNvPr id="23" name="向右箭號 16"/>
          <p:cNvSpPr/>
          <p:nvPr/>
        </p:nvSpPr>
        <p:spPr>
          <a:xfrm>
            <a:off x="4930312" y="5304553"/>
            <a:ext cx="1017729" cy="584775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4" name="矩形 23"/>
          <p:cNvSpPr/>
          <p:nvPr/>
        </p:nvSpPr>
        <p:spPr>
          <a:xfrm>
            <a:off x="6191278" y="5228353"/>
            <a:ext cx="52882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服务员，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TW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三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杯</a:t>
            </a:r>
            <a:r>
              <a:rPr lang="zh-TW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可乐。</a:t>
            </a:r>
          </a:p>
        </p:txBody>
      </p:sp>
      <p:pic>
        <p:nvPicPr>
          <p:cNvPr id="25" name="圖片 1"/>
          <p:cNvPicPr>
            <a:picLocks noChangeAspect="1"/>
          </p:cNvPicPr>
          <p:nvPr/>
        </p:nvPicPr>
        <p:blipFill>
          <a:blip r:embed="rId4"/>
          <a:srcRect l="15090" r="11200"/>
          <a:stretch>
            <a:fillRect/>
          </a:stretch>
        </p:blipFill>
        <p:spPr>
          <a:xfrm>
            <a:off x="1564005" y="3175635"/>
            <a:ext cx="1696720" cy="15455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3860" y="3136900"/>
            <a:ext cx="75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75410" y="311785"/>
            <a:ext cx="10115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来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87" y="4986918"/>
            <a:ext cx="1548518" cy="1390008"/>
          </a:xfrm>
          <a:prstGeom prst="rect">
            <a:avLst/>
          </a:prstGeom>
        </p:spPr>
      </p:pic>
      <p:pic>
        <p:nvPicPr>
          <p:cNvPr id="3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9" y="1282772"/>
            <a:ext cx="993734" cy="170093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70" y="3422650"/>
            <a:ext cx="1175385" cy="106299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808" y="3643177"/>
            <a:ext cx="1036410" cy="62184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577" y="1953694"/>
            <a:ext cx="1036410" cy="621846"/>
          </a:xfrm>
          <a:prstGeom prst="rect">
            <a:avLst/>
          </a:prstGeom>
        </p:spPr>
      </p:pic>
      <p:pic>
        <p:nvPicPr>
          <p:cNvPr id="10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374" y="5463859"/>
            <a:ext cx="1036410" cy="62184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302375" y="3422650"/>
            <a:ext cx="538162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服务员，来一碗米饭和一盘家常豆腐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sp>
        <p:nvSpPr>
          <p:cNvPr id="18" name="矩形 17"/>
          <p:cNvSpPr/>
          <p:nvPr/>
        </p:nvSpPr>
        <p:spPr>
          <a:xfrm>
            <a:off x="6302375" y="1726565"/>
            <a:ext cx="457200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服务员，来一杯冰茶和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一盘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饺子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pic>
        <p:nvPicPr>
          <p:cNvPr id="26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0505" y="1555758"/>
            <a:ext cx="2325826" cy="1324306"/>
          </a:xfrm>
          <a:prstGeom prst="rect">
            <a:avLst/>
          </a:prstGeom>
        </p:spPr>
      </p:pic>
      <p:pic>
        <p:nvPicPr>
          <p:cNvPr id="27" name="圖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880" y="4986918"/>
            <a:ext cx="1597290" cy="1524132"/>
          </a:xfrm>
          <a:prstGeom prst="rect">
            <a:avLst/>
          </a:prstGeom>
        </p:spPr>
      </p:pic>
      <p:pic>
        <p:nvPicPr>
          <p:cNvPr id="28" name="圖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0702" y="5180242"/>
            <a:ext cx="1853345" cy="1188823"/>
          </a:xfrm>
          <a:prstGeom prst="rect">
            <a:avLst/>
          </a:prstGeom>
        </p:spPr>
      </p:pic>
      <p:pic>
        <p:nvPicPr>
          <p:cNvPr id="29" name="圖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493" y="3260124"/>
            <a:ext cx="2167753" cy="138793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942455" y="5236845"/>
            <a:ext cx="50539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服务员，来一杯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可乐</a:t>
            </a:r>
            <a:r>
              <a:rPr lang="zh-CN" altLang="zh-TW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碗酸辣汤和一盘青菜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6050" y="1334770"/>
            <a:ext cx="4747895" cy="8299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/>
              <a:t>来当服务员吧！</a:t>
            </a:r>
            <a:endParaRPr lang="zh-HK" altLang="en-US" sz="4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63" y="1895115"/>
            <a:ext cx="1902691" cy="3309216"/>
          </a:xfrm>
          <a:prstGeom prst="rect">
            <a:avLst/>
          </a:prstGeom>
        </p:spPr>
      </p:pic>
      <p:sp>
        <p:nvSpPr>
          <p:cNvPr id="4" name="文字方塊 7"/>
          <p:cNvSpPr txBox="1"/>
          <p:nvPr/>
        </p:nvSpPr>
        <p:spPr>
          <a:xfrm>
            <a:off x="699135" y="2458085"/>
            <a:ext cx="6322695" cy="3597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一位同学当服务员，其他同学当</a:t>
            </a:r>
            <a:r>
              <a:rPr lang="zh-TW" altLang="en-US" sz="3200" dirty="0">
                <a:latin typeface="楷体" panose="02010609060101010101" charset="-122"/>
                <a:ea typeface="楷体" panose="02010609060101010101" charset="-122"/>
              </a:rPr>
              <a:t>顾客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。顾客点完菜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sym typeface="+mn-ea"/>
              </a:rPr>
              <a:t>后，服务员要把正确的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食物卡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sym typeface="+mn-ea"/>
              </a:rPr>
              <a:t>放到顾客桌子上。</a:t>
            </a:r>
            <a:endParaRPr lang="zh-HK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10000"/>
              </a:lnSpc>
            </a:pPr>
            <a:endParaRPr lang="zh-HK" altLang="en-US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HK" altLang="en-US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One classmate is a waiter and the other classmates are customers. After the customer has </a:t>
            </a:r>
            <a:r>
              <a:rPr lang="en-US" altLang="zh-HK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order</a:t>
            </a:r>
            <a:r>
              <a:rPr lang="zh-HK" altLang="en-US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ed the meal, the waiter </a:t>
            </a:r>
            <a:r>
              <a:rPr lang="en-US" altLang="zh-HK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need to</a:t>
            </a:r>
            <a:r>
              <a:rPr lang="zh-HK" altLang="en-US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put the correct food card on the customer's desk.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448" y="1817099"/>
            <a:ext cx="2334588" cy="3464228"/>
          </a:xfrm>
          <a:prstGeom prst="rect">
            <a:avLst/>
          </a:prstGeom>
        </p:spPr>
      </p:pic>
      <p:sp>
        <p:nvSpPr>
          <p:cNvPr id="9" name="文本框 5"/>
          <p:cNvSpPr txBox="1"/>
          <p:nvPr/>
        </p:nvSpPr>
        <p:spPr>
          <a:xfrm>
            <a:off x="6262370" y="332740"/>
            <a:ext cx="4705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+mj-ea"/>
                <a:ea typeface="+mj-ea"/>
                <a:sym typeface="+mn-ea"/>
              </a:rPr>
              <a:t>角色扮演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Role play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書卷 (水平) 9"/>
          <p:cNvSpPr/>
          <p:nvPr/>
        </p:nvSpPr>
        <p:spPr>
          <a:xfrm>
            <a:off x="461818" y="2489229"/>
            <a:ext cx="11286837" cy="417018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3200" dirty="0"/>
          </a:p>
        </p:txBody>
      </p:sp>
      <p:sp>
        <p:nvSpPr>
          <p:cNvPr id="19" name="矩形 18"/>
          <p:cNvSpPr/>
          <p:nvPr/>
        </p:nvSpPr>
        <p:spPr>
          <a:xfrm>
            <a:off x="890905" y="1260475"/>
            <a:ext cx="7283450" cy="645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服务员</a:t>
            </a:r>
            <a:r>
              <a:rPr lang="zh-TW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zh-CN" altLang="zh-TW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请问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你想吃点儿什么？ </a:t>
            </a:r>
            <a:endParaRPr lang="zh-HK" altLang="en-US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21380" y="2153285"/>
            <a:ext cx="7660005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顾客</a:t>
            </a:r>
            <a:r>
              <a:rPr lang="zh-TW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来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一盘糖醋鱼和一碗米饭。 </a:t>
            </a:r>
            <a:endParaRPr lang="zh-HK" altLang="en-US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3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50" y="4967605"/>
            <a:ext cx="1094740" cy="996950"/>
          </a:xfrm>
          <a:prstGeom prst="rect">
            <a:avLst/>
          </a:prstGeom>
        </p:spPr>
      </p:pic>
      <p:pic>
        <p:nvPicPr>
          <p:cNvPr id="24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098" y="4676097"/>
            <a:ext cx="1898596" cy="1240737"/>
          </a:xfrm>
          <a:prstGeom prst="rect">
            <a:avLst/>
          </a:prstGeom>
        </p:spPr>
      </p:pic>
      <p:pic>
        <p:nvPicPr>
          <p:cNvPr id="25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373" y="3200783"/>
            <a:ext cx="2057140" cy="1238438"/>
          </a:xfrm>
          <a:prstGeom prst="rect">
            <a:avLst/>
          </a:prstGeom>
        </p:spPr>
      </p:pic>
      <p:pic>
        <p:nvPicPr>
          <p:cNvPr id="5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1501" y="4462419"/>
            <a:ext cx="875736" cy="1498960"/>
          </a:xfrm>
          <a:prstGeom prst="rect">
            <a:avLst/>
          </a:prstGeom>
        </p:spPr>
      </p:pic>
      <p:pic>
        <p:nvPicPr>
          <p:cNvPr id="7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3726" y="4544578"/>
            <a:ext cx="1275740" cy="1228307"/>
          </a:xfrm>
          <a:prstGeom prst="rect">
            <a:avLst/>
          </a:prstGeom>
        </p:spPr>
      </p:pic>
      <p:sp>
        <p:nvSpPr>
          <p:cNvPr id="8" name="文字方塊 13"/>
          <p:cNvSpPr txBox="1"/>
          <p:nvPr/>
        </p:nvSpPr>
        <p:spPr>
          <a:xfrm>
            <a:off x="4803810" y="2798304"/>
            <a:ext cx="279905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4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菜单 </a:t>
            </a:r>
            <a:r>
              <a:rPr lang="en-US" altLang="zh-TW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MENU</a:t>
            </a:r>
          </a:p>
        </p:txBody>
      </p:sp>
      <p:pic>
        <p:nvPicPr>
          <p:cNvPr id="15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488" y="4612423"/>
            <a:ext cx="1915608" cy="1192442"/>
          </a:xfrm>
          <a:prstGeom prst="rect">
            <a:avLst/>
          </a:prstGeom>
        </p:spPr>
      </p:pic>
      <p:pic>
        <p:nvPicPr>
          <p:cNvPr id="16" name="圖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728" y="3654313"/>
            <a:ext cx="1796331" cy="1155100"/>
          </a:xfrm>
          <a:prstGeom prst="rect">
            <a:avLst/>
          </a:prstGeom>
        </p:spPr>
      </p:pic>
      <p:pic>
        <p:nvPicPr>
          <p:cNvPr id="31" name="圖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6219" y="3313899"/>
            <a:ext cx="1599872" cy="1523356"/>
          </a:xfrm>
          <a:prstGeom prst="rect">
            <a:avLst/>
          </a:prstGeom>
        </p:spPr>
      </p:pic>
      <p:pic>
        <p:nvPicPr>
          <p:cNvPr id="32" name="圖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809" y="3211027"/>
            <a:ext cx="1851406" cy="1185118"/>
          </a:xfrm>
          <a:prstGeom prst="rect">
            <a:avLst/>
          </a:prstGeom>
        </p:spPr>
      </p:pic>
      <p:pic>
        <p:nvPicPr>
          <p:cNvPr id="33" name="圖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1728" y="4858677"/>
            <a:ext cx="1817687" cy="1216198"/>
          </a:xfrm>
          <a:prstGeom prst="rect">
            <a:avLst/>
          </a:prstGeom>
        </p:spPr>
      </p:pic>
      <p:pic>
        <p:nvPicPr>
          <p:cNvPr id="34" name="圖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5330" y="3169694"/>
            <a:ext cx="1741895" cy="1169740"/>
          </a:xfrm>
          <a:prstGeom prst="rect">
            <a:avLst/>
          </a:prstGeom>
        </p:spPr>
      </p:pic>
      <p:sp>
        <p:nvSpPr>
          <p:cNvPr id="17" name="文本框 5"/>
          <p:cNvSpPr txBox="1"/>
          <p:nvPr/>
        </p:nvSpPr>
        <p:spPr>
          <a:xfrm>
            <a:off x="6262370" y="332740"/>
            <a:ext cx="4705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+mj-ea"/>
                <a:ea typeface="+mj-ea"/>
                <a:sym typeface="+mn-ea"/>
              </a:rPr>
              <a:t>角色扮演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>
                <a:latin typeface="Calibri" panose="020F0502020204030204" pitchFamily="34" charset="0"/>
                <a:ea typeface="+mj-ea"/>
                <a:sym typeface="+mn-ea"/>
              </a:rPr>
              <a:t>Role play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E9EDD-E3F3-4888-83D7-367CA3D5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https://www.youtube.com/watch?v=8U_86J1zv7A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0694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75560" y="897255"/>
            <a:ext cx="25469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生词复习</a:t>
            </a:r>
          </a:p>
        </p:txBody>
      </p:sp>
      <p:sp>
        <p:nvSpPr>
          <p:cNvPr id="36" name="文本框 35">
            <a:hlinkClick r:id="rId2" action="ppaction://hlinkfile"/>
          </p:cNvPr>
          <p:cNvSpPr txBox="1"/>
          <p:nvPr/>
        </p:nvSpPr>
        <p:spPr>
          <a:xfrm>
            <a:off x="4879975" y="3013710"/>
            <a:ext cx="24320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accent6">
                    <a:lumMod val="75000"/>
                  </a:schemeClr>
                </a:solidFill>
                <a:latin typeface="Segoe Print" panose="02000600000000000000" charset="0"/>
                <a:cs typeface="Segoe Print" panose="02000600000000000000" charset="0"/>
              </a:rPr>
              <a:t>Kahoot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/>
          <p:cNvSpPr>
            <a:spLocks noChangeArrowheads="1"/>
          </p:cNvSpPr>
          <p:nvPr/>
        </p:nvSpPr>
        <p:spPr bwMode="auto">
          <a:xfrm>
            <a:off x="3736341" y="2837180"/>
            <a:ext cx="4718685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Thank you!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3CE72-5A77-49BF-BD5B-ADB0F2CB3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6" y="1988600"/>
            <a:ext cx="5704704" cy="388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C7A0C3E-2314-4FF4-B69F-6B3B0D073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61" y="1988600"/>
            <a:ext cx="5151566" cy="395965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0BE346E-A2CC-4555-93C3-2CCD85283DC3}"/>
              </a:ext>
            </a:extLst>
          </p:cNvPr>
          <p:cNvSpPr/>
          <p:nvPr/>
        </p:nvSpPr>
        <p:spPr>
          <a:xfrm>
            <a:off x="4155421" y="350397"/>
            <a:ext cx="3265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雾霾 </a:t>
            </a:r>
            <a:r>
              <a:rPr lang="en-US" altLang="zh-CN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smog</a:t>
            </a:r>
            <a:endParaRPr lang="zh-CN" alt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97CE770-F163-4161-B905-B090892A9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81" y="1273727"/>
            <a:ext cx="1278384" cy="4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89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BF4E353-8DDD-48F4-9BB4-3C0577DE7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2" y="1225119"/>
            <a:ext cx="4476521" cy="36842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8938AD7-C1F9-440D-82CC-54ACFE494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05" y="1225119"/>
            <a:ext cx="576884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65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5"/>
          <p:cNvSpPr>
            <a:spLocks noGrp="1"/>
          </p:cNvSpPr>
          <p:nvPr>
            <p:ph type="ctrTitle"/>
          </p:nvPr>
        </p:nvSpPr>
        <p:spPr>
          <a:xfrm>
            <a:off x="3914140" y="2612390"/>
            <a:ext cx="4363720" cy="163258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chī fàn</a:t>
            </a:r>
            <a:r>
              <a:rPr lang="zh-CN" altLang="en-US" sz="4400" dirty="0">
                <a:latin typeface="+mj-ea"/>
              </a:rPr>
              <a:t/>
            </a:r>
            <a:br>
              <a:rPr lang="zh-CN" altLang="en-US" sz="4400" dirty="0">
                <a:latin typeface="+mj-ea"/>
              </a:rPr>
            </a:br>
            <a:r>
              <a:rPr lang="zh-CN" altLang="en-US" sz="4400" dirty="0">
                <a:latin typeface="+mj-ea"/>
              </a:rPr>
              <a:t>吃 饭</a:t>
            </a:r>
            <a:endParaRPr lang="en-US" altLang="zh-CN" sz="3200" dirty="0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4590" y="987425"/>
            <a:ext cx="526288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>
                <a:solidFill>
                  <a:srgbClr val="915169"/>
                </a:solidFill>
                <a:latin typeface="微软雅黑" panose="020B0503020204020204" charset="-122"/>
                <a:ea typeface="微软雅黑" panose="020B0503020204020204" charset="-122"/>
              </a:rPr>
              <a:t> Dì-shí'èr  kè</a:t>
            </a:r>
            <a:endParaRPr lang="zh-CN" altLang="en-US" sz="2000" b="1">
              <a:solidFill>
                <a:srgbClr val="91516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3200" b="1">
                <a:solidFill>
                  <a:srgbClr val="915169"/>
                </a:solidFill>
                <a:latin typeface="微软雅黑" panose="020B0503020204020204" charset="-122"/>
                <a:ea typeface="微软雅黑" panose="020B0503020204020204" charset="-122"/>
              </a:rPr>
              <a:t>第十二课  </a:t>
            </a:r>
            <a:r>
              <a:rPr lang="en-US" altLang="zh-CN" sz="3200" b="1">
                <a:solidFill>
                  <a:srgbClr val="915169"/>
                </a:solidFill>
                <a:latin typeface="微软雅黑" panose="020B0503020204020204" charset="-122"/>
                <a:ea typeface="微软雅黑" panose="020B0503020204020204" charset="-122"/>
              </a:rPr>
              <a:t>Lesson 12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95820" y="4542155"/>
            <a:ext cx="18402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>
                <a:solidFill>
                  <a:srgbClr val="915169"/>
                </a:solidFill>
                <a:latin typeface="Segoe Print" panose="02000600000000000000" charset="0"/>
                <a:cs typeface="Segoe Print" panose="02000600000000000000" charset="0"/>
              </a:rPr>
              <a:t>Dining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FECD1B-9FEA-4860-94B9-8C3FD05A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27" y="2318563"/>
            <a:ext cx="10312544" cy="848454"/>
          </a:xfrm>
        </p:spPr>
        <p:txBody>
          <a:bodyPr/>
          <a:lstStyle/>
          <a:p>
            <a:r>
              <a:rPr lang="en-US" altLang="zh-CN" dirty="0"/>
              <a:t>https://www.youtube.com/watch?v=Do_XlPm10EU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6AD442-F5B7-4D6F-864C-11EB70147BD7}"/>
              </a:ext>
            </a:extLst>
          </p:cNvPr>
          <p:cNvSpPr txBox="1"/>
          <p:nvPr/>
        </p:nvSpPr>
        <p:spPr>
          <a:xfrm>
            <a:off x="8451542" y="3429000"/>
            <a:ext cx="1660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5:13</a:t>
            </a:r>
          </a:p>
          <a:p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82F2D4-4343-4D77-A868-8095576F767B}"/>
              </a:ext>
            </a:extLst>
          </p:cNvPr>
          <p:cNvSpPr txBox="1"/>
          <p:nvPr/>
        </p:nvSpPr>
        <p:spPr>
          <a:xfrm>
            <a:off x="1251481" y="4471028"/>
            <a:ext cx="655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https://www.youtube.com/watch?v=4Z9tXbC6jqw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6C25218-E324-48ED-8D0C-C0CD7CB9E67D}"/>
              </a:ext>
            </a:extLst>
          </p:cNvPr>
          <p:cNvSpPr txBox="1"/>
          <p:nvPr/>
        </p:nvSpPr>
        <p:spPr>
          <a:xfrm>
            <a:off x="8167455" y="4552375"/>
            <a:ext cx="217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中国甜品 </a:t>
            </a:r>
            <a:r>
              <a:rPr lang="en-US" altLang="zh-CN" dirty="0"/>
              <a:t>dessert in china</a:t>
            </a:r>
          </a:p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F5DEFD-72EC-4854-A709-4C3955E1CEBD}"/>
              </a:ext>
            </a:extLst>
          </p:cNvPr>
          <p:cNvSpPr txBox="1"/>
          <p:nvPr/>
        </p:nvSpPr>
        <p:spPr>
          <a:xfrm>
            <a:off x="1251481" y="5566298"/>
            <a:ext cx="591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https://www.youtube.com/watch?v=DX9WKP8zp7E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263A3F1-EFDE-4F7A-9B7E-4FB557529EBC}"/>
              </a:ext>
            </a:extLst>
          </p:cNvPr>
          <p:cNvSpPr txBox="1"/>
          <p:nvPr/>
        </p:nvSpPr>
        <p:spPr>
          <a:xfrm>
            <a:off x="8291744" y="5885895"/>
            <a:ext cx="2565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3:38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922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860925" y="500380"/>
            <a:ext cx="2470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这是在哪儿？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654550" y="5924550"/>
            <a:ext cx="2882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__________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21435" y="453390"/>
            <a:ext cx="134493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6" name="图片 15" descr="tim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45" y="1208405"/>
            <a:ext cx="6671310" cy="4441190"/>
          </a:xfrm>
          <a:prstGeom prst="rect">
            <a:avLst/>
          </a:prstGeom>
        </p:spPr>
      </p:pic>
      <p:grpSp>
        <p:nvGrpSpPr>
          <p:cNvPr id="2" name="Skupina 1"/>
          <p:cNvGrpSpPr/>
          <p:nvPr/>
        </p:nvGrpSpPr>
        <p:grpSpPr>
          <a:xfrm>
            <a:off x="5497195" y="5824855"/>
            <a:ext cx="2679138" cy="645160"/>
            <a:chOff x="5497195" y="5824855"/>
            <a:chExt cx="2679138" cy="645160"/>
          </a:xfrm>
        </p:grpSpPr>
        <p:sp>
          <p:nvSpPr>
            <p:cNvPr id="11" name="文本框 10"/>
            <p:cNvSpPr txBox="1"/>
            <p:nvPr/>
          </p:nvSpPr>
          <p:spPr>
            <a:xfrm>
              <a:off x="5497195" y="5824855"/>
              <a:ext cx="162877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accent6">
                      <a:lumMod val="7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饭馆儿 </a:t>
              </a: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5E3407-2452-426E-B0FA-01C45AD38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278" y="5924549"/>
              <a:ext cx="997055" cy="54546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tim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0" y="699135"/>
            <a:ext cx="7010719" cy="46673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21435" y="453390"/>
            <a:ext cx="134493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12" name="直线箭头连接符 3"/>
          <p:cNvCxnSpPr/>
          <p:nvPr/>
        </p:nvCxnSpPr>
        <p:spPr>
          <a:xfrm flipH="1">
            <a:off x="2910840" y="4636135"/>
            <a:ext cx="685800" cy="114300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直线箭头连接符 7"/>
          <p:cNvCxnSpPr/>
          <p:nvPr/>
        </p:nvCxnSpPr>
        <p:spPr>
          <a:xfrm flipH="1">
            <a:off x="4358640" y="4509135"/>
            <a:ext cx="457200" cy="137160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直线箭头连接符 9"/>
          <p:cNvCxnSpPr/>
          <p:nvPr/>
        </p:nvCxnSpPr>
        <p:spPr>
          <a:xfrm flipH="1">
            <a:off x="8044180" y="4471035"/>
            <a:ext cx="505460" cy="134556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440690" y="2556510"/>
            <a:ext cx="24701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饭馆儿里</a:t>
            </a:r>
          </a:p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有什么？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2047875" y="5845175"/>
            <a:ext cx="1213485" cy="881863"/>
            <a:chOff x="2047875" y="5845175"/>
            <a:chExt cx="1213485" cy="881863"/>
          </a:xfrm>
        </p:grpSpPr>
        <p:sp>
          <p:nvSpPr>
            <p:cNvPr id="15" name="文本框 14"/>
            <p:cNvSpPr txBox="1"/>
            <p:nvPr/>
          </p:nvSpPr>
          <p:spPr>
            <a:xfrm>
              <a:off x="2047875" y="5845175"/>
              <a:ext cx="12134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915169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kumimoji="1" lang="zh-CN" altLang="en-US" sz="2800" b="1" dirty="0">
                  <a:solidFill>
                    <a:srgbClr val="915169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位子</a:t>
              </a:r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441CB428-2362-4277-9CF5-D4B8E02C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5003" y="6341402"/>
              <a:ext cx="845433" cy="385636"/>
            </a:xfrm>
            <a:prstGeom prst="rect">
              <a:avLst/>
            </a:prstGeom>
          </p:spPr>
        </p:pic>
      </p:grpSp>
      <p:grpSp>
        <p:nvGrpSpPr>
          <p:cNvPr id="5" name="Skupina 4"/>
          <p:cNvGrpSpPr/>
          <p:nvPr/>
        </p:nvGrpSpPr>
        <p:grpSpPr>
          <a:xfrm>
            <a:off x="3700145" y="5945604"/>
            <a:ext cx="1111885" cy="836936"/>
            <a:chOff x="3700145" y="5945604"/>
            <a:chExt cx="1111885" cy="836936"/>
          </a:xfrm>
        </p:grpSpPr>
        <p:sp>
          <p:nvSpPr>
            <p:cNvPr id="16" name="文本框 15"/>
            <p:cNvSpPr txBox="1"/>
            <p:nvPr/>
          </p:nvSpPr>
          <p:spPr>
            <a:xfrm>
              <a:off x="3700145" y="5945604"/>
              <a:ext cx="107759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altLang="zh-CN" sz="2800" b="1" dirty="0">
                  <a:solidFill>
                    <a:srgbClr val="915169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kumimoji="1" lang="zh-CN" altLang="en-US" sz="2800" b="1" dirty="0">
                  <a:solidFill>
                    <a:srgbClr val="915169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桌子</a:t>
              </a: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B83B508-5F1D-40FB-B42E-323FD32C9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055" y="6367145"/>
              <a:ext cx="963975" cy="415395"/>
            </a:xfrm>
            <a:prstGeom prst="rect">
              <a:avLst/>
            </a:prstGeom>
          </p:spPr>
        </p:pic>
      </p:grpSp>
      <p:grpSp>
        <p:nvGrpSpPr>
          <p:cNvPr id="7" name="Skupina 6"/>
          <p:cNvGrpSpPr/>
          <p:nvPr/>
        </p:nvGrpSpPr>
        <p:grpSpPr>
          <a:xfrm>
            <a:off x="7379970" y="5898515"/>
            <a:ext cx="1169670" cy="884025"/>
            <a:chOff x="7379970" y="5898515"/>
            <a:chExt cx="1169670" cy="884025"/>
          </a:xfrm>
        </p:grpSpPr>
        <p:sp>
          <p:nvSpPr>
            <p:cNvPr id="17" name="文本框 16"/>
            <p:cNvSpPr txBox="1"/>
            <p:nvPr/>
          </p:nvSpPr>
          <p:spPr>
            <a:xfrm>
              <a:off x="7379970" y="5898515"/>
              <a:ext cx="116967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800" b="1" dirty="0">
                  <a:solidFill>
                    <a:srgbClr val="915169"/>
                  </a:solidFill>
                  <a:latin typeface="楷体" panose="02010609060101010101" charset="-122"/>
                  <a:ea typeface="楷体" panose="02010609060101010101" charset="-122"/>
                </a:rPr>
                <a:t>盘子</a:t>
              </a: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EC771D5-92A2-4668-8AA2-EF37BD2E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9970" y="6402985"/>
              <a:ext cx="849630" cy="37955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A000120141119A01PPBG">
  <a:themeElements>
    <a:clrScheme name="自定义 138">
      <a:dk1>
        <a:srgbClr val="4D4D4D"/>
      </a:dk1>
      <a:lt1>
        <a:srgbClr val="FFFFFF"/>
      </a:lt1>
      <a:dk2>
        <a:srgbClr val="4D4D4D"/>
      </a:dk2>
      <a:lt2>
        <a:srgbClr val="FFFFFF"/>
      </a:lt2>
      <a:accent1>
        <a:srgbClr val="915169"/>
      </a:accent1>
      <a:accent2>
        <a:srgbClr val="D08B76"/>
      </a:accent2>
      <a:accent3>
        <a:srgbClr val="FFB14A"/>
      </a:accent3>
      <a:accent4>
        <a:srgbClr val="9CCF96"/>
      </a:accent4>
      <a:accent5>
        <a:srgbClr val="81C9DF"/>
      </a:accent5>
      <a:accent6>
        <a:srgbClr val="BD89B9"/>
      </a:accent6>
      <a:hlink>
        <a:srgbClr val="EB2D68"/>
      </a:hlink>
      <a:folHlink>
        <a:srgbClr val="7F7F7F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小清新文艺花瓣模板</Template>
  <TotalTime>0</TotalTime>
  <Words>1288</Words>
  <Application>Microsoft Office PowerPoint</Application>
  <PresentationFormat>Širokoúhlá obrazovka</PresentationFormat>
  <Paragraphs>212</Paragraphs>
  <Slides>39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54" baseType="lpstr">
      <vt:lpstr>等线</vt:lpstr>
      <vt:lpstr>等线 Light</vt:lpstr>
      <vt:lpstr>微软雅黑</vt:lpstr>
      <vt:lpstr>宋体</vt:lpstr>
      <vt:lpstr>YF补 汉仪夏日体</vt:lpstr>
      <vt:lpstr>幼圆</vt:lpstr>
      <vt:lpstr>楷体</vt:lpstr>
      <vt:lpstr>Arial</vt:lpstr>
      <vt:lpstr>Calibri</vt:lpstr>
      <vt:lpstr>Segoe Print</vt:lpstr>
      <vt:lpstr>Tempus Sans ITC</vt:lpstr>
      <vt:lpstr>Times New Roman</vt:lpstr>
      <vt:lpstr>Wingdings</vt:lpstr>
      <vt:lpstr>Wingdings 2</vt:lpstr>
      <vt:lpstr>A000120141119A01PPBG</vt:lpstr>
      <vt:lpstr>中国文化</vt:lpstr>
      <vt:lpstr>Prezentace aplikace PowerPoint</vt:lpstr>
      <vt:lpstr>中国南北方天气差异</vt:lpstr>
      <vt:lpstr>Prezentace aplikace PowerPoint</vt:lpstr>
      <vt:lpstr>Prezentace aplikace PowerPoint</vt:lpstr>
      <vt:lpstr>chī fàn 吃 饭</vt:lpstr>
      <vt:lpstr>https://www.youtube.com/watch?v=Do_XlPm10EU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课文一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https://www.youtube.com/watch?v=8U_86J1zv7A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https://dxpu.taobao.com/</dc:creator>
  <dc:description>大侠素材铺  淘宝店：https://dxpu.taobao.com/</dc:description>
  <cp:lastModifiedBy>Tingxuan Zhao</cp:lastModifiedBy>
  <cp:revision>456</cp:revision>
  <dcterms:created xsi:type="dcterms:W3CDTF">2016-06-21T13:40:00Z</dcterms:created>
  <dcterms:modified xsi:type="dcterms:W3CDTF">2019-04-23T17:28:02Z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2052-11.1.0.8500</vt:lpwstr>
  </property>
</Properties>
</file>