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5" r:id="rId9"/>
    <p:sldId id="267" r:id="rId10"/>
    <p:sldId id="284" r:id="rId11"/>
    <p:sldId id="268" r:id="rId12"/>
    <p:sldId id="259" r:id="rId13"/>
    <p:sldId id="271" r:id="rId14"/>
    <p:sldId id="272" r:id="rId15"/>
    <p:sldId id="286" r:id="rId16"/>
    <p:sldId id="270" r:id="rId17"/>
    <p:sldId id="277" r:id="rId18"/>
    <p:sldId id="274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3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15/05/19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r>
              <a:rPr lang="en-US" dirty="0" smtClean="0"/>
              <a:t>: </a:t>
            </a:r>
            <a:r>
              <a:rPr lang="en-US" dirty="0" err="1" smtClean="0"/>
              <a:t>příběhy</a:t>
            </a:r>
            <a:r>
              <a:rPr lang="en-US" dirty="0" smtClean="0"/>
              <a:t>, </a:t>
            </a:r>
            <a:r>
              <a:rPr lang="en-US" dirty="0" err="1" smtClean="0"/>
              <a:t>fikce</a:t>
            </a:r>
            <a:r>
              <a:rPr lang="en-US" dirty="0" smtClean="0"/>
              <a:t>, </a:t>
            </a:r>
            <a:r>
              <a:rPr lang="en-US" dirty="0" err="1" smtClean="0"/>
              <a:t>média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NARX01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80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příběh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dirty="0" err="1"/>
              <a:t>p</a:t>
            </a:r>
            <a:r>
              <a:rPr lang="en-US" dirty="0" err="1" smtClean="0"/>
              <a:t>ropojení</a:t>
            </a:r>
            <a:r>
              <a:rPr lang="en-US" dirty="0" smtClean="0"/>
              <a:t> s </a:t>
            </a:r>
            <a:r>
              <a:rPr lang="en-US" dirty="0" err="1" smtClean="0"/>
              <a:t>klasickou</a:t>
            </a:r>
            <a:r>
              <a:rPr lang="en-US" dirty="0" smtClean="0"/>
              <a:t> </a:t>
            </a:r>
            <a:r>
              <a:rPr lang="en-US" dirty="0" err="1" smtClean="0"/>
              <a:t>naratologií</a:t>
            </a:r>
            <a:endParaRPr lang="en-US" dirty="0" smtClean="0"/>
          </a:p>
          <a:p>
            <a:pPr lvl="1"/>
            <a:r>
              <a:rPr lang="en-US" dirty="0" err="1"/>
              <a:t>definice</a:t>
            </a:r>
            <a:r>
              <a:rPr lang="en-US" dirty="0"/>
              <a:t> FS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bázi</a:t>
            </a:r>
            <a:r>
              <a:rPr lang="en-US" dirty="0"/>
              <a:t> narativu</a:t>
            </a:r>
          </a:p>
          <a:p>
            <a:pPr lvl="1"/>
            <a:r>
              <a:rPr lang="en-US" dirty="0" err="1"/>
              <a:t>extensionální</a:t>
            </a:r>
            <a:r>
              <a:rPr lang="en-US" dirty="0"/>
              <a:t> a </a:t>
            </a:r>
            <a:r>
              <a:rPr lang="en-US" dirty="0" err="1"/>
              <a:t>intensionální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FS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odální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– (</a:t>
            </a:r>
            <a:r>
              <a:rPr lang="en-US" dirty="0" err="1" smtClean="0"/>
              <a:t>alethická</a:t>
            </a:r>
            <a:r>
              <a:rPr lang="en-US" dirty="0" smtClean="0"/>
              <a:t>, </a:t>
            </a:r>
            <a:r>
              <a:rPr lang="en-US" dirty="0" err="1" smtClean="0"/>
              <a:t>deontická</a:t>
            </a:r>
            <a:r>
              <a:rPr lang="en-US" dirty="0" smtClean="0"/>
              <a:t>, </a:t>
            </a:r>
            <a:r>
              <a:rPr lang="en-US" dirty="0" err="1" smtClean="0"/>
              <a:t>axiologická</a:t>
            </a:r>
            <a:r>
              <a:rPr lang="en-US" dirty="0" smtClean="0"/>
              <a:t>, </a:t>
            </a:r>
            <a:r>
              <a:rPr lang="en-US" dirty="0" err="1" smtClean="0"/>
              <a:t>epistemické</a:t>
            </a:r>
            <a:r>
              <a:rPr lang="en-US" smtClean="0"/>
              <a:t>)   </a:t>
            </a:r>
            <a:endParaRPr lang="en-US" dirty="0" smtClean="0"/>
          </a:p>
          <a:p>
            <a:pPr marL="349250" lvl="1" indent="0">
              <a:buNone/>
            </a:pPr>
            <a:endParaRPr lang="en-US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dirty="0" err="1"/>
              <a:t>p</a:t>
            </a:r>
            <a:r>
              <a:rPr lang="en-US" dirty="0" err="1" smtClean="0"/>
              <a:t>ropojení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estetickým</a:t>
            </a:r>
            <a:r>
              <a:rPr lang="en-US" dirty="0"/>
              <a:t> </a:t>
            </a:r>
            <a:r>
              <a:rPr lang="en-US" dirty="0" err="1"/>
              <a:t>iluzionismem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0478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příběh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dirty="0" err="1"/>
              <a:t>p</a:t>
            </a:r>
            <a:r>
              <a:rPr lang="en-US" dirty="0" err="1" smtClean="0"/>
              <a:t>ropojení</a:t>
            </a:r>
            <a:r>
              <a:rPr lang="en-US" dirty="0" smtClean="0"/>
              <a:t> s </a:t>
            </a:r>
            <a:r>
              <a:rPr lang="en-US" dirty="0" err="1" smtClean="0"/>
              <a:t>klasickou</a:t>
            </a:r>
            <a:r>
              <a:rPr lang="en-US" dirty="0" smtClean="0"/>
              <a:t> </a:t>
            </a:r>
            <a:r>
              <a:rPr lang="en-US" dirty="0" err="1" smtClean="0"/>
              <a:t>naratologií</a:t>
            </a:r>
            <a:endParaRPr lang="en-US" dirty="0" smtClean="0"/>
          </a:p>
          <a:p>
            <a:pPr lvl="1"/>
            <a:r>
              <a:rPr lang="en-US" dirty="0" err="1"/>
              <a:t>definice</a:t>
            </a:r>
            <a:r>
              <a:rPr lang="en-US" dirty="0"/>
              <a:t> FS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bázi</a:t>
            </a:r>
            <a:r>
              <a:rPr lang="en-US" dirty="0"/>
              <a:t> narativu</a:t>
            </a:r>
          </a:p>
          <a:p>
            <a:pPr lvl="1"/>
            <a:r>
              <a:rPr lang="en-US" dirty="0" err="1"/>
              <a:t>extensionální</a:t>
            </a:r>
            <a:r>
              <a:rPr lang="en-US" dirty="0"/>
              <a:t> a </a:t>
            </a:r>
            <a:r>
              <a:rPr lang="en-US" dirty="0" err="1"/>
              <a:t>intensionální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FS</a:t>
            </a:r>
          </a:p>
          <a:p>
            <a:pPr lvl="1"/>
            <a:r>
              <a:rPr lang="en-US" dirty="0" err="1"/>
              <a:t>narativní</a:t>
            </a:r>
            <a:r>
              <a:rPr lang="en-US" dirty="0"/>
              <a:t> </a:t>
            </a:r>
            <a:r>
              <a:rPr lang="en-US" dirty="0" err="1" smtClean="0"/>
              <a:t>gramatiky</a:t>
            </a:r>
            <a:endParaRPr lang="en-US" dirty="0" smtClean="0"/>
          </a:p>
          <a:p>
            <a:pPr marL="349250" lvl="1" indent="0">
              <a:buNone/>
            </a:pPr>
            <a:endParaRPr lang="en-US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dirty="0" err="1"/>
              <a:t>p</a:t>
            </a:r>
            <a:r>
              <a:rPr lang="en-US" dirty="0" err="1" smtClean="0"/>
              <a:t>ropojení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estetickým</a:t>
            </a:r>
            <a:r>
              <a:rPr lang="en-US" dirty="0"/>
              <a:t> </a:t>
            </a:r>
            <a:r>
              <a:rPr lang="en-US" dirty="0" err="1" smtClean="0"/>
              <a:t>iluzionismem</a:t>
            </a:r>
            <a:endParaRPr lang="en-US" dirty="0" smtClean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endParaRPr lang="en-US" dirty="0"/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dirty="0" smtClean="0"/>
              <a:t>! </a:t>
            </a:r>
            <a:r>
              <a:rPr lang="en-US" dirty="0" err="1"/>
              <a:t>f</a:t>
            </a:r>
            <a:r>
              <a:rPr lang="en-US" dirty="0" err="1" smtClean="0"/>
              <a:t>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r>
              <a:rPr lang="en-US" dirty="0" smtClean="0"/>
              <a:t> </a:t>
            </a:r>
            <a:r>
              <a:rPr lang="en-US" dirty="0" err="1" smtClean="0"/>
              <a:t>lyriky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91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ikce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otázka</a:t>
            </a:r>
            <a:r>
              <a:rPr lang="en-US" dirty="0" smtClean="0"/>
              <a:t> identity </a:t>
            </a:r>
            <a:r>
              <a:rPr lang="en-US" dirty="0" err="1" smtClean="0"/>
              <a:t>literatury</a:t>
            </a:r>
            <a:r>
              <a:rPr lang="en-US" dirty="0" smtClean="0"/>
              <a:t> je </a:t>
            </a:r>
            <a:r>
              <a:rPr lang="en-US" dirty="0" err="1" smtClean="0"/>
              <a:t>založena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textů</a:t>
            </a:r>
            <a:r>
              <a:rPr lang="en-US" dirty="0" smtClean="0"/>
              <a:t> </a:t>
            </a:r>
            <a:r>
              <a:rPr lang="en-US" dirty="0" err="1" smtClean="0"/>
              <a:t>zakládat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52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ikce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otázka</a:t>
            </a:r>
            <a:r>
              <a:rPr lang="en-US" dirty="0" smtClean="0"/>
              <a:t> identity </a:t>
            </a:r>
            <a:r>
              <a:rPr lang="en-US" dirty="0" err="1" smtClean="0"/>
              <a:t>literatury</a:t>
            </a:r>
            <a:r>
              <a:rPr lang="en-US" dirty="0" smtClean="0"/>
              <a:t> je </a:t>
            </a:r>
            <a:r>
              <a:rPr lang="en-US" dirty="0" err="1" smtClean="0"/>
              <a:t>založena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textů</a:t>
            </a:r>
            <a:r>
              <a:rPr lang="en-US" dirty="0" smtClean="0"/>
              <a:t> </a:t>
            </a:r>
            <a:r>
              <a:rPr lang="en-US" dirty="0" err="1" smtClean="0"/>
              <a:t>zakládat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v</a:t>
            </a:r>
            <a:r>
              <a:rPr lang="en-US" dirty="0" err="1" smtClean="0"/>
              <a:t>ztah</a:t>
            </a:r>
            <a:r>
              <a:rPr lang="en-US" dirty="0" smtClean="0"/>
              <a:t> </a:t>
            </a:r>
            <a:r>
              <a:rPr lang="en-US" dirty="0" err="1" smtClean="0"/>
              <a:t>fikčního</a:t>
            </a:r>
            <a:r>
              <a:rPr lang="en-US" dirty="0" smtClean="0"/>
              <a:t> a </a:t>
            </a:r>
            <a:r>
              <a:rPr lang="en-US" dirty="0" err="1" smtClean="0"/>
              <a:t>historického</a:t>
            </a:r>
            <a:r>
              <a:rPr lang="en-US" dirty="0" smtClean="0"/>
              <a:t> narativu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18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ikce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otázka</a:t>
            </a:r>
            <a:r>
              <a:rPr lang="en-US" dirty="0" smtClean="0"/>
              <a:t> identity </a:t>
            </a:r>
            <a:r>
              <a:rPr lang="en-US" dirty="0" err="1" smtClean="0"/>
              <a:t>literatury</a:t>
            </a:r>
            <a:r>
              <a:rPr lang="en-US" dirty="0" smtClean="0"/>
              <a:t> je </a:t>
            </a:r>
            <a:r>
              <a:rPr lang="en-US" dirty="0" err="1" smtClean="0"/>
              <a:t>založena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textů</a:t>
            </a:r>
            <a:r>
              <a:rPr lang="en-US" dirty="0" smtClean="0"/>
              <a:t> </a:t>
            </a:r>
            <a:r>
              <a:rPr lang="en-US" dirty="0" err="1" smtClean="0"/>
              <a:t>zakládat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v</a:t>
            </a:r>
            <a:r>
              <a:rPr lang="en-US" dirty="0" err="1" smtClean="0"/>
              <a:t>ztah</a:t>
            </a:r>
            <a:r>
              <a:rPr lang="en-US" dirty="0" smtClean="0"/>
              <a:t> </a:t>
            </a:r>
            <a:r>
              <a:rPr lang="en-US" dirty="0" err="1" smtClean="0"/>
              <a:t>fikčního</a:t>
            </a:r>
            <a:r>
              <a:rPr lang="en-US" dirty="0" smtClean="0"/>
              <a:t> a </a:t>
            </a:r>
            <a:r>
              <a:rPr lang="en-US" dirty="0" err="1" smtClean="0"/>
              <a:t>historického</a:t>
            </a:r>
            <a:r>
              <a:rPr lang="en-US" dirty="0" smtClean="0"/>
              <a:t> narativu</a:t>
            </a:r>
          </a:p>
          <a:p>
            <a:endParaRPr lang="en-US" dirty="0"/>
          </a:p>
          <a:p>
            <a:r>
              <a:rPr lang="en-US" dirty="0" err="1"/>
              <a:t>p</a:t>
            </a:r>
            <a:r>
              <a:rPr lang="en-US" dirty="0" err="1" smtClean="0"/>
              <a:t>ostmoderní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42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ikce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otázka</a:t>
            </a:r>
            <a:r>
              <a:rPr lang="en-US" dirty="0" smtClean="0"/>
              <a:t> identity </a:t>
            </a:r>
            <a:r>
              <a:rPr lang="en-US" dirty="0" err="1" smtClean="0"/>
              <a:t>literatury</a:t>
            </a:r>
            <a:r>
              <a:rPr lang="en-US" dirty="0" smtClean="0"/>
              <a:t> je </a:t>
            </a:r>
            <a:r>
              <a:rPr lang="en-US" dirty="0" err="1" smtClean="0"/>
              <a:t>založena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textů</a:t>
            </a:r>
            <a:r>
              <a:rPr lang="en-US" dirty="0" smtClean="0"/>
              <a:t> </a:t>
            </a:r>
            <a:r>
              <a:rPr lang="en-US" dirty="0" err="1" smtClean="0"/>
              <a:t>zakládat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v</a:t>
            </a:r>
            <a:r>
              <a:rPr lang="en-US" dirty="0" err="1" smtClean="0"/>
              <a:t>ztah</a:t>
            </a:r>
            <a:r>
              <a:rPr lang="en-US" dirty="0" smtClean="0"/>
              <a:t> </a:t>
            </a:r>
            <a:r>
              <a:rPr lang="en-US" dirty="0" err="1" smtClean="0"/>
              <a:t>fikčního</a:t>
            </a:r>
            <a:r>
              <a:rPr lang="en-US" dirty="0" smtClean="0"/>
              <a:t> a </a:t>
            </a:r>
            <a:r>
              <a:rPr lang="en-US" dirty="0" err="1" smtClean="0"/>
              <a:t>historického</a:t>
            </a:r>
            <a:r>
              <a:rPr lang="en-US" dirty="0" smtClean="0"/>
              <a:t> narativu</a:t>
            </a:r>
          </a:p>
          <a:p>
            <a:endParaRPr lang="en-US" dirty="0"/>
          </a:p>
          <a:p>
            <a:r>
              <a:rPr lang="en-US" dirty="0" err="1"/>
              <a:t>p</a:t>
            </a:r>
            <a:r>
              <a:rPr lang="en-US" dirty="0" err="1" smtClean="0"/>
              <a:t>ostmoderní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ealistické</a:t>
            </a:r>
            <a:r>
              <a:rPr lang="en-US" dirty="0" smtClean="0"/>
              <a:t>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světy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092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édia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transmediální</a:t>
            </a:r>
            <a:r>
              <a:rPr lang="en-US" dirty="0" smtClean="0"/>
              <a:t> </a:t>
            </a:r>
            <a:r>
              <a:rPr lang="en-US" dirty="0" err="1" smtClean="0"/>
              <a:t>fenomén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70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édia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transmediální</a:t>
            </a:r>
            <a:r>
              <a:rPr lang="en-US" dirty="0" smtClean="0"/>
              <a:t> </a:t>
            </a:r>
            <a:r>
              <a:rPr lang="en-US" dirty="0" err="1" smtClean="0"/>
              <a:t>fenomén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iteratura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lang="en-US" dirty="0" smtClean="0"/>
              <a:t>ilm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ivadlo</a:t>
            </a:r>
            <a:endParaRPr lang="en-US" dirty="0" smtClean="0"/>
          </a:p>
          <a:p>
            <a:pPr lvl="1"/>
            <a:r>
              <a:rPr lang="en-US" dirty="0" err="1"/>
              <a:t>k</a:t>
            </a:r>
            <a:r>
              <a:rPr lang="en-US" dirty="0" err="1" smtClean="0"/>
              <a:t>omiks</a:t>
            </a:r>
            <a:endParaRPr lang="en-US" dirty="0" smtClean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očítačové</a:t>
            </a:r>
            <a:r>
              <a:rPr lang="en-US" dirty="0" smtClean="0"/>
              <a:t> </a:t>
            </a:r>
            <a:r>
              <a:rPr lang="en-US" dirty="0" err="1" smtClean="0"/>
              <a:t>hry</a:t>
            </a:r>
            <a:endParaRPr lang="en-US" dirty="0" smtClean="0"/>
          </a:p>
          <a:p>
            <a:pPr lvl="1"/>
            <a:r>
              <a:rPr lang="en-US" dirty="0" err="1" smtClean="0"/>
              <a:t>tanec</a:t>
            </a:r>
            <a:endParaRPr lang="en-US" dirty="0" smtClean="0"/>
          </a:p>
          <a:p>
            <a:pPr lvl="1"/>
            <a:r>
              <a:rPr lang="en-US" dirty="0" err="1"/>
              <a:t>o</a:t>
            </a:r>
            <a:r>
              <a:rPr lang="en-US" dirty="0" err="1" smtClean="0"/>
              <a:t>braz</a:t>
            </a:r>
            <a:endParaRPr lang="en-US" dirty="0" smtClean="0"/>
          </a:p>
          <a:p>
            <a:pPr lvl="1"/>
            <a:r>
              <a:rPr lang="en-US" dirty="0" err="1" smtClean="0"/>
              <a:t>kombinace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93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édia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transmediální</a:t>
            </a:r>
            <a:r>
              <a:rPr lang="en-US" dirty="0" smtClean="0"/>
              <a:t> </a:t>
            </a:r>
            <a:r>
              <a:rPr lang="en-US" dirty="0" err="1" smtClean="0"/>
              <a:t>fenomén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</a:t>
            </a:r>
            <a:r>
              <a:rPr lang="en-US" dirty="0" err="1" smtClean="0"/>
              <a:t>tabilita</a:t>
            </a:r>
            <a:r>
              <a:rPr lang="en-US" dirty="0" smtClean="0"/>
              <a:t> </a:t>
            </a:r>
            <a:r>
              <a:rPr lang="en-US" dirty="0" err="1" smtClean="0"/>
              <a:t>extensionální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FS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67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édia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transmediální</a:t>
            </a:r>
            <a:r>
              <a:rPr lang="en-US" dirty="0" smtClean="0"/>
              <a:t> </a:t>
            </a:r>
            <a:r>
              <a:rPr lang="en-US" dirty="0" err="1" smtClean="0"/>
              <a:t>fenomén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</a:t>
            </a:r>
            <a:r>
              <a:rPr lang="en-US" dirty="0" err="1" smtClean="0"/>
              <a:t>tabilita</a:t>
            </a:r>
            <a:r>
              <a:rPr lang="en-US" dirty="0" smtClean="0"/>
              <a:t> </a:t>
            </a:r>
            <a:r>
              <a:rPr lang="en-US" dirty="0" err="1" smtClean="0"/>
              <a:t>extensionální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FS</a:t>
            </a:r>
          </a:p>
          <a:p>
            <a:r>
              <a:rPr lang="en-US" dirty="0" err="1"/>
              <a:t>p</a:t>
            </a:r>
            <a:r>
              <a:rPr lang="en-US" smtClean="0"/>
              <a:t>roměna</a:t>
            </a:r>
            <a:r>
              <a:rPr lang="en-US" dirty="0" smtClean="0"/>
              <a:t> </a:t>
            </a:r>
            <a:r>
              <a:rPr lang="en-US" dirty="0" err="1" smtClean="0"/>
              <a:t>intensionální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FS – </a:t>
            </a:r>
            <a:r>
              <a:rPr lang="en-US" dirty="0" err="1" smtClean="0"/>
              <a:t>proměna</a:t>
            </a:r>
            <a:r>
              <a:rPr lang="en-US" dirty="0" smtClean="0"/>
              <a:t> </a:t>
            </a:r>
            <a:r>
              <a:rPr lang="en-US" dirty="0" err="1" smtClean="0"/>
              <a:t>intensionálních</a:t>
            </a:r>
            <a:r>
              <a:rPr lang="en-US" dirty="0" smtClean="0"/>
              <a:t> </a:t>
            </a:r>
            <a:r>
              <a:rPr lang="en-US" dirty="0" err="1" smtClean="0"/>
              <a:t>funkcí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64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r>
              <a:rPr lang="en-US" dirty="0" smtClean="0"/>
              <a:t> - </a:t>
            </a:r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logika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41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édia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transmediální</a:t>
            </a:r>
            <a:r>
              <a:rPr lang="en-US" dirty="0" smtClean="0"/>
              <a:t> </a:t>
            </a:r>
            <a:r>
              <a:rPr lang="en-US" dirty="0" err="1" smtClean="0"/>
              <a:t>fenomén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</a:t>
            </a:r>
            <a:r>
              <a:rPr lang="en-US" dirty="0" err="1" smtClean="0"/>
              <a:t>tabilita</a:t>
            </a:r>
            <a:r>
              <a:rPr lang="en-US" dirty="0" smtClean="0"/>
              <a:t> </a:t>
            </a:r>
            <a:r>
              <a:rPr lang="en-US" dirty="0" err="1" smtClean="0"/>
              <a:t>extensionální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FS</a:t>
            </a:r>
          </a:p>
          <a:p>
            <a:r>
              <a:rPr lang="en-US" dirty="0" err="1"/>
              <a:t>p</a:t>
            </a:r>
            <a:r>
              <a:rPr lang="en-US" smtClean="0"/>
              <a:t>roměna</a:t>
            </a:r>
            <a:r>
              <a:rPr lang="en-US" dirty="0" smtClean="0"/>
              <a:t> </a:t>
            </a:r>
            <a:r>
              <a:rPr lang="en-US" dirty="0" err="1" smtClean="0"/>
              <a:t>intensionální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FS – </a:t>
            </a:r>
            <a:r>
              <a:rPr lang="en-US" dirty="0" err="1" smtClean="0"/>
              <a:t>proměna</a:t>
            </a:r>
            <a:r>
              <a:rPr lang="en-US" dirty="0" smtClean="0"/>
              <a:t> </a:t>
            </a:r>
            <a:r>
              <a:rPr lang="en-US" dirty="0" err="1" smtClean="0"/>
              <a:t>intensionálních</a:t>
            </a:r>
            <a:r>
              <a:rPr lang="en-US" dirty="0" smtClean="0"/>
              <a:t> </a:t>
            </a:r>
            <a:r>
              <a:rPr lang="en-US" dirty="0" err="1" smtClean="0"/>
              <a:t>funkcí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6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édia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transmediální</a:t>
            </a:r>
            <a:r>
              <a:rPr lang="en-US" dirty="0" smtClean="0"/>
              <a:t> </a:t>
            </a:r>
            <a:r>
              <a:rPr lang="en-US" dirty="0" err="1" smtClean="0"/>
              <a:t>fenomén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</a:t>
            </a:r>
            <a:r>
              <a:rPr lang="en-US" dirty="0" err="1" smtClean="0"/>
              <a:t>tabilita</a:t>
            </a:r>
            <a:r>
              <a:rPr lang="en-US" dirty="0" smtClean="0"/>
              <a:t> </a:t>
            </a:r>
            <a:r>
              <a:rPr lang="en-US" dirty="0" err="1" smtClean="0"/>
              <a:t>extensionální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FS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roměna</a:t>
            </a:r>
            <a:r>
              <a:rPr lang="en-US" dirty="0" smtClean="0"/>
              <a:t> </a:t>
            </a:r>
            <a:r>
              <a:rPr lang="en-US" dirty="0" err="1" smtClean="0"/>
              <a:t>intensionální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FS – </a:t>
            </a:r>
            <a:r>
              <a:rPr lang="en-US" dirty="0" err="1" smtClean="0"/>
              <a:t>proměna</a:t>
            </a:r>
            <a:r>
              <a:rPr lang="en-US" dirty="0" smtClean="0"/>
              <a:t> </a:t>
            </a:r>
            <a:r>
              <a:rPr lang="en-US" dirty="0" err="1" smtClean="0"/>
              <a:t>intensionálních</a:t>
            </a:r>
            <a:r>
              <a:rPr lang="en-US" dirty="0" smtClean="0"/>
              <a:t> </a:t>
            </a:r>
            <a:r>
              <a:rPr lang="en-US" dirty="0" err="1" smtClean="0"/>
              <a:t>funkcí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1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r>
              <a:rPr lang="en-US" dirty="0" smtClean="0"/>
              <a:t> - </a:t>
            </a:r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ogika</a:t>
            </a:r>
            <a:endParaRPr lang="en-US" dirty="0" smtClean="0"/>
          </a:p>
          <a:p>
            <a:r>
              <a:rPr lang="en-US" dirty="0" err="1" smtClean="0"/>
              <a:t>poetika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22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r>
              <a:rPr lang="en-US" dirty="0" smtClean="0"/>
              <a:t> - </a:t>
            </a:r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ogika</a:t>
            </a:r>
            <a:endParaRPr lang="en-US" dirty="0" smtClean="0"/>
          </a:p>
          <a:p>
            <a:r>
              <a:rPr lang="en-US" dirty="0" err="1" smtClean="0"/>
              <a:t>poetika</a:t>
            </a:r>
            <a:endParaRPr lang="en-US" dirty="0" smtClean="0"/>
          </a:p>
          <a:p>
            <a:r>
              <a:rPr lang="en-US" dirty="0" smtClean="0"/>
              <a:t>lingvistika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9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r>
              <a:rPr lang="en-US" dirty="0" smtClean="0"/>
              <a:t> - </a:t>
            </a:r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ogika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oetika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ingvistika</a:t>
            </a:r>
          </a:p>
          <a:p>
            <a:r>
              <a:rPr lang="en-US" dirty="0" err="1" smtClean="0"/>
              <a:t>filosofie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92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světů</a:t>
            </a:r>
            <a:r>
              <a:rPr lang="en-US" dirty="0" smtClean="0"/>
              <a:t> - </a:t>
            </a:r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ogika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oetika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ingvistika</a:t>
            </a:r>
          </a:p>
          <a:p>
            <a:r>
              <a:rPr lang="en-US" dirty="0" err="1"/>
              <a:t>f</a:t>
            </a:r>
            <a:r>
              <a:rPr lang="en-US" dirty="0" err="1" smtClean="0"/>
              <a:t>ilosofie</a:t>
            </a:r>
            <a:endParaRPr lang="en-US" dirty="0" smtClean="0"/>
          </a:p>
          <a:p>
            <a:r>
              <a:rPr lang="en-US" dirty="0" err="1"/>
              <a:t>l</a:t>
            </a:r>
            <a:r>
              <a:rPr lang="en-US" dirty="0" err="1" smtClean="0"/>
              <a:t>iterární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2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říběh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ropojení</a:t>
            </a:r>
            <a:r>
              <a:rPr lang="en-US" dirty="0" smtClean="0"/>
              <a:t> s </a:t>
            </a:r>
            <a:r>
              <a:rPr lang="en-US" dirty="0" err="1" smtClean="0"/>
              <a:t>klasickou</a:t>
            </a:r>
            <a:r>
              <a:rPr lang="en-US" dirty="0" smtClean="0"/>
              <a:t> </a:t>
            </a:r>
            <a:r>
              <a:rPr lang="en-US" dirty="0" err="1" smtClean="0"/>
              <a:t>naratologií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efinice</a:t>
            </a:r>
            <a:r>
              <a:rPr lang="en-US" dirty="0" smtClean="0"/>
              <a:t> FS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bázi</a:t>
            </a:r>
            <a:r>
              <a:rPr lang="en-US" dirty="0" smtClean="0"/>
              <a:t> narativu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1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příběh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ropojení</a:t>
            </a:r>
            <a:r>
              <a:rPr lang="en-US" dirty="0" smtClean="0"/>
              <a:t> s </a:t>
            </a:r>
            <a:r>
              <a:rPr lang="en-US" dirty="0" err="1" smtClean="0"/>
              <a:t>klasickou</a:t>
            </a:r>
            <a:r>
              <a:rPr lang="en-US" dirty="0" smtClean="0"/>
              <a:t> </a:t>
            </a:r>
            <a:r>
              <a:rPr lang="en-US" dirty="0" err="1" smtClean="0"/>
              <a:t>naratologií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efinice</a:t>
            </a:r>
            <a:r>
              <a:rPr lang="en-US" dirty="0" smtClean="0"/>
              <a:t> FS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bázi</a:t>
            </a:r>
            <a:r>
              <a:rPr lang="en-US" dirty="0" smtClean="0"/>
              <a:t> narativu</a:t>
            </a:r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xtensionální</a:t>
            </a:r>
            <a:r>
              <a:rPr lang="en-US" dirty="0" smtClean="0"/>
              <a:t> a </a:t>
            </a:r>
            <a:r>
              <a:rPr lang="en-US" dirty="0" err="1" smtClean="0"/>
              <a:t>intensionální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951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příběh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dirty="0" err="1"/>
              <a:t>p</a:t>
            </a:r>
            <a:r>
              <a:rPr lang="en-US" dirty="0" err="1" smtClean="0"/>
              <a:t>ropojení</a:t>
            </a:r>
            <a:r>
              <a:rPr lang="en-US" dirty="0" smtClean="0"/>
              <a:t> s </a:t>
            </a:r>
            <a:r>
              <a:rPr lang="en-US" dirty="0" err="1" smtClean="0"/>
              <a:t>klasickou</a:t>
            </a:r>
            <a:r>
              <a:rPr lang="en-US" dirty="0" smtClean="0"/>
              <a:t> </a:t>
            </a:r>
            <a:r>
              <a:rPr lang="en-US" dirty="0" err="1" smtClean="0"/>
              <a:t>naratologií</a:t>
            </a:r>
            <a:endParaRPr lang="en-US" dirty="0" smtClean="0"/>
          </a:p>
          <a:p>
            <a:pPr lvl="1"/>
            <a:r>
              <a:rPr lang="en-US" dirty="0" err="1"/>
              <a:t>definice</a:t>
            </a:r>
            <a:r>
              <a:rPr lang="en-US" dirty="0"/>
              <a:t> FS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bázi</a:t>
            </a:r>
            <a:r>
              <a:rPr lang="en-US" dirty="0"/>
              <a:t> narativu</a:t>
            </a:r>
          </a:p>
          <a:p>
            <a:pPr lvl="1"/>
            <a:r>
              <a:rPr lang="en-US" dirty="0" err="1"/>
              <a:t>extensionální</a:t>
            </a:r>
            <a:r>
              <a:rPr lang="en-US" dirty="0"/>
              <a:t> a </a:t>
            </a:r>
            <a:r>
              <a:rPr lang="en-US" dirty="0" err="1"/>
              <a:t>intensionální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FS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odální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– (</a:t>
            </a:r>
            <a:r>
              <a:rPr lang="en-US" dirty="0" err="1" smtClean="0"/>
              <a:t>alethická</a:t>
            </a:r>
            <a:r>
              <a:rPr lang="en-US" dirty="0" smtClean="0"/>
              <a:t>, </a:t>
            </a:r>
            <a:r>
              <a:rPr lang="en-US" dirty="0" err="1" smtClean="0"/>
              <a:t>deontická</a:t>
            </a:r>
            <a:r>
              <a:rPr lang="en-US" dirty="0" smtClean="0"/>
              <a:t>, </a:t>
            </a:r>
            <a:r>
              <a:rPr lang="en-US" dirty="0" err="1" smtClean="0"/>
              <a:t>axiologická</a:t>
            </a:r>
            <a:r>
              <a:rPr lang="en-US" dirty="0" smtClean="0"/>
              <a:t>, </a:t>
            </a:r>
            <a:r>
              <a:rPr lang="en-US" dirty="0" err="1" smtClean="0"/>
              <a:t>epistemické</a:t>
            </a:r>
            <a:r>
              <a:rPr lang="en-US" dirty="0" smtClean="0"/>
              <a:t>)   </a:t>
            </a:r>
          </a:p>
          <a:p>
            <a:pPr marL="0" lvl="1" indent="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6454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1111</TotalTime>
  <Words>316</Words>
  <Application>Microsoft Macintosh PowerPoint</Application>
  <PresentationFormat>On-screen Show (4:3)</PresentationFormat>
  <Paragraphs>123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Breeze</vt:lpstr>
      <vt:lpstr>Teorie fikčních světů: příběhy, fikce, média</vt:lpstr>
      <vt:lpstr>teorie fikčních světů - zdroje</vt:lpstr>
      <vt:lpstr>teorie fikčních světů - zdroje</vt:lpstr>
      <vt:lpstr>teorie fikčních světů - zdroje</vt:lpstr>
      <vt:lpstr>teorie fikčních světů - zdroje</vt:lpstr>
      <vt:lpstr>teorie fikčních světů - zdroje</vt:lpstr>
      <vt:lpstr>příběh</vt:lpstr>
      <vt:lpstr>příběh</vt:lpstr>
      <vt:lpstr>příběh</vt:lpstr>
      <vt:lpstr>příběh</vt:lpstr>
      <vt:lpstr>příběh</vt:lpstr>
      <vt:lpstr>fikce </vt:lpstr>
      <vt:lpstr>fikce </vt:lpstr>
      <vt:lpstr>fikce </vt:lpstr>
      <vt:lpstr>fikce </vt:lpstr>
      <vt:lpstr>média </vt:lpstr>
      <vt:lpstr>média </vt:lpstr>
      <vt:lpstr>média </vt:lpstr>
      <vt:lpstr>média </vt:lpstr>
      <vt:lpstr>média </vt:lpstr>
      <vt:lpstr>média 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fikčních světů: příběhy, fikce, média</dc:title>
  <dc:creator>Bohumil Fort</dc:creator>
  <cp:lastModifiedBy>Bohumil Fort</cp:lastModifiedBy>
  <cp:revision>23</cp:revision>
  <dcterms:created xsi:type="dcterms:W3CDTF">2015-10-01T15:04:43Z</dcterms:created>
  <dcterms:modified xsi:type="dcterms:W3CDTF">2019-05-15T11:49:08Z</dcterms:modified>
</cp:coreProperties>
</file>