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2" r:id="rId4"/>
    <p:sldId id="260" r:id="rId5"/>
    <p:sldId id="263" r:id="rId6"/>
    <p:sldId id="257" r:id="rId7"/>
    <p:sldId id="258" r:id="rId8"/>
    <p:sldId id="26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0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23/02/19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23/02/19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23/02/19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23/02/19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23/02/19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23/02/19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23/02/19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23/02/19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23/02/19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23/02/19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f</a:t>
            </a:r>
            <a:r>
              <a:rPr lang="en-US" dirty="0" err="1" smtClean="0"/>
              <a:t>rancouzské</a:t>
            </a:r>
            <a:r>
              <a:rPr lang="en-US" dirty="0" smtClean="0"/>
              <a:t> </a:t>
            </a:r>
            <a:r>
              <a:rPr lang="en-US" dirty="0" err="1" smtClean="0"/>
              <a:t>zdroje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 smtClean="0"/>
              <a:t>vyprávění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70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</a:t>
            </a:r>
            <a:r>
              <a:rPr lang="en-US" dirty="0" err="1" smtClean="0"/>
              <a:t>droje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strukturalistická</a:t>
            </a:r>
            <a:r>
              <a:rPr lang="en-US" dirty="0" smtClean="0"/>
              <a:t> lingvistika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Ferdinand de Saussure</a:t>
            </a:r>
          </a:p>
          <a:p>
            <a:pPr lvl="1"/>
            <a:r>
              <a:rPr lang="en-US" i="1" dirty="0" err="1" smtClean="0"/>
              <a:t>Kurs</a:t>
            </a:r>
            <a:r>
              <a:rPr lang="en-US" i="1" dirty="0" smtClean="0"/>
              <a:t> </a:t>
            </a:r>
            <a:r>
              <a:rPr lang="en-US" i="1" dirty="0" err="1" smtClean="0"/>
              <a:t>obecné</a:t>
            </a:r>
            <a:r>
              <a:rPr lang="en-US" i="1" dirty="0" smtClean="0"/>
              <a:t> </a:t>
            </a:r>
            <a:r>
              <a:rPr lang="en-US" i="1" dirty="0" err="1" smtClean="0"/>
              <a:t>jazykovědy</a:t>
            </a:r>
            <a:r>
              <a:rPr lang="en-US" i="1" dirty="0" smtClean="0"/>
              <a:t> </a:t>
            </a:r>
            <a:r>
              <a:rPr lang="en-US" dirty="0" smtClean="0"/>
              <a:t>(1916)</a:t>
            </a:r>
          </a:p>
          <a:p>
            <a:pPr lvl="2"/>
            <a:r>
              <a:rPr lang="en-US" dirty="0" err="1" smtClean="0"/>
              <a:t>jazyk</a:t>
            </a:r>
            <a:r>
              <a:rPr lang="en-US" dirty="0" smtClean="0"/>
              <a:t> je </a:t>
            </a:r>
            <a:r>
              <a:rPr lang="en-US" dirty="0" err="1"/>
              <a:t>struktura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analyzována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čistě</a:t>
            </a:r>
            <a:r>
              <a:rPr lang="en-US" dirty="0"/>
              <a:t> formalin system, a to </a:t>
            </a:r>
            <a:r>
              <a:rPr lang="en-US" dirty="0" err="1"/>
              <a:t>především</a:t>
            </a:r>
            <a:r>
              <a:rPr lang="en-US" dirty="0"/>
              <a:t> </a:t>
            </a:r>
            <a:r>
              <a:rPr lang="en-US" dirty="0" err="1"/>
              <a:t>díky</a:t>
            </a:r>
            <a:r>
              <a:rPr lang="en-US" dirty="0"/>
              <a:t> </a:t>
            </a:r>
            <a:r>
              <a:rPr lang="en-US" dirty="0" err="1"/>
              <a:t>postulátu</a:t>
            </a:r>
            <a:r>
              <a:rPr lang="en-US" dirty="0"/>
              <a:t> </a:t>
            </a:r>
            <a:r>
              <a:rPr lang="en-US" dirty="0" err="1"/>
              <a:t>arbitrarity</a:t>
            </a:r>
            <a:r>
              <a:rPr lang="en-US" dirty="0"/>
              <a:t> </a:t>
            </a:r>
            <a:r>
              <a:rPr lang="en-US" dirty="0" err="1"/>
              <a:t>jazykového</a:t>
            </a:r>
            <a:r>
              <a:rPr lang="en-US" dirty="0"/>
              <a:t> </a:t>
            </a:r>
            <a:r>
              <a:rPr lang="en-US" dirty="0" err="1" smtClean="0"/>
              <a:t>znaku</a:t>
            </a:r>
            <a:endParaRPr lang="en-US" dirty="0"/>
          </a:p>
          <a:p>
            <a:pPr lvl="2"/>
            <a:r>
              <a:rPr lang="en-US" dirty="0" err="1" smtClean="0"/>
              <a:t>jazyk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tedy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těchto</a:t>
            </a:r>
            <a:r>
              <a:rPr lang="en-US" dirty="0"/>
              <a:t> </a:t>
            </a:r>
            <a:r>
              <a:rPr lang="en-US" dirty="0" err="1"/>
              <a:t>znaků</a:t>
            </a:r>
            <a:r>
              <a:rPr lang="en-US" dirty="0"/>
              <a:t> a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takový</a:t>
            </a:r>
            <a:r>
              <a:rPr lang="en-US" dirty="0"/>
              <a:t>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zkoumán</a:t>
            </a:r>
            <a:endParaRPr lang="en-US" dirty="0"/>
          </a:p>
          <a:p>
            <a:pPr lvl="2"/>
            <a:r>
              <a:rPr lang="en-US" dirty="0" err="1" smtClean="0"/>
              <a:t>jazykový</a:t>
            </a:r>
            <a:r>
              <a:rPr lang="en-US" dirty="0" smtClean="0"/>
              <a:t> </a:t>
            </a:r>
            <a:r>
              <a:rPr lang="en-US" dirty="0" err="1"/>
              <a:t>znak</a:t>
            </a:r>
            <a:r>
              <a:rPr lang="en-US" dirty="0"/>
              <a:t> se </a:t>
            </a:r>
            <a:r>
              <a:rPr lang="en-US" dirty="0" err="1"/>
              <a:t>skládá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dvou</a:t>
            </a:r>
            <a:r>
              <a:rPr lang="en-US" dirty="0"/>
              <a:t> </a:t>
            </a:r>
            <a:r>
              <a:rPr lang="en-US" dirty="0" err="1"/>
              <a:t>složek</a:t>
            </a:r>
            <a:r>
              <a:rPr lang="en-US" dirty="0"/>
              <a:t>: </a:t>
            </a:r>
            <a:r>
              <a:rPr lang="en-US" dirty="0" err="1"/>
              <a:t>označujícího</a:t>
            </a:r>
            <a:r>
              <a:rPr lang="en-US" dirty="0"/>
              <a:t> a </a:t>
            </a:r>
            <a:r>
              <a:rPr lang="en-US" dirty="0" err="1"/>
              <a:t>označovaného</a:t>
            </a:r>
            <a:r>
              <a:rPr lang="en-US" dirty="0"/>
              <a:t>, </a:t>
            </a:r>
            <a:r>
              <a:rPr lang="en-US" dirty="0" err="1"/>
              <a:t>přičemž</a:t>
            </a:r>
            <a:r>
              <a:rPr lang="en-US" dirty="0"/>
              <a:t> </a:t>
            </a:r>
            <a:r>
              <a:rPr lang="en-US" dirty="0" err="1"/>
              <a:t>obě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nezávislé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skutečnosti</a:t>
            </a:r>
            <a:r>
              <a:rPr lang="en-US" dirty="0"/>
              <a:t>, </a:t>
            </a:r>
            <a:r>
              <a:rPr lang="en-US" dirty="0" err="1"/>
              <a:t>kterou</a:t>
            </a:r>
            <a:r>
              <a:rPr lang="en-US" dirty="0"/>
              <a:t> </a:t>
            </a:r>
            <a:r>
              <a:rPr lang="en-US" dirty="0" err="1"/>
              <a:t>označují</a:t>
            </a:r>
            <a:r>
              <a:rPr lang="en-US" dirty="0"/>
              <a:t>, a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čistě</a:t>
            </a:r>
            <a:r>
              <a:rPr lang="en-US" dirty="0"/>
              <a:t> </a:t>
            </a:r>
            <a:r>
              <a:rPr lang="en-US" dirty="0" err="1"/>
              <a:t>mentální</a:t>
            </a:r>
            <a:r>
              <a:rPr lang="en-US" dirty="0"/>
              <a:t> </a:t>
            </a:r>
            <a:r>
              <a:rPr lang="en-US" dirty="0" err="1" smtClean="0"/>
              <a:t>povahy</a:t>
            </a:r>
            <a:endParaRPr lang="en-US" dirty="0"/>
          </a:p>
          <a:p>
            <a:pPr lvl="2"/>
            <a:r>
              <a:rPr lang="en-US" dirty="0" err="1"/>
              <a:t>b</a:t>
            </a:r>
            <a:r>
              <a:rPr lang="en-US" dirty="0" err="1" smtClean="0"/>
              <a:t>inární</a:t>
            </a:r>
            <a:r>
              <a:rPr lang="en-US" dirty="0" smtClean="0"/>
              <a:t> </a:t>
            </a:r>
            <a:r>
              <a:rPr lang="en-US" dirty="0" err="1" smtClean="0"/>
              <a:t>opozice</a:t>
            </a:r>
            <a:r>
              <a:rPr lang="en-US" dirty="0" smtClean="0"/>
              <a:t> – </a:t>
            </a:r>
            <a:r>
              <a:rPr lang="en-US" dirty="0" err="1" smtClean="0"/>
              <a:t>umožňuje</a:t>
            </a:r>
            <a:r>
              <a:rPr lang="en-US" dirty="0" smtClean="0"/>
              <a:t> </a:t>
            </a:r>
            <a:r>
              <a:rPr lang="en-US" dirty="0" err="1" smtClean="0"/>
              <a:t>stanovit</a:t>
            </a:r>
            <a:r>
              <a:rPr lang="en-US" dirty="0" smtClean="0"/>
              <a:t> </a:t>
            </a:r>
            <a:r>
              <a:rPr lang="en-US" dirty="0" err="1" smtClean="0"/>
              <a:t>místo</a:t>
            </a:r>
            <a:r>
              <a:rPr lang="en-US" dirty="0" smtClean="0"/>
              <a:t> </a:t>
            </a:r>
            <a:r>
              <a:rPr lang="en-US" dirty="0" err="1" smtClean="0"/>
              <a:t>jakzykového</a:t>
            </a:r>
            <a:r>
              <a:rPr lang="en-US" dirty="0" smtClean="0"/>
              <a:t> </a:t>
            </a:r>
            <a:r>
              <a:rPr lang="en-US" dirty="0" err="1" smtClean="0"/>
              <a:t>znaku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struktuře</a:t>
            </a:r>
            <a:r>
              <a:rPr lang="en-US" dirty="0" smtClean="0"/>
              <a:t> </a:t>
            </a:r>
            <a:r>
              <a:rPr lang="en-US" dirty="0" err="1" smtClean="0"/>
              <a:t>jazyka</a:t>
            </a:r>
            <a:r>
              <a:rPr lang="en-US" dirty="0" smtClean="0"/>
              <a:t> v </a:t>
            </a:r>
            <a:r>
              <a:rPr lang="en-US" dirty="0" err="1" smtClean="0"/>
              <a:t>kontrastu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znakům</a:t>
            </a:r>
            <a:r>
              <a:rPr lang="en-US" dirty="0" smtClean="0"/>
              <a:t> </a:t>
            </a:r>
            <a:r>
              <a:rPr lang="en-US" dirty="0" err="1" smtClean="0"/>
              <a:t>ostatním</a:t>
            </a:r>
            <a:endParaRPr lang="en-US" dirty="0"/>
          </a:p>
          <a:p>
            <a:pPr lvl="2"/>
            <a:r>
              <a:rPr lang="en-US" u="sng" dirty="0" err="1" smtClean="0"/>
              <a:t>odkaz</a:t>
            </a:r>
            <a:r>
              <a:rPr lang="en-US" dirty="0"/>
              <a:t>: </a:t>
            </a:r>
            <a:r>
              <a:rPr lang="en-US" dirty="0" err="1" smtClean="0"/>
              <a:t>znak</a:t>
            </a:r>
            <a:r>
              <a:rPr lang="en-US" dirty="0" smtClean="0"/>
              <a:t>, </a:t>
            </a:r>
            <a:r>
              <a:rPr lang="en-US" dirty="0" err="1"/>
              <a:t>struktura</a:t>
            </a:r>
            <a:r>
              <a:rPr lang="en-US" dirty="0"/>
              <a:t>, </a:t>
            </a:r>
            <a:r>
              <a:rPr lang="en-US" dirty="0" err="1" smtClean="0"/>
              <a:t>arbitrarita</a:t>
            </a:r>
            <a:r>
              <a:rPr lang="en-US" dirty="0" smtClean="0"/>
              <a:t>, </a:t>
            </a:r>
            <a:r>
              <a:rPr lang="en-US" dirty="0" err="1" smtClean="0"/>
              <a:t>opozice</a:t>
            </a:r>
            <a:r>
              <a:rPr lang="en-US" dirty="0" smtClean="0"/>
              <a:t>, </a:t>
            </a:r>
            <a:r>
              <a:rPr lang="en-US" dirty="0" err="1" smtClean="0"/>
              <a:t>možnosti</a:t>
            </a:r>
            <a:r>
              <a:rPr lang="en-US" dirty="0" smtClean="0"/>
              <a:t> </a:t>
            </a:r>
            <a:r>
              <a:rPr lang="en-US" dirty="0" err="1"/>
              <a:t>analýzy</a:t>
            </a:r>
            <a:r>
              <a:rPr lang="en-US" dirty="0"/>
              <a:t>…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2286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551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</a:t>
            </a:r>
            <a:r>
              <a:rPr lang="en-US" dirty="0" err="1" smtClean="0"/>
              <a:t>droje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strukturalistická</a:t>
            </a:r>
            <a:r>
              <a:rPr lang="en-US" dirty="0" smtClean="0"/>
              <a:t> lingvistika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b="1" dirty="0"/>
              <a:t>Leonard BLOOMFIELD </a:t>
            </a:r>
          </a:p>
          <a:p>
            <a:pPr lvl="2"/>
            <a:r>
              <a:rPr lang="en-US" dirty="0" err="1" smtClean="0"/>
              <a:t>zakladatel</a:t>
            </a:r>
            <a:r>
              <a:rPr lang="en-US" dirty="0" smtClean="0"/>
              <a:t> </a:t>
            </a:r>
            <a:r>
              <a:rPr lang="en-US" dirty="0" err="1"/>
              <a:t>americké</a:t>
            </a:r>
            <a:r>
              <a:rPr lang="en-US" dirty="0"/>
              <a:t> </a:t>
            </a:r>
            <a:r>
              <a:rPr lang="en-US" dirty="0" err="1"/>
              <a:t>strukturální</a:t>
            </a:r>
            <a:r>
              <a:rPr lang="en-US" dirty="0"/>
              <a:t> </a:t>
            </a:r>
            <a:r>
              <a:rPr lang="en-US" dirty="0" err="1" smtClean="0"/>
              <a:t>lingvistiky</a:t>
            </a:r>
            <a:endParaRPr lang="en-US" dirty="0"/>
          </a:p>
          <a:p>
            <a:pPr lvl="2"/>
            <a:r>
              <a:rPr lang="en-US" dirty="0" err="1"/>
              <a:t>d</a:t>
            </a:r>
            <a:r>
              <a:rPr lang="en-US" dirty="0" err="1" smtClean="0"/>
              <a:t>ůraz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vědecké</a:t>
            </a:r>
            <a:r>
              <a:rPr lang="en-US" dirty="0" smtClean="0"/>
              <a:t> </a:t>
            </a:r>
            <a:r>
              <a:rPr lang="en-US" dirty="0" err="1" smtClean="0"/>
              <a:t>uchopení</a:t>
            </a:r>
            <a:r>
              <a:rPr lang="en-US" dirty="0" smtClean="0"/>
              <a:t> </a:t>
            </a:r>
            <a:r>
              <a:rPr lang="en-US" dirty="0" err="1" smtClean="0"/>
              <a:t>jazyka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procedury</a:t>
            </a:r>
            <a:r>
              <a:rPr lang="en-US" dirty="0" smtClean="0"/>
              <a:t> </a:t>
            </a:r>
            <a:r>
              <a:rPr lang="en-US" dirty="0" err="1" smtClean="0"/>
              <a:t>analýzy</a:t>
            </a:r>
            <a:r>
              <a:rPr lang="en-US" dirty="0" smtClean="0"/>
              <a:t> </a:t>
            </a:r>
            <a:r>
              <a:rPr lang="en-US" dirty="0" err="1" smtClean="0"/>
              <a:t>jazykových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endParaRPr lang="en-US" dirty="0"/>
          </a:p>
          <a:p>
            <a:pPr marL="228600" lvl="1" indent="0">
              <a:buNone/>
            </a:pPr>
            <a:endParaRPr lang="en-US" dirty="0"/>
          </a:p>
          <a:p>
            <a:pPr lvl="1"/>
            <a:r>
              <a:rPr lang="en-US" b="1" dirty="0"/>
              <a:t>Émile </a:t>
            </a:r>
            <a:r>
              <a:rPr lang="en-US" b="1" dirty="0" smtClean="0"/>
              <a:t>BENVENISTE</a:t>
            </a:r>
          </a:p>
          <a:p>
            <a:pPr lvl="2"/>
            <a:r>
              <a:rPr lang="en-US" i="1" dirty="0" err="1" smtClean="0"/>
              <a:t>Problèmes</a:t>
            </a:r>
            <a:r>
              <a:rPr lang="en-US" i="1" dirty="0" smtClean="0"/>
              <a:t> </a:t>
            </a:r>
            <a:r>
              <a:rPr lang="en-US" i="1" dirty="0"/>
              <a:t>de </a:t>
            </a:r>
            <a:r>
              <a:rPr lang="en-US" i="1" dirty="0" err="1"/>
              <a:t>linguistique</a:t>
            </a:r>
            <a:r>
              <a:rPr lang="en-US" i="1" dirty="0"/>
              <a:t> </a:t>
            </a:r>
            <a:r>
              <a:rPr lang="en-US" i="1" dirty="0" err="1"/>
              <a:t>générale</a:t>
            </a:r>
            <a:r>
              <a:rPr lang="en-US" i="1" dirty="0"/>
              <a:t> </a:t>
            </a:r>
            <a:endParaRPr lang="en-US" i="1" dirty="0" smtClean="0"/>
          </a:p>
          <a:p>
            <a:pPr lvl="3"/>
            <a:r>
              <a:rPr lang="en-US" dirty="0" err="1" smtClean="0"/>
              <a:t>odmítnutí</a:t>
            </a:r>
            <a:r>
              <a:rPr lang="en-US" i="1" dirty="0" smtClean="0"/>
              <a:t> </a:t>
            </a:r>
            <a:r>
              <a:rPr lang="en-US" dirty="0" err="1" smtClean="0"/>
              <a:t>behavioralistické</a:t>
            </a:r>
            <a:r>
              <a:rPr lang="en-US" dirty="0" smtClean="0"/>
              <a:t> </a:t>
            </a:r>
            <a:r>
              <a:rPr lang="en-US" dirty="0" err="1" smtClean="0"/>
              <a:t>interpretace</a:t>
            </a:r>
            <a:r>
              <a:rPr lang="en-US" dirty="0" smtClean="0"/>
              <a:t> </a:t>
            </a:r>
            <a:r>
              <a:rPr lang="en-US" dirty="0" err="1" smtClean="0"/>
              <a:t>jazyka</a:t>
            </a:r>
            <a:r>
              <a:rPr lang="en-US" dirty="0" smtClean="0"/>
              <a:t> </a:t>
            </a:r>
            <a:r>
              <a:rPr lang="en-US" dirty="0" err="1" smtClean="0"/>
              <a:t>poukazy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jazyka</a:t>
            </a:r>
            <a:r>
              <a:rPr lang="en-US" dirty="0" smtClean="0"/>
              <a:t> </a:t>
            </a:r>
            <a:r>
              <a:rPr lang="en-US" dirty="0" err="1" smtClean="0"/>
              <a:t>zvířat</a:t>
            </a:r>
            <a:endParaRPr lang="en-US" dirty="0"/>
          </a:p>
          <a:p>
            <a:pPr lvl="3"/>
            <a:r>
              <a:rPr lang="en-US" dirty="0" err="1" smtClean="0"/>
              <a:t>teoreticky</a:t>
            </a:r>
            <a:r>
              <a:rPr lang="en-US" dirty="0" smtClean="0"/>
              <a:t> </a:t>
            </a:r>
            <a:r>
              <a:rPr lang="en-US" dirty="0" err="1"/>
              <a:t>popsal</a:t>
            </a:r>
            <a:r>
              <a:rPr lang="en-US" dirty="0"/>
              <a:t> </a:t>
            </a:r>
            <a:r>
              <a:rPr lang="en-US" dirty="0" err="1"/>
              <a:t>já</a:t>
            </a:r>
            <a:r>
              <a:rPr lang="en-US" dirty="0"/>
              <a:t>- </a:t>
            </a:r>
            <a:r>
              <a:rPr lang="en-US" dirty="0" err="1"/>
              <a:t>ty</a:t>
            </a:r>
            <a:r>
              <a:rPr lang="en-US" dirty="0"/>
              <a:t> </a:t>
            </a:r>
            <a:r>
              <a:rPr lang="en-US" dirty="0" err="1"/>
              <a:t>opozici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2286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483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</a:t>
            </a:r>
            <a:r>
              <a:rPr lang="en-US" dirty="0" err="1" smtClean="0"/>
              <a:t>droje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strukturalistická</a:t>
            </a:r>
            <a:r>
              <a:rPr lang="en-US" dirty="0" smtClean="0"/>
              <a:t> lingvistika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en-US" b="1" dirty="0"/>
              <a:t>Roman O. </a:t>
            </a:r>
            <a:r>
              <a:rPr lang="en-US" b="1" dirty="0" smtClean="0"/>
              <a:t>JAKOBSON</a:t>
            </a:r>
          </a:p>
          <a:p>
            <a:pPr lvl="2"/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/>
              <a:t>desaussurovské</a:t>
            </a:r>
            <a:r>
              <a:rPr lang="en-US" dirty="0"/>
              <a:t> </a:t>
            </a:r>
            <a:r>
              <a:rPr lang="en-US" dirty="0" err="1" smtClean="0"/>
              <a:t>lingvistiky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Nikolajem</a:t>
            </a:r>
            <a:r>
              <a:rPr lang="en-US" dirty="0"/>
              <a:t> </a:t>
            </a:r>
            <a:r>
              <a:rPr lang="en-US" dirty="0" err="1"/>
              <a:t>Trubeckým</a:t>
            </a:r>
            <a:r>
              <a:rPr lang="en-US" dirty="0"/>
              <a:t> </a:t>
            </a:r>
            <a:r>
              <a:rPr lang="en-US" dirty="0" err="1"/>
              <a:t>spoluzaložil</a:t>
            </a:r>
            <a:r>
              <a:rPr lang="en-US" dirty="0"/>
              <a:t> </a:t>
            </a:r>
            <a:r>
              <a:rPr lang="en-US" dirty="0" err="1"/>
              <a:t>fonologii</a:t>
            </a:r>
            <a:r>
              <a:rPr lang="en-US" dirty="0"/>
              <a:t>, </a:t>
            </a:r>
            <a:r>
              <a:rPr lang="en-US" dirty="0" err="1"/>
              <a:t>aplikoval</a:t>
            </a:r>
            <a:r>
              <a:rPr lang="en-US" dirty="0"/>
              <a:t> </a:t>
            </a:r>
            <a:r>
              <a:rPr lang="en-US" dirty="0" err="1"/>
              <a:t>strukturalistickou</a:t>
            </a:r>
            <a:r>
              <a:rPr lang="en-US" dirty="0"/>
              <a:t> </a:t>
            </a:r>
            <a:r>
              <a:rPr lang="en-US" dirty="0" err="1"/>
              <a:t>metodu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syntax a </a:t>
            </a:r>
            <a:r>
              <a:rPr lang="en-US" dirty="0" err="1" smtClean="0"/>
              <a:t>morfologii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sémantiku</a:t>
            </a:r>
            <a:endParaRPr lang="en-US" dirty="0"/>
          </a:p>
          <a:p>
            <a:pPr lvl="2"/>
            <a:r>
              <a:rPr lang="en-US" dirty="0" err="1" smtClean="0"/>
              <a:t>propracoval</a:t>
            </a:r>
            <a:r>
              <a:rPr lang="en-US" dirty="0" smtClean="0"/>
              <a:t> </a:t>
            </a:r>
            <a:r>
              <a:rPr lang="en-US" dirty="0" err="1"/>
              <a:t>ideu</a:t>
            </a:r>
            <a:r>
              <a:rPr lang="en-US" dirty="0"/>
              <a:t> </a:t>
            </a:r>
            <a:r>
              <a:rPr lang="en-US" dirty="0" err="1"/>
              <a:t>literárního</a:t>
            </a:r>
            <a:r>
              <a:rPr lang="en-US" dirty="0"/>
              <a:t> </a:t>
            </a:r>
            <a:r>
              <a:rPr lang="en-US" dirty="0" err="1"/>
              <a:t>znaku</a:t>
            </a:r>
            <a:r>
              <a:rPr lang="en-US" dirty="0"/>
              <a:t> v </a:t>
            </a:r>
            <a:r>
              <a:rPr lang="en-US" dirty="0" err="1"/>
              <a:t>souvislosti</a:t>
            </a:r>
            <a:r>
              <a:rPr lang="en-US" dirty="0"/>
              <a:t> se </a:t>
            </a:r>
            <a:r>
              <a:rPr lang="en-US" dirty="0" err="1"/>
              <a:t>znakem</a:t>
            </a:r>
            <a:r>
              <a:rPr lang="en-US" dirty="0"/>
              <a:t> </a:t>
            </a:r>
            <a:r>
              <a:rPr lang="en-US" dirty="0" err="1" smtClean="0"/>
              <a:t>jazykovým</a:t>
            </a:r>
            <a:endParaRPr lang="en-US" dirty="0"/>
          </a:p>
          <a:p>
            <a:pPr lvl="2"/>
            <a:r>
              <a:rPr lang="en-US" dirty="0" err="1" smtClean="0"/>
              <a:t>zavádí</a:t>
            </a:r>
            <a:r>
              <a:rPr lang="en-US" dirty="0" smtClean="0"/>
              <a:t> </a:t>
            </a:r>
            <a:r>
              <a:rPr lang="en-US" dirty="0" err="1"/>
              <a:t>pojem</a:t>
            </a:r>
            <a:r>
              <a:rPr lang="en-US" dirty="0"/>
              <a:t> </a:t>
            </a:r>
            <a:r>
              <a:rPr lang="en-US" dirty="0" err="1"/>
              <a:t>strukturní</a:t>
            </a:r>
            <a:r>
              <a:rPr lang="en-US" dirty="0"/>
              <a:t> </a:t>
            </a:r>
            <a:r>
              <a:rPr lang="en-US" dirty="0" err="1"/>
              <a:t>dominanty</a:t>
            </a:r>
            <a:r>
              <a:rPr lang="en-US" dirty="0"/>
              <a:t> </a:t>
            </a:r>
            <a:endParaRPr lang="en-US" dirty="0" smtClean="0"/>
          </a:p>
          <a:p>
            <a:pPr lvl="2"/>
            <a:r>
              <a:rPr lang="en-US" dirty="0" err="1" smtClean="0"/>
              <a:t>založil</a:t>
            </a:r>
            <a:r>
              <a:rPr lang="en-US" dirty="0" smtClean="0"/>
              <a:t> </a:t>
            </a:r>
            <a:r>
              <a:rPr lang="en-US" dirty="0" err="1"/>
              <a:t>strukturalistickou</a:t>
            </a:r>
            <a:r>
              <a:rPr lang="en-US" dirty="0"/>
              <a:t> </a:t>
            </a:r>
            <a:r>
              <a:rPr lang="en-US" dirty="0" err="1"/>
              <a:t>sémiotiku</a:t>
            </a:r>
            <a:r>
              <a:rPr lang="en-US" dirty="0"/>
              <a:t> </a:t>
            </a:r>
            <a:r>
              <a:rPr lang="en-US" dirty="0" err="1"/>
              <a:t>literatury</a:t>
            </a:r>
            <a:r>
              <a:rPr lang="en-US" dirty="0"/>
              <a:t>, </a:t>
            </a:r>
            <a:r>
              <a:rPr lang="en-US" dirty="0" err="1"/>
              <a:t>studoval</a:t>
            </a:r>
            <a:r>
              <a:rPr lang="en-US" dirty="0"/>
              <a:t> </a:t>
            </a:r>
            <a:r>
              <a:rPr lang="en-US" dirty="0" err="1"/>
              <a:t>identitu</a:t>
            </a:r>
            <a:r>
              <a:rPr lang="en-US" dirty="0"/>
              <a:t> </a:t>
            </a:r>
            <a:r>
              <a:rPr lang="en-US" dirty="0" err="1"/>
              <a:t>literatury</a:t>
            </a:r>
            <a:r>
              <a:rPr lang="en-US" dirty="0"/>
              <a:t>, </a:t>
            </a:r>
            <a:r>
              <a:rPr lang="en-US" dirty="0" err="1"/>
              <a:t>její</a:t>
            </a:r>
            <a:r>
              <a:rPr lang="en-US" dirty="0"/>
              <a:t> “</a:t>
            </a:r>
            <a:r>
              <a:rPr lang="en-US" dirty="0" err="1"/>
              <a:t>literárnost</a:t>
            </a:r>
            <a:r>
              <a:rPr lang="en-US" dirty="0"/>
              <a:t>” </a:t>
            </a:r>
            <a:endParaRPr lang="en-US" dirty="0" smtClean="0"/>
          </a:p>
          <a:p>
            <a:pPr lvl="2"/>
            <a:r>
              <a:rPr lang="en-US" dirty="0" err="1" smtClean="0"/>
              <a:t>smiřuje</a:t>
            </a:r>
            <a:r>
              <a:rPr lang="en-US" dirty="0" smtClean="0"/>
              <a:t> </a:t>
            </a:r>
            <a:r>
              <a:rPr lang="en-US" dirty="0" err="1"/>
              <a:t>strukturalistickou</a:t>
            </a:r>
            <a:r>
              <a:rPr lang="en-US" dirty="0"/>
              <a:t> (</a:t>
            </a:r>
            <a:r>
              <a:rPr lang="en-US" dirty="0" err="1"/>
              <a:t>desaussurovskou</a:t>
            </a:r>
            <a:r>
              <a:rPr lang="en-US" dirty="0"/>
              <a:t>) </a:t>
            </a:r>
            <a:r>
              <a:rPr lang="en-US" dirty="0" err="1"/>
              <a:t>synchronii</a:t>
            </a:r>
            <a:r>
              <a:rPr lang="en-US" dirty="0"/>
              <a:t> s </a:t>
            </a:r>
            <a:r>
              <a:rPr lang="en-US" dirty="0" err="1"/>
              <a:t>diachronií</a:t>
            </a:r>
            <a:r>
              <a:rPr lang="en-US" dirty="0"/>
              <a:t>, respective </a:t>
            </a:r>
            <a:r>
              <a:rPr lang="en-US" dirty="0" err="1"/>
              <a:t>snaží</a:t>
            </a:r>
            <a:r>
              <a:rPr lang="en-US" dirty="0"/>
              <a:t> se je </a:t>
            </a:r>
            <a:r>
              <a:rPr lang="en-US" dirty="0" err="1"/>
              <a:t>nahlížet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vzájemných</a:t>
            </a:r>
            <a:r>
              <a:rPr lang="en-US" dirty="0"/>
              <a:t> </a:t>
            </a:r>
            <a:r>
              <a:rPr lang="en-US" dirty="0" err="1" smtClean="0"/>
              <a:t>souvislostech</a:t>
            </a:r>
            <a:endParaRPr lang="en-US" dirty="0"/>
          </a:p>
          <a:p>
            <a:pPr lvl="2"/>
            <a:r>
              <a:rPr lang="en-US" dirty="0" err="1" smtClean="0"/>
              <a:t>obohatil</a:t>
            </a:r>
            <a:r>
              <a:rPr lang="en-US" dirty="0" smtClean="0"/>
              <a:t> </a:t>
            </a:r>
            <a:r>
              <a:rPr lang="en-US" dirty="0" err="1"/>
              <a:t>fukční</a:t>
            </a:r>
            <a:r>
              <a:rPr lang="en-US" dirty="0"/>
              <a:t> </a:t>
            </a:r>
            <a:r>
              <a:rPr lang="en-US" dirty="0" err="1"/>
              <a:t>ligvistiku</a:t>
            </a:r>
            <a:r>
              <a:rPr lang="en-US" dirty="0"/>
              <a:t> (</a:t>
            </a:r>
            <a:r>
              <a:rPr lang="en-US" dirty="0" err="1"/>
              <a:t>referenční</a:t>
            </a:r>
            <a:r>
              <a:rPr lang="en-US" dirty="0"/>
              <a:t>, </a:t>
            </a:r>
            <a:r>
              <a:rPr lang="en-US" dirty="0" err="1"/>
              <a:t>poetická</a:t>
            </a:r>
            <a:r>
              <a:rPr lang="en-US" dirty="0"/>
              <a:t>, </a:t>
            </a:r>
            <a:r>
              <a:rPr lang="en-US" dirty="0" err="1"/>
              <a:t>expresivní</a:t>
            </a:r>
            <a:r>
              <a:rPr lang="en-US" dirty="0"/>
              <a:t>, </a:t>
            </a:r>
            <a:r>
              <a:rPr lang="en-US" dirty="0" err="1"/>
              <a:t>konativní</a:t>
            </a:r>
            <a:r>
              <a:rPr lang="en-US" dirty="0"/>
              <a:t>, </a:t>
            </a:r>
            <a:r>
              <a:rPr lang="en-US" dirty="0" err="1"/>
              <a:t>phatická</a:t>
            </a:r>
            <a:r>
              <a:rPr lang="en-US" dirty="0"/>
              <a:t> a </a:t>
            </a:r>
            <a:r>
              <a:rPr lang="en-US" dirty="0" err="1"/>
              <a:t>matajazyková</a:t>
            </a:r>
            <a:r>
              <a:rPr lang="en-US" dirty="0"/>
              <a:t> </a:t>
            </a:r>
            <a:r>
              <a:rPr lang="en-US" dirty="0" err="1"/>
              <a:t>fce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s </a:t>
            </a:r>
            <a:r>
              <a:rPr lang="en-US" dirty="0" err="1"/>
              <a:t>Juriem</a:t>
            </a:r>
            <a:r>
              <a:rPr lang="en-US" dirty="0"/>
              <a:t> </a:t>
            </a:r>
            <a:r>
              <a:rPr lang="en-US" dirty="0" err="1"/>
              <a:t>Tynjanovem</a:t>
            </a:r>
            <a:r>
              <a:rPr lang="en-US" dirty="0"/>
              <a:t> </a:t>
            </a:r>
            <a:r>
              <a:rPr lang="en-US" dirty="0" err="1"/>
              <a:t>načrtl</a:t>
            </a:r>
            <a:r>
              <a:rPr lang="en-US" dirty="0"/>
              <a:t> </a:t>
            </a:r>
            <a:r>
              <a:rPr lang="en-US" dirty="0" err="1"/>
              <a:t>důležitý</a:t>
            </a:r>
            <a:r>
              <a:rPr lang="en-US" dirty="0"/>
              <a:t> </a:t>
            </a:r>
            <a:r>
              <a:rPr lang="en-US" dirty="0" err="1"/>
              <a:t>nárys</a:t>
            </a:r>
            <a:r>
              <a:rPr lang="en-US" dirty="0"/>
              <a:t> </a:t>
            </a:r>
            <a:r>
              <a:rPr lang="en-US" dirty="0" err="1"/>
              <a:t>strukturalistické</a:t>
            </a:r>
            <a:r>
              <a:rPr lang="en-US" dirty="0"/>
              <a:t> </a:t>
            </a:r>
            <a:r>
              <a:rPr lang="en-US" dirty="0" err="1"/>
              <a:t>literární</a:t>
            </a:r>
            <a:r>
              <a:rPr lang="en-US" dirty="0"/>
              <a:t> </a:t>
            </a:r>
            <a:r>
              <a:rPr lang="en-US" dirty="0" err="1" smtClean="0"/>
              <a:t>historie</a:t>
            </a:r>
            <a:endParaRPr lang="en-US" dirty="0"/>
          </a:p>
          <a:p>
            <a:pPr lvl="2"/>
            <a:r>
              <a:rPr lang="en-US" dirty="0" err="1" smtClean="0"/>
              <a:t>spoluzakladatel</a:t>
            </a:r>
            <a:r>
              <a:rPr lang="en-US" dirty="0" smtClean="0"/>
              <a:t> </a:t>
            </a:r>
            <a:r>
              <a:rPr lang="en-US" dirty="0" err="1" smtClean="0"/>
              <a:t>PLKu</a:t>
            </a:r>
            <a:endParaRPr lang="en-US" dirty="0"/>
          </a:p>
          <a:p>
            <a:pPr lvl="2"/>
            <a:r>
              <a:rPr lang="en-US" dirty="0" err="1" smtClean="0"/>
              <a:t>komparativní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vývojové</a:t>
            </a:r>
            <a:r>
              <a:rPr lang="en-US" dirty="0"/>
              <a:t> </a:t>
            </a:r>
            <a:r>
              <a:rPr lang="en-US" dirty="0" err="1"/>
              <a:t>studie</a:t>
            </a:r>
            <a:r>
              <a:rPr lang="en-US" dirty="0"/>
              <a:t> o </a:t>
            </a:r>
            <a:r>
              <a:rPr lang="en-US" dirty="0" err="1"/>
              <a:t>literatuře</a:t>
            </a:r>
            <a:r>
              <a:rPr lang="en-US" dirty="0"/>
              <a:t> a </a:t>
            </a:r>
            <a:r>
              <a:rPr lang="en-US" dirty="0" err="1"/>
              <a:t>jejích</a:t>
            </a:r>
            <a:r>
              <a:rPr lang="en-US" dirty="0"/>
              <a:t> </a:t>
            </a:r>
            <a:r>
              <a:rPr lang="en-US" dirty="0" err="1" smtClean="0"/>
              <a:t>strukturách</a:t>
            </a:r>
            <a:endParaRPr lang="en-US" dirty="0"/>
          </a:p>
          <a:p>
            <a:pPr lvl="2"/>
            <a:r>
              <a:rPr lang="en-US" dirty="0" err="1" smtClean="0"/>
              <a:t>vliv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strukturalistickou</a:t>
            </a:r>
            <a:r>
              <a:rPr lang="en-US" dirty="0"/>
              <a:t> </a:t>
            </a:r>
            <a:r>
              <a:rPr lang="en-US" dirty="0" err="1"/>
              <a:t>antropologii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2286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2286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570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</a:t>
            </a:r>
            <a:r>
              <a:rPr lang="en-US" dirty="0" err="1" smtClean="0"/>
              <a:t>droje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strukturalistická</a:t>
            </a:r>
            <a:r>
              <a:rPr lang="en-US" dirty="0" smtClean="0"/>
              <a:t> lingvistika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b="1" dirty="0" smtClean="0"/>
              <a:t>Louis HJEMSLEV</a:t>
            </a:r>
          </a:p>
          <a:p>
            <a:pPr lvl="2"/>
            <a:r>
              <a:rPr lang="en-US" dirty="0" err="1"/>
              <a:t>zakladatel</a:t>
            </a:r>
            <a:r>
              <a:rPr lang="en-US" dirty="0"/>
              <a:t> </a:t>
            </a:r>
            <a:r>
              <a:rPr lang="en-US" dirty="0" err="1"/>
              <a:t>Kodaňského</a:t>
            </a:r>
            <a:r>
              <a:rPr lang="en-US" dirty="0"/>
              <a:t> </a:t>
            </a:r>
            <a:r>
              <a:rPr lang="en-US" dirty="0" err="1"/>
              <a:t>lingvistického</a:t>
            </a:r>
            <a:r>
              <a:rPr lang="en-US" dirty="0"/>
              <a:t> </a:t>
            </a:r>
            <a:r>
              <a:rPr lang="en-US" dirty="0" err="1" smtClean="0"/>
              <a:t>kroužku</a:t>
            </a:r>
            <a:endParaRPr lang="en-US" dirty="0"/>
          </a:p>
          <a:p>
            <a:pPr lvl="2"/>
            <a:r>
              <a:rPr lang="en-US" dirty="0" err="1" smtClean="0"/>
              <a:t>Spoluautorem</a:t>
            </a:r>
            <a:r>
              <a:rPr lang="en-US" dirty="0" smtClean="0"/>
              <a:t> </a:t>
            </a:r>
            <a:r>
              <a:rPr lang="en-US" dirty="0" err="1" smtClean="0"/>
              <a:t>glosematické</a:t>
            </a:r>
            <a:r>
              <a:rPr lang="en-US" dirty="0" smtClean="0"/>
              <a:t> </a:t>
            </a:r>
            <a:r>
              <a:rPr lang="en-US" dirty="0" err="1"/>
              <a:t>jazykové</a:t>
            </a:r>
            <a:r>
              <a:rPr lang="en-US" dirty="0"/>
              <a:t> </a:t>
            </a:r>
            <a:r>
              <a:rPr lang="en-US" dirty="0" err="1"/>
              <a:t>teorie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</a:t>
            </a:r>
            <a:r>
              <a:rPr lang="en-US" dirty="0" err="1"/>
              <a:t>vychází</a:t>
            </a:r>
            <a:r>
              <a:rPr lang="en-US" dirty="0"/>
              <a:t> z </a:t>
            </a:r>
            <a:r>
              <a:rPr lang="en-US" dirty="0" err="1"/>
              <a:t>učení</a:t>
            </a:r>
            <a:r>
              <a:rPr lang="en-US" dirty="0"/>
              <a:t> </a:t>
            </a:r>
            <a:r>
              <a:rPr lang="en-US" dirty="0" err="1"/>
              <a:t>FdS</a:t>
            </a:r>
            <a:r>
              <a:rPr lang="en-US" dirty="0"/>
              <a:t> (</a:t>
            </a:r>
            <a:r>
              <a:rPr lang="en-US" dirty="0" err="1"/>
              <a:t>spolu</a:t>
            </a:r>
            <a:r>
              <a:rPr lang="en-US" dirty="0"/>
              <a:t> s </a:t>
            </a:r>
            <a:r>
              <a:rPr lang="en-US" dirty="0" err="1"/>
              <a:t>Hansem</a:t>
            </a:r>
            <a:r>
              <a:rPr lang="en-US" dirty="0"/>
              <a:t> </a:t>
            </a:r>
            <a:r>
              <a:rPr lang="en-US" dirty="0" err="1"/>
              <a:t>Jørgem</a:t>
            </a:r>
            <a:r>
              <a:rPr lang="en-US" dirty="0"/>
              <a:t> </a:t>
            </a:r>
            <a:r>
              <a:rPr lang="en-US" dirty="0" err="1"/>
              <a:t>Uldallem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/>
              <a:t>g</a:t>
            </a:r>
            <a:r>
              <a:rPr lang="en-US" dirty="0" err="1" smtClean="0"/>
              <a:t>losematika</a:t>
            </a:r>
            <a:r>
              <a:rPr lang="en-US" dirty="0" smtClean="0"/>
              <a:t> </a:t>
            </a:r>
            <a:r>
              <a:rPr lang="en-US" dirty="0" err="1" smtClean="0"/>
              <a:t>definuje</a:t>
            </a:r>
            <a:r>
              <a:rPr lang="en-US" dirty="0" smtClean="0"/>
              <a:t> </a:t>
            </a:r>
            <a:r>
              <a:rPr lang="en-US" dirty="0" err="1" smtClean="0"/>
              <a:t>glosém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nejzákladnější</a:t>
            </a:r>
            <a:r>
              <a:rPr lang="en-US" dirty="0" smtClean="0"/>
              <a:t> element </a:t>
            </a:r>
            <a:r>
              <a:rPr lang="en-US" dirty="0" err="1" smtClean="0"/>
              <a:t>jazyka</a:t>
            </a:r>
            <a:r>
              <a:rPr lang="en-US" dirty="0" smtClean="0"/>
              <a:t> – </a:t>
            </a:r>
            <a:r>
              <a:rPr lang="en-US" dirty="0" err="1" smtClean="0"/>
              <a:t>glosém</a:t>
            </a:r>
            <a:r>
              <a:rPr lang="en-US" dirty="0" smtClean="0"/>
              <a:t> je </a:t>
            </a:r>
            <a:r>
              <a:rPr lang="en-US" dirty="0" err="1" smtClean="0"/>
              <a:t>definován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nejmenší</a:t>
            </a:r>
            <a:r>
              <a:rPr lang="en-US" dirty="0" smtClean="0"/>
              <a:t> a </a:t>
            </a:r>
            <a:r>
              <a:rPr lang="en-US" dirty="0" err="1" smtClean="0"/>
              <a:t>neredukovatelná</a:t>
            </a:r>
            <a:r>
              <a:rPr lang="en-US" dirty="0" smtClean="0"/>
              <a:t> </a:t>
            </a:r>
            <a:r>
              <a:rPr lang="en-US" dirty="0" err="1" smtClean="0"/>
              <a:t>jednotka</a:t>
            </a:r>
            <a:r>
              <a:rPr lang="en-US" dirty="0" smtClean="0"/>
              <a:t> </a:t>
            </a:r>
            <a:r>
              <a:rPr lang="en-US" dirty="0" err="1" smtClean="0"/>
              <a:t>obsahového</a:t>
            </a:r>
            <a:r>
              <a:rPr lang="en-US" dirty="0" smtClean="0"/>
              <a:t> a </a:t>
            </a:r>
            <a:r>
              <a:rPr lang="en-US" dirty="0" err="1" smtClean="0"/>
              <a:t>výrazového</a:t>
            </a:r>
            <a:r>
              <a:rPr lang="en-US" dirty="0" smtClean="0"/>
              <a:t> </a:t>
            </a:r>
            <a:r>
              <a:rPr lang="en-US" dirty="0" err="1" smtClean="0"/>
              <a:t>plánu</a:t>
            </a:r>
            <a:r>
              <a:rPr lang="en-US" dirty="0" smtClean="0"/>
              <a:t> </a:t>
            </a:r>
            <a:r>
              <a:rPr lang="en-US" dirty="0" err="1" smtClean="0"/>
              <a:t>jazyka</a:t>
            </a:r>
            <a:endParaRPr lang="en-US" dirty="0" smtClean="0"/>
          </a:p>
          <a:p>
            <a:pPr lvl="2"/>
            <a:r>
              <a:rPr lang="en-US" dirty="0" err="1"/>
              <a:t>g</a:t>
            </a:r>
            <a:r>
              <a:rPr lang="en-US" dirty="0" err="1" smtClean="0"/>
              <a:t>losém</a:t>
            </a:r>
            <a:r>
              <a:rPr lang="en-US" dirty="0" smtClean="0"/>
              <a:t> je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úrovni</a:t>
            </a:r>
            <a:r>
              <a:rPr lang="en-US" dirty="0" smtClean="0"/>
              <a:t> </a:t>
            </a:r>
            <a:r>
              <a:rPr lang="en-US" dirty="0" err="1" smtClean="0"/>
              <a:t>výrazového</a:t>
            </a:r>
            <a:r>
              <a:rPr lang="en-US" dirty="0" smtClean="0"/>
              <a:t> </a:t>
            </a:r>
            <a:r>
              <a:rPr lang="en-US" dirty="0" err="1" smtClean="0"/>
              <a:t>plánu</a:t>
            </a:r>
            <a:r>
              <a:rPr lang="en-US" dirty="0" smtClean="0"/>
              <a:t> </a:t>
            </a:r>
            <a:r>
              <a:rPr lang="en-US" dirty="0" err="1" smtClean="0"/>
              <a:t>podobný</a:t>
            </a:r>
            <a:r>
              <a:rPr lang="en-US" dirty="0" smtClean="0"/>
              <a:t> </a:t>
            </a:r>
            <a:r>
              <a:rPr lang="en-US" dirty="0" err="1" smtClean="0"/>
              <a:t>fonému</a:t>
            </a:r>
            <a:r>
              <a:rPr lang="en-US" dirty="0" smtClean="0"/>
              <a:t>, </a:t>
            </a:r>
            <a:r>
              <a:rPr lang="en-US" dirty="0" err="1" smtClean="0"/>
              <a:t>nicméně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úrovní</a:t>
            </a:r>
            <a:r>
              <a:rPr lang="en-US" dirty="0" smtClean="0"/>
              <a:t> </a:t>
            </a:r>
            <a:r>
              <a:rPr lang="en-US" dirty="0" err="1" smtClean="0"/>
              <a:t>plánu</a:t>
            </a:r>
            <a:r>
              <a:rPr lang="en-US" dirty="0" smtClean="0"/>
              <a:t> </a:t>
            </a:r>
            <a:r>
              <a:rPr lang="en-US" dirty="0" err="1" smtClean="0"/>
              <a:t>obsahového</a:t>
            </a:r>
            <a:r>
              <a:rPr lang="en-US" dirty="0" smtClean="0"/>
              <a:t> </a:t>
            </a:r>
            <a:r>
              <a:rPr lang="en-US" dirty="0" err="1" smtClean="0"/>
              <a:t>nemá</a:t>
            </a:r>
            <a:r>
              <a:rPr lang="en-US" dirty="0" smtClean="0"/>
              <a:t> </a:t>
            </a:r>
            <a:r>
              <a:rPr lang="en-US" dirty="0" err="1" smtClean="0"/>
              <a:t>protějšek</a:t>
            </a:r>
            <a:endParaRPr lang="en-US" dirty="0" smtClean="0"/>
          </a:p>
          <a:p>
            <a:pPr lvl="1"/>
            <a:endParaRPr lang="en-US" dirty="0"/>
          </a:p>
          <a:p>
            <a:pPr marL="228600" lvl="1" indent="0">
              <a:buNone/>
            </a:pPr>
            <a:endParaRPr lang="en-US" dirty="0" smtClean="0"/>
          </a:p>
          <a:p>
            <a:pPr marL="2286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2286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62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zdroje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strukturalistická</a:t>
            </a:r>
            <a:r>
              <a:rPr lang="en-US" dirty="0" smtClean="0"/>
              <a:t> </a:t>
            </a:r>
            <a:r>
              <a:rPr lang="en-US" dirty="0" err="1" smtClean="0"/>
              <a:t>antropologie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Claude LÉVI-STRAUSS</a:t>
            </a:r>
          </a:p>
          <a:p>
            <a:pPr lvl="1"/>
            <a:r>
              <a:rPr lang="en-US" i="1" dirty="0" err="1" smtClean="0"/>
              <a:t>Strukturální</a:t>
            </a:r>
            <a:r>
              <a:rPr lang="en-US" i="1" dirty="0" smtClean="0"/>
              <a:t> </a:t>
            </a:r>
            <a:r>
              <a:rPr lang="en-US" i="1" dirty="0" err="1" smtClean="0"/>
              <a:t>antropologie</a:t>
            </a:r>
            <a:r>
              <a:rPr lang="en-US" i="1" dirty="0" smtClean="0"/>
              <a:t> </a:t>
            </a:r>
            <a:r>
              <a:rPr lang="en-US" dirty="0" smtClean="0"/>
              <a:t>(XXXX)</a:t>
            </a:r>
          </a:p>
          <a:p>
            <a:pPr lvl="2"/>
            <a:r>
              <a:rPr lang="en-US" dirty="0" err="1" smtClean="0"/>
              <a:t>společnost</a:t>
            </a:r>
            <a:r>
              <a:rPr lang="en-US" dirty="0" smtClean="0"/>
              <a:t> je </a:t>
            </a:r>
            <a:r>
              <a:rPr lang="en-US" dirty="0" err="1" smtClean="0"/>
              <a:t>chápána</a:t>
            </a:r>
            <a:r>
              <a:rPr lang="en-US" dirty="0" smtClean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 smtClean="0"/>
              <a:t>svébytná</a:t>
            </a:r>
            <a:r>
              <a:rPr lang="en-US" dirty="0" smtClean="0"/>
              <a:t> </a:t>
            </a:r>
            <a:r>
              <a:rPr lang="en-US" dirty="0" err="1" smtClean="0"/>
              <a:t>skutečnost</a:t>
            </a:r>
            <a:r>
              <a:rPr lang="en-US" dirty="0" smtClean="0"/>
              <a:t> </a:t>
            </a:r>
            <a:r>
              <a:rPr lang="en-US" dirty="0" err="1" smtClean="0"/>
              <a:t>nadřazená</a:t>
            </a:r>
            <a:r>
              <a:rPr lang="en-US" dirty="0" smtClean="0"/>
              <a:t> </a:t>
            </a:r>
            <a:r>
              <a:rPr lang="en-US" dirty="0" err="1" smtClean="0"/>
              <a:t>jednotlivci</a:t>
            </a:r>
            <a:endParaRPr lang="en-US" dirty="0"/>
          </a:p>
          <a:p>
            <a:pPr lvl="2"/>
            <a:r>
              <a:rPr lang="en-US" dirty="0" err="1" smtClean="0"/>
              <a:t>společné</a:t>
            </a:r>
            <a:r>
              <a:rPr lang="en-US" dirty="0" smtClean="0"/>
              <a:t> </a:t>
            </a:r>
            <a:r>
              <a:rPr lang="en-US" dirty="0" err="1"/>
              <a:t>rysy</a:t>
            </a:r>
            <a:r>
              <a:rPr lang="en-US" dirty="0"/>
              <a:t> a </a:t>
            </a:r>
            <a:r>
              <a:rPr lang="en-US" dirty="0" err="1"/>
              <a:t>vývojové</a:t>
            </a:r>
            <a:r>
              <a:rPr lang="en-US" dirty="0"/>
              <a:t> </a:t>
            </a:r>
            <a:r>
              <a:rPr lang="en-US" dirty="0" err="1"/>
              <a:t>spojitosti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různými</a:t>
            </a:r>
            <a:r>
              <a:rPr lang="en-US" dirty="0"/>
              <a:t> </a:t>
            </a:r>
            <a:r>
              <a:rPr lang="en-US" dirty="0" err="1"/>
              <a:t>typy</a:t>
            </a:r>
            <a:r>
              <a:rPr lang="en-US" dirty="0"/>
              <a:t> </a:t>
            </a:r>
            <a:r>
              <a:rPr lang="en-US" dirty="0" err="1" smtClean="0"/>
              <a:t>společností</a:t>
            </a:r>
            <a:endParaRPr lang="en-US" dirty="0"/>
          </a:p>
          <a:p>
            <a:pPr lvl="2"/>
            <a:r>
              <a:rPr lang="en-US" dirty="0" err="1" smtClean="0"/>
              <a:t>spojení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americkou</a:t>
            </a:r>
            <a:r>
              <a:rPr lang="en-US" dirty="0"/>
              <a:t> </a:t>
            </a:r>
            <a:r>
              <a:rPr lang="en-US" dirty="0" err="1"/>
              <a:t>kulturní</a:t>
            </a:r>
            <a:r>
              <a:rPr lang="en-US" dirty="0"/>
              <a:t> </a:t>
            </a:r>
            <a:r>
              <a:rPr lang="en-US" dirty="0" err="1"/>
              <a:t>antropologií</a:t>
            </a:r>
            <a:r>
              <a:rPr lang="en-US" dirty="0"/>
              <a:t>, </a:t>
            </a:r>
            <a:r>
              <a:rPr lang="en-US" dirty="0" err="1"/>
              <a:t>jež</a:t>
            </a:r>
            <a:r>
              <a:rPr lang="en-US" dirty="0"/>
              <a:t> </a:t>
            </a:r>
            <a:r>
              <a:rPr lang="en-US" dirty="0" err="1" smtClean="0"/>
              <a:t>zkoumala</a:t>
            </a:r>
            <a:r>
              <a:rPr lang="en-US" dirty="0" smtClean="0"/>
              <a:t> </a:t>
            </a:r>
            <a:r>
              <a:rPr lang="en-US" dirty="0" err="1"/>
              <a:t>hlavně</a:t>
            </a:r>
            <a:r>
              <a:rPr lang="en-US" dirty="0"/>
              <a:t> </a:t>
            </a:r>
            <a:r>
              <a:rPr lang="en-US" dirty="0" err="1"/>
              <a:t>rozdíly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různými</a:t>
            </a:r>
            <a:r>
              <a:rPr lang="en-US" dirty="0"/>
              <a:t> </a:t>
            </a:r>
            <a:r>
              <a:rPr lang="en-US" dirty="0" err="1"/>
              <a:t>společnostmi</a:t>
            </a:r>
            <a:r>
              <a:rPr lang="en-US" dirty="0"/>
              <a:t>. K </a:t>
            </a:r>
            <a:r>
              <a:rPr lang="en-US" dirty="0" err="1"/>
              <a:t>tomu</a:t>
            </a:r>
            <a:r>
              <a:rPr lang="en-US" dirty="0"/>
              <a:t> se </a:t>
            </a:r>
            <a:r>
              <a:rPr lang="en-US" dirty="0" err="1"/>
              <a:t>zvláště</a:t>
            </a:r>
            <a:r>
              <a:rPr lang="en-US" dirty="0"/>
              <a:t> </a:t>
            </a:r>
            <a:r>
              <a:rPr lang="en-US" dirty="0" err="1"/>
              <a:t>hodilo</a:t>
            </a:r>
            <a:r>
              <a:rPr lang="en-US" dirty="0"/>
              <a:t> </a:t>
            </a:r>
            <a:r>
              <a:rPr lang="en-US" dirty="0" err="1"/>
              <a:t>studium</a:t>
            </a:r>
            <a:r>
              <a:rPr lang="en-US" dirty="0"/>
              <a:t>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 smtClean="0"/>
              <a:t>jazyků</a:t>
            </a:r>
            <a:endParaRPr lang="en-US" dirty="0"/>
          </a:p>
          <a:p>
            <a:pPr lvl="2"/>
            <a:r>
              <a:rPr lang="en-US" dirty="0" smtClean="0"/>
              <a:t>stadium </a:t>
            </a:r>
            <a:r>
              <a:rPr lang="en-US" dirty="0" err="1" smtClean="0"/>
              <a:t>mýtů</a:t>
            </a:r>
            <a:r>
              <a:rPr lang="en-US" dirty="0" smtClean="0"/>
              <a:t>: </a:t>
            </a:r>
            <a:r>
              <a:rPr lang="en-US" dirty="0"/>
              <a:t>pod </a:t>
            </a:r>
            <a:r>
              <a:rPr lang="en-US" dirty="0" err="1"/>
              <a:t>vlivem</a:t>
            </a:r>
            <a:r>
              <a:rPr lang="en-US" dirty="0"/>
              <a:t> RJ </a:t>
            </a:r>
            <a:r>
              <a:rPr lang="en-US" dirty="0" err="1"/>
              <a:t>přenesl</a:t>
            </a:r>
            <a:r>
              <a:rPr lang="en-US" dirty="0"/>
              <a:t> </a:t>
            </a:r>
            <a:r>
              <a:rPr lang="en-US" dirty="0" err="1"/>
              <a:t>pojetí</a:t>
            </a:r>
            <a:r>
              <a:rPr lang="en-US" dirty="0"/>
              <a:t> </a:t>
            </a:r>
            <a:r>
              <a:rPr lang="en-US" dirty="0" err="1"/>
              <a:t>jazyka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systému</a:t>
            </a:r>
            <a:r>
              <a:rPr lang="en-US" dirty="0"/>
              <a:t> </a:t>
            </a:r>
            <a:r>
              <a:rPr lang="en-US" dirty="0" err="1"/>
              <a:t>znaků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studium</a:t>
            </a:r>
            <a:r>
              <a:rPr lang="en-US" dirty="0"/>
              <a:t> </a:t>
            </a:r>
            <a:r>
              <a:rPr lang="en-US" dirty="0" err="1"/>
              <a:t>společenských</a:t>
            </a:r>
            <a:r>
              <a:rPr lang="en-US" dirty="0"/>
              <a:t> </a:t>
            </a:r>
            <a:r>
              <a:rPr lang="en-US" dirty="0" err="1"/>
              <a:t>vztahů</a:t>
            </a:r>
            <a:r>
              <a:rPr lang="en-US" dirty="0"/>
              <a:t>, </a:t>
            </a:r>
            <a:r>
              <a:rPr lang="en-US" dirty="0" err="1"/>
              <a:t>jež</a:t>
            </a:r>
            <a:r>
              <a:rPr lang="en-US" dirty="0"/>
              <a:t> se </a:t>
            </a:r>
            <a:r>
              <a:rPr lang="en-US" dirty="0" err="1"/>
              <a:t>také</a:t>
            </a:r>
            <a:r>
              <a:rPr lang="en-US" dirty="0"/>
              <a:t> </a:t>
            </a:r>
            <a:r>
              <a:rPr lang="en-US" dirty="0" err="1"/>
              <a:t>vyjadřují</a:t>
            </a:r>
            <a:r>
              <a:rPr lang="en-US" dirty="0"/>
              <a:t> </a:t>
            </a:r>
            <a:r>
              <a:rPr lang="en-US" dirty="0" err="1"/>
              <a:t>jazykem</a:t>
            </a:r>
            <a:r>
              <a:rPr lang="en-US" dirty="0"/>
              <a:t> a </a:t>
            </a:r>
            <a:r>
              <a:rPr lang="en-US" dirty="0" err="1"/>
              <a:t>chápou</a:t>
            </a:r>
            <a:r>
              <a:rPr lang="en-US" dirty="0"/>
              <a:t> </a:t>
            </a:r>
            <a:r>
              <a:rPr lang="en-US" dirty="0" err="1"/>
              <a:t>často</a:t>
            </a:r>
            <a:r>
              <a:rPr lang="en-US" dirty="0"/>
              <a:t> v </a:t>
            </a:r>
            <a:r>
              <a:rPr lang="en-US" dirty="0" err="1"/>
              <a:t>opozicích</a:t>
            </a:r>
            <a:r>
              <a:rPr lang="en-US" dirty="0"/>
              <a:t> (</a:t>
            </a:r>
            <a:r>
              <a:rPr lang="en-US" dirty="0" err="1"/>
              <a:t>muž</a:t>
            </a:r>
            <a:r>
              <a:rPr lang="en-US" dirty="0"/>
              <a:t> X </a:t>
            </a:r>
            <a:r>
              <a:rPr lang="en-US" dirty="0" err="1"/>
              <a:t>žena</a:t>
            </a:r>
            <a:r>
              <a:rPr lang="en-US" dirty="0"/>
              <a:t>, </a:t>
            </a:r>
            <a:r>
              <a:rPr lang="en-US" dirty="0" err="1"/>
              <a:t>rodič</a:t>
            </a:r>
            <a:r>
              <a:rPr lang="en-US" dirty="0"/>
              <a:t> X </a:t>
            </a:r>
            <a:r>
              <a:rPr lang="en-US" dirty="0" err="1"/>
              <a:t>dítě</a:t>
            </a:r>
            <a:r>
              <a:rPr lang="en-US" dirty="0"/>
              <a:t>, </a:t>
            </a:r>
            <a:r>
              <a:rPr lang="en-US" dirty="0" err="1"/>
              <a:t>příroda</a:t>
            </a:r>
            <a:r>
              <a:rPr lang="en-US" dirty="0"/>
              <a:t> X </a:t>
            </a:r>
            <a:r>
              <a:rPr lang="en-US" dirty="0" err="1"/>
              <a:t>kultura</a:t>
            </a:r>
            <a:r>
              <a:rPr lang="en-US" dirty="0"/>
              <a:t> </a:t>
            </a:r>
            <a:r>
              <a:rPr lang="en-US" dirty="0" err="1"/>
              <a:t>apod</a:t>
            </a:r>
            <a:r>
              <a:rPr lang="en-US" dirty="0"/>
              <a:t>.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hlavní</a:t>
            </a:r>
            <a:r>
              <a:rPr lang="en-US" dirty="0" smtClean="0"/>
              <a:t> </a:t>
            </a:r>
            <a:r>
              <a:rPr lang="en-US" dirty="0" err="1"/>
              <a:t>úkol</a:t>
            </a:r>
            <a:r>
              <a:rPr lang="en-US" dirty="0"/>
              <a:t> </a:t>
            </a:r>
            <a:r>
              <a:rPr lang="en-US" dirty="0" err="1"/>
              <a:t>antropologie</a:t>
            </a:r>
            <a:r>
              <a:rPr lang="en-US" dirty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studium</a:t>
            </a:r>
            <a:r>
              <a:rPr lang="en-US" dirty="0" smtClean="0"/>
              <a:t> </a:t>
            </a:r>
            <a:r>
              <a:rPr lang="en-US" dirty="0" err="1"/>
              <a:t>nevědomých</a:t>
            </a:r>
            <a:r>
              <a:rPr lang="en-US" dirty="0"/>
              <a:t> (</a:t>
            </a:r>
            <a:r>
              <a:rPr lang="en-US" dirty="0" err="1"/>
              <a:t>neuvědomovaných</a:t>
            </a:r>
            <a:r>
              <a:rPr lang="en-US" dirty="0"/>
              <a:t>) </a:t>
            </a:r>
            <a:r>
              <a:rPr lang="en-US" dirty="0" err="1"/>
              <a:t>kulturních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různých</a:t>
            </a:r>
            <a:r>
              <a:rPr lang="en-US" dirty="0"/>
              <a:t> </a:t>
            </a:r>
            <a:r>
              <a:rPr lang="en-US" dirty="0" err="1"/>
              <a:t>společností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protikladu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strukturám</a:t>
            </a:r>
            <a:r>
              <a:rPr lang="en-US" dirty="0"/>
              <a:t> </a:t>
            </a:r>
            <a:r>
              <a:rPr lang="en-US" dirty="0" err="1"/>
              <a:t>přírodním</a:t>
            </a:r>
            <a:r>
              <a:rPr lang="en-US" dirty="0"/>
              <a:t>, </a:t>
            </a:r>
            <a:r>
              <a:rPr lang="en-US" dirty="0" err="1"/>
              <a:t>věnoval</a:t>
            </a:r>
            <a:r>
              <a:rPr lang="en-US" dirty="0"/>
              <a:t> se </a:t>
            </a:r>
            <a:r>
              <a:rPr lang="en-US" dirty="0" err="1"/>
              <a:t>zejména</a:t>
            </a:r>
            <a:r>
              <a:rPr lang="en-US" dirty="0"/>
              <a:t> </a:t>
            </a:r>
            <a:r>
              <a:rPr lang="en-US" dirty="0" err="1"/>
              <a:t>strukturám</a:t>
            </a:r>
            <a:r>
              <a:rPr lang="en-US" dirty="0"/>
              <a:t> </a:t>
            </a:r>
            <a:r>
              <a:rPr lang="en-US" dirty="0" err="1"/>
              <a:t>příbuzenství</a:t>
            </a:r>
            <a:r>
              <a:rPr lang="en-US" dirty="0"/>
              <a:t> a </a:t>
            </a:r>
            <a:r>
              <a:rPr lang="en-US" dirty="0" err="1"/>
              <a:t>roli</a:t>
            </a:r>
            <a:r>
              <a:rPr lang="en-US" dirty="0"/>
              <a:t> </a:t>
            </a:r>
            <a:r>
              <a:rPr lang="en-US" dirty="0" err="1"/>
              <a:t>zákazu</a:t>
            </a:r>
            <a:r>
              <a:rPr lang="en-US" dirty="0"/>
              <a:t> </a:t>
            </a:r>
            <a:r>
              <a:rPr lang="en-US" dirty="0" err="1"/>
              <a:t>incestu</a:t>
            </a:r>
            <a:r>
              <a:rPr lang="en-US" dirty="0"/>
              <a:t>, </a:t>
            </a:r>
            <a:r>
              <a:rPr lang="en-US" dirty="0" err="1"/>
              <a:t>strukturám</a:t>
            </a:r>
            <a:r>
              <a:rPr lang="en-US" dirty="0"/>
              <a:t> </a:t>
            </a:r>
            <a:r>
              <a:rPr lang="en-US" dirty="0" err="1"/>
              <a:t>mýtů</a:t>
            </a:r>
            <a:r>
              <a:rPr lang="en-US" dirty="0"/>
              <a:t> a </a:t>
            </a:r>
            <a:r>
              <a:rPr lang="en-US" dirty="0" err="1"/>
              <a:t>vyprávění</a:t>
            </a:r>
            <a:r>
              <a:rPr lang="en-US" dirty="0"/>
              <a:t> a </a:t>
            </a:r>
            <a:r>
              <a:rPr lang="en-US" dirty="0" err="1"/>
              <a:t>vůbec</a:t>
            </a:r>
            <a:r>
              <a:rPr lang="en-US" dirty="0"/>
              <a:t> „</a:t>
            </a:r>
            <a:r>
              <a:rPr lang="en-US" dirty="0" err="1"/>
              <a:t>myšlení</a:t>
            </a:r>
            <a:r>
              <a:rPr lang="en-US" dirty="0"/>
              <a:t> </a:t>
            </a:r>
            <a:r>
              <a:rPr lang="en-US" dirty="0" err="1"/>
              <a:t>přírodních</a:t>
            </a:r>
            <a:r>
              <a:rPr lang="en-US" dirty="0"/>
              <a:t> </a:t>
            </a:r>
            <a:r>
              <a:rPr lang="en-US" dirty="0" err="1"/>
              <a:t>národů</a:t>
            </a:r>
            <a:r>
              <a:rPr lang="en-US" dirty="0" smtClean="0"/>
              <a:t>“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793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</a:t>
            </a:r>
            <a:r>
              <a:rPr lang="en-US" dirty="0" err="1" smtClean="0"/>
              <a:t>droje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psychologie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Jacques </a:t>
            </a:r>
            <a:r>
              <a:rPr lang="en-US" b="1" dirty="0" smtClean="0"/>
              <a:t>LACAN</a:t>
            </a:r>
          </a:p>
          <a:p>
            <a:pPr lvl="1"/>
            <a:r>
              <a:rPr lang="en-US" dirty="0" err="1" smtClean="0"/>
              <a:t>vychází</a:t>
            </a:r>
            <a:r>
              <a:rPr lang="en-US" dirty="0" smtClean="0"/>
              <a:t> </a:t>
            </a:r>
            <a:r>
              <a:rPr lang="en-US" dirty="0"/>
              <a:t>z </a:t>
            </a:r>
            <a:r>
              <a:rPr lang="en-US" dirty="0" err="1"/>
              <a:t>předpokladu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smtClean="0"/>
              <a:t>”</a:t>
            </a:r>
            <a:r>
              <a:rPr lang="en-US" dirty="0" err="1" smtClean="0"/>
              <a:t>nevědomí</a:t>
            </a:r>
            <a:r>
              <a:rPr lang="en-US" dirty="0" smtClean="0"/>
              <a:t> je </a:t>
            </a:r>
            <a:r>
              <a:rPr lang="en-US" dirty="0" err="1" smtClean="0"/>
              <a:t>strukturováno</a:t>
            </a:r>
            <a:r>
              <a:rPr lang="en-US" dirty="0" smtClean="0"/>
              <a:t> </a:t>
            </a:r>
            <a:r>
              <a:rPr lang="en-US" dirty="0" err="1" smtClean="0"/>
              <a:t>stejně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jazyk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/>
              <a:t>n</a:t>
            </a:r>
            <a:r>
              <a:rPr lang="en-US" dirty="0" err="1" smtClean="0"/>
              <a:t>evědomí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 smtClean="0"/>
              <a:t>primitivní</a:t>
            </a:r>
            <a:r>
              <a:rPr lang="en-US" dirty="0" smtClean="0"/>
              <a:t> </a:t>
            </a:r>
            <a:r>
              <a:rPr lang="en-US" dirty="0" err="1" smtClean="0"/>
              <a:t>archetypální</a:t>
            </a:r>
            <a:r>
              <a:rPr lang="en-US" dirty="0" smtClean="0"/>
              <a:t> </a:t>
            </a:r>
            <a:r>
              <a:rPr lang="en-US" dirty="0" err="1" smtClean="0"/>
              <a:t>část</a:t>
            </a:r>
            <a:r>
              <a:rPr lang="en-US" dirty="0" smtClean="0"/>
              <a:t> </a:t>
            </a:r>
            <a:r>
              <a:rPr lang="en-US" dirty="0" err="1" smtClean="0"/>
              <a:t>vědomí</a:t>
            </a:r>
            <a:r>
              <a:rPr lang="en-US" dirty="0" smtClean="0"/>
              <a:t> </a:t>
            </a:r>
            <a:r>
              <a:rPr lang="en-US" dirty="0" err="1" smtClean="0"/>
              <a:t>oddělená</a:t>
            </a:r>
            <a:r>
              <a:rPr lang="en-US" dirty="0" smtClean="0"/>
              <a:t> od </a:t>
            </a:r>
            <a:r>
              <a:rPr lang="en-US" dirty="0" err="1" smtClean="0"/>
              <a:t>vědomého</a:t>
            </a:r>
            <a:r>
              <a:rPr lang="en-US" dirty="0" smtClean="0"/>
              <a:t>, </a:t>
            </a:r>
            <a:r>
              <a:rPr lang="en-US" dirty="0" err="1" smtClean="0"/>
              <a:t>jazykového</a:t>
            </a:r>
            <a:r>
              <a:rPr lang="en-US" dirty="0" smtClean="0"/>
              <a:t> </a:t>
            </a:r>
            <a:r>
              <a:rPr lang="en-US" dirty="0" err="1" smtClean="0"/>
              <a:t>ega</a:t>
            </a:r>
            <a:r>
              <a:rPr lang="en-US" dirty="0" smtClean="0"/>
              <a:t>, </a:t>
            </a:r>
            <a:r>
              <a:rPr lang="en-US" dirty="0" err="1" smtClean="0"/>
              <a:t>nýbrž</a:t>
            </a:r>
            <a:r>
              <a:rPr lang="en-US" dirty="0" smtClean="0"/>
              <a:t> </a:t>
            </a:r>
            <a:r>
              <a:rPr lang="en-US" dirty="0" err="1" smtClean="0"/>
              <a:t>spíše</a:t>
            </a:r>
            <a:r>
              <a:rPr lang="en-US" dirty="0" smtClean="0"/>
              <a:t> </a:t>
            </a:r>
            <a:r>
              <a:rPr lang="en-US" dirty="0" err="1" smtClean="0"/>
              <a:t>spíše</a:t>
            </a:r>
            <a:r>
              <a:rPr lang="en-US" dirty="0" smtClean="0"/>
              <a:t> </a:t>
            </a:r>
            <a:r>
              <a:rPr lang="en-US" dirty="0" err="1" smtClean="0"/>
              <a:t>složitou</a:t>
            </a:r>
            <a:r>
              <a:rPr lang="en-US" dirty="0" smtClean="0"/>
              <a:t> </a:t>
            </a:r>
            <a:r>
              <a:rPr lang="en-US" dirty="0" err="1" smtClean="0"/>
              <a:t>strukturou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/>
              <a:t>n</a:t>
            </a:r>
            <a:r>
              <a:rPr lang="en-US" dirty="0" err="1" smtClean="0"/>
              <a:t>evědomí</a:t>
            </a:r>
            <a:r>
              <a:rPr lang="en-US" dirty="0" smtClean="0"/>
              <a:t> je </a:t>
            </a:r>
            <a:r>
              <a:rPr lang="en-US" dirty="0" err="1" smtClean="0"/>
              <a:t>strukturované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jazyk</a:t>
            </a:r>
            <a:r>
              <a:rPr lang="en-US" dirty="0" smtClean="0"/>
              <a:t> </a:t>
            </a:r>
            <a:r>
              <a:rPr lang="en-US" dirty="0" err="1" smtClean="0"/>
              <a:t>sám</a:t>
            </a:r>
            <a:r>
              <a:rPr lang="en-US" dirty="0" smtClean="0"/>
              <a:t>, z </a:t>
            </a:r>
            <a:r>
              <a:rPr lang="en-US" dirty="0" err="1" smtClean="0"/>
              <a:t>čehož</a:t>
            </a:r>
            <a:r>
              <a:rPr lang="en-US" dirty="0" smtClean="0"/>
              <a:t> </a:t>
            </a:r>
            <a:r>
              <a:rPr lang="en-US" dirty="0" err="1" smtClean="0"/>
              <a:t>plynou</a:t>
            </a:r>
            <a:r>
              <a:rPr lang="en-US" dirty="0" smtClean="0"/>
              <a:t> </a:t>
            </a:r>
            <a:r>
              <a:rPr lang="en-US" dirty="0" err="1" smtClean="0"/>
              <a:t>zásadní</a:t>
            </a:r>
            <a:r>
              <a:rPr lang="en-US" dirty="0" smtClean="0"/>
              <a:t> </a:t>
            </a:r>
            <a:r>
              <a:rPr lang="en-US" dirty="0" err="1" smtClean="0"/>
              <a:t>důsledky</a:t>
            </a:r>
            <a:r>
              <a:rPr lang="en-US" dirty="0" smtClean="0"/>
              <a:t> pro </a:t>
            </a:r>
            <a:r>
              <a:rPr lang="en-US" dirty="0" err="1" smtClean="0"/>
              <a:t>vztah</a:t>
            </a:r>
            <a:r>
              <a:rPr lang="en-US" dirty="0" smtClean="0"/>
              <a:t> </a:t>
            </a:r>
            <a:r>
              <a:rPr lang="en-US" dirty="0" err="1" smtClean="0"/>
              <a:t>člověka</a:t>
            </a:r>
            <a:r>
              <a:rPr lang="en-US" dirty="0" smtClean="0"/>
              <a:t>, </a:t>
            </a:r>
            <a:r>
              <a:rPr lang="en-US" dirty="0" err="1" smtClean="0"/>
              <a:t>jazyka</a:t>
            </a:r>
            <a:r>
              <a:rPr lang="en-US" dirty="0" smtClean="0"/>
              <a:t> a </a:t>
            </a:r>
            <a:r>
              <a:rPr lang="en-US" dirty="0" smtClean="0"/>
              <a:t>reference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601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</a:t>
            </a:r>
            <a:r>
              <a:rPr lang="en-US" dirty="0" err="1" smtClean="0"/>
              <a:t>droje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F. de Saussure: </a:t>
            </a:r>
            <a:r>
              <a:rPr lang="en-US" sz="2800" dirty="0" err="1" smtClean="0"/>
              <a:t>studium</a:t>
            </a:r>
            <a:r>
              <a:rPr lang="en-US" sz="2800" dirty="0" smtClean="0"/>
              <a:t> </a:t>
            </a:r>
            <a:r>
              <a:rPr lang="en-US" sz="2800" dirty="0" err="1" smtClean="0"/>
              <a:t>anagramů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i="1" dirty="0" smtClean="0"/>
              <a:t>anagram</a:t>
            </a:r>
            <a:r>
              <a:rPr lang="en-US" dirty="0" smtClean="0"/>
              <a:t> je </a:t>
            </a:r>
            <a:r>
              <a:rPr lang="en-US" dirty="0" err="1"/>
              <a:t>pojmenování</a:t>
            </a:r>
            <a:r>
              <a:rPr lang="en-US" dirty="0"/>
              <a:t> </a:t>
            </a:r>
            <a:r>
              <a:rPr lang="en-US" dirty="0" err="1"/>
              <a:t>skrytých</a:t>
            </a:r>
            <a:r>
              <a:rPr lang="en-US" dirty="0"/>
              <a:t> </a:t>
            </a:r>
            <a:r>
              <a:rPr lang="en-US" dirty="0" err="1"/>
              <a:t>vzorců</a:t>
            </a:r>
            <a:r>
              <a:rPr lang="en-US" dirty="0"/>
              <a:t> </a:t>
            </a:r>
            <a:r>
              <a:rPr lang="en-US" dirty="0" err="1"/>
              <a:t>básnické</a:t>
            </a:r>
            <a:r>
              <a:rPr lang="en-US" dirty="0"/>
              <a:t> </a:t>
            </a:r>
            <a:r>
              <a:rPr lang="en-US" dirty="0" err="1"/>
              <a:t>produkce</a:t>
            </a:r>
            <a:r>
              <a:rPr lang="en-US" dirty="0"/>
              <a:t> (v </a:t>
            </a:r>
            <a:r>
              <a:rPr lang="en-US" dirty="0" err="1"/>
              <a:t>protikladu</a:t>
            </a:r>
            <a:r>
              <a:rPr lang="en-US" dirty="0"/>
              <a:t> k </a:t>
            </a:r>
            <a:r>
              <a:rPr lang="en-US" dirty="0" err="1"/>
              <a:t>běžnému</a:t>
            </a:r>
            <a:r>
              <a:rPr lang="en-US" dirty="0"/>
              <a:t> </a:t>
            </a:r>
            <a:r>
              <a:rPr lang="en-US" dirty="0" err="1"/>
              <a:t>užití</a:t>
            </a:r>
            <a:r>
              <a:rPr lang="en-US" dirty="0"/>
              <a:t> </a:t>
            </a:r>
            <a:r>
              <a:rPr lang="en-US" dirty="0" err="1"/>
              <a:t>tohoto</a:t>
            </a:r>
            <a:r>
              <a:rPr lang="en-US" dirty="0"/>
              <a:t> </a:t>
            </a:r>
            <a:r>
              <a:rPr lang="en-US" dirty="0" err="1"/>
              <a:t>termínu</a:t>
            </a:r>
            <a:r>
              <a:rPr lang="en-US" dirty="0"/>
              <a:t>)</a:t>
            </a:r>
          </a:p>
          <a:p>
            <a:pPr lvl="0"/>
            <a:r>
              <a:rPr lang="en-US" dirty="0" err="1"/>
              <a:t>e</a:t>
            </a:r>
            <a:r>
              <a:rPr lang="en-US" dirty="0" err="1" smtClean="0"/>
              <a:t>xperimentálně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FdS</a:t>
            </a:r>
            <a:r>
              <a:rPr lang="en-US" dirty="0"/>
              <a:t> </a:t>
            </a:r>
            <a:r>
              <a:rPr lang="en-US" dirty="0" err="1"/>
              <a:t>nepodařilo</a:t>
            </a:r>
            <a:r>
              <a:rPr lang="en-US" dirty="0"/>
              <a:t> </a:t>
            </a:r>
            <a:r>
              <a:rPr lang="en-US" dirty="0" err="1"/>
              <a:t>anagramatickou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básnického</a:t>
            </a:r>
            <a:r>
              <a:rPr lang="en-US" dirty="0"/>
              <a:t> </a:t>
            </a:r>
            <a:r>
              <a:rPr lang="en-US" dirty="0" err="1"/>
              <a:t>jazyka</a:t>
            </a:r>
            <a:r>
              <a:rPr lang="en-US" dirty="0"/>
              <a:t> </a:t>
            </a:r>
            <a:r>
              <a:rPr lang="en-US" dirty="0" err="1"/>
              <a:t>ověřit</a:t>
            </a:r>
            <a:r>
              <a:rPr lang="en-US" dirty="0"/>
              <a:t> (Giovanni </a:t>
            </a:r>
            <a:r>
              <a:rPr lang="en-US" dirty="0" err="1"/>
              <a:t>Pascoli</a:t>
            </a:r>
            <a:r>
              <a:rPr lang="en-US" dirty="0"/>
              <a:t>)</a:t>
            </a:r>
          </a:p>
          <a:p>
            <a:pPr lvl="0"/>
            <a:r>
              <a:rPr lang="en-US" dirty="0" err="1"/>
              <a:t>d</a:t>
            </a:r>
            <a:r>
              <a:rPr lang="en-US" smtClean="0"/>
              <a:t>ůsledky</a:t>
            </a:r>
            <a:r>
              <a:rPr lang="en-US" dirty="0"/>
              <a:t>,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 smtClean="0"/>
              <a:t>anagramy</a:t>
            </a:r>
            <a:r>
              <a:rPr lang="en-US" dirty="0" smtClean="0"/>
              <a:t> </a:t>
            </a:r>
            <a:r>
              <a:rPr lang="en-US" dirty="0" err="1"/>
              <a:t>existují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A) v </a:t>
            </a:r>
            <a:r>
              <a:rPr lang="en-US" dirty="0" err="1"/>
              <a:t>básnickém</a:t>
            </a:r>
            <a:r>
              <a:rPr lang="en-US" dirty="0"/>
              <a:t> </a:t>
            </a:r>
            <a:r>
              <a:rPr lang="en-US" dirty="0" err="1"/>
              <a:t>jazyku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rozdíl</a:t>
            </a:r>
            <a:r>
              <a:rPr lang="en-US" dirty="0"/>
              <a:t> od </a:t>
            </a:r>
            <a:r>
              <a:rPr lang="en-US" dirty="0" err="1"/>
              <a:t>běžného</a:t>
            </a:r>
            <a:r>
              <a:rPr lang="en-US" dirty="0"/>
              <a:t> </a:t>
            </a:r>
            <a:r>
              <a:rPr lang="en-US" dirty="0" err="1"/>
              <a:t>jazyka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 je significant a </a:t>
            </a:r>
            <a:r>
              <a:rPr lang="en-US" dirty="0" err="1"/>
              <a:t>signifié</a:t>
            </a:r>
            <a:r>
              <a:rPr lang="en-US" dirty="0"/>
              <a:t> </a:t>
            </a:r>
            <a:r>
              <a:rPr lang="en-US" dirty="0" err="1"/>
              <a:t>spojeno</a:t>
            </a:r>
            <a:r>
              <a:rPr lang="en-US" dirty="0"/>
              <a:t> </a:t>
            </a:r>
            <a:r>
              <a:rPr lang="en-US" dirty="0" err="1"/>
              <a:t>konvencí</a:t>
            </a:r>
            <a:r>
              <a:rPr lang="en-US" dirty="0"/>
              <a:t>, </a:t>
            </a:r>
            <a:r>
              <a:rPr lang="en-US" dirty="0" err="1"/>
              <a:t>tato</a:t>
            </a:r>
            <a:r>
              <a:rPr lang="en-US" dirty="0"/>
              <a:t> </a:t>
            </a:r>
            <a:r>
              <a:rPr lang="en-US" dirty="0" err="1"/>
              <a:t>konvence</a:t>
            </a:r>
            <a:r>
              <a:rPr lang="en-US" dirty="0"/>
              <a:t> </a:t>
            </a:r>
            <a:r>
              <a:rPr lang="en-US" dirty="0" err="1"/>
              <a:t>neexistuje</a:t>
            </a:r>
            <a:r>
              <a:rPr lang="en-US" dirty="0"/>
              <a:t> a je </a:t>
            </a:r>
            <a:r>
              <a:rPr lang="en-US" dirty="0" err="1"/>
              <a:t>nahražena</a:t>
            </a:r>
            <a:r>
              <a:rPr lang="en-US" dirty="0"/>
              <a:t> </a:t>
            </a:r>
            <a:r>
              <a:rPr lang="en-US" dirty="0" err="1"/>
              <a:t>anagramatickou</a:t>
            </a:r>
            <a:r>
              <a:rPr lang="en-US" dirty="0"/>
              <a:t> </a:t>
            </a:r>
            <a:r>
              <a:rPr lang="en-US" dirty="0" err="1"/>
              <a:t>strukturou</a:t>
            </a:r>
            <a:endParaRPr lang="en-US" dirty="0"/>
          </a:p>
          <a:p>
            <a:pPr lvl="1"/>
            <a:r>
              <a:rPr lang="en-US" dirty="0"/>
              <a:t>B) v </a:t>
            </a:r>
            <a:r>
              <a:rPr lang="en-US" dirty="0" err="1"/>
              <a:t>básnickém</a:t>
            </a:r>
            <a:r>
              <a:rPr lang="en-US" dirty="0"/>
              <a:t> </a:t>
            </a:r>
            <a:r>
              <a:rPr lang="en-US" dirty="0" err="1"/>
              <a:t>jazyku</a:t>
            </a:r>
            <a:r>
              <a:rPr lang="en-US" dirty="0"/>
              <a:t> je significant </a:t>
            </a:r>
            <a:r>
              <a:rPr lang="en-US" dirty="0" err="1"/>
              <a:t>rozprostraněno</a:t>
            </a:r>
            <a:r>
              <a:rPr lang="en-US" dirty="0"/>
              <a:t> v </a:t>
            </a:r>
            <a:r>
              <a:rPr lang="en-US" dirty="0" err="1"/>
              <a:t>nesourodých</a:t>
            </a:r>
            <a:r>
              <a:rPr lang="en-US" dirty="0"/>
              <a:t> </a:t>
            </a:r>
            <a:r>
              <a:rPr lang="en-US" dirty="0" err="1"/>
              <a:t>úsecích</a:t>
            </a:r>
            <a:r>
              <a:rPr lang="en-US" dirty="0"/>
              <a:t> </a:t>
            </a:r>
            <a:r>
              <a:rPr lang="en-US" dirty="0" err="1"/>
              <a:t>textu</a:t>
            </a:r>
            <a:r>
              <a:rPr lang="en-US" dirty="0"/>
              <a:t>, </a:t>
            </a:r>
            <a:r>
              <a:rPr lang="en-US" dirty="0" err="1"/>
              <a:t>zatímco</a:t>
            </a:r>
            <a:r>
              <a:rPr lang="en-US" dirty="0"/>
              <a:t> v </a:t>
            </a:r>
            <a:r>
              <a:rPr lang="en-US" dirty="0" err="1"/>
              <a:t>běžném</a:t>
            </a:r>
            <a:r>
              <a:rPr lang="en-US" dirty="0"/>
              <a:t> </a:t>
            </a:r>
            <a:r>
              <a:rPr lang="en-US" dirty="0" err="1"/>
              <a:t>jazyku</a:t>
            </a:r>
            <a:r>
              <a:rPr lang="en-US" dirty="0"/>
              <a:t> je </a:t>
            </a:r>
            <a:r>
              <a:rPr lang="en-US" dirty="0" err="1"/>
              <a:t>složeno</a:t>
            </a:r>
            <a:r>
              <a:rPr lang="en-US" dirty="0"/>
              <a:t> </a:t>
            </a:r>
            <a:r>
              <a:rPr lang="en-US" dirty="0" err="1"/>
              <a:t>lineárně</a:t>
            </a:r>
            <a:endParaRPr lang="en-US" dirty="0"/>
          </a:p>
          <a:p>
            <a:pPr lvl="1"/>
            <a:r>
              <a:rPr lang="en-US" dirty="0" err="1"/>
              <a:t>Sémantika</a:t>
            </a:r>
            <a:r>
              <a:rPr lang="en-US" dirty="0"/>
              <a:t> </a:t>
            </a:r>
            <a:r>
              <a:rPr lang="en-US" dirty="0" err="1"/>
              <a:t>básnického</a:t>
            </a:r>
            <a:r>
              <a:rPr lang="en-US" dirty="0"/>
              <a:t> </a:t>
            </a:r>
            <a:r>
              <a:rPr lang="en-US" dirty="0" err="1"/>
              <a:t>jazyka</a:t>
            </a:r>
            <a:r>
              <a:rPr lang="en-US" dirty="0"/>
              <a:t> je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dvojúrovňová</a:t>
            </a:r>
            <a:r>
              <a:rPr lang="en-US" dirty="0"/>
              <a:t>: S-S a A</a:t>
            </a:r>
          </a:p>
          <a:p>
            <a:pPr lvl="0"/>
            <a:r>
              <a:rPr lang="en-US" dirty="0" err="1"/>
              <a:t>skutečnost</a:t>
            </a:r>
            <a:r>
              <a:rPr lang="en-US" dirty="0"/>
              <a:t>: </a:t>
            </a:r>
            <a:r>
              <a:rPr lang="en-US" dirty="0" err="1"/>
              <a:t>anagramatická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text </a:t>
            </a:r>
            <a:r>
              <a:rPr lang="en-US" dirty="0" err="1"/>
              <a:t>aplikována</a:t>
            </a:r>
            <a:r>
              <a:rPr lang="en-US" dirty="0"/>
              <a:t> </a:t>
            </a:r>
            <a:r>
              <a:rPr lang="en-US" dirty="0" err="1"/>
              <a:t>zvenčí</a:t>
            </a:r>
            <a:r>
              <a:rPr lang="en-US" dirty="0"/>
              <a:t>, </a:t>
            </a:r>
            <a:r>
              <a:rPr lang="en-US" dirty="0" err="1"/>
              <a:t>čímž</a:t>
            </a:r>
            <a:r>
              <a:rPr lang="en-US" dirty="0"/>
              <a:t> se </a:t>
            </a:r>
            <a:r>
              <a:rPr lang="en-US" dirty="0" err="1"/>
              <a:t>otvírá</a:t>
            </a:r>
            <a:r>
              <a:rPr lang="en-US" dirty="0"/>
              <a:t> </a:t>
            </a:r>
            <a:r>
              <a:rPr lang="en-US" dirty="0" err="1"/>
              <a:t>cesta</a:t>
            </a:r>
            <a:r>
              <a:rPr lang="en-US" dirty="0"/>
              <a:t> pro </a:t>
            </a:r>
            <a:r>
              <a:rPr lang="en-US" dirty="0" err="1"/>
              <a:t>neomezenou</a:t>
            </a:r>
            <a:r>
              <a:rPr lang="en-US" dirty="0"/>
              <a:t> </a:t>
            </a:r>
            <a:r>
              <a:rPr lang="en-US" dirty="0" err="1"/>
              <a:t>interpretaci</a:t>
            </a:r>
            <a:r>
              <a:rPr lang="en-US" dirty="0"/>
              <a:t> </a:t>
            </a:r>
            <a:r>
              <a:rPr lang="en-US" dirty="0" err="1"/>
              <a:t>založenou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subjektivních</a:t>
            </a:r>
            <a:r>
              <a:rPr lang="en-US" dirty="0"/>
              <a:t> “</a:t>
            </a:r>
            <a:r>
              <a:rPr lang="en-US" dirty="0" err="1"/>
              <a:t>nálezech</a:t>
            </a:r>
            <a:r>
              <a:rPr lang="en-US" dirty="0"/>
              <a:t>” anagram v </a:t>
            </a:r>
            <a:r>
              <a:rPr lang="en-US" dirty="0" err="1"/>
              <a:t>básnickém</a:t>
            </a:r>
            <a:r>
              <a:rPr lang="en-US" dirty="0"/>
              <a:t> </a:t>
            </a:r>
            <a:r>
              <a:rPr lang="en-US" dirty="0" err="1"/>
              <a:t>textu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690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</a:t>
            </a:r>
            <a:r>
              <a:rPr lang="en-US" dirty="0" err="1" smtClean="0"/>
              <a:t>droje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překlady</a:t>
            </a:r>
            <a:r>
              <a:rPr lang="en-US" dirty="0" smtClean="0"/>
              <a:t> </a:t>
            </a:r>
            <a:r>
              <a:rPr lang="en-US" dirty="0" err="1" smtClean="0"/>
              <a:t>ruských</a:t>
            </a:r>
            <a:r>
              <a:rPr lang="en-US" dirty="0" smtClean="0"/>
              <a:t> </a:t>
            </a:r>
            <a:r>
              <a:rPr lang="en-US" dirty="0" err="1" smtClean="0"/>
              <a:t>formalistů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Tzvetan</a:t>
            </a:r>
            <a:r>
              <a:rPr lang="en-US" dirty="0" smtClean="0"/>
              <a:t> TODOROV</a:t>
            </a:r>
          </a:p>
          <a:p>
            <a:endParaRPr lang="en-US" dirty="0" smtClean="0"/>
          </a:p>
          <a:p>
            <a:pPr lvl="1"/>
            <a:r>
              <a:rPr lang="en-US" dirty="0" err="1" smtClean="0"/>
              <a:t>Thé</a:t>
            </a:r>
            <a:r>
              <a:rPr lang="en-US" dirty="0" err="1" smtClean="0"/>
              <a:t>orie</a:t>
            </a:r>
            <a:r>
              <a:rPr lang="en-US" dirty="0" smtClean="0"/>
              <a:t> de la </a:t>
            </a:r>
            <a:r>
              <a:rPr lang="en-US" dirty="0" err="1" smtClean="0"/>
              <a:t>littérature</a:t>
            </a:r>
            <a:r>
              <a:rPr lang="en-US" dirty="0" smtClean="0"/>
              <a:t>, </a:t>
            </a:r>
            <a:r>
              <a:rPr lang="en-US" dirty="0" err="1" smtClean="0"/>
              <a:t>textes</a:t>
            </a:r>
            <a:r>
              <a:rPr lang="en-US" dirty="0" smtClean="0"/>
              <a:t> des </a:t>
            </a:r>
            <a:r>
              <a:rPr lang="en-US" dirty="0" err="1" smtClean="0"/>
              <a:t>formalistes</a:t>
            </a:r>
            <a:r>
              <a:rPr lang="en-US" dirty="0" smtClean="0"/>
              <a:t> </a:t>
            </a:r>
            <a:r>
              <a:rPr lang="en-US" dirty="0" err="1" smtClean="0"/>
              <a:t>russes</a:t>
            </a:r>
            <a:r>
              <a:rPr lang="en-US" dirty="0" smtClean="0"/>
              <a:t> (1965)  </a:t>
            </a:r>
          </a:p>
          <a:p>
            <a:pPr lvl="1"/>
            <a:endParaRPr lang="en-US" dirty="0" smtClean="0"/>
          </a:p>
          <a:p>
            <a:pPr lvl="2"/>
            <a:r>
              <a:rPr lang="en-US" dirty="0" err="1"/>
              <a:t>v</a:t>
            </a:r>
            <a:r>
              <a:rPr lang="en-US" dirty="0" err="1" smtClean="0"/>
              <a:t>ybrané</a:t>
            </a:r>
            <a:r>
              <a:rPr lang="en-US" dirty="0" smtClean="0"/>
              <a:t> </a:t>
            </a:r>
            <a:r>
              <a:rPr lang="en-US" dirty="0" err="1" smtClean="0"/>
              <a:t>texty</a:t>
            </a:r>
            <a:r>
              <a:rPr lang="en-US" dirty="0" smtClean="0"/>
              <a:t> </a:t>
            </a:r>
            <a:r>
              <a:rPr lang="en-US" dirty="0" err="1" smtClean="0"/>
              <a:t>ruských</a:t>
            </a:r>
            <a:r>
              <a:rPr lang="en-US" dirty="0" smtClean="0"/>
              <a:t> </a:t>
            </a:r>
            <a:r>
              <a:rPr lang="en-US" dirty="0" err="1" smtClean="0"/>
              <a:t>formalistů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Předmluva</a:t>
            </a:r>
            <a:r>
              <a:rPr lang="en-US" dirty="0" smtClean="0"/>
              <a:t> R. O. </a:t>
            </a:r>
            <a:r>
              <a:rPr lang="en-US" dirty="0" err="1" smtClean="0"/>
              <a:t>Jakobsona</a:t>
            </a: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625673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273</TotalTime>
  <Words>646</Words>
  <Application>Microsoft Macintosh PowerPoint</Application>
  <PresentationFormat>On-screen Show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Plaza</vt:lpstr>
      <vt:lpstr>francouzské zdroje teorie vyprávění</vt:lpstr>
      <vt:lpstr>zdroje strukturalistická lingvistika</vt:lpstr>
      <vt:lpstr>zdroje strukturalistická lingvistika</vt:lpstr>
      <vt:lpstr>zdroje strukturalistická lingvistika</vt:lpstr>
      <vt:lpstr>zdroje strukturalistická lingvistika</vt:lpstr>
      <vt:lpstr>zdroje strukturalistická antropologie</vt:lpstr>
      <vt:lpstr>zdroje psychologie</vt:lpstr>
      <vt:lpstr>zdroje F. de Saussure: studium anagramů</vt:lpstr>
      <vt:lpstr>zdroje překlady ruských formalistů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francouzské zdroje teorie vyprávění</dc:title>
  <dc:creator>Bohumil Fort</dc:creator>
  <cp:lastModifiedBy>Bohumil Fort</cp:lastModifiedBy>
  <cp:revision>16</cp:revision>
  <dcterms:created xsi:type="dcterms:W3CDTF">2019-02-23T17:26:02Z</dcterms:created>
  <dcterms:modified xsi:type="dcterms:W3CDTF">2019-02-24T02:44:19Z</dcterms:modified>
</cp:coreProperties>
</file>