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66" r:id="rId4"/>
    <p:sldId id="260" r:id="rId5"/>
    <p:sldId id="261" r:id="rId6"/>
    <p:sldId id="265" r:id="rId7"/>
    <p:sldId id="272" r:id="rId8"/>
    <p:sldId id="271" r:id="rId9"/>
    <p:sldId id="270" r:id="rId10"/>
    <p:sldId id="277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8A432C8-69A7-458B-9684-2BFA64B31948}" type="datetime2">
              <a:rPr lang="en-US" smtClean="0"/>
              <a:t>Tuesday 16 April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Tuesday 16 April 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Tuesday 16 April 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Tuesday 16 April 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Tuesday 16 April 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Tuesday 16 April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EBDC1E59-17DD-41CE-97CA-624A472382D4}" type="datetime2">
              <a:rPr lang="en-US" smtClean="0"/>
              <a:t>Tuesday 16 April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Tuesday 16 April 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Tuesday 16 April 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Tuesday 16 April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Tuesday 16 April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6396A3A3-94A6-4E5B-AF39-173ACA3E61CC}" type="datetime2">
              <a:rPr lang="en-US" smtClean="0"/>
              <a:t>Tuesday 16 April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A80CB818-7379-467D-8E76-EF9D9074A26C}" type="datetime2">
              <a:rPr lang="en-US" smtClean="0"/>
              <a:t>Tuesday 16 April 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A80CB818-7379-467D-8E76-EF9D9074A26C}" type="datetime2">
              <a:rPr lang="en-US" smtClean="0"/>
              <a:t>Tuesday 16 April 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9933D019-A32C-4EAD-B8E6-DBDA699692FD}" type="datetime2">
              <a:rPr lang="en-US" smtClean="0"/>
              <a:t>Tuesday 16 April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Tuesday 16 April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Tuesday 16 April 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Tuesday 16 April 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A80CB818-7379-467D-8E76-EF9D9074A26C}" type="datetime2">
              <a:rPr lang="en-US" smtClean="0"/>
              <a:t>Tuesday 16 April 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5" r:id="rId13"/>
    <p:sldLayoutId id="2147483986" r:id="rId14"/>
    <p:sldLayoutId id="2147483987" r:id="rId15"/>
    <p:sldLayoutId id="2147483988" r:id="rId16"/>
    <p:sldLayoutId id="2147483989" r:id="rId17"/>
    <p:sldLayoutId id="2147483990" r:id="rId18"/>
    <p:sldLayoutId id="2147483991" r:id="rId19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Post-structuralism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Narx11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561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Jacques </a:t>
            </a:r>
            <a:r>
              <a:rPr lang="en-US" b="1" dirty="0"/>
              <a:t>Derrida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(1930–2004</a:t>
            </a:r>
            <a:r>
              <a:rPr lang="en-US" sz="2700" dirty="0"/>
              <a:t>)</a:t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f</a:t>
            </a:r>
            <a:r>
              <a:rPr lang="en-US" dirty="0" err="1" smtClean="0"/>
              <a:t>rancouzský</a:t>
            </a:r>
            <a:r>
              <a:rPr lang="en-US" dirty="0" smtClean="0"/>
              <a:t> </a:t>
            </a:r>
            <a:r>
              <a:rPr lang="en-US" dirty="0" err="1" smtClean="0"/>
              <a:t>filozof</a:t>
            </a:r>
            <a:r>
              <a:rPr lang="en-US" dirty="0" smtClean="0"/>
              <a:t>, </a:t>
            </a:r>
            <a:r>
              <a:rPr lang="en-US" dirty="0" err="1" smtClean="0"/>
              <a:t>historik</a:t>
            </a:r>
            <a:r>
              <a:rPr lang="en-US" dirty="0" smtClean="0"/>
              <a:t>, </a:t>
            </a:r>
            <a:r>
              <a:rPr lang="en-US" dirty="0" err="1" smtClean="0"/>
              <a:t>sémiotik</a:t>
            </a:r>
            <a:endParaRPr lang="en-US" dirty="0" smtClean="0"/>
          </a:p>
          <a:p>
            <a:pPr lvl="0"/>
            <a:r>
              <a:rPr lang="en-US" dirty="0" err="1"/>
              <a:t>p</a:t>
            </a:r>
            <a:r>
              <a:rPr lang="en-US" dirty="0" err="1" smtClean="0"/>
              <a:t>roslavil</a:t>
            </a:r>
            <a:r>
              <a:rPr lang="en-US" dirty="0" smtClean="0"/>
              <a:t> </a:t>
            </a:r>
            <a:r>
              <a:rPr lang="en-US" dirty="0" smtClean="0"/>
              <a:t>P-S v </a:t>
            </a:r>
            <a:r>
              <a:rPr lang="en-US" dirty="0" err="1" smtClean="0"/>
              <a:t>zámoří</a:t>
            </a:r>
            <a:endParaRPr lang="en-US" dirty="0" smtClean="0"/>
          </a:p>
          <a:p>
            <a:pPr lvl="0"/>
            <a:r>
              <a:rPr lang="en-US" i="1" dirty="0" smtClean="0"/>
              <a:t>O </a:t>
            </a:r>
            <a:r>
              <a:rPr lang="en-US" i="1" dirty="0" err="1" smtClean="0"/>
              <a:t>gramatologii</a:t>
            </a:r>
            <a:r>
              <a:rPr lang="en-US" i="1" dirty="0" smtClean="0"/>
              <a:t> </a:t>
            </a:r>
            <a:r>
              <a:rPr lang="en-US" dirty="0" smtClean="0"/>
              <a:t>(1967) – </a:t>
            </a:r>
            <a:r>
              <a:rPr lang="en-US" dirty="0" err="1" smtClean="0"/>
              <a:t>koncept</a:t>
            </a:r>
            <a:r>
              <a:rPr lang="en-US" dirty="0" smtClean="0"/>
              <a:t> </a:t>
            </a:r>
            <a:endParaRPr lang="en-US" dirty="0"/>
          </a:p>
          <a:p>
            <a:pPr lvl="0"/>
            <a:r>
              <a:rPr lang="en-US" dirty="0" err="1" smtClean="0"/>
              <a:t>vliv</a:t>
            </a:r>
            <a:r>
              <a:rPr lang="en-US" dirty="0" smtClean="0"/>
              <a:t>: </a:t>
            </a:r>
            <a:r>
              <a:rPr lang="en-US" dirty="0" err="1" smtClean="0"/>
              <a:t>filozofie</a:t>
            </a:r>
            <a:r>
              <a:rPr lang="en-US" dirty="0" smtClean="0"/>
              <a:t>, </a:t>
            </a:r>
            <a:r>
              <a:rPr lang="en-US" dirty="0" err="1" smtClean="0"/>
              <a:t>literatura</a:t>
            </a:r>
            <a:r>
              <a:rPr lang="en-US" dirty="0" smtClean="0"/>
              <a:t>, </a:t>
            </a:r>
            <a:r>
              <a:rPr lang="en-US" dirty="0" err="1" smtClean="0"/>
              <a:t>právo</a:t>
            </a:r>
            <a:r>
              <a:rPr lang="en-US" dirty="0" smtClean="0"/>
              <a:t>, </a:t>
            </a:r>
            <a:r>
              <a:rPr lang="en-US" dirty="0" err="1" smtClean="0"/>
              <a:t>antropologie</a:t>
            </a:r>
            <a:r>
              <a:rPr lang="en-US" dirty="0" smtClean="0"/>
              <a:t>, lingvistika, </a:t>
            </a:r>
            <a:r>
              <a:rPr lang="en-US" dirty="0" err="1" smtClean="0"/>
              <a:t>historiografie</a:t>
            </a:r>
            <a:r>
              <a:rPr lang="en-US" dirty="0" smtClean="0"/>
              <a:t>, </a:t>
            </a:r>
            <a:r>
              <a:rPr lang="en-US" dirty="0" err="1" smtClean="0"/>
              <a:t>psychoanalýza</a:t>
            </a:r>
            <a:r>
              <a:rPr lang="en-US" dirty="0" smtClean="0"/>
              <a:t>, </a:t>
            </a:r>
            <a:r>
              <a:rPr lang="en-US" dirty="0" err="1" smtClean="0"/>
              <a:t>politická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, </a:t>
            </a:r>
            <a:r>
              <a:rPr lang="en-US" dirty="0" err="1" smtClean="0"/>
              <a:t>feminismum</a:t>
            </a:r>
            <a:r>
              <a:rPr lang="en-US" dirty="0" smtClean="0"/>
              <a:t>, LGBT </a:t>
            </a:r>
            <a:r>
              <a:rPr lang="en-US" dirty="0" err="1" smtClean="0"/>
              <a:t>studia</a:t>
            </a:r>
            <a:r>
              <a:rPr lang="is-IS" dirty="0" smtClean="0"/>
              <a:t>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443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d</a:t>
            </a:r>
            <a:r>
              <a:rPr lang="en-US" b="1" dirty="0" err="1" smtClean="0"/>
              <a:t>ekonstrukce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f</a:t>
            </a:r>
            <a:r>
              <a:rPr lang="en-US" dirty="0" smtClean="0"/>
              <a:t>orma </a:t>
            </a:r>
            <a:r>
              <a:rPr lang="en-US" dirty="0" err="1" smtClean="0"/>
              <a:t>filozofické</a:t>
            </a:r>
            <a:r>
              <a:rPr lang="en-US" dirty="0" smtClean="0"/>
              <a:t> a </a:t>
            </a:r>
            <a:r>
              <a:rPr lang="en-US" dirty="0" err="1" smtClean="0"/>
              <a:t>literární</a:t>
            </a:r>
            <a:r>
              <a:rPr lang="en-US" dirty="0" smtClean="0"/>
              <a:t> </a:t>
            </a:r>
            <a:r>
              <a:rPr lang="en-US" dirty="0" err="1" smtClean="0"/>
              <a:t>analýzy</a:t>
            </a:r>
            <a:r>
              <a:rPr lang="en-US" dirty="0" smtClean="0"/>
              <a:t> </a:t>
            </a:r>
            <a:r>
              <a:rPr lang="en-US" dirty="0" err="1" smtClean="0"/>
              <a:t>založená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vyhledávání</a:t>
            </a:r>
            <a:r>
              <a:rPr lang="en-US" dirty="0" smtClean="0"/>
              <a:t> </a:t>
            </a:r>
            <a:r>
              <a:rPr lang="en-US" dirty="0" err="1" smtClean="0"/>
              <a:t>opozic</a:t>
            </a:r>
            <a:endParaRPr lang="en-US" dirty="0" smtClean="0"/>
          </a:p>
          <a:p>
            <a:pPr lvl="0"/>
            <a:r>
              <a:rPr lang="en-US" dirty="0" err="1"/>
              <a:t>p</a:t>
            </a:r>
            <a:r>
              <a:rPr lang="en-US" dirty="0" err="1" smtClean="0"/>
              <a:t>saní</a:t>
            </a:r>
            <a:r>
              <a:rPr lang="en-US" dirty="0" smtClean="0"/>
              <a:t> je </a:t>
            </a:r>
            <a:r>
              <a:rPr lang="en-US" dirty="0" err="1" smtClean="0"/>
              <a:t>sekundární</a:t>
            </a:r>
            <a:r>
              <a:rPr lang="en-US" dirty="0" smtClean="0"/>
              <a:t> </a:t>
            </a:r>
            <a:r>
              <a:rPr lang="en-US" dirty="0" err="1" smtClean="0"/>
              <a:t>vůči</a:t>
            </a:r>
            <a:r>
              <a:rPr lang="en-US" dirty="0" smtClean="0"/>
              <a:t> </a:t>
            </a:r>
            <a:r>
              <a:rPr lang="en-US" dirty="0" err="1" smtClean="0"/>
              <a:t>mluvení</a:t>
            </a:r>
            <a:r>
              <a:rPr lang="en-US" dirty="0" smtClean="0"/>
              <a:t>, </a:t>
            </a:r>
            <a:r>
              <a:rPr lang="en-US" dirty="0" err="1" smtClean="0"/>
              <a:t>mluvení</a:t>
            </a:r>
            <a:r>
              <a:rPr lang="en-US" dirty="0" smtClean="0"/>
              <a:t> je </a:t>
            </a:r>
            <a:r>
              <a:rPr lang="en-US" dirty="0" err="1" smtClean="0"/>
              <a:t>blíže</a:t>
            </a:r>
            <a:r>
              <a:rPr lang="en-US" dirty="0" smtClean="0"/>
              <a:t> k </a:t>
            </a:r>
            <a:r>
              <a:rPr lang="en-US" dirty="0" err="1" smtClean="0"/>
              <a:t>mysli</a:t>
            </a:r>
            <a:endParaRPr lang="en-US" dirty="0" smtClean="0"/>
          </a:p>
          <a:p>
            <a:pPr lvl="0"/>
            <a:r>
              <a:rPr lang="en-US" dirty="0" err="1" smtClean="0"/>
              <a:t>význam</a:t>
            </a:r>
            <a:r>
              <a:rPr lang="en-US" dirty="0" smtClean="0"/>
              <a:t> se </a:t>
            </a:r>
            <a:r>
              <a:rPr lang="en-US" dirty="0" err="1" smtClean="0"/>
              <a:t>ukazuje</a:t>
            </a:r>
            <a:r>
              <a:rPr lang="en-US" dirty="0" smtClean="0"/>
              <a:t> </a:t>
            </a:r>
            <a:r>
              <a:rPr lang="en-US" dirty="0" err="1" smtClean="0"/>
              <a:t>pomocí</a:t>
            </a:r>
            <a:r>
              <a:rPr lang="en-US" dirty="0" smtClean="0"/>
              <a:t> difference – </a:t>
            </a:r>
            <a:r>
              <a:rPr lang="en-US" dirty="0" err="1" smtClean="0"/>
              <a:t>význam</a:t>
            </a:r>
            <a:r>
              <a:rPr lang="en-US" dirty="0" smtClean="0"/>
              <a:t> se </a:t>
            </a:r>
            <a:r>
              <a:rPr lang="en-US" dirty="0" err="1" smtClean="0"/>
              <a:t>projevuje</a:t>
            </a:r>
            <a:r>
              <a:rPr lang="en-US" dirty="0" smtClean="0"/>
              <a:t> v </a:t>
            </a:r>
            <a:r>
              <a:rPr lang="en-US" dirty="0" err="1" smtClean="0"/>
              <a:t>kontrastu</a:t>
            </a:r>
            <a:r>
              <a:rPr lang="en-US" dirty="0" smtClean="0"/>
              <a:t> k </a:t>
            </a:r>
            <a:r>
              <a:rPr lang="en-US" dirty="0" err="1" smtClean="0"/>
              <a:t>okolním</a:t>
            </a:r>
            <a:r>
              <a:rPr lang="en-US" dirty="0" smtClean="0"/>
              <a:t> </a:t>
            </a:r>
            <a:r>
              <a:rPr lang="en-US" dirty="0" err="1" smtClean="0"/>
              <a:t>významům</a:t>
            </a:r>
            <a:endParaRPr lang="en-US" dirty="0" smtClean="0"/>
          </a:p>
          <a:p>
            <a:pPr lvl="0"/>
            <a:r>
              <a:rPr lang="en-US" dirty="0" err="1"/>
              <a:t>l</a:t>
            </a:r>
            <a:r>
              <a:rPr lang="en-US" dirty="0" err="1" smtClean="0"/>
              <a:t>ogocentrismus</a:t>
            </a:r>
            <a:r>
              <a:rPr lang="en-US" dirty="0" smtClean="0"/>
              <a:t> </a:t>
            </a:r>
            <a:r>
              <a:rPr lang="en-US" dirty="0" err="1" smtClean="0"/>
              <a:t>odděluje</a:t>
            </a:r>
            <a:r>
              <a:rPr lang="en-US" dirty="0" smtClean="0"/>
              <a:t> </a:t>
            </a:r>
            <a:r>
              <a:rPr lang="en-US" dirty="0" err="1" smtClean="0"/>
              <a:t>slovo</a:t>
            </a:r>
            <a:r>
              <a:rPr lang="en-US" dirty="0" smtClean="0"/>
              <a:t> od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významu</a:t>
            </a:r>
            <a:r>
              <a:rPr lang="en-US" dirty="0" smtClean="0"/>
              <a:t> (de </a:t>
            </a:r>
            <a:r>
              <a:rPr lang="en-US" dirty="0" err="1" smtClean="0"/>
              <a:t>saussurovská</a:t>
            </a:r>
            <a:r>
              <a:rPr lang="en-US" dirty="0" smtClean="0"/>
              <a:t> </a:t>
            </a:r>
            <a:r>
              <a:rPr lang="en-US" dirty="0" err="1" smtClean="0"/>
              <a:t>arbitrarita</a:t>
            </a:r>
            <a:r>
              <a:rPr lang="en-US" dirty="0" smtClean="0"/>
              <a:t>)</a:t>
            </a:r>
          </a:p>
          <a:p>
            <a:pPr lvl="0"/>
            <a:r>
              <a:rPr lang="en-US" dirty="0" err="1"/>
              <a:t>l</a:t>
            </a:r>
            <a:r>
              <a:rPr lang="en-US" dirty="0" err="1" smtClean="0"/>
              <a:t>iterární</a:t>
            </a:r>
            <a:r>
              <a:rPr lang="en-US" dirty="0" smtClean="0"/>
              <a:t> </a:t>
            </a:r>
            <a:r>
              <a:rPr lang="en-US" dirty="0" err="1" smtClean="0"/>
              <a:t>dílo</a:t>
            </a:r>
            <a:r>
              <a:rPr lang="en-US" dirty="0" smtClean="0"/>
              <a:t> “</a:t>
            </a:r>
            <a:r>
              <a:rPr lang="en-US" dirty="0" err="1" smtClean="0"/>
              <a:t>žije</a:t>
            </a:r>
            <a:r>
              <a:rPr lang="en-US" dirty="0" smtClean="0"/>
              <a:t>” v </a:t>
            </a:r>
            <a:r>
              <a:rPr lang="en-US" dirty="0" err="1" smtClean="0"/>
              <a:t>kontrastu</a:t>
            </a:r>
            <a:r>
              <a:rPr lang="en-US" dirty="0" smtClean="0"/>
              <a:t> </a:t>
            </a:r>
            <a:r>
              <a:rPr lang="en-US" dirty="0" err="1" smtClean="0"/>
              <a:t>jazykové</a:t>
            </a:r>
            <a:r>
              <a:rPr lang="en-US" dirty="0" smtClean="0"/>
              <a:t> </a:t>
            </a:r>
            <a:r>
              <a:rPr lang="en-US" dirty="0" err="1" smtClean="0"/>
              <a:t>produkce</a:t>
            </a:r>
            <a:r>
              <a:rPr lang="en-US" dirty="0" smtClean="0"/>
              <a:t> 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23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</a:t>
            </a:r>
            <a:r>
              <a:rPr lang="en-US" dirty="0" smtClean="0"/>
              <a:t>d </a:t>
            </a:r>
            <a:r>
              <a:rPr lang="en-US" dirty="0" err="1" smtClean="0"/>
              <a:t>konce</a:t>
            </a:r>
            <a:r>
              <a:rPr lang="en-US" dirty="0" smtClean="0"/>
              <a:t> 60. let 20. </a:t>
            </a:r>
            <a:r>
              <a:rPr lang="en-US" dirty="0" err="1" smtClean="0"/>
              <a:t>st.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Francii</a:t>
            </a:r>
            <a:endParaRPr lang="en-US" dirty="0" smtClean="0"/>
          </a:p>
          <a:p>
            <a:r>
              <a:rPr lang="en-US" dirty="0"/>
              <a:t>Jacques Derrida: </a:t>
            </a:r>
            <a:r>
              <a:rPr lang="en-US" b="1" i="1" dirty="0" smtClean="0"/>
              <a:t>Structure</a:t>
            </a:r>
            <a:r>
              <a:rPr lang="en-US" b="1" i="1" dirty="0"/>
              <a:t>, Sign and Play in the Discourse of the Human </a:t>
            </a:r>
            <a:r>
              <a:rPr lang="en-US" b="1" i="1" dirty="0" smtClean="0"/>
              <a:t>Science</a:t>
            </a:r>
            <a:r>
              <a:rPr lang="en-US" dirty="0" smtClean="0"/>
              <a:t>, 1966</a:t>
            </a:r>
          </a:p>
          <a:p>
            <a:r>
              <a:rPr lang="en-US" dirty="0" err="1"/>
              <a:t>o</a:t>
            </a:r>
            <a:r>
              <a:rPr lang="en-US" dirty="0" err="1" smtClean="0"/>
              <a:t>dmítnutí</a:t>
            </a:r>
            <a:r>
              <a:rPr lang="en-US" dirty="0" smtClean="0"/>
              <a:t> </a:t>
            </a:r>
            <a:r>
              <a:rPr lang="en-US" dirty="0" err="1" smtClean="0"/>
              <a:t>strukturalismu</a:t>
            </a:r>
            <a:endParaRPr lang="en-US" dirty="0" smtClean="0"/>
          </a:p>
          <a:p>
            <a:r>
              <a:rPr lang="en-US" dirty="0" smtClean="0"/>
              <a:t>P-S </a:t>
            </a:r>
            <a:r>
              <a:rPr lang="en-US" dirty="0" err="1" smtClean="0"/>
              <a:t>zasáhl</a:t>
            </a:r>
            <a:r>
              <a:rPr lang="en-US" dirty="0" smtClean="0"/>
              <a:t> </a:t>
            </a:r>
            <a:r>
              <a:rPr lang="en-US" dirty="0" err="1" smtClean="0"/>
              <a:t>literární</a:t>
            </a:r>
            <a:r>
              <a:rPr lang="en-US" dirty="0" smtClean="0"/>
              <a:t> </a:t>
            </a:r>
            <a:r>
              <a:rPr lang="en-US" dirty="0" err="1" smtClean="0"/>
              <a:t>teorii</a:t>
            </a:r>
            <a:r>
              <a:rPr lang="en-US" dirty="0" smtClean="0"/>
              <a:t>, </a:t>
            </a:r>
            <a:r>
              <a:rPr lang="en-US" dirty="0" err="1" smtClean="0"/>
              <a:t>filozofii</a:t>
            </a:r>
            <a:r>
              <a:rPr lang="en-US" dirty="0" smtClean="0"/>
              <a:t>, </a:t>
            </a:r>
            <a:r>
              <a:rPr lang="en-US" dirty="0" err="1" smtClean="0"/>
              <a:t>démiotiku</a:t>
            </a:r>
            <a:endParaRPr lang="en-US" dirty="0" smtClean="0"/>
          </a:p>
          <a:p>
            <a:r>
              <a:rPr lang="en-US" dirty="0" err="1"/>
              <a:t>n</a:t>
            </a:r>
            <a:r>
              <a:rPr lang="en-US" dirty="0" err="1" smtClean="0"/>
              <a:t>ástup</a:t>
            </a:r>
            <a:r>
              <a:rPr lang="en-US" dirty="0" smtClean="0"/>
              <a:t> P-S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úzce</a:t>
            </a:r>
            <a:r>
              <a:rPr lang="en-US" dirty="0" smtClean="0"/>
              <a:t> </a:t>
            </a:r>
            <a:r>
              <a:rPr lang="en-US" dirty="0" err="1" smtClean="0"/>
              <a:t>spojen</a:t>
            </a:r>
            <a:r>
              <a:rPr lang="en-US" dirty="0" smtClean="0"/>
              <a:t> s </a:t>
            </a:r>
            <a:r>
              <a:rPr lang="en-US" dirty="0" err="1" smtClean="0"/>
              <a:t>postmodernismem</a:t>
            </a:r>
            <a:endParaRPr lang="en-US" dirty="0" smtClean="0"/>
          </a:p>
          <a:p>
            <a:r>
              <a:rPr lang="en-US" dirty="0" err="1"/>
              <a:t>n</a:t>
            </a:r>
            <a:r>
              <a:rPr lang="en-US" dirty="0" err="1" smtClean="0"/>
              <a:t>ěkteří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strukturalistů</a:t>
            </a:r>
            <a:r>
              <a:rPr lang="en-US" dirty="0" smtClean="0"/>
              <a:t> se </a:t>
            </a:r>
            <a:r>
              <a:rPr lang="en-US" dirty="0" err="1" smtClean="0"/>
              <a:t>stali</a:t>
            </a:r>
            <a:r>
              <a:rPr lang="en-US" dirty="0" smtClean="0"/>
              <a:t> </a:t>
            </a:r>
            <a:r>
              <a:rPr lang="en-US" dirty="0" err="1" smtClean="0"/>
              <a:t>poststrukturalisty</a:t>
            </a:r>
            <a:r>
              <a:rPr lang="en-US" dirty="0" smtClean="0"/>
              <a:t>: J. Derrida, M. Foucault, R. Barthes) </a:t>
            </a:r>
            <a:r>
              <a:rPr lang="en-US" dirty="0"/>
              <a:t>explicitly </a:t>
            </a:r>
            <a:r>
              <a:rPr lang="en-US" dirty="0" smtClean="0"/>
              <a:t>rejected </a:t>
            </a:r>
            <a:r>
              <a:rPr lang="en-US" dirty="0"/>
              <a:t>most </a:t>
            </a:r>
            <a:r>
              <a:rPr lang="en-US" dirty="0" smtClean="0"/>
              <a:t>of structuralist doctrine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04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ost-structuralism vs</a:t>
            </a:r>
            <a:r>
              <a:rPr lang="en-US" dirty="0"/>
              <a:t>.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tructuralism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post</a:t>
            </a:r>
            <a:r>
              <a:rPr lang="en-US" dirty="0"/>
              <a:t>-</a:t>
            </a:r>
            <a:r>
              <a:rPr lang="en-US" dirty="0" err="1" smtClean="0"/>
              <a:t>strukturalismus</a:t>
            </a:r>
            <a:r>
              <a:rPr lang="en-US" dirty="0" smtClean="0"/>
              <a:t> </a:t>
            </a:r>
            <a:r>
              <a:rPr lang="en-US" dirty="0" err="1" smtClean="0"/>
              <a:t>považuje</a:t>
            </a:r>
            <a:r>
              <a:rPr lang="en-US" dirty="0" smtClean="0"/>
              <a:t> </a:t>
            </a:r>
            <a:r>
              <a:rPr lang="en-US" dirty="0" err="1" smtClean="0"/>
              <a:t>strukturalistické</a:t>
            </a:r>
            <a:r>
              <a:rPr lang="en-US" dirty="0" smtClean="0"/>
              <a:t> </a:t>
            </a:r>
            <a:r>
              <a:rPr lang="en-US" dirty="0" err="1" smtClean="0"/>
              <a:t>hlubinné</a:t>
            </a:r>
            <a:r>
              <a:rPr lang="en-US" dirty="0" smtClean="0"/>
              <a:t> </a:t>
            </a:r>
            <a:r>
              <a:rPr lang="en-US" dirty="0" err="1" smtClean="0"/>
              <a:t>struktury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kulturně</a:t>
            </a:r>
            <a:r>
              <a:rPr lang="en-US" dirty="0" smtClean="0"/>
              <a:t> </a:t>
            </a:r>
            <a:r>
              <a:rPr lang="en-US" dirty="0" err="1" smtClean="0"/>
              <a:t>podmíněné</a:t>
            </a:r>
            <a:endParaRPr lang="en-US" dirty="0" smtClean="0"/>
          </a:p>
          <a:p>
            <a:pPr lvl="0"/>
            <a:r>
              <a:rPr lang="en-US" dirty="0"/>
              <a:t>j</a:t>
            </a:r>
            <a:r>
              <a:rPr lang="en-US" dirty="0" smtClean="0"/>
              <a:t>e </a:t>
            </a:r>
            <a:r>
              <a:rPr lang="en-US" dirty="0" err="1" smtClean="0"/>
              <a:t>třeba</a:t>
            </a:r>
            <a:r>
              <a:rPr lang="en-US" dirty="0" smtClean="0"/>
              <a:t> </a:t>
            </a:r>
            <a:r>
              <a:rPr lang="en-US" dirty="0" err="1" smtClean="0"/>
              <a:t>nerozumět</a:t>
            </a:r>
            <a:r>
              <a:rPr lang="en-US" dirty="0" smtClean="0"/>
              <a:t> </a:t>
            </a:r>
            <a:r>
              <a:rPr lang="en-US" dirty="0" err="1" smtClean="0"/>
              <a:t>pouze</a:t>
            </a:r>
            <a:r>
              <a:rPr lang="en-US" dirty="0" smtClean="0"/>
              <a:t> </a:t>
            </a:r>
            <a:r>
              <a:rPr lang="en-US" dirty="0" err="1" smtClean="0"/>
              <a:t>významu</a:t>
            </a:r>
            <a:r>
              <a:rPr lang="en-US" dirty="0" smtClean="0"/>
              <a:t> </a:t>
            </a:r>
            <a:r>
              <a:rPr lang="en-US" dirty="0" err="1" smtClean="0"/>
              <a:t>díla</a:t>
            </a:r>
            <a:r>
              <a:rPr lang="en-US" dirty="0" smtClean="0"/>
              <a:t>, ale I </a:t>
            </a:r>
            <a:r>
              <a:rPr lang="en-US" dirty="0" err="1" smtClean="0"/>
              <a:t>způsobu</a:t>
            </a:r>
            <a:r>
              <a:rPr lang="en-US" dirty="0" smtClean="0"/>
              <a:t>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utváření</a:t>
            </a:r>
            <a:endParaRPr lang="en-US" dirty="0" smtClean="0"/>
          </a:p>
          <a:p>
            <a:pPr lvl="0"/>
            <a:r>
              <a:rPr lang="en-US" dirty="0" smtClean="0"/>
              <a:t>P-S je </a:t>
            </a:r>
            <a:r>
              <a:rPr lang="en-US" dirty="0" err="1" smtClean="0"/>
              <a:t>historizující</a:t>
            </a:r>
            <a:r>
              <a:rPr lang="en-US" dirty="0" smtClean="0"/>
              <a:t> a </a:t>
            </a:r>
            <a:r>
              <a:rPr lang="en-US" dirty="0" err="1" smtClean="0"/>
              <a:t>diachronní</a:t>
            </a:r>
            <a:endParaRPr lang="en-US" dirty="0" smtClean="0"/>
          </a:p>
          <a:p>
            <a:pPr lvl="0"/>
            <a:r>
              <a:rPr lang="en-US" dirty="0" err="1"/>
              <a:t>f</a:t>
            </a:r>
            <a:r>
              <a:rPr lang="en-US" dirty="0" err="1" smtClean="0"/>
              <a:t>ixní</a:t>
            </a:r>
            <a:r>
              <a:rPr lang="en-US" dirty="0" smtClean="0"/>
              <a:t> </a:t>
            </a:r>
            <a:r>
              <a:rPr lang="en-US" dirty="0" err="1" smtClean="0"/>
              <a:t>význam</a:t>
            </a:r>
            <a:r>
              <a:rPr lang="en-US" dirty="0" smtClean="0"/>
              <a:t> je </a:t>
            </a:r>
            <a:r>
              <a:rPr lang="en-US" dirty="0" err="1" smtClean="0"/>
              <a:t>nahrazen</a:t>
            </a:r>
            <a:r>
              <a:rPr lang="en-US" dirty="0" smtClean="0"/>
              <a:t> </a:t>
            </a:r>
            <a:r>
              <a:rPr lang="en-US" dirty="0" err="1" smtClean="0"/>
              <a:t>významem</a:t>
            </a:r>
            <a:r>
              <a:rPr lang="en-US" dirty="0" smtClean="0"/>
              <a:t> </a:t>
            </a:r>
            <a:r>
              <a:rPr lang="en-US" dirty="0" err="1" smtClean="0"/>
              <a:t>dynamickým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79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</a:t>
            </a:r>
            <a:r>
              <a:rPr lang="en-US" dirty="0" err="1" smtClean="0"/>
              <a:t>azykový</a:t>
            </a:r>
            <a:r>
              <a:rPr lang="en-US" dirty="0" smtClean="0"/>
              <a:t> </a:t>
            </a:r>
            <a:r>
              <a:rPr lang="en-US" dirty="0" err="1" smtClean="0"/>
              <a:t>kreacionismus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předpoklad</a:t>
            </a:r>
            <a:r>
              <a:rPr lang="en-US" dirty="0" smtClean="0"/>
              <a:t>: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aspekty</a:t>
            </a:r>
            <a:r>
              <a:rPr lang="en-US" dirty="0" smtClean="0"/>
              <a:t> </a:t>
            </a:r>
            <a:r>
              <a:rPr lang="en-US" dirty="0" err="1" smtClean="0"/>
              <a:t>lidské</a:t>
            </a:r>
            <a:r>
              <a:rPr lang="en-US" dirty="0" smtClean="0"/>
              <a:t> </a:t>
            </a:r>
            <a:r>
              <a:rPr lang="en-US" dirty="0" err="1" smtClean="0"/>
              <a:t>zkušenosti</a:t>
            </a:r>
            <a:r>
              <a:rPr lang="en-US" dirty="0" smtClean="0"/>
              <a:t> (</a:t>
            </a:r>
            <a:r>
              <a:rPr lang="en-US" dirty="0" err="1" smtClean="0"/>
              <a:t>způsob</a:t>
            </a:r>
            <a:r>
              <a:rPr lang="en-US" dirty="0" smtClean="0"/>
              <a:t> </a:t>
            </a:r>
            <a:r>
              <a:rPr lang="en-US" dirty="0" err="1" smtClean="0"/>
              <a:t>komunikace</a:t>
            </a:r>
            <a:r>
              <a:rPr lang="en-US" dirty="0" smtClean="0"/>
              <a:t>, </a:t>
            </a:r>
            <a:r>
              <a:rPr lang="en-US" dirty="0" err="1" smtClean="0"/>
              <a:t>společenské</a:t>
            </a:r>
            <a:r>
              <a:rPr lang="en-US" dirty="0" smtClean="0"/>
              <a:t> </a:t>
            </a:r>
            <a:r>
              <a:rPr lang="en-US" dirty="0" err="1" smtClean="0"/>
              <a:t>zvyky</a:t>
            </a:r>
            <a:r>
              <a:rPr lang="en-US" dirty="0" smtClean="0"/>
              <a:t>, </a:t>
            </a:r>
            <a:r>
              <a:rPr lang="en-US" dirty="0" err="1" smtClean="0"/>
              <a:t>hodnoty</a:t>
            </a:r>
            <a:r>
              <a:rPr lang="en-US" dirty="0" smtClean="0"/>
              <a:t>, </a:t>
            </a:r>
            <a:r>
              <a:rPr lang="en-US" dirty="0" err="1" smtClean="0"/>
              <a:t>osbní</a:t>
            </a:r>
            <a:r>
              <a:rPr lang="en-US" dirty="0" smtClean="0"/>
              <a:t> </a:t>
            </a:r>
            <a:r>
              <a:rPr lang="en-US" dirty="0" err="1" smtClean="0"/>
              <a:t>identita</a:t>
            </a:r>
            <a:r>
              <a:rPr lang="en-US" dirty="0" smtClean="0"/>
              <a:t>)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textově</a:t>
            </a:r>
            <a:r>
              <a:rPr lang="en-US" dirty="0" smtClean="0"/>
              <a:t> </a:t>
            </a:r>
            <a:r>
              <a:rPr lang="en-US" dirty="0" err="1" smtClean="0"/>
              <a:t>založené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d</a:t>
            </a:r>
            <a:r>
              <a:rPr lang="en-US" dirty="0" err="1" smtClean="0"/>
              <a:t>ůsledky</a:t>
            </a:r>
            <a:r>
              <a:rPr lang="en-US" dirty="0" smtClean="0"/>
              <a:t>:</a:t>
            </a:r>
          </a:p>
          <a:p>
            <a:r>
              <a:rPr lang="en-US" dirty="0" err="1"/>
              <a:t>v</a:t>
            </a:r>
            <a:r>
              <a:rPr lang="en-US" dirty="0" err="1" smtClean="0"/>
              <a:t>eškeré</a:t>
            </a:r>
            <a:r>
              <a:rPr lang="en-US" dirty="0" smtClean="0"/>
              <a:t> </a:t>
            </a:r>
            <a:r>
              <a:rPr lang="en-US" dirty="0" err="1" smtClean="0"/>
              <a:t>naše</a:t>
            </a:r>
            <a:r>
              <a:rPr lang="en-US" dirty="0" smtClean="0"/>
              <a:t> </a:t>
            </a:r>
            <a:r>
              <a:rPr lang="en-US" dirty="0" err="1" smtClean="0"/>
              <a:t>vědění</a:t>
            </a:r>
            <a:r>
              <a:rPr lang="en-US" dirty="0" smtClean="0"/>
              <a:t> je </a:t>
            </a:r>
            <a:r>
              <a:rPr lang="en-US" dirty="0" err="1" smtClean="0"/>
              <a:t>textově</a:t>
            </a:r>
            <a:r>
              <a:rPr lang="en-US" dirty="0" smtClean="0"/>
              <a:t> </a:t>
            </a:r>
            <a:r>
              <a:rPr lang="en-US" dirty="0" err="1" smtClean="0"/>
              <a:t>založené</a:t>
            </a:r>
            <a:endParaRPr lang="en-US" dirty="0" smtClean="0"/>
          </a:p>
          <a:p>
            <a:r>
              <a:rPr lang="en-US" dirty="0" err="1"/>
              <a:t>i</a:t>
            </a:r>
            <a:r>
              <a:rPr lang="en-US" dirty="0" err="1" smtClean="0"/>
              <a:t>nterpretace</a:t>
            </a:r>
            <a:r>
              <a:rPr lang="en-US" dirty="0" smtClean="0"/>
              <a:t> vs. </a:t>
            </a:r>
            <a:r>
              <a:rPr lang="en-US" dirty="0" err="1" smtClean="0"/>
              <a:t>kreace</a:t>
            </a:r>
            <a:endParaRPr lang="en-US" dirty="0" smtClean="0"/>
          </a:p>
          <a:p>
            <a:r>
              <a:rPr lang="en-US" dirty="0" err="1"/>
              <a:t>r</a:t>
            </a:r>
            <a:r>
              <a:rPr lang="en-US" dirty="0" err="1" smtClean="0"/>
              <a:t>elativita</a:t>
            </a:r>
            <a:r>
              <a:rPr lang="en-US" dirty="0" smtClean="0"/>
              <a:t> a </a:t>
            </a:r>
            <a:r>
              <a:rPr lang="en-US" dirty="0" err="1" smtClean="0"/>
              <a:t>multidimensionalita</a:t>
            </a:r>
            <a:r>
              <a:rPr lang="en-US" dirty="0" smtClean="0"/>
              <a:t> </a:t>
            </a:r>
            <a:r>
              <a:rPr lang="en-US" dirty="0" err="1" smtClean="0"/>
              <a:t>významu</a:t>
            </a:r>
            <a:endParaRPr lang="en-US" dirty="0" smtClean="0"/>
          </a:p>
          <a:p>
            <a:r>
              <a:rPr lang="en-US" dirty="0" err="1"/>
              <a:t>o</a:t>
            </a:r>
            <a:r>
              <a:rPr lang="en-US" dirty="0" err="1" smtClean="0"/>
              <a:t>ntologie</a:t>
            </a:r>
            <a:r>
              <a:rPr lang="en-US" dirty="0" smtClean="0"/>
              <a:t> </a:t>
            </a:r>
            <a:r>
              <a:rPr lang="en-US" dirty="0" err="1" smtClean="0"/>
              <a:t>literatury</a:t>
            </a:r>
            <a:endParaRPr lang="en-US" dirty="0" smtClean="0"/>
          </a:p>
          <a:p>
            <a:r>
              <a:rPr lang="en-US" dirty="0" smtClean="0"/>
              <a:t>“self” je </a:t>
            </a:r>
            <a:r>
              <a:rPr lang="en-US" dirty="0" err="1" smtClean="0"/>
              <a:t>jazykový</a:t>
            </a:r>
            <a:r>
              <a:rPr lang="en-US" dirty="0" smtClean="0"/>
              <a:t> </a:t>
            </a:r>
            <a:r>
              <a:rPr lang="en-US" dirty="0" err="1" smtClean="0"/>
              <a:t>konstrukt</a:t>
            </a:r>
            <a:r>
              <a:rPr lang="en-US" dirty="0" smtClean="0"/>
              <a:t>, </a:t>
            </a:r>
            <a:r>
              <a:rPr lang="en-US" dirty="0" err="1" smtClean="0"/>
              <a:t>důležitý</a:t>
            </a:r>
            <a:r>
              <a:rPr lang="en-US" dirty="0" smtClean="0"/>
              <a:t> pro </a:t>
            </a:r>
            <a:r>
              <a:rPr lang="en-US" dirty="0" err="1" smtClean="0"/>
              <a:t>interpretaci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9842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čtenář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č</a:t>
            </a:r>
            <a:r>
              <a:rPr lang="en-US" dirty="0" err="1" smtClean="0"/>
              <a:t>tenář</a:t>
            </a:r>
            <a:r>
              <a:rPr lang="en-US" dirty="0" smtClean="0"/>
              <a:t> </a:t>
            </a:r>
            <a:r>
              <a:rPr lang="en-US" dirty="0" err="1" smtClean="0"/>
              <a:t>astupuje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místo</a:t>
            </a:r>
            <a:r>
              <a:rPr lang="en-US" dirty="0" smtClean="0"/>
              <a:t> </a:t>
            </a:r>
            <a:r>
              <a:rPr lang="en-US" dirty="0" err="1" smtClean="0"/>
              <a:t>primárního</a:t>
            </a:r>
            <a:r>
              <a:rPr lang="en-US" dirty="0" smtClean="0"/>
              <a:t> </a:t>
            </a:r>
            <a:r>
              <a:rPr lang="en-US" dirty="0" err="1" smtClean="0"/>
              <a:t>zájmu</a:t>
            </a:r>
            <a:r>
              <a:rPr lang="en-US" dirty="0" smtClean="0"/>
              <a:t> </a:t>
            </a:r>
            <a:r>
              <a:rPr lang="en-US" dirty="0" err="1" smtClean="0"/>
              <a:t>literárněteoretického</a:t>
            </a:r>
            <a:r>
              <a:rPr lang="en-US" dirty="0" smtClean="0"/>
              <a:t> </a:t>
            </a:r>
            <a:r>
              <a:rPr lang="en-US" dirty="0" err="1" smtClean="0"/>
              <a:t>zkoumání</a:t>
            </a:r>
            <a:r>
              <a:rPr lang="en-US" dirty="0" smtClean="0"/>
              <a:t> – </a:t>
            </a:r>
            <a:r>
              <a:rPr lang="en-US" dirty="0" err="1" smtClean="0"/>
              <a:t>vyhlášena</a:t>
            </a:r>
            <a:r>
              <a:rPr lang="en-US" dirty="0" smtClean="0"/>
              <a:t> </a:t>
            </a:r>
            <a:r>
              <a:rPr lang="en-US" dirty="0" err="1" smtClean="0"/>
              <a:t>smrt</a:t>
            </a:r>
            <a:r>
              <a:rPr lang="en-US" dirty="0" smtClean="0"/>
              <a:t> </a:t>
            </a:r>
            <a:r>
              <a:rPr lang="en-US" dirty="0" err="1" smtClean="0"/>
              <a:t>autora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/>
              <a:t>j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zkoumány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r>
              <a:rPr lang="en-US" dirty="0" smtClean="0"/>
              <a:t> </a:t>
            </a:r>
            <a:r>
              <a:rPr lang="en-US" dirty="0" err="1" smtClean="0"/>
              <a:t>významu</a:t>
            </a:r>
            <a:r>
              <a:rPr lang="en-US" dirty="0" smtClean="0"/>
              <a:t>,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čtenáři</a:t>
            </a:r>
            <a:r>
              <a:rPr lang="en-US" dirty="0" smtClean="0"/>
              <a:t>, </a:t>
            </a:r>
            <a:r>
              <a:rPr lang="en-US" dirty="0" err="1" smtClean="0"/>
              <a:t>kulturní</a:t>
            </a:r>
            <a:r>
              <a:rPr lang="en-US" dirty="0" smtClean="0"/>
              <a:t> </a:t>
            </a:r>
            <a:r>
              <a:rPr lang="en-US" dirty="0" err="1" smtClean="0"/>
              <a:t>normy</a:t>
            </a:r>
            <a:r>
              <a:rPr lang="en-US" dirty="0" smtClean="0"/>
              <a:t>, </a:t>
            </a:r>
            <a:r>
              <a:rPr lang="en-US" dirty="0" err="1" smtClean="0"/>
              <a:t>ostatní</a:t>
            </a:r>
            <a:r>
              <a:rPr lang="en-US" dirty="0" smtClean="0"/>
              <a:t> </a:t>
            </a:r>
            <a:r>
              <a:rPr lang="en-US" dirty="0" err="1" smtClean="0"/>
              <a:t>literatura</a:t>
            </a:r>
            <a:r>
              <a:rPr lang="is-IS" dirty="0" smtClean="0"/>
              <a:t>…</a:t>
            </a:r>
            <a:endParaRPr lang="en-US" dirty="0"/>
          </a:p>
          <a:p>
            <a:pPr lvl="0"/>
            <a:r>
              <a:rPr lang="en-US" dirty="0" err="1"/>
              <a:t>č</a:t>
            </a:r>
            <a:r>
              <a:rPr lang="en-US" dirty="0" err="1" smtClean="0"/>
              <a:t>tenáři</a:t>
            </a:r>
            <a:r>
              <a:rPr lang="en-US" dirty="0" smtClean="0"/>
              <a:t> se </a:t>
            </a:r>
            <a:r>
              <a:rPr lang="en-US" dirty="0" err="1" smtClean="0"/>
              <a:t>dělí</a:t>
            </a:r>
            <a:r>
              <a:rPr lang="en-US" dirty="0" smtClean="0"/>
              <a:t> s </a:t>
            </a:r>
            <a:r>
              <a:rPr lang="en-US" dirty="0" err="1" smtClean="0"/>
              <a:t>autory</a:t>
            </a:r>
            <a:r>
              <a:rPr lang="en-US" dirty="0" smtClean="0"/>
              <a:t> o </a:t>
            </a:r>
            <a:r>
              <a:rPr lang="en-US" dirty="0" err="1" smtClean="0"/>
              <a:t>své</a:t>
            </a:r>
            <a:r>
              <a:rPr lang="en-US" dirty="0" smtClean="0"/>
              <a:t> </a:t>
            </a:r>
            <a:r>
              <a:rPr lang="en-US" dirty="0" err="1" smtClean="0"/>
              <a:t>kulturní</a:t>
            </a:r>
            <a:r>
              <a:rPr lang="en-US" dirty="0" smtClean="0"/>
              <a:t> a </a:t>
            </a:r>
            <a:r>
              <a:rPr lang="en-US" dirty="0" err="1" smtClean="0"/>
              <a:t>konvenční</a:t>
            </a:r>
            <a:r>
              <a:rPr lang="en-US" dirty="0" smtClean="0"/>
              <a:t> </a:t>
            </a:r>
            <a:r>
              <a:rPr lang="en-US" dirty="0" err="1" smtClean="0"/>
              <a:t>normy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784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Jacques </a:t>
            </a:r>
            <a:r>
              <a:rPr lang="en-US" b="1" dirty="0" err="1" smtClean="0"/>
              <a:t>Lacan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2700" dirty="0" smtClean="0"/>
              <a:t>(</a:t>
            </a:r>
            <a:r>
              <a:rPr lang="en-US" sz="2700" dirty="0"/>
              <a:t>1901—1981) </a:t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f</a:t>
            </a:r>
            <a:r>
              <a:rPr lang="en-US" dirty="0" err="1" smtClean="0"/>
              <a:t>rancouzský</a:t>
            </a:r>
            <a:r>
              <a:rPr lang="en-US" dirty="0" smtClean="0"/>
              <a:t> </a:t>
            </a:r>
            <a:r>
              <a:rPr lang="en-US" dirty="0" err="1" smtClean="0"/>
              <a:t>psychoanalitik</a:t>
            </a:r>
            <a:r>
              <a:rPr lang="en-US" dirty="0" smtClean="0"/>
              <a:t> a </a:t>
            </a:r>
            <a:r>
              <a:rPr lang="en-US" dirty="0" err="1" smtClean="0"/>
              <a:t>interpretátor</a:t>
            </a:r>
            <a:r>
              <a:rPr lang="en-US" dirty="0" smtClean="0"/>
              <a:t> </a:t>
            </a:r>
            <a:r>
              <a:rPr lang="en-US" dirty="0" err="1" smtClean="0"/>
              <a:t>díla</a:t>
            </a:r>
            <a:r>
              <a:rPr lang="en-US" dirty="0" smtClean="0"/>
              <a:t> </a:t>
            </a:r>
            <a:r>
              <a:rPr lang="en-US" dirty="0" err="1" smtClean="0"/>
              <a:t>Sigmunda</a:t>
            </a:r>
            <a:r>
              <a:rPr lang="en-US" dirty="0" smtClean="0"/>
              <a:t> </a:t>
            </a:r>
            <a:r>
              <a:rPr lang="en-US" dirty="0" err="1" smtClean="0"/>
              <a:t>Freud</a:t>
            </a:r>
            <a:r>
              <a:rPr lang="en-US" dirty="0" err="1"/>
              <a:t>a</a:t>
            </a:r>
            <a:r>
              <a:rPr lang="en-US" dirty="0" smtClean="0"/>
              <a:t> </a:t>
            </a:r>
            <a:endParaRPr lang="en-US" dirty="0"/>
          </a:p>
          <a:p>
            <a:pPr lvl="0"/>
            <a:r>
              <a:rPr lang="en-US" dirty="0" err="1"/>
              <a:t>z</a:t>
            </a:r>
            <a:r>
              <a:rPr lang="en-US" dirty="0" err="1" smtClean="0"/>
              <a:t>důrazňoval</a:t>
            </a:r>
            <a:r>
              <a:rPr lang="en-US" dirty="0" smtClean="0"/>
              <a:t> </a:t>
            </a:r>
            <a:r>
              <a:rPr lang="en-US" dirty="0" err="1" smtClean="0"/>
              <a:t>jazyk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konstituent</a:t>
            </a:r>
            <a:r>
              <a:rPr lang="en-US" dirty="0" smtClean="0"/>
              <a:t> </a:t>
            </a:r>
            <a:r>
              <a:rPr lang="en-US" dirty="0" err="1" smtClean="0"/>
              <a:t>podvědomí</a:t>
            </a:r>
            <a:r>
              <a:rPr lang="en-US" dirty="0" smtClean="0"/>
              <a:t> a </a:t>
            </a:r>
            <a:r>
              <a:rPr lang="en-US" dirty="0" err="1" smtClean="0"/>
              <a:t>pokoušel</a:t>
            </a:r>
            <a:r>
              <a:rPr lang="en-US" dirty="0" smtClean="0"/>
              <a:t> se </a:t>
            </a:r>
            <a:r>
              <a:rPr lang="en-US" dirty="0" err="1" smtClean="0"/>
              <a:t>spojit</a:t>
            </a:r>
            <a:r>
              <a:rPr lang="en-US" dirty="0" smtClean="0"/>
              <a:t> </a:t>
            </a:r>
            <a:r>
              <a:rPr lang="en-US" dirty="0" err="1" smtClean="0"/>
              <a:t>studium</a:t>
            </a:r>
            <a:r>
              <a:rPr lang="en-US" dirty="0" smtClean="0"/>
              <a:t> </a:t>
            </a:r>
            <a:r>
              <a:rPr lang="en-US" dirty="0" err="1" smtClean="0"/>
              <a:t>jazyka</a:t>
            </a:r>
            <a:r>
              <a:rPr lang="en-US" dirty="0" smtClean="0"/>
              <a:t> s </a:t>
            </a:r>
            <a:r>
              <a:rPr lang="en-US" dirty="0" err="1" smtClean="0"/>
              <a:t>psychoanalýzou</a:t>
            </a:r>
            <a:endParaRPr lang="en-US" dirty="0" smtClean="0"/>
          </a:p>
          <a:p>
            <a:pPr lvl="0"/>
            <a:r>
              <a:rPr lang="en-US" dirty="0" err="1"/>
              <a:t>i</a:t>
            </a:r>
            <a:r>
              <a:rPr lang="en-US" dirty="0" err="1" smtClean="0"/>
              <a:t>nterpretoval</a:t>
            </a:r>
            <a:r>
              <a:rPr lang="en-US" dirty="0" smtClean="0"/>
              <a:t> </a:t>
            </a:r>
            <a:r>
              <a:rPr lang="en-US" dirty="0" err="1" smtClean="0"/>
              <a:t>dílo</a:t>
            </a:r>
            <a:r>
              <a:rPr lang="en-US" dirty="0" smtClean="0"/>
              <a:t> S. </a:t>
            </a:r>
            <a:r>
              <a:rPr lang="en-US" dirty="0" err="1" smtClean="0"/>
              <a:t>Freuda</a:t>
            </a:r>
            <a:r>
              <a:rPr lang="en-US" dirty="0" smtClean="0"/>
              <a:t> </a:t>
            </a:r>
            <a:r>
              <a:rPr lang="en-US" dirty="0" err="1" smtClean="0"/>
              <a:t>pomocí</a:t>
            </a:r>
            <a:r>
              <a:rPr lang="en-US" dirty="0" smtClean="0"/>
              <a:t> </a:t>
            </a:r>
            <a:r>
              <a:rPr lang="en-US" dirty="0" err="1" smtClean="0"/>
              <a:t>termínů</a:t>
            </a:r>
            <a:r>
              <a:rPr lang="en-US" dirty="0" smtClean="0"/>
              <a:t> </a:t>
            </a:r>
            <a:r>
              <a:rPr lang="en-US" dirty="0" err="1" smtClean="0"/>
              <a:t>struturalistické</a:t>
            </a:r>
            <a:r>
              <a:rPr lang="en-US" dirty="0" smtClean="0"/>
              <a:t> </a:t>
            </a:r>
            <a:r>
              <a:rPr lang="en-US" dirty="0" err="1" smtClean="0"/>
              <a:t>lingvistiky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37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Julia </a:t>
            </a:r>
            <a:r>
              <a:rPr lang="en-US" b="1" dirty="0" err="1" smtClean="0"/>
              <a:t>Kristeva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sz="2700" dirty="0"/>
              <a:t>(</a:t>
            </a:r>
            <a:r>
              <a:rPr lang="en-US" sz="2700" dirty="0" smtClean="0"/>
              <a:t>1941</a:t>
            </a:r>
            <a:r>
              <a:rPr lang="en-US" sz="2700" dirty="0"/>
              <a:t>) </a:t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 smtClean="0"/>
              <a:t>bulharsko-</a:t>
            </a:r>
            <a:r>
              <a:rPr lang="en-US" dirty="0" err="1" smtClean="0"/>
              <a:t>francouzská</a:t>
            </a:r>
            <a:r>
              <a:rPr lang="en-US" dirty="0" smtClean="0"/>
              <a:t> </a:t>
            </a:r>
            <a:r>
              <a:rPr lang="en-US" dirty="0" err="1" smtClean="0"/>
              <a:t>lingvistka</a:t>
            </a:r>
            <a:r>
              <a:rPr lang="en-US" dirty="0" smtClean="0"/>
              <a:t>, </a:t>
            </a:r>
            <a:r>
              <a:rPr lang="en-US" dirty="0" err="1" smtClean="0"/>
              <a:t>literární</a:t>
            </a:r>
            <a:r>
              <a:rPr lang="en-US" dirty="0" smtClean="0"/>
              <a:t> </a:t>
            </a:r>
            <a:r>
              <a:rPr lang="en-US" dirty="0" err="1" smtClean="0"/>
              <a:t>teoretička</a:t>
            </a:r>
            <a:r>
              <a:rPr lang="en-US" dirty="0" smtClean="0"/>
              <a:t> a </a:t>
            </a:r>
            <a:r>
              <a:rPr lang="en-US" dirty="0" err="1" smtClean="0"/>
              <a:t>kritička</a:t>
            </a:r>
            <a:r>
              <a:rPr lang="en-US" dirty="0" smtClean="0"/>
              <a:t>, </a:t>
            </a:r>
            <a:r>
              <a:rPr lang="en-US" dirty="0" err="1" smtClean="0"/>
              <a:t>psychoanalytička</a:t>
            </a:r>
            <a:r>
              <a:rPr lang="en-US" dirty="0" smtClean="0"/>
              <a:t>, </a:t>
            </a:r>
            <a:r>
              <a:rPr lang="en-US" dirty="0" err="1" smtClean="0"/>
              <a:t>feministka</a:t>
            </a:r>
            <a:endParaRPr lang="en-US" dirty="0" smtClean="0"/>
          </a:p>
          <a:p>
            <a:pPr lvl="0"/>
            <a:r>
              <a:rPr lang="en-US" i="1" dirty="0" smtClean="0"/>
              <a:t>La </a:t>
            </a:r>
            <a:r>
              <a:rPr lang="en-US" i="1" dirty="0" err="1"/>
              <a:t>Révolution</a:t>
            </a:r>
            <a:r>
              <a:rPr lang="en-US" i="1" dirty="0"/>
              <a:t> du </a:t>
            </a:r>
            <a:r>
              <a:rPr lang="en-US" i="1" dirty="0" err="1"/>
              <a:t>langage</a:t>
            </a:r>
            <a:r>
              <a:rPr lang="en-US" i="1" dirty="0"/>
              <a:t> </a:t>
            </a:r>
            <a:r>
              <a:rPr lang="en-US" i="1" dirty="0" err="1"/>
              <a:t>poétique</a:t>
            </a:r>
            <a:r>
              <a:rPr lang="en-US" dirty="0"/>
              <a:t> (</a:t>
            </a:r>
            <a:r>
              <a:rPr lang="en-US" dirty="0" smtClean="0"/>
              <a:t>1974)- </a:t>
            </a:r>
            <a:r>
              <a:rPr lang="en-US" dirty="0" err="1" smtClean="0"/>
              <a:t>aplikace</a:t>
            </a:r>
            <a:r>
              <a:rPr lang="en-US" dirty="0" smtClean="0"/>
              <a:t> </a:t>
            </a:r>
            <a:r>
              <a:rPr lang="en-US" dirty="0" err="1" smtClean="0"/>
              <a:t>psychoanalytické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literaturu</a:t>
            </a:r>
            <a:endParaRPr lang="en-US" dirty="0" smtClean="0"/>
          </a:p>
          <a:p>
            <a:pPr lvl="0"/>
            <a:r>
              <a:rPr lang="en-US" i="1" dirty="0" err="1" smtClean="0"/>
              <a:t>semanalýza</a:t>
            </a:r>
            <a:r>
              <a:rPr lang="en-US" dirty="0" smtClean="0"/>
              <a:t>: </a:t>
            </a:r>
            <a:r>
              <a:rPr lang="en-US" dirty="0" err="1" smtClean="0"/>
              <a:t>k</a:t>
            </a:r>
            <a:r>
              <a:rPr lang="en-US" dirty="0" err="1" smtClean="0"/>
              <a:t>ombinace</a:t>
            </a:r>
            <a:r>
              <a:rPr lang="en-US" dirty="0" smtClean="0"/>
              <a:t> </a:t>
            </a:r>
            <a:r>
              <a:rPr lang="en-US" dirty="0" err="1" smtClean="0"/>
              <a:t>psychoanalýzy</a:t>
            </a:r>
            <a:r>
              <a:rPr lang="en-US" dirty="0" smtClean="0"/>
              <a:t> a </a:t>
            </a:r>
            <a:r>
              <a:rPr lang="en-US" dirty="0" err="1" smtClean="0"/>
              <a:t>sémiologie</a:t>
            </a:r>
            <a:endParaRPr lang="en-US" dirty="0"/>
          </a:p>
          <a:p>
            <a:pPr lvl="0"/>
            <a:r>
              <a:rPr lang="en-US" dirty="0" err="1"/>
              <a:t>r</a:t>
            </a:r>
            <a:r>
              <a:rPr lang="en-US" dirty="0" err="1" smtClean="0"/>
              <a:t>ozlišení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sémiotickými</a:t>
            </a:r>
            <a:r>
              <a:rPr lang="en-US" dirty="0" smtClean="0"/>
              <a:t> a </a:t>
            </a:r>
            <a:r>
              <a:rPr lang="en-US" dirty="0" err="1" smtClean="0"/>
              <a:t>symbolickými</a:t>
            </a:r>
            <a:r>
              <a:rPr lang="en-US" dirty="0" smtClean="0"/>
              <a:t> </a:t>
            </a:r>
            <a:r>
              <a:rPr lang="en-US" dirty="0" err="1" smtClean="0"/>
              <a:t>aspekty</a:t>
            </a:r>
            <a:r>
              <a:rPr lang="en-US" dirty="0" smtClean="0"/>
              <a:t> </a:t>
            </a:r>
            <a:r>
              <a:rPr lang="en-US" dirty="0" err="1" smtClean="0"/>
              <a:t>kazyka</a:t>
            </a:r>
            <a:r>
              <a:rPr lang="en-US" dirty="0" smtClean="0"/>
              <a:t> – </a:t>
            </a:r>
            <a:r>
              <a:rPr lang="en-US" dirty="0" err="1" smtClean="0"/>
              <a:t>sémiotický</a:t>
            </a:r>
            <a:r>
              <a:rPr lang="en-US" dirty="0" smtClean="0"/>
              <a:t> </a:t>
            </a:r>
            <a:r>
              <a:rPr lang="en-US" dirty="0" err="1" smtClean="0"/>
              <a:t>aspekt</a:t>
            </a:r>
            <a:r>
              <a:rPr lang="en-US" dirty="0" smtClean="0"/>
              <a:t> </a:t>
            </a:r>
            <a:r>
              <a:rPr lang="en-US" dirty="0" err="1" smtClean="0"/>
              <a:t>vyjádřený</a:t>
            </a:r>
            <a:r>
              <a:rPr lang="en-US" dirty="0" smtClean="0"/>
              <a:t> v </a:t>
            </a:r>
            <a:r>
              <a:rPr lang="en-US" dirty="0" err="1" smtClean="0"/>
              <a:t>rytmu</a:t>
            </a:r>
            <a:r>
              <a:rPr lang="en-US" dirty="0" smtClean="0"/>
              <a:t> a </a:t>
            </a:r>
            <a:r>
              <a:rPr lang="en-US" dirty="0" err="1" smtClean="0"/>
              <a:t>tónu</a:t>
            </a:r>
            <a:r>
              <a:rPr lang="en-US" dirty="0" smtClean="0"/>
              <a:t>, je </a:t>
            </a:r>
            <a:r>
              <a:rPr lang="en-US" dirty="0" err="1" smtClean="0"/>
              <a:t>asociován</a:t>
            </a:r>
            <a:r>
              <a:rPr lang="en-US" dirty="0" smtClean="0"/>
              <a:t> s </a:t>
            </a:r>
            <a:r>
              <a:rPr lang="en-US" dirty="0" err="1" smtClean="0"/>
              <a:t>mateřským</a:t>
            </a:r>
            <a:r>
              <a:rPr lang="en-US" dirty="0" smtClean="0"/>
              <a:t> </a:t>
            </a:r>
            <a:r>
              <a:rPr lang="en-US" dirty="0" err="1" smtClean="0"/>
              <a:t>tělem</a:t>
            </a:r>
            <a:r>
              <a:rPr lang="en-US" dirty="0" smtClean="0"/>
              <a:t>, </a:t>
            </a:r>
            <a:r>
              <a:rPr lang="en-US" dirty="0" err="1" smtClean="0"/>
              <a:t>symbolický</a:t>
            </a:r>
            <a:r>
              <a:rPr lang="en-US" dirty="0" smtClean="0"/>
              <a:t> </a:t>
            </a:r>
            <a:r>
              <a:rPr lang="en-US" dirty="0" err="1" smtClean="0"/>
              <a:t>aspekt</a:t>
            </a:r>
            <a:r>
              <a:rPr lang="en-US" dirty="0" smtClean="0"/>
              <a:t> </a:t>
            </a:r>
            <a:r>
              <a:rPr lang="en-US" dirty="0" err="1" smtClean="0"/>
              <a:t>manifestovaný</a:t>
            </a:r>
            <a:r>
              <a:rPr lang="en-US" dirty="0" smtClean="0"/>
              <a:t> v </a:t>
            </a:r>
            <a:r>
              <a:rPr lang="en-US" dirty="0" err="1" smtClean="0"/>
              <a:t>gramatice</a:t>
            </a:r>
            <a:r>
              <a:rPr lang="en-US" dirty="0" smtClean="0"/>
              <a:t> a </a:t>
            </a:r>
            <a:r>
              <a:rPr lang="en-US" dirty="0" err="1" smtClean="0"/>
              <a:t>syntaxi</a:t>
            </a:r>
            <a:r>
              <a:rPr lang="en-US" dirty="0" smtClean="0"/>
              <a:t> je </a:t>
            </a:r>
            <a:r>
              <a:rPr lang="en-US" dirty="0" err="1" smtClean="0"/>
              <a:t>asociován</a:t>
            </a:r>
            <a:r>
              <a:rPr lang="en-US" dirty="0" smtClean="0"/>
              <a:t> s </a:t>
            </a:r>
            <a:r>
              <a:rPr lang="en-US" dirty="0" err="1" smtClean="0"/>
              <a:t>významem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/>
              <a:t>t</a:t>
            </a:r>
            <a:r>
              <a:rPr lang="en-US" dirty="0" err="1" smtClean="0"/>
              <a:t>oto</a:t>
            </a:r>
            <a:r>
              <a:rPr lang="en-US" dirty="0" smtClean="0"/>
              <a:t> </a:t>
            </a:r>
            <a:r>
              <a:rPr lang="en-US" dirty="0" err="1" smtClean="0"/>
              <a:t>tozdělení</a:t>
            </a:r>
            <a:r>
              <a:rPr lang="en-US" dirty="0" smtClean="0"/>
              <a:t> </a:t>
            </a:r>
            <a:r>
              <a:rPr lang="en-US" dirty="0" err="1" smtClean="0"/>
              <a:t>spojuje</a:t>
            </a:r>
            <a:r>
              <a:rPr lang="en-US" dirty="0" smtClean="0"/>
              <a:t> </a:t>
            </a:r>
            <a:r>
              <a:rPr lang="en-US" dirty="0" err="1" smtClean="0"/>
              <a:t>tělo</a:t>
            </a:r>
            <a:r>
              <a:rPr lang="en-US" dirty="0" smtClean="0"/>
              <a:t> s </a:t>
            </a:r>
            <a:r>
              <a:rPr lang="en-US" dirty="0" err="1" smtClean="0"/>
              <a:t>jazykem</a:t>
            </a:r>
            <a:r>
              <a:rPr lang="en-US" dirty="0" smtClean="0"/>
              <a:t> a </a:t>
            </a:r>
            <a:r>
              <a:rPr lang="en-US" dirty="0" err="1" smtClean="0"/>
              <a:t>významem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811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Roland </a:t>
            </a:r>
            <a:r>
              <a:rPr lang="en-US" b="1" dirty="0"/>
              <a:t>Barthes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(</a:t>
            </a:r>
            <a:r>
              <a:rPr lang="en-US" sz="2700" dirty="0"/>
              <a:t>1915 - 1980)</a:t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Původně</a:t>
            </a:r>
            <a:r>
              <a:rPr lang="en-US" dirty="0" smtClean="0"/>
              <a:t> </a:t>
            </a:r>
            <a:r>
              <a:rPr lang="en-US" dirty="0" err="1" smtClean="0"/>
              <a:t>strukturalista</a:t>
            </a:r>
            <a:endParaRPr lang="en-US" dirty="0" smtClean="0"/>
          </a:p>
          <a:p>
            <a:pPr lvl="0"/>
            <a:r>
              <a:rPr lang="en-US" dirty="0" smtClean="0"/>
              <a:t>“</a:t>
            </a:r>
            <a:r>
              <a:rPr lang="en-US" dirty="0" err="1" smtClean="0"/>
              <a:t>Smrt</a:t>
            </a:r>
            <a:r>
              <a:rPr lang="en-US" dirty="0" smtClean="0"/>
              <a:t> </a:t>
            </a:r>
            <a:r>
              <a:rPr lang="en-US" dirty="0" err="1" smtClean="0"/>
              <a:t>autora</a:t>
            </a:r>
            <a:r>
              <a:rPr lang="en-US" dirty="0" smtClean="0"/>
              <a:t>” (1968) – </a:t>
            </a:r>
            <a:r>
              <a:rPr lang="en-US" dirty="0" err="1" smtClean="0"/>
              <a:t>každý</a:t>
            </a:r>
            <a:r>
              <a:rPr lang="en-US" dirty="0" smtClean="0"/>
              <a:t> text je </a:t>
            </a:r>
            <a:r>
              <a:rPr lang="en-US" dirty="0" err="1" smtClean="0"/>
              <a:t>mnohovýznamový</a:t>
            </a:r>
            <a:r>
              <a:rPr lang="en-US" dirty="0" smtClean="0"/>
              <a:t> a </a:t>
            </a:r>
            <a:r>
              <a:rPr lang="en-US" dirty="0" err="1" smtClean="0"/>
              <a:t>tyto</a:t>
            </a:r>
            <a:r>
              <a:rPr lang="en-US" dirty="0" smtClean="0"/>
              <a:t> </a:t>
            </a:r>
            <a:r>
              <a:rPr lang="en-US" dirty="0" err="1" smtClean="0"/>
              <a:t>významy</a:t>
            </a:r>
            <a:r>
              <a:rPr lang="en-US" dirty="0" smtClean="0"/>
              <a:t> </a:t>
            </a:r>
            <a:r>
              <a:rPr lang="en-US" dirty="0" err="1" smtClean="0"/>
              <a:t>nejsou</a:t>
            </a:r>
            <a:r>
              <a:rPr lang="en-US" dirty="0" smtClean="0"/>
              <a:t> </a:t>
            </a:r>
            <a:r>
              <a:rPr lang="en-US" dirty="0" err="1" smtClean="0"/>
              <a:t>primárně</a:t>
            </a:r>
            <a:r>
              <a:rPr lang="en-US" dirty="0" smtClean="0"/>
              <a:t> </a:t>
            </a:r>
            <a:r>
              <a:rPr lang="en-US" dirty="0" err="1" smtClean="0"/>
              <a:t>determinovány</a:t>
            </a:r>
            <a:r>
              <a:rPr lang="en-US" dirty="0" smtClean="0"/>
              <a:t> </a:t>
            </a:r>
            <a:r>
              <a:rPr lang="en-US" dirty="0" err="1" smtClean="0"/>
              <a:t>autorem</a:t>
            </a:r>
            <a:endParaRPr lang="en-US" dirty="0" smtClean="0"/>
          </a:p>
          <a:p>
            <a:pPr lvl="0"/>
            <a:r>
              <a:rPr lang="en-US" dirty="0" smtClean="0"/>
              <a:t>“</a:t>
            </a:r>
            <a:r>
              <a:rPr lang="en-US" dirty="0" err="1" smtClean="0"/>
              <a:t>Elementy</a:t>
            </a:r>
            <a:r>
              <a:rPr lang="en-US" dirty="0" smtClean="0"/>
              <a:t> </a:t>
            </a:r>
            <a:r>
              <a:rPr lang="en-US" dirty="0" err="1" smtClean="0"/>
              <a:t>sémiologie</a:t>
            </a:r>
            <a:r>
              <a:rPr lang="en-US" dirty="0" smtClean="0"/>
              <a:t>” (1968) – </a:t>
            </a:r>
            <a:r>
              <a:rPr lang="en-US" dirty="0" err="1" smtClean="0"/>
              <a:t>zavádí</a:t>
            </a:r>
            <a:r>
              <a:rPr lang="en-US" dirty="0" smtClean="0"/>
              <a:t> </a:t>
            </a:r>
            <a:r>
              <a:rPr lang="en-US" dirty="0" err="1" smtClean="0"/>
              <a:t>koncept</a:t>
            </a:r>
            <a:r>
              <a:rPr lang="en-US" dirty="0" smtClean="0"/>
              <a:t> “</a:t>
            </a:r>
            <a:r>
              <a:rPr lang="en-US" dirty="0" err="1" smtClean="0"/>
              <a:t>metajazyka</a:t>
            </a:r>
            <a:r>
              <a:rPr lang="en-US" dirty="0" smtClean="0"/>
              <a:t>”, </a:t>
            </a:r>
            <a:r>
              <a:rPr lang="en-US" dirty="0" err="1" smtClean="0"/>
              <a:t>který</a:t>
            </a:r>
            <a:r>
              <a:rPr lang="en-US" dirty="0" smtClean="0"/>
              <a:t> </a:t>
            </a:r>
            <a:r>
              <a:rPr lang="en-US" dirty="0" err="1" smtClean="0"/>
              <a:t>nám</a:t>
            </a:r>
            <a:r>
              <a:rPr lang="en-US" dirty="0" smtClean="0"/>
              <a:t> </a:t>
            </a:r>
            <a:r>
              <a:rPr lang="en-US" dirty="0" err="1" smtClean="0"/>
              <a:t>umožňuje</a:t>
            </a:r>
            <a:r>
              <a:rPr lang="en-US" dirty="0" smtClean="0"/>
              <a:t> </a:t>
            </a:r>
            <a:r>
              <a:rPr lang="en-US" dirty="0" err="1" smtClean="0"/>
              <a:t>uchopit</a:t>
            </a:r>
            <a:r>
              <a:rPr lang="en-US" dirty="0" smtClean="0"/>
              <a:t> </a:t>
            </a:r>
            <a:r>
              <a:rPr lang="en-US" dirty="0" err="1" smtClean="0"/>
              <a:t>pojmy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význam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gramatika</a:t>
            </a:r>
            <a:r>
              <a:rPr lang="en-US" dirty="0" smtClean="0"/>
              <a:t> </a:t>
            </a:r>
            <a:r>
              <a:rPr lang="en-US" dirty="0" err="1" smtClean="0"/>
              <a:t>mimo</a:t>
            </a:r>
            <a:r>
              <a:rPr lang="en-US" dirty="0" smtClean="0"/>
              <a:t> </a:t>
            </a:r>
            <a:r>
              <a:rPr lang="en-US" dirty="0" err="1" smtClean="0"/>
              <a:t>zaběhnuté</a:t>
            </a:r>
            <a:r>
              <a:rPr lang="en-US" dirty="0" smtClean="0"/>
              <a:t> </a:t>
            </a:r>
            <a:r>
              <a:rPr lang="en-US" dirty="0" err="1" smtClean="0"/>
              <a:t>kategorie</a:t>
            </a:r>
            <a:r>
              <a:rPr lang="en-US" dirty="0" smtClean="0"/>
              <a:t>, </a:t>
            </a:r>
            <a:r>
              <a:rPr lang="en-US" dirty="0" err="1" smtClean="0"/>
              <a:t>pomocí</a:t>
            </a:r>
            <a:r>
              <a:rPr lang="en-US" dirty="0" smtClean="0"/>
              <a:t> </a:t>
            </a:r>
            <a:r>
              <a:rPr lang="en-US" dirty="0" err="1" smtClean="0"/>
              <a:t>symbolických</a:t>
            </a:r>
            <a:r>
              <a:rPr lang="en-US" dirty="0" smtClean="0"/>
              <a:t> </a:t>
            </a:r>
            <a:r>
              <a:rPr lang="en-US" dirty="0" err="1" smtClean="0"/>
              <a:t>významů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405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Michel </a:t>
            </a:r>
            <a:r>
              <a:rPr lang="en-US" b="1" dirty="0"/>
              <a:t>Foucault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(</a:t>
            </a:r>
            <a:r>
              <a:rPr lang="en-US" sz="2700" dirty="0"/>
              <a:t>1926—1984)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</a:t>
            </a:r>
            <a:r>
              <a:rPr lang="en-US" dirty="0" err="1" smtClean="0"/>
              <a:t>rancouzský</a:t>
            </a:r>
            <a:r>
              <a:rPr lang="en-US" dirty="0" smtClean="0"/>
              <a:t> </a:t>
            </a:r>
            <a:r>
              <a:rPr lang="en-US" dirty="0" err="1" smtClean="0"/>
              <a:t>filozof</a:t>
            </a:r>
            <a:r>
              <a:rPr lang="en-US" dirty="0" smtClean="0"/>
              <a:t> a </a:t>
            </a:r>
            <a:r>
              <a:rPr lang="en-US" dirty="0" err="1" smtClean="0"/>
              <a:t>historik</a:t>
            </a:r>
            <a:endParaRPr lang="en-US" dirty="0"/>
          </a:p>
          <a:p>
            <a:r>
              <a:rPr lang="en-US" dirty="0"/>
              <a:t>1966 </a:t>
            </a:r>
            <a:r>
              <a:rPr lang="en-US" i="1" dirty="0" err="1" smtClean="0"/>
              <a:t>Pořádek</a:t>
            </a:r>
            <a:r>
              <a:rPr lang="en-US" i="1" dirty="0" smtClean="0"/>
              <a:t> </a:t>
            </a:r>
            <a:r>
              <a:rPr lang="en-US" i="1" dirty="0" err="1" smtClean="0"/>
              <a:t>věcí</a:t>
            </a:r>
            <a:endParaRPr lang="en-US" i="1" dirty="0"/>
          </a:p>
          <a:p>
            <a:r>
              <a:rPr lang="en-US" dirty="0"/>
              <a:t>1969 </a:t>
            </a:r>
            <a:r>
              <a:rPr lang="en-US" i="1" dirty="0" err="1" smtClean="0"/>
              <a:t>Archeologie</a:t>
            </a:r>
            <a:r>
              <a:rPr lang="en-US" i="1" dirty="0" smtClean="0"/>
              <a:t> </a:t>
            </a:r>
            <a:r>
              <a:rPr lang="en-US" i="1" dirty="0" err="1" smtClean="0"/>
              <a:t>vědění</a:t>
            </a:r>
            <a:endParaRPr lang="en-US" i="1" dirty="0"/>
          </a:p>
          <a:p>
            <a:r>
              <a:rPr lang="en-US" dirty="0"/>
              <a:t>p</a:t>
            </a:r>
            <a:r>
              <a:rPr lang="en-US" dirty="0" smtClean="0"/>
              <a:t>-</a:t>
            </a:r>
            <a:r>
              <a:rPr lang="en-US" dirty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otázky</a:t>
            </a:r>
            <a:r>
              <a:rPr lang="en-US" dirty="0" smtClean="0"/>
              <a:t>: </a:t>
            </a:r>
            <a:r>
              <a:rPr lang="en-US" dirty="0" err="1" smtClean="0"/>
              <a:t>Jaká</a:t>
            </a:r>
            <a:r>
              <a:rPr lang="en-US" dirty="0" smtClean="0"/>
              <a:t> je </a:t>
            </a:r>
            <a:r>
              <a:rPr lang="en-US" dirty="0" err="1" smtClean="0"/>
              <a:t>podstata</a:t>
            </a:r>
            <a:r>
              <a:rPr lang="en-US" dirty="0" smtClean="0"/>
              <a:t> </a:t>
            </a:r>
            <a:r>
              <a:rPr lang="en-US" dirty="0" err="1" smtClean="0"/>
              <a:t>člověka</a:t>
            </a:r>
            <a:r>
              <a:rPr lang="en-US" dirty="0" smtClean="0"/>
              <a:t>? </a:t>
            </a:r>
            <a:r>
              <a:rPr lang="en-US" dirty="0" err="1" smtClean="0"/>
              <a:t>Jaká</a:t>
            </a:r>
            <a:r>
              <a:rPr lang="en-US" dirty="0" smtClean="0"/>
              <a:t> je </a:t>
            </a:r>
            <a:r>
              <a:rPr lang="en-US" dirty="0" err="1" smtClean="0"/>
              <a:t>podstata</a:t>
            </a:r>
            <a:r>
              <a:rPr lang="en-US" dirty="0" smtClean="0"/>
              <a:t> </a:t>
            </a:r>
            <a:r>
              <a:rPr lang="en-US" dirty="0" err="1" smtClean="0"/>
              <a:t>lidských</a:t>
            </a:r>
            <a:r>
              <a:rPr lang="en-US" dirty="0" smtClean="0"/>
              <a:t> </a:t>
            </a:r>
            <a:r>
              <a:rPr lang="en-US" dirty="0" err="1" smtClean="0"/>
              <a:t>dějin</a:t>
            </a:r>
            <a:r>
              <a:rPr lang="en-US" dirty="0" smtClean="0"/>
              <a:t>? </a:t>
            </a:r>
            <a:r>
              <a:rPr lang="en-US" dirty="0" err="1" smtClean="0"/>
              <a:t>Odpovědi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ně</a:t>
            </a:r>
            <a:r>
              <a:rPr lang="en-US" dirty="0" smtClean="0"/>
              <a:t> je </a:t>
            </a:r>
            <a:r>
              <a:rPr lang="en-US" dirty="0" err="1" smtClean="0"/>
              <a:t>nutno</a:t>
            </a:r>
            <a:r>
              <a:rPr lang="en-US" dirty="0" smtClean="0"/>
              <a:t> </a:t>
            </a:r>
            <a:r>
              <a:rPr lang="en-US" dirty="0" err="1" smtClean="0"/>
              <a:t>odprostit</a:t>
            </a:r>
            <a:r>
              <a:rPr lang="en-US" dirty="0" smtClean="0"/>
              <a:t> od </a:t>
            </a:r>
            <a:r>
              <a:rPr lang="en-US" dirty="0" err="1" smtClean="0"/>
              <a:t>klasických</a:t>
            </a:r>
            <a:r>
              <a:rPr lang="en-US" dirty="0" smtClean="0"/>
              <a:t> </a:t>
            </a:r>
            <a:r>
              <a:rPr lang="en-US" dirty="0" err="1" smtClean="0"/>
              <a:t>konvencí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072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za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18323</TotalTime>
  <Words>507</Words>
  <Application>Microsoft Macintosh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Plaza</vt:lpstr>
      <vt:lpstr>Post-structuralism</vt:lpstr>
      <vt:lpstr>PowerPoint Presentation</vt:lpstr>
      <vt:lpstr>post-structuralism vs. structuralism</vt:lpstr>
      <vt:lpstr>jazykový kreacionismus</vt:lpstr>
      <vt:lpstr>čtenář</vt:lpstr>
      <vt:lpstr>Jacques Lacan  (1901—1981)  </vt:lpstr>
      <vt:lpstr>Julia Kristeva  (1941)  </vt:lpstr>
      <vt:lpstr>Roland Barthes  (1915 - 1980) </vt:lpstr>
      <vt:lpstr>Michel Foucault  (1926—1984) </vt:lpstr>
      <vt:lpstr>Jacques Derrida  (1930–2004) </vt:lpstr>
      <vt:lpstr>dekonstrukce 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Post-structuralism</dc:title>
  <dc:creator>Bohumil Fort</dc:creator>
  <cp:lastModifiedBy>Bohumil Fort</cp:lastModifiedBy>
  <cp:revision>45</cp:revision>
  <dcterms:created xsi:type="dcterms:W3CDTF">2017-09-02T10:46:09Z</dcterms:created>
  <dcterms:modified xsi:type="dcterms:W3CDTF">2019-04-16T18:03:31Z</dcterms:modified>
</cp:coreProperties>
</file>