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8" r:id="rId4"/>
    <p:sldId id="279" r:id="rId5"/>
    <p:sldId id="257" r:id="rId6"/>
    <p:sldId id="262" r:id="rId7"/>
    <p:sldId id="268" r:id="rId8"/>
    <p:sldId id="266" r:id="rId9"/>
    <p:sldId id="276" r:id="rId10"/>
    <p:sldId id="269" r:id="rId11"/>
    <p:sldId id="267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CE85B17-7C06-234E-A47D-33D28CE49F50}">
          <p14:sldIdLst>
            <p14:sldId id="256"/>
            <p14:sldId id="272"/>
            <p14:sldId id="278"/>
            <p14:sldId id="279"/>
            <p14:sldId id="257"/>
            <p14:sldId id="262"/>
            <p14:sldId id="268"/>
            <p14:sldId id="266"/>
            <p14:sldId id="276"/>
            <p14:sldId id="269"/>
            <p14:sldId id="267"/>
            <p14:sldId id="271"/>
          </p14:sldIdLst>
        </p14:section>
        <p14:section name="Untitled Section" id="{3508D2F1-BB0D-D240-87A7-07580C14A62C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714" autoAdjust="0"/>
  </p:normalViewPr>
  <p:slideViewPr>
    <p:cSldViewPr snapToGrid="0" snapToObjects="1">
      <p:cViewPr varScale="1">
        <p:scale>
          <a:sx n="106" d="100"/>
          <a:sy n="106" d="100"/>
        </p:scale>
        <p:origin x="-172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cs-CZ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02/05/18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2" y="1299943"/>
            <a:ext cx="6498158" cy="1724867"/>
          </a:xfrm>
        </p:spPr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sz="3200" b="1" dirty="0" smtClean="0"/>
              <a:t>Estetická </a:t>
            </a:r>
            <a:r>
              <a:rPr lang="cs-CZ" sz="3200" b="1" dirty="0"/>
              <a:t>iluze, </a:t>
            </a:r>
            <a:r>
              <a:rPr lang="cs-CZ" sz="3200" b="1" dirty="0" smtClean="0"/>
              <a:t/>
            </a:r>
            <a:br>
              <a:rPr lang="cs-CZ" sz="3200" b="1" dirty="0" smtClean="0"/>
            </a:br>
            <a:r>
              <a:rPr lang="cs-CZ" sz="3200" b="1" dirty="0" smtClean="0"/>
              <a:t>estetický iluzionismus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39666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Werner Wolf</a:t>
            </a:r>
          </a:p>
          <a:p>
            <a:pPr marL="0" indent="0">
              <a:buNone/>
            </a:pPr>
            <a:r>
              <a:rPr lang="cs-CZ" dirty="0"/>
              <a:t>„Estetická iluze primárně spočívá na jistém pocitu, různé intensity, být obrazně a emocionálně ponořen do zobrazeného světa a zakoušet tento svět podobným (nikoliv však totožným) způsobem podobným reálnému životu. Zároveň je však tento pocit vyvažován latentním racionálním odstupem, který je založen v kulturně získaném vědomí rozdílnosti mezi zobrazením a </a:t>
            </a:r>
            <a:r>
              <a:rPr lang="cs-CZ" dirty="0" smtClean="0"/>
              <a:t>skutečností.”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49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Werner Wolf</a:t>
            </a:r>
          </a:p>
          <a:p>
            <a:pPr marL="0" indent="0">
              <a:buNone/>
            </a:pPr>
            <a:r>
              <a:rPr lang="en-US" i="1" dirty="0" smtClean="0"/>
              <a:t>Aesthetic Illusion as an Effect of Lyric Poetry </a:t>
            </a:r>
            <a:r>
              <a:rPr lang="en-US" dirty="0" smtClean="0"/>
              <a:t>(2013)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cs-CZ" dirty="0"/>
              <a:t>L</a:t>
            </a:r>
            <a:r>
              <a:rPr lang="cs-CZ" dirty="0" smtClean="0"/>
              <a:t>yrický </a:t>
            </a:r>
            <a:r>
              <a:rPr lang="cs-CZ" dirty="0"/>
              <a:t>subjekt, který tím, že „vrhá světlo na jednotlivé složky světa… rozšiřuje možnou bázi pro estetickou </a:t>
            </a:r>
            <a:r>
              <a:rPr lang="cs-CZ" dirty="0" smtClean="0"/>
              <a:t>iluzi. </a:t>
            </a:r>
            <a:r>
              <a:rPr lang="cs-CZ" dirty="0"/>
              <a:t>Čtenář, jakožto vnímající subjekt, a lyrický subjekt se spolu dělí o svou intimní zkušenost a toto sdílení subjektivní zkušenosti má silný příznak „</a:t>
            </a:r>
            <a:r>
              <a:rPr lang="cs-CZ" dirty="0" smtClean="0"/>
              <a:t>bezprostřednosti.”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079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b="1" dirty="0"/>
              <a:t>Znak: funkce, iluze, fikční svět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 smtClean="0"/>
              <a:t>Miroslav</a:t>
            </a:r>
            <a:r>
              <a:rPr lang="en-US" b="1" dirty="0" smtClean="0"/>
              <a:t> </a:t>
            </a:r>
            <a:r>
              <a:rPr lang="en-US" b="1" dirty="0" err="1" smtClean="0"/>
              <a:t>Červenka</a:t>
            </a:r>
            <a:r>
              <a:rPr lang="en-US" b="1" dirty="0" smtClean="0"/>
              <a:t>:</a:t>
            </a:r>
            <a:r>
              <a:rPr lang="en-US" b="1" dirty="0"/>
              <a:t> </a:t>
            </a:r>
            <a:r>
              <a:rPr lang="en-US" i="1" dirty="0" err="1" smtClean="0"/>
              <a:t>Fikční</a:t>
            </a:r>
            <a:r>
              <a:rPr lang="en-US" i="1" dirty="0" smtClean="0"/>
              <a:t> </a:t>
            </a:r>
            <a:r>
              <a:rPr lang="en-US" i="1" dirty="0" err="1" smtClean="0"/>
              <a:t>světy</a:t>
            </a:r>
            <a:r>
              <a:rPr lang="en-US" i="1" dirty="0" smtClean="0"/>
              <a:t> </a:t>
            </a:r>
            <a:r>
              <a:rPr lang="en-US" i="1" dirty="0" err="1" smtClean="0"/>
              <a:t>lyriky</a:t>
            </a:r>
            <a:r>
              <a:rPr lang="en-US" i="1" dirty="0" smtClean="0"/>
              <a:t> </a:t>
            </a:r>
            <a:r>
              <a:rPr lang="en-US" dirty="0" smtClean="0"/>
              <a:t>(2003)</a:t>
            </a:r>
          </a:p>
          <a:p>
            <a:pPr marL="0" indent="0">
              <a:buNone/>
            </a:pPr>
            <a:r>
              <a:rPr lang="cs-CZ" dirty="0"/>
              <a:t>„Sémantika díla nutně poukazuje k subjektu, který dílo vytvořil, a součástí jeho fikčního světa už proto být nemůže. Také vztah fikčního světa k světu aktuálnímu, koneckonců také poukazující k původci díla, má vysoce výmluvnou </a:t>
            </a:r>
            <a:r>
              <a:rPr lang="cs-CZ" dirty="0" err="1"/>
              <a:t>indexikální</a:t>
            </a:r>
            <a:r>
              <a:rPr lang="cs-CZ" dirty="0"/>
              <a:t> hodnotu, a ani on součástí fikčního světa pochopitelně není... Právě zde, v této přeludné doméně nikoli fikčního světa díla, ale zacházení s tímto světem, na hranici mezi </a:t>
            </a:r>
            <a:r>
              <a:rPr lang="cs-CZ" dirty="0" err="1"/>
              <a:t>vnětextovým</a:t>
            </a:r>
            <a:r>
              <a:rPr lang="cs-CZ" dirty="0"/>
              <a:t> a </a:t>
            </a:r>
            <a:r>
              <a:rPr lang="cs-CZ" dirty="0" err="1"/>
              <a:t>vnitrotextovým</a:t>
            </a:r>
            <a:r>
              <a:rPr lang="cs-CZ" dirty="0"/>
              <a:t> územím nacházíme místo pro subjekt díla jako hypotetického nositele tvůrčích činností, které ke vzniku díla vedly. V této sféře hry a kontemplace, hravé kontemplace, kontemplované hry, je fikční svět díla včetně svého </a:t>
            </a:r>
            <a:r>
              <a:rPr lang="cs-CZ" dirty="0" err="1"/>
              <a:t>narátora</a:t>
            </a:r>
            <a:r>
              <a:rPr lang="cs-CZ" dirty="0"/>
              <a:t>, a tedy i lyrický subjekt, „ještě jednou“ projednán, přehodnocen, konfrontován s významovými komplexy zakotvenými ve „volných“ (fikční svět nezakládajících) složkách. Teprve v této souhře se konstituuje to, co literární estetika nazvala estetickým </a:t>
            </a:r>
            <a:r>
              <a:rPr lang="cs-CZ" dirty="0" smtClean="0"/>
              <a:t>objektem.“</a:t>
            </a:r>
            <a:r>
              <a:rPr lang="en-US" dirty="0" smtClean="0"/>
              <a:t> </a:t>
            </a:r>
            <a:endParaRPr lang="en-US" u="sng" dirty="0"/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832564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negace fikční reference</a:t>
            </a:r>
          </a:p>
          <a:p>
            <a:pPr marL="457200" indent="-457200">
              <a:buAutoNum type="alphaLcParenR"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610489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negace fikční reference</a:t>
            </a:r>
          </a:p>
          <a:p>
            <a:pPr marL="457200" indent="-457200">
              <a:buAutoNum type="alphaLcParenR"/>
            </a:pPr>
            <a:endParaRPr lang="cs-CZ" dirty="0"/>
          </a:p>
          <a:p>
            <a:pPr marL="457200" indent="-45720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řipuštění fikční reference</a:t>
            </a:r>
          </a:p>
        </p:txBody>
      </p:sp>
    </p:spTree>
    <p:extLst>
      <p:ext uri="{BB962C8B-B14F-4D97-AF65-F5344CB8AC3E}">
        <p14:creationId xmlns:p14="http://schemas.microsoft.com/office/powerpoint/2010/main" val="2784499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lphaLcParenR"/>
            </a:pPr>
            <a:r>
              <a:rPr lang="cs-CZ" dirty="0" smtClean="0"/>
              <a:t>negace fikční reference</a:t>
            </a:r>
          </a:p>
          <a:p>
            <a:pPr marL="457200" indent="-457200">
              <a:buAutoNum type="alphaLcParenR"/>
            </a:pPr>
            <a:endParaRPr lang="cs-CZ" dirty="0"/>
          </a:p>
          <a:p>
            <a:pPr marL="457200" indent="-457200">
              <a:buAutoNum type="alphaLcParenR"/>
            </a:pPr>
            <a:r>
              <a:rPr lang="cs-CZ" dirty="0"/>
              <a:t>p</a:t>
            </a:r>
            <a:r>
              <a:rPr lang="cs-CZ" dirty="0" smtClean="0"/>
              <a:t>řipuštění fikční reference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specifická fikční reference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- nerozlišování mezi fikční a nefikční referencí</a:t>
            </a:r>
          </a:p>
        </p:txBody>
      </p:sp>
    </p:spTree>
    <p:extLst>
      <p:ext uri="{BB962C8B-B14F-4D97-AF65-F5344CB8AC3E}">
        <p14:creationId xmlns:p14="http://schemas.microsoft.com/office/powerpoint/2010/main" val="2572481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Jan </a:t>
            </a:r>
            <a:r>
              <a:rPr lang="en-US" b="1" dirty="0" err="1" smtClean="0"/>
              <a:t>Mukařovský</a:t>
            </a:r>
            <a:endParaRPr lang="en-US" b="1" dirty="0" smtClean="0"/>
          </a:p>
          <a:p>
            <a:pPr marL="0" indent="0">
              <a:buNone/>
            </a:pPr>
            <a:r>
              <a:rPr lang="cs-CZ" dirty="0"/>
              <a:t>„Umělecké dílo jakožto znak je […] osnováno na dialektickém napětí mezi dvojím vztahem ke skutečnosti: vztahem k oné konkrétní skutečnosti, kterou přímo míní, a vztahem ke skutečnosti </a:t>
            </a:r>
            <a:r>
              <a:rPr lang="cs-CZ" dirty="0" smtClean="0"/>
              <a:t>vůbec.“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004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Paul </a:t>
            </a:r>
            <a:r>
              <a:rPr lang="en-US" b="1" dirty="0" err="1" smtClean="0"/>
              <a:t>Ricoeur</a:t>
            </a:r>
            <a:endParaRPr lang="en-US" b="1" dirty="0" smtClean="0"/>
          </a:p>
          <a:p>
            <a:pPr marL="0" indent="0">
              <a:buNone/>
            </a:pPr>
            <a:r>
              <a:rPr lang="cs-CZ" dirty="0"/>
              <a:t>„Nadřazenost poetické funkce funkci referenční nevymazává zcela referenci, ale činí ji </a:t>
            </a:r>
            <a:r>
              <a:rPr lang="cs-CZ" dirty="0" smtClean="0"/>
              <a:t>dvojznačnou.“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3002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Werner Wolf</a:t>
            </a:r>
          </a:p>
          <a:p>
            <a:pPr marL="0" indent="0">
              <a:buNone/>
            </a:pPr>
            <a:r>
              <a:rPr lang="cs-CZ" dirty="0"/>
              <a:t>„Převažující </a:t>
            </a:r>
            <a:r>
              <a:rPr lang="cs-CZ" dirty="0" err="1"/>
              <a:t>hetero-referencialita</a:t>
            </a:r>
            <a:r>
              <a:rPr lang="cs-CZ" dirty="0"/>
              <a:t> realistické fikce [...] je důsledkem obecné skutečnosti, že všechny iluzionistické artefakty, dokonce i ty, které jsou naprosto spjaté s iluzí, jsou reprezentativní: evokují nebo „re-prezentují“ svět, který, zdá se, existuje vně artefaktu, a odkazují ještě k něčemu jinému, než k samotnému dílu.“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2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 smtClean="0"/>
              <a:t>Werner Wolf</a:t>
            </a:r>
          </a:p>
          <a:p>
            <a:pPr marL="0" indent="0">
              <a:buNone/>
            </a:pPr>
            <a:r>
              <a:rPr lang="cs-CZ" sz="2200" dirty="0"/>
              <a:t>„Estetická iluze je v zásadě libý mentální stav, který doprovází recepci mnoha reprezentativních textů, artefaktů či performance. Tyto reprezentace mohou být fikční nebo faktuální a obsahují zvláště </a:t>
            </a:r>
            <a:r>
              <a:rPr lang="cs-CZ" sz="2200" dirty="0" err="1" smtClean="0"/>
              <a:t>narativy</a:t>
            </a:r>
            <a:r>
              <a:rPr lang="cs-CZ" sz="2200" dirty="0" smtClean="0"/>
              <a:t>.”</a:t>
            </a:r>
            <a:r>
              <a:rPr lang="en-US" sz="2200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 err="1" smtClean="0"/>
          </a:p>
        </p:txBody>
      </p:sp>
    </p:spTree>
    <p:extLst>
      <p:ext uri="{BB962C8B-B14F-4D97-AF65-F5344CB8AC3E}">
        <p14:creationId xmlns:p14="http://schemas.microsoft.com/office/powerpoint/2010/main" val="537390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Werner Wolf</a:t>
            </a:r>
          </a:p>
          <a:p>
            <a:pPr marL="0" indent="0">
              <a:buNone/>
            </a:pPr>
            <a:r>
              <a:rPr lang="cs-CZ" dirty="0"/>
              <a:t>„Estetická iluze je v zásadě libý mentální stav, který doprovází recepci mnoha reprezentativních textů, artefaktů či performance. Tyto reprezentace mohou být fikční nebo faktuální a obsahují zvláště </a:t>
            </a:r>
            <a:r>
              <a:rPr lang="cs-CZ" dirty="0" err="1" smtClean="0"/>
              <a:t>narativy</a:t>
            </a:r>
            <a:r>
              <a:rPr lang="cs-CZ" dirty="0" smtClean="0"/>
              <a:t>.”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Lubomír</a:t>
            </a:r>
            <a:r>
              <a:rPr lang="en-US" b="1" dirty="0" smtClean="0"/>
              <a:t> </a:t>
            </a:r>
            <a:r>
              <a:rPr lang="en-US" b="1" dirty="0" err="1" smtClean="0"/>
              <a:t>Doležel</a:t>
            </a:r>
            <a:endParaRPr lang="en-US" b="1" dirty="0" smtClean="0"/>
          </a:p>
          <a:p>
            <a:pPr marL="0" indent="0">
              <a:buNone/>
            </a:pPr>
            <a:r>
              <a:rPr lang="cs-CZ" dirty="0"/>
              <a:t>„Základním pojmem </a:t>
            </a:r>
            <a:r>
              <a:rPr lang="cs-CZ" dirty="0" err="1"/>
              <a:t>naratologie</a:t>
            </a:r>
            <a:r>
              <a:rPr lang="cs-CZ" dirty="0"/>
              <a:t> není „příběh“, nýbrž „narativní </a:t>
            </a:r>
            <a:r>
              <a:rPr lang="cs-CZ" dirty="0" smtClean="0"/>
              <a:t>svět“ </a:t>
            </a:r>
            <a:r>
              <a:rPr lang="cs-CZ" dirty="0"/>
              <a:t>definovaný v rámci typologie možných </a:t>
            </a:r>
            <a:r>
              <a:rPr lang="cs-CZ" dirty="0" smtClean="0"/>
              <a:t>světů.“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260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138</TotalTime>
  <Words>341</Words>
  <Application>Microsoft Macintosh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Breeze</vt:lpstr>
      <vt:lpstr>    Estetická iluze,  estetický iluzionismus </vt:lpstr>
      <vt:lpstr> </vt:lpstr>
      <vt:lpstr> 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Znak: funkce, iluze, fikční svět </vt:lpstr>
    </vt:vector>
  </TitlesOfParts>
  <Company>Fort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Bohumil Fort</dc:creator>
  <cp:lastModifiedBy>Bohumil Fort</cp:lastModifiedBy>
  <cp:revision>17</cp:revision>
  <dcterms:created xsi:type="dcterms:W3CDTF">2015-05-20T23:07:55Z</dcterms:created>
  <dcterms:modified xsi:type="dcterms:W3CDTF">2018-05-02T14:03:24Z</dcterms:modified>
</cp:coreProperties>
</file>