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0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22/02/19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r</a:t>
            </a:r>
            <a:r>
              <a:rPr lang="en-US" dirty="0" err="1" smtClean="0"/>
              <a:t>uská</a:t>
            </a:r>
            <a:r>
              <a:rPr lang="en-US" dirty="0" smtClean="0"/>
              <a:t> </a:t>
            </a:r>
            <a:r>
              <a:rPr lang="en-US" dirty="0" err="1" smtClean="0"/>
              <a:t>formální</a:t>
            </a:r>
            <a:r>
              <a:rPr lang="en-US" dirty="0" smtClean="0"/>
              <a:t> </a:t>
            </a:r>
            <a:r>
              <a:rPr lang="en-US" dirty="0" err="1" smtClean="0"/>
              <a:t>škola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635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</a:t>
            </a:r>
            <a:r>
              <a:rPr lang="en-US" dirty="0" err="1" smtClean="0"/>
              <a:t>uská</a:t>
            </a:r>
            <a:r>
              <a:rPr lang="en-US" dirty="0" smtClean="0"/>
              <a:t> </a:t>
            </a:r>
            <a:r>
              <a:rPr lang="en-US" dirty="0" err="1" smtClean="0"/>
              <a:t>formální</a:t>
            </a:r>
            <a:r>
              <a:rPr lang="en-US" dirty="0" smtClean="0"/>
              <a:t> </a:t>
            </a:r>
            <a:r>
              <a:rPr lang="en-US" dirty="0" err="1" smtClean="0"/>
              <a:t>škola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B. </a:t>
            </a:r>
            <a:r>
              <a:rPr lang="en-US" dirty="0" err="1" smtClean="0"/>
              <a:t>Tomaševskij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Boris </a:t>
            </a:r>
            <a:r>
              <a:rPr lang="en-US" dirty="0" err="1" smtClean="0"/>
              <a:t>Tomaševskij</a:t>
            </a:r>
            <a:r>
              <a:rPr lang="en-US" dirty="0" smtClean="0"/>
              <a:t>  </a:t>
            </a:r>
            <a:r>
              <a:rPr lang="en-US" i="1" dirty="0" err="1" smtClean="0"/>
              <a:t>Teorei</a:t>
            </a:r>
            <a:r>
              <a:rPr lang="en-US" i="1" dirty="0" smtClean="0"/>
              <a:t> </a:t>
            </a:r>
            <a:r>
              <a:rPr lang="en-US" i="1" dirty="0" err="1"/>
              <a:t>literatury</a:t>
            </a:r>
            <a:r>
              <a:rPr lang="en-US" dirty="0"/>
              <a:t> </a:t>
            </a:r>
            <a:r>
              <a:rPr lang="en-US" dirty="0" smtClean="0"/>
              <a:t>(1925)</a:t>
            </a:r>
          </a:p>
          <a:p>
            <a:r>
              <a:rPr lang="en-US" dirty="0" smtClean="0"/>
              <a:t>„</a:t>
            </a:r>
            <a:r>
              <a:rPr lang="en-US" dirty="0" err="1"/>
              <a:t>Fabule</a:t>
            </a:r>
            <a:r>
              <a:rPr lang="en-US" dirty="0"/>
              <a:t> </a:t>
            </a:r>
            <a:r>
              <a:rPr lang="en-US" dirty="0" err="1"/>
              <a:t>potřebuje</a:t>
            </a:r>
            <a:r>
              <a:rPr lang="en-US" dirty="0"/>
              <a:t> </a:t>
            </a:r>
            <a:r>
              <a:rPr lang="en-US" dirty="0" err="1"/>
              <a:t>nejen</a:t>
            </a:r>
            <a:r>
              <a:rPr lang="en-US" dirty="0"/>
              <a:t> </a:t>
            </a:r>
            <a:r>
              <a:rPr lang="en-US" dirty="0" err="1"/>
              <a:t>příznak</a:t>
            </a:r>
            <a:r>
              <a:rPr lang="en-US" dirty="0"/>
              <a:t> </a:t>
            </a:r>
            <a:r>
              <a:rPr lang="en-US" dirty="0" err="1"/>
              <a:t>času</a:t>
            </a:r>
            <a:r>
              <a:rPr lang="en-US" dirty="0"/>
              <a:t>, ale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příznak</a:t>
            </a:r>
            <a:r>
              <a:rPr lang="en-US" dirty="0"/>
              <a:t> </a:t>
            </a:r>
            <a:r>
              <a:rPr lang="en-US" dirty="0" err="1"/>
              <a:t>příčiny</a:t>
            </a:r>
            <a:r>
              <a:rPr lang="en-US" dirty="0"/>
              <a:t> […] </a:t>
            </a:r>
            <a:r>
              <a:rPr lang="en-US" dirty="0" err="1"/>
              <a:t>Souhrn</a:t>
            </a:r>
            <a:r>
              <a:rPr lang="en-US" dirty="0"/>
              <a:t> </a:t>
            </a:r>
            <a:r>
              <a:rPr lang="en-US" dirty="0" err="1"/>
              <a:t>událostí</a:t>
            </a:r>
            <a:r>
              <a:rPr lang="en-US" dirty="0"/>
              <a:t> a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vzájemných</a:t>
            </a:r>
            <a:r>
              <a:rPr lang="en-US" dirty="0"/>
              <a:t> </a:t>
            </a:r>
            <a:r>
              <a:rPr lang="en-US" dirty="0" err="1"/>
              <a:t>vnitřních</a:t>
            </a:r>
            <a:r>
              <a:rPr lang="en-US" dirty="0"/>
              <a:t> </a:t>
            </a:r>
            <a:r>
              <a:rPr lang="en-US" dirty="0" err="1"/>
              <a:t>souvislostí</a:t>
            </a:r>
            <a:r>
              <a:rPr lang="en-US" dirty="0"/>
              <a:t> </a:t>
            </a:r>
            <a:r>
              <a:rPr lang="en-US" dirty="0" err="1"/>
              <a:t>tedy</a:t>
            </a:r>
            <a:r>
              <a:rPr lang="en-US" dirty="0"/>
              <a:t> </a:t>
            </a:r>
            <a:r>
              <a:rPr lang="en-US" dirty="0" err="1"/>
              <a:t>nazveme</a:t>
            </a:r>
            <a:r>
              <a:rPr lang="en-US" dirty="0"/>
              <a:t> </a:t>
            </a:r>
            <a:r>
              <a:rPr lang="en-US" dirty="0" err="1"/>
              <a:t>fabule</a:t>
            </a:r>
            <a:r>
              <a:rPr lang="en-US" dirty="0"/>
              <a:t>“ (TOMAŠEVSKIJ </a:t>
            </a:r>
            <a:r>
              <a:rPr lang="en-US" dirty="0" smtClean="0"/>
              <a:t>1925: </a:t>
            </a:r>
            <a:r>
              <a:rPr lang="en-US" dirty="0"/>
              <a:t>124–125</a:t>
            </a:r>
            <a:r>
              <a:rPr lang="en-US" dirty="0" smtClean="0"/>
              <a:t>)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  <a:p>
            <a:r>
              <a:rPr lang="en-US" dirty="0" smtClean="0"/>
              <a:t>„</a:t>
            </a:r>
            <a:r>
              <a:rPr lang="en-US" dirty="0"/>
              <a:t>Z </a:t>
            </a:r>
            <a:r>
              <a:rPr lang="en-US" dirty="0" err="1"/>
              <a:t>tohoto</a:t>
            </a:r>
            <a:r>
              <a:rPr lang="en-US" dirty="0"/>
              <a:t> </a:t>
            </a:r>
            <a:r>
              <a:rPr lang="en-US" dirty="0" err="1"/>
              <a:t>hlediska</a:t>
            </a:r>
            <a:r>
              <a:rPr lang="en-US" dirty="0"/>
              <a:t> je </a:t>
            </a:r>
            <a:r>
              <a:rPr lang="en-US" dirty="0" err="1"/>
              <a:t>fabule</a:t>
            </a:r>
            <a:r>
              <a:rPr lang="en-US" dirty="0"/>
              <a:t> </a:t>
            </a:r>
            <a:r>
              <a:rPr lang="en-US" dirty="0" err="1"/>
              <a:t>souhrnem</a:t>
            </a:r>
            <a:r>
              <a:rPr lang="en-US" dirty="0"/>
              <a:t> </a:t>
            </a:r>
            <a:r>
              <a:rPr lang="en-US" dirty="0" err="1"/>
              <a:t>motivů</a:t>
            </a:r>
            <a:r>
              <a:rPr lang="en-US" dirty="0"/>
              <a:t> v 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logických</a:t>
            </a:r>
            <a:r>
              <a:rPr lang="en-US" dirty="0"/>
              <a:t>, </a:t>
            </a:r>
            <a:r>
              <a:rPr lang="en-US" dirty="0" err="1"/>
              <a:t>příčinných</a:t>
            </a:r>
            <a:r>
              <a:rPr lang="en-US" dirty="0"/>
              <a:t> a </a:t>
            </a:r>
            <a:r>
              <a:rPr lang="en-US" dirty="0" err="1"/>
              <a:t>časových</a:t>
            </a:r>
            <a:r>
              <a:rPr lang="en-US" dirty="0"/>
              <a:t> </a:t>
            </a:r>
            <a:r>
              <a:rPr lang="en-US" dirty="0" err="1"/>
              <a:t>souvislostech</a:t>
            </a:r>
            <a:r>
              <a:rPr lang="en-US" dirty="0"/>
              <a:t>, </a:t>
            </a:r>
            <a:r>
              <a:rPr lang="en-US" dirty="0" err="1"/>
              <a:t>syžetem</a:t>
            </a:r>
            <a:r>
              <a:rPr lang="en-US" dirty="0"/>
              <a:t> je </a:t>
            </a:r>
            <a:r>
              <a:rPr lang="en-US" dirty="0" err="1"/>
              <a:t>souhrn</a:t>
            </a:r>
            <a:r>
              <a:rPr lang="en-US" dirty="0"/>
              <a:t> </a:t>
            </a:r>
            <a:r>
              <a:rPr lang="en-US" dirty="0" err="1"/>
              <a:t>těchže</a:t>
            </a:r>
            <a:r>
              <a:rPr lang="en-US" dirty="0"/>
              <a:t> </a:t>
            </a:r>
            <a:r>
              <a:rPr lang="en-US" dirty="0" err="1"/>
              <a:t>motivů</a:t>
            </a:r>
            <a:r>
              <a:rPr lang="en-US" dirty="0"/>
              <a:t> v </a:t>
            </a:r>
            <a:r>
              <a:rPr lang="en-US" dirty="0" err="1"/>
              <a:t>té</a:t>
            </a:r>
            <a:r>
              <a:rPr lang="en-US" dirty="0"/>
              <a:t> </a:t>
            </a:r>
            <a:r>
              <a:rPr lang="en-US" dirty="0" err="1"/>
              <a:t>následnosti</a:t>
            </a:r>
            <a:r>
              <a:rPr lang="en-US" dirty="0"/>
              <a:t> a </a:t>
            </a:r>
            <a:r>
              <a:rPr lang="en-US" dirty="0" err="1"/>
              <a:t>těch</a:t>
            </a:r>
            <a:r>
              <a:rPr lang="en-US" dirty="0"/>
              <a:t> </a:t>
            </a:r>
            <a:r>
              <a:rPr lang="en-US" dirty="0" err="1"/>
              <a:t>souvislostech</a:t>
            </a:r>
            <a:r>
              <a:rPr lang="en-US" dirty="0"/>
              <a:t>, v </a:t>
            </a:r>
            <a:r>
              <a:rPr lang="en-US" dirty="0" err="1"/>
              <a:t>jakých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předvedeny</a:t>
            </a:r>
            <a:r>
              <a:rPr lang="en-US" dirty="0"/>
              <a:t> v </a:t>
            </a:r>
            <a:r>
              <a:rPr lang="en-US" dirty="0" err="1"/>
              <a:t>díle</a:t>
            </a:r>
            <a:r>
              <a:rPr lang="en-US" dirty="0"/>
              <a:t>“ (128). </a:t>
            </a:r>
            <a:endParaRPr lang="en-US" dirty="0" smtClean="0"/>
          </a:p>
          <a:p>
            <a:r>
              <a:rPr lang="en-US" dirty="0" err="1" smtClean="0"/>
              <a:t>syžet</a:t>
            </a:r>
            <a:r>
              <a:rPr lang="en-US" dirty="0" smtClean="0"/>
              <a:t> </a:t>
            </a:r>
            <a:r>
              <a:rPr lang="en-US" dirty="0" err="1"/>
              <a:t>jakožto</a:t>
            </a:r>
            <a:r>
              <a:rPr lang="en-US" dirty="0"/>
              <a:t> </a:t>
            </a:r>
            <a:r>
              <a:rPr lang="en-US" dirty="0" err="1"/>
              <a:t>tvárný</a:t>
            </a:r>
            <a:r>
              <a:rPr lang="en-US" dirty="0"/>
              <a:t> </a:t>
            </a:r>
            <a:r>
              <a:rPr lang="en-US" dirty="0" err="1"/>
              <a:t>postup</a:t>
            </a:r>
            <a:r>
              <a:rPr lang="en-US" dirty="0"/>
              <a:t> </a:t>
            </a:r>
            <a:r>
              <a:rPr lang="en-US" dirty="0" err="1"/>
              <a:t>souvisí</a:t>
            </a:r>
            <a:r>
              <a:rPr lang="en-US" dirty="0"/>
              <a:t> v 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pojetí</a:t>
            </a:r>
            <a:r>
              <a:rPr lang="en-US" dirty="0"/>
              <a:t> s </a:t>
            </a:r>
            <a:r>
              <a:rPr lang="en-US" dirty="0" err="1"/>
              <a:t>pojmem</a:t>
            </a:r>
            <a:r>
              <a:rPr lang="en-US" dirty="0"/>
              <a:t> </a:t>
            </a:r>
            <a:r>
              <a:rPr lang="en-US" i="1" dirty="0" err="1"/>
              <a:t>motivu</a:t>
            </a:r>
            <a:r>
              <a:rPr lang="en-US" dirty="0"/>
              <a:t> </a:t>
            </a:r>
            <a:r>
              <a:rPr lang="en-US" dirty="0" err="1"/>
              <a:t>jakožto</a:t>
            </a:r>
            <a:r>
              <a:rPr lang="en-US" dirty="0"/>
              <a:t> </a:t>
            </a:r>
            <a:r>
              <a:rPr lang="en-US" dirty="0" err="1"/>
              <a:t>základní</a:t>
            </a:r>
            <a:r>
              <a:rPr lang="en-US" dirty="0"/>
              <a:t> </a:t>
            </a:r>
            <a:r>
              <a:rPr lang="en-US" dirty="0" err="1"/>
              <a:t>jednotky</a:t>
            </a:r>
            <a:r>
              <a:rPr lang="en-US" dirty="0"/>
              <a:t> </a:t>
            </a:r>
            <a:r>
              <a:rPr lang="en-US" dirty="0" err="1"/>
              <a:t>vyprávění</a:t>
            </a:r>
            <a:r>
              <a:rPr lang="en-US" dirty="0"/>
              <a:t>, </a:t>
            </a:r>
            <a:r>
              <a:rPr lang="en-US" dirty="0" err="1"/>
              <a:t>takže</a:t>
            </a:r>
            <a:r>
              <a:rPr lang="en-US" dirty="0"/>
              <a:t> je </a:t>
            </a:r>
            <a:r>
              <a:rPr lang="en-US" dirty="0" err="1"/>
              <a:t>primárně</a:t>
            </a:r>
            <a:r>
              <a:rPr lang="en-US" dirty="0"/>
              <a:t> </a:t>
            </a:r>
            <a:r>
              <a:rPr lang="en-US" dirty="0" err="1"/>
              <a:t>součástí</a:t>
            </a:r>
            <a:r>
              <a:rPr lang="en-US" dirty="0"/>
              <a:t> </a:t>
            </a:r>
            <a:r>
              <a:rPr lang="en-US" dirty="0" err="1"/>
              <a:t>tematické</a:t>
            </a:r>
            <a:r>
              <a:rPr lang="en-US" dirty="0"/>
              <a:t> </a:t>
            </a:r>
            <a:r>
              <a:rPr lang="en-US" dirty="0" err="1"/>
              <a:t>výstavby</a:t>
            </a:r>
            <a:r>
              <a:rPr lang="en-US" dirty="0"/>
              <a:t> </a:t>
            </a:r>
            <a:r>
              <a:rPr lang="en-US" dirty="0" err="1"/>
              <a:t>díla</a:t>
            </a:r>
            <a:r>
              <a:rPr lang="en-US" dirty="0"/>
              <a:t>: </a:t>
            </a:r>
            <a:r>
              <a:rPr lang="en-US" dirty="0" err="1"/>
              <a:t>tím</a:t>
            </a:r>
            <a:r>
              <a:rPr lang="en-US" dirty="0"/>
              <a:t> je </a:t>
            </a:r>
            <a:r>
              <a:rPr lang="en-US" dirty="0" err="1"/>
              <a:t>syžet</a:t>
            </a:r>
            <a:r>
              <a:rPr lang="en-US" dirty="0"/>
              <a:t> – </a:t>
            </a:r>
            <a:r>
              <a:rPr lang="en-US" dirty="0" err="1"/>
              <a:t>tvárný</a:t>
            </a:r>
            <a:r>
              <a:rPr lang="en-US" dirty="0"/>
              <a:t> </a:t>
            </a:r>
            <a:r>
              <a:rPr lang="en-US" dirty="0" err="1"/>
              <a:t>postup</a:t>
            </a:r>
            <a:r>
              <a:rPr lang="en-US" dirty="0"/>
              <a:t> </a:t>
            </a:r>
            <a:r>
              <a:rPr lang="en-US" dirty="0" err="1"/>
              <a:t>provždy</a:t>
            </a:r>
            <a:r>
              <a:rPr lang="en-US" dirty="0"/>
              <a:t> </a:t>
            </a:r>
            <a:r>
              <a:rPr lang="en-US" dirty="0" err="1"/>
              <a:t>oddělen</a:t>
            </a:r>
            <a:r>
              <a:rPr lang="en-US" dirty="0"/>
              <a:t> od (</a:t>
            </a:r>
            <a:r>
              <a:rPr lang="en-US" dirty="0" err="1"/>
              <a:t>básnického</a:t>
            </a:r>
            <a:r>
              <a:rPr lang="en-US" dirty="0"/>
              <a:t>) </a:t>
            </a:r>
            <a:r>
              <a:rPr lang="en-US" dirty="0" err="1"/>
              <a:t>jazyka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809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</a:t>
            </a:r>
            <a:r>
              <a:rPr lang="en-US" dirty="0" err="1" smtClean="0"/>
              <a:t>uská</a:t>
            </a:r>
            <a:r>
              <a:rPr lang="en-US" dirty="0" smtClean="0"/>
              <a:t> </a:t>
            </a:r>
            <a:r>
              <a:rPr lang="en-US" dirty="0" err="1" smtClean="0"/>
              <a:t>formální</a:t>
            </a:r>
            <a:r>
              <a:rPr lang="en-US" dirty="0" smtClean="0"/>
              <a:t> </a:t>
            </a:r>
            <a:r>
              <a:rPr lang="en-US" dirty="0" err="1" smtClean="0"/>
              <a:t>škola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V. J. </a:t>
            </a:r>
            <a:r>
              <a:rPr lang="en-US" dirty="0" err="1" smtClean="0"/>
              <a:t>Propp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2200" dirty="0" smtClean="0"/>
              <a:t>V. J. </a:t>
            </a:r>
            <a:r>
              <a:rPr lang="en-US" sz="2200" dirty="0" err="1" smtClean="0"/>
              <a:t>Propp</a:t>
            </a:r>
            <a:r>
              <a:rPr lang="en-US" sz="2200" dirty="0" smtClean="0"/>
              <a:t> </a:t>
            </a:r>
            <a:r>
              <a:rPr lang="en-US" sz="2200" i="1" dirty="0" err="1" smtClean="0"/>
              <a:t>Morfologei</a:t>
            </a:r>
            <a:r>
              <a:rPr lang="en-US" sz="2200" i="1" dirty="0" smtClean="0"/>
              <a:t> </a:t>
            </a:r>
            <a:r>
              <a:rPr lang="en-US" sz="2200" i="1" dirty="0" err="1"/>
              <a:t>pohádky</a:t>
            </a:r>
            <a:r>
              <a:rPr lang="en-US" sz="2200" dirty="0"/>
              <a:t> (1928</a:t>
            </a:r>
            <a:r>
              <a:rPr lang="en-US" sz="2200" dirty="0" smtClean="0"/>
              <a:t>)</a:t>
            </a:r>
          </a:p>
          <a:p>
            <a:r>
              <a:rPr lang="en-US" sz="2200" dirty="0" smtClean="0"/>
              <a:t>„</a:t>
            </a:r>
            <a:r>
              <a:rPr lang="en-US" sz="2200" dirty="0"/>
              <a:t>V </a:t>
            </a:r>
            <a:r>
              <a:rPr lang="en-US" sz="2200" dirty="0" err="1"/>
              <a:t>uvedených</a:t>
            </a:r>
            <a:r>
              <a:rPr lang="en-US" sz="2200" dirty="0"/>
              <a:t> </a:t>
            </a:r>
            <a:r>
              <a:rPr lang="en-US" sz="2200" dirty="0" err="1"/>
              <a:t>případech</a:t>
            </a:r>
            <a:r>
              <a:rPr lang="en-US" sz="2200" dirty="0"/>
              <a:t> </a:t>
            </a:r>
            <a:r>
              <a:rPr lang="en-US" sz="2200" dirty="0" err="1"/>
              <a:t>jsou</a:t>
            </a:r>
            <a:r>
              <a:rPr lang="en-US" sz="2200" dirty="0"/>
              <a:t> </a:t>
            </a:r>
            <a:r>
              <a:rPr lang="en-US" sz="2200" dirty="0" err="1"/>
              <a:t>veličiny</a:t>
            </a:r>
            <a:r>
              <a:rPr lang="en-US" sz="2200" dirty="0"/>
              <a:t> </a:t>
            </a:r>
            <a:r>
              <a:rPr lang="en-US" sz="2200" dirty="0" err="1"/>
              <a:t>stálé</a:t>
            </a:r>
            <a:r>
              <a:rPr lang="en-US" sz="2200" dirty="0"/>
              <a:t> a </a:t>
            </a:r>
            <a:r>
              <a:rPr lang="en-US" sz="2200" dirty="0" err="1"/>
              <a:t>proměnlivé</a:t>
            </a:r>
            <a:r>
              <a:rPr lang="en-US" sz="2200" dirty="0"/>
              <a:t>. </a:t>
            </a:r>
            <a:r>
              <a:rPr lang="en-US" sz="2200" dirty="0" err="1"/>
              <a:t>Mění</a:t>
            </a:r>
            <a:r>
              <a:rPr lang="en-US" sz="2200" dirty="0"/>
              <a:t> se </a:t>
            </a:r>
            <a:r>
              <a:rPr lang="en-US" sz="2200" dirty="0" err="1"/>
              <a:t>pojmenování</a:t>
            </a:r>
            <a:r>
              <a:rPr lang="en-US" sz="2200" dirty="0"/>
              <a:t> (a s </a:t>
            </a:r>
            <a:r>
              <a:rPr lang="en-US" sz="2200" dirty="0" err="1"/>
              <a:t>nimi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atributy</a:t>
            </a:r>
            <a:r>
              <a:rPr lang="en-US" sz="2200" dirty="0"/>
              <a:t>) </a:t>
            </a:r>
            <a:r>
              <a:rPr lang="en-US" sz="2200" dirty="0" err="1"/>
              <a:t>jednajících</a:t>
            </a:r>
            <a:r>
              <a:rPr lang="en-US" sz="2200" dirty="0"/>
              <a:t> </a:t>
            </a:r>
            <a:r>
              <a:rPr lang="en-US" sz="2200" dirty="0" err="1"/>
              <a:t>osob</a:t>
            </a:r>
            <a:r>
              <a:rPr lang="en-US" sz="2200" dirty="0"/>
              <a:t>, </a:t>
            </a:r>
            <a:r>
              <a:rPr lang="en-US" sz="2200" dirty="0" err="1"/>
              <a:t>nemění</a:t>
            </a:r>
            <a:r>
              <a:rPr lang="en-US" sz="2200" dirty="0"/>
              <a:t> se </a:t>
            </a:r>
            <a:r>
              <a:rPr lang="en-US" sz="2200" dirty="0" err="1"/>
              <a:t>jejich</a:t>
            </a:r>
            <a:r>
              <a:rPr lang="en-US" sz="2200" dirty="0"/>
              <a:t> </a:t>
            </a:r>
            <a:r>
              <a:rPr lang="en-US" sz="2200" dirty="0" err="1"/>
              <a:t>činnosti</a:t>
            </a:r>
            <a:r>
              <a:rPr lang="en-US" sz="2200" dirty="0"/>
              <a:t> </a:t>
            </a:r>
            <a:r>
              <a:rPr lang="en-US" sz="2200" dirty="0" err="1"/>
              <a:t>neboli</a:t>
            </a:r>
            <a:r>
              <a:rPr lang="en-US" sz="2200" dirty="0"/>
              <a:t> </a:t>
            </a:r>
            <a:r>
              <a:rPr lang="en-US" sz="2200" i="1" dirty="0" err="1"/>
              <a:t>funkce</a:t>
            </a:r>
            <a:r>
              <a:rPr lang="en-US" sz="2200" dirty="0"/>
              <a:t>. Z </a:t>
            </a:r>
            <a:r>
              <a:rPr lang="en-US" sz="2200" dirty="0" err="1"/>
              <a:t>toho</a:t>
            </a:r>
            <a:r>
              <a:rPr lang="en-US" sz="2200" dirty="0"/>
              <a:t> </a:t>
            </a:r>
            <a:r>
              <a:rPr lang="en-US" sz="2200" dirty="0" err="1"/>
              <a:t>vyplývá</a:t>
            </a:r>
            <a:r>
              <a:rPr lang="en-US" sz="2200" dirty="0"/>
              <a:t>, </a:t>
            </a:r>
            <a:r>
              <a:rPr lang="en-US" sz="2200" dirty="0" err="1"/>
              <a:t>že</a:t>
            </a:r>
            <a:r>
              <a:rPr lang="en-US" sz="2200" dirty="0"/>
              <a:t> </a:t>
            </a:r>
            <a:r>
              <a:rPr lang="en-US" sz="2200" dirty="0" err="1"/>
              <a:t>pohádka</a:t>
            </a:r>
            <a:r>
              <a:rPr lang="en-US" sz="2200" dirty="0"/>
              <a:t> </a:t>
            </a:r>
            <a:r>
              <a:rPr lang="en-US" sz="2200" dirty="0" err="1"/>
              <a:t>často</a:t>
            </a:r>
            <a:r>
              <a:rPr lang="en-US" sz="2200" dirty="0"/>
              <a:t> </a:t>
            </a:r>
            <a:r>
              <a:rPr lang="en-US" sz="2200" dirty="0" err="1"/>
              <a:t>připisuje</a:t>
            </a:r>
            <a:r>
              <a:rPr lang="en-US" sz="2200" dirty="0"/>
              <a:t> </a:t>
            </a:r>
            <a:r>
              <a:rPr lang="en-US" sz="2200" dirty="0" err="1"/>
              <a:t>stejné</a:t>
            </a:r>
            <a:r>
              <a:rPr lang="en-US" sz="2200" dirty="0"/>
              <a:t> </a:t>
            </a:r>
            <a:r>
              <a:rPr lang="en-US" sz="2200" dirty="0" err="1"/>
              <a:t>činnosti</a:t>
            </a:r>
            <a:r>
              <a:rPr lang="en-US" sz="2200" dirty="0"/>
              <a:t> </a:t>
            </a:r>
            <a:r>
              <a:rPr lang="en-US" sz="2200" dirty="0" err="1"/>
              <a:t>různým</a:t>
            </a:r>
            <a:r>
              <a:rPr lang="en-US" sz="2200" dirty="0"/>
              <a:t> </a:t>
            </a:r>
            <a:r>
              <a:rPr lang="en-US" sz="2200" dirty="0" err="1"/>
              <a:t>postavám</a:t>
            </a:r>
            <a:r>
              <a:rPr lang="en-US" sz="2200" dirty="0"/>
              <a:t>. To </a:t>
            </a:r>
            <a:r>
              <a:rPr lang="en-US" sz="2200" dirty="0" err="1"/>
              <a:t>nám</a:t>
            </a:r>
            <a:r>
              <a:rPr lang="en-US" sz="2200" dirty="0"/>
              <a:t> </a:t>
            </a:r>
            <a:r>
              <a:rPr lang="en-US" sz="2200" dirty="0" err="1"/>
              <a:t>umožňuje</a:t>
            </a:r>
            <a:r>
              <a:rPr lang="en-US" sz="2200" dirty="0"/>
              <a:t> </a:t>
            </a:r>
            <a:r>
              <a:rPr lang="en-US" sz="2200" dirty="0" err="1"/>
              <a:t>zkoumat</a:t>
            </a:r>
            <a:r>
              <a:rPr lang="en-US" sz="2200" dirty="0"/>
              <a:t> </a:t>
            </a:r>
            <a:r>
              <a:rPr lang="en-US" sz="2200" dirty="0" err="1"/>
              <a:t>pohádku</a:t>
            </a:r>
            <a:r>
              <a:rPr lang="en-US" sz="2200" dirty="0"/>
              <a:t> </a:t>
            </a:r>
            <a:r>
              <a:rPr lang="en-US" sz="2200" i="1" dirty="0" err="1"/>
              <a:t>podle</a:t>
            </a:r>
            <a:r>
              <a:rPr lang="en-US" sz="2200" i="1" dirty="0"/>
              <a:t> </a:t>
            </a:r>
            <a:r>
              <a:rPr lang="en-US" sz="2200" i="1" dirty="0" err="1"/>
              <a:t>funkcí</a:t>
            </a:r>
            <a:r>
              <a:rPr lang="en-US" sz="2200" i="1" dirty="0"/>
              <a:t> </a:t>
            </a:r>
            <a:r>
              <a:rPr lang="en-US" sz="2200" i="1" dirty="0" err="1"/>
              <a:t>jednajících</a:t>
            </a:r>
            <a:r>
              <a:rPr lang="en-US" sz="2200" i="1" dirty="0"/>
              <a:t> </a:t>
            </a:r>
            <a:r>
              <a:rPr lang="en-US" sz="2200" i="1" dirty="0" err="1"/>
              <a:t>osob</a:t>
            </a:r>
            <a:r>
              <a:rPr lang="en-US" sz="2200" dirty="0"/>
              <a:t>“ (PROPP 1999: 26). </a:t>
            </a:r>
            <a:endParaRPr lang="en-US" sz="2200" dirty="0" smtClean="0"/>
          </a:p>
          <a:p>
            <a:r>
              <a:rPr lang="en-US" sz="2200" dirty="0" smtClean="0"/>
              <a:t>„</a:t>
            </a:r>
            <a:r>
              <a:rPr lang="en-US" sz="2200" i="1" dirty="0"/>
              <a:t>Pod </a:t>
            </a:r>
            <a:r>
              <a:rPr lang="en-US" sz="2200" i="1" dirty="0" err="1"/>
              <a:t>pojmem</a:t>
            </a:r>
            <a:r>
              <a:rPr lang="en-US" sz="2200" i="1" dirty="0"/>
              <a:t> </a:t>
            </a:r>
            <a:r>
              <a:rPr lang="en-US" sz="2200" i="1" dirty="0" err="1"/>
              <a:t>funkce</a:t>
            </a:r>
            <a:r>
              <a:rPr lang="en-US" sz="2200" i="1" dirty="0"/>
              <a:t> </a:t>
            </a:r>
            <a:r>
              <a:rPr lang="en-US" sz="2200" i="1" dirty="0" err="1"/>
              <a:t>rozumíme</a:t>
            </a:r>
            <a:r>
              <a:rPr lang="en-US" sz="2200" i="1" dirty="0"/>
              <a:t> </a:t>
            </a:r>
            <a:r>
              <a:rPr lang="en-US" sz="2200" i="1" dirty="0" err="1"/>
              <a:t>akci</a:t>
            </a:r>
            <a:r>
              <a:rPr lang="en-US" sz="2200" i="1" dirty="0"/>
              <a:t> </a:t>
            </a:r>
            <a:r>
              <a:rPr lang="en-US" sz="2200" i="1" dirty="0" err="1"/>
              <a:t>jednající</a:t>
            </a:r>
            <a:r>
              <a:rPr lang="en-US" sz="2200" i="1" dirty="0"/>
              <a:t> </a:t>
            </a:r>
            <a:r>
              <a:rPr lang="en-US" sz="2200" i="1" dirty="0" err="1"/>
              <a:t>osoby</a:t>
            </a:r>
            <a:r>
              <a:rPr lang="en-US" sz="2200" i="1" dirty="0"/>
              <a:t>, </a:t>
            </a:r>
            <a:r>
              <a:rPr lang="en-US" sz="2200" i="1" dirty="0" err="1"/>
              <a:t>vymezenou</a:t>
            </a:r>
            <a:r>
              <a:rPr lang="en-US" sz="2200" i="1" dirty="0"/>
              <a:t> z </a:t>
            </a:r>
            <a:r>
              <a:rPr lang="en-US" sz="2200" i="1" dirty="0" err="1"/>
              <a:t>hlediska</a:t>
            </a:r>
            <a:r>
              <a:rPr lang="en-US" sz="2200" i="1" dirty="0"/>
              <a:t> </a:t>
            </a:r>
            <a:r>
              <a:rPr lang="en-US" sz="2200" i="1" dirty="0" err="1"/>
              <a:t>jejího</a:t>
            </a:r>
            <a:r>
              <a:rPr lang="en-US" sz="2200" i="1" dirty="0"/>
              <a:t> </a:t>
            </a:r>
            <a:r>
              <a:rPr lang="en-US" sz="2200" i="1" dirty="0" err="1"/>
              <a:t>významu</a:t>
            </a:r>
            <a:r>
              <a:rPr lang="en-US" sz="2200" i="1" dirty="0"/>
              <a:t> pro </a:t>
            </a:r>
            <a:r>
              <a:rPr lang="en-US" sz="2200" i="1" dirty="0" err="1"/>
              <a:t>rozvíjení</a:t>
            </a:r>
            <a:r>
              <a:rPr lang="en-US" sz="2200" i="1" dirty="0"/>
              <a:t> </a:t>
            </a:r>
            <a:r>
              <a:rPr lang="en-US" sz="2200" i="1" dirty="0" err="1"/>
              <a:t>děje</a:t>
            </a:r>
            <a:r>
              <a:rPr lang="en-US" sz="2200" i="1" dirty="0"/>
              <a:t>.</a:t>
            </a:r>
            <a:r>
              <a:rPr lang="en-US" sz="2200" dirty="0"/>
              <a:t> </a:t>
            </a:r>
            <a:r>
              <a:rPr lang="en-US" sz="2200" dirty="0" err="1"/>
              <a:t>Tato</a:t>
            </a:r>
            <a:r>
              <a:rPr lang="en-US" sz="2200" dirty="0"/>
              <a:t> </a:t>
            </a:r>
            <a:r>
              <a:rPr lang="en-US" sz="2200" dirty="0" err="1"/>
              <a:t>pozorování</a:t>
            </a:r>
            <a:r>
              <a:rPr lang="en-US" sz="2200" dirty="0"/>
              <a:t> </a:t>
            </a:r>
            <a:r>
              <a:rPr lang="en-US" sz="2200" dirty="0" err="1"/>
              <a:t>můžeme</a:t>
            </a:r>
            <a:r>
              <a:rPr lang="en-US" sz="2200" dirty="0"/>
              <a:t> </a:t>
            </a:r>
            <a:r>
              <a:rPr lang="en-US" sz="2200" dirty="0" err="1"/>
              <a:t>stručně</a:t>
            </a:r>
            <a:r>
              <a:rPr lang="en-US" sz="2200" dirty="0"/>
              <a:t> </a:t>
            </a:r>
            <a:r>
              <a:rPr lang="en-US" sz="2200" dirty="0" err="1"/>
              <a:t>formulovat</a:t>
            </a:r>
            <a:r>
              <a:rPr lang="en-US" sz="2200" dirty="0"/>
              <a:t> </a:t>
            </a:r>
            <a:r>
              <a:rPr lang="en-US" sz="2200" dirty="0" err="1"/>
              <a:t>takto</a:t>
            </a:r>
            <a:r>
              <a:rPr lang="en-US" sz="2200" dirty="0"/>
              <a:t>:</a:t>
            </a:r>
          </a:p>
          <a:p>
            <a:r>
              <a:rPr lang="en-US" sz="2200" dirty="0"/>
              <a:t>1. </a:t>
            </a:r>
            <a:r>
              <a:rPr lang="en-US" sz="2200" i="1" dirty="0" err="1"/>
              <a:t>Stálými</a:t>
            </a:r>
            <a:r>
              <a:rPr lang="en-US" sz="2200" i="1" dirty="0"/>
              <a:t>, </a:t>
            </a:r>
            <a:r>
              <a:rPr lang="en-US" sz="2200" i="1" dirty="0" err="1"/>
              <a:t>stabilními</a:t>
            </a:r>
            <a:r>
              <a:rPr lang="en-US" sz="2200" i="1" dirty="0"/>
              <a:t> </a:t>
            </a:r>
            <a:r>
              <a:rPr lang="en-US" sz="2200" i="1" dirty="0" err="1"/>
              <a:t>prvky</a:t>
            </a:r>
            <a:r>
              <a:rPr lang="en-US" sz="2200" i="1" dirty="0"/>
              <a:t> </a:t>
            </a:r>
            <a:r>
              <a:rPr lang="en-US" sz="2200" i="1" dirty="0" err="1"/>
              <a:t>pohádek</a:t>
            </a:r>
            <a:r>
              <a:rPr lang="en-US" sz="2200" i="1" dirty="0"/>
              <a:t> </a:t>
            </a:r>
            <a:r>
              <a:rPr lang="en-US" sz="2200" i="1" dirty="0" err="1"/>
              <a:t>jsou</a:t>
            </a:r>
            <a:r>
              <a:rPr lang="en-US" sz="2200" i="1" dirty="0"/>
              <a:t> </a:t>
            </a:r>
            <a:r>
              <a:rPr lang="en-US" sz="2200" i="1" dirty="0" err="1"/>
              <a:t>funkce</a:t>
            </a:r>
            <a:r>
              <a:rPr lang="en-US" sz="2200" i="1" dirty="0"/>
              <a:t> </a:t>
            </a:r>
            <a:r>
              <a:rPr lang="en-US" sz="2200" i="1" dirty="0" err="1"/>
              <a:t>jednajících</a:t>
            </a:r>
            <a:r>
              <a:rPr lang="en-US" sz="2200" i="1" dirty="0"/>
              <a:t> </a:t>
            </a:r>
            <a:r>
              <a:rPr lang="en-US" sz="2200" i="1" dirty="0" err="1"/>
              <a:t>osob</a:t>
            </a:r>
            <a:r>
              <a:rPr lang="en-US" sz="2200" i="1" dirty="0"/>
              <a:t>, </a:t>
            </a:r>
            <a:r>
              <a:rPr lang="en-US" sz="2200" i="1" dirty="0" err="1"/>
              <a:t>nezávisle</a:t>
            </a:r>
            <a:r>
              <a:rPr lang="en-US" sz="2200" i="1" dirty="0"/>
              <a:t> </a:t>
            </a:r>
            <a:r>
              <a:rPr lang="en-US" sz="2200" i="1" dirty="0" err="1"/>
              <a:t>na</a:t>
            </a:r>
            <a:r>
              <a:rPr lang="en-US" sz="2200" i="1" dirty="0"/>
              <a:t> tom, </a:t>
            </a:r>
            <a:r>
              <a:rPr lang="en-US" sz="2200" i="1" dirty="0" err="1"/>
              <a:t>kdo</a:t>
            </a:r>
            <a:r>
              <a:rPr lang="en-US" sz="2200" i="1" dirty="0"/>
              <a:t> a </a:t>
            </a:r>
            <a:r>
              <a:rPr lang="en-US" sz="2200" i="1" dirty="0" err="1"/>
              <a:t>jak</a:t>
            </a:r>
            <a:r>
              <a:rPr lang="en-US" sz="2200" i="1" dirty="0"/>
              <a:t> je </a:t>
            </a:r>
            <a:r>
              <a:rPr lang="en-US" sz="2200" i="1" dirty="0" err="1"/>
              <a:t>plní</a:t>
            </a:r>
            <a:r>
              <a:rPr lang="en-US" sz="2200" i="1" dirty="0"/>
              <a:t>. </a:t>
            </a:r>
            <a:r>
              <a:rPr lang="en-US" sz="2200" i="1" dirty="0" err="1"/>
              <a:t>Tyto</a:t>
            </a:r>
            <a:r>
              <a:rPr lang="en-US" sz="2200" i="1" dirty="0"/>
              <a:t> </a:t>
            </a:r>
            <a:r>
              <a:rPr lang="en-US" sz="2200" i="1" dirty="0" err="1"/>
              <a:t>funkce</a:t>
            </a:r>
            <a:r>
              <a:rPr lang="en-US" sz="2200" i="1" dirty="0"/>
              <a:t> </a:t>
            </a:r>
            <a:r>
              <a:rPr lang="en-US" sz="2200" i="1" dirty="0" err="1"/>
              <a:t>tvoří</a:t>
            </a:r>
            <a:r>
              <a:rPr lang="en-US" sz="2200" i="1" dirty="0"/>
              <a:t> </a:t>
            </a:r>
            <a:r>
              <a:rPr lang="en-US" sz="2200" i="1" dirty="0" err="1"/>
              <a:t>základní</a:t>
            </a:r>
            <a:r>
              <a:rPr lang="en-US" sz="2200" i="1" dirty="0"/>
              <a:t> </a:t>
            </a:r>
            <a:r>
              <a:rPr lang="en-US" sz="2200" i="1" dirty="0" err="1"/>
              <a:t>součásti</a:t>
            </a:r>
            <a:r>
              <a:rPr lang="en-US" sz="2200" i="1" dirty="0"/>
              <a:t> </a:t>
            </a:r>
            <a:r>
              <a:rPr lang="en-US" sz="2200" i="1" dirty="0" err="1"/>
              <a:t>pohádky</a:t>
            </a:r>
            <a:r>
              <a:rPr lang="en-US" sz="2200" i="1" dirty="0"/>
              <a:t>.</a:t>
            </a:r>
            <a:endParaRPr lang="en-US" sz="2200" dirty="0"/>
          </a:p>
          <a:p>
            <a:r>
              <a:rPr lang="en-US" sz="2200" dirty="0"/>
              <a:t>2. </a:t>
            </a:r>
            <a:r>
              <a:rPr lang="en-US" sz="2200" i="1" dirty="0" err="1"/>
              <a:t>Počet</a:t>
            </a:r>
            <a:r>
              <a:rPr lang="en-US" sz="2200" i="1" dirty="0"/>
              <a:t> </a:t>
            </a:r>
            <a:r>
              <a:rPr lang="en-US" sz="2200" i="1" dirty="0" err="1"/>
              <a:t>funkcí</a:t>
            </a:r>
            <a:r>
              <a:rPr lang="en-US" sz="2200" i="1" dirty="0"/>
              <a:t>, </a:t>
            </a:r>
            <a:r>
              <a:rPr lang="en-US" sz="2200" i="1" dirty="0" err="1"/>
              <a:t>které</a:t>
            </a:r>
            <a:r>
              <a:rPr lang="en-US" sz="2200" i="1" dirty="0"/>
              <a:t> </a:t>
            </a:r>
            <a:r>
              <a:rPr lang="en-US" sz="2200" i="1" dirty="0" err="1"/>
              <a:t>jsou</a:t>
            </a:r>
            <a:r>
              <a:rPr lang="en-US" sz="2200" i="1" dirty="0"/>
              <a:t> </a:t>
            </a:r>
            <a:r>
              <a:rPr lang="en-US" sz="2200" i="1" dirty="0" err="1"/>
              <a:t>kouzelné</a:t>
            </a:r>
            <a:r>
              <a:rPr lang="en-US" sz="2200" i="1" dirty="0"/>
              <a:t> </a:t>
            </a:r>
            <a:r>
              <a:rPr lang="en-US" sz="2200" i="1" dirty="0" err="1"/>
              <a:t>pohádce</a:t>
            </a:r>
            <a:r>
              <a:rPr lang="en-US" sz="2200" i="1" dirty="0"/>
              <a:t> </a:t>
            </a:r>
            <a:r>
              <a:rPr lang="en-US" sz="2200" i="1" dirty="0" err="1"/>
              <a:t>vlastní</a:t>
            </a:r>
            <a:r>
              <a:rPr lang="en-US" sz="2200" i="1" dirty="0"/>
              <a:t>, je </a:t>
            </a:r>
            <a:r>
              <a:rPr lang="en-US" sz="2200" i="1" dirty="0" err="1"/>
              <a:t>omezený</a:t>
            </a:r>
            <a:r>
              <a:rPr lang="en-US" sz="2200" i="1" dirty="0"/>
              <a:t>.</a:t>
            </a:r>
            <a:endParaRPr lang="en-US" sz="2200" dirty="0"/>
          </a:p>
          <a:p>
            <a:r>
              <a:rPr lang="en-US" sz="2200" dirty="0"/>
              <a:t>3. </a:t>
            </a:r>
            <a:r>
              <a:rPr lang="en-US" sz="2200" i="1" dirty="0" err="1"/>
              <a:t>Posloupnost</a:t>
            </a:r>
            <a:r>
              <a:rPr lang="en-US" sz="2200" i="1" dirty="0"/>
              <a:t> </a:t>
            </a:r>
            <a:r>
              <a:rPr lang="en-US" sz="2200" i="1" dirty="0" err="1"/>
              <a:t>funkcí</a:t>
            </a:r>
            <a:r>
              <a:rPr lang="en-US" sz="2200" i="1" dirty="0"/>
              <a:t> je </a:t>
            </a:r>
            <a:r>
              <a:rPr lang="en-US" sz="2200" i="1" dirty="0" err="1"/>
              <a:t>vždy</a:t>
            </a:r>
            <a:r>
              <a:rPr lang="en-US" sz="2200" i="1" dirty="0"/>
              <a:t> </a:t>
            </a:r>
            <a:r>
              <a:rPr lang="en-US" sz="2200" i="1" dirty="0" err="1"/>
              <a:t>totožná</a:t>
            </a:r>
            <a:r>
              <a:rPr lang="en-US" sz="2200" i="1" dirty="0"/>
              <a:t>.</a:t>
            </a:r>
            <a:endParaRPr lang="en-US" sz="2200" dirty="0"/>
          </a:p>
          <a:p>
            <a:r>
              <a:rPr lang="en-US" sz="2200" dirty="0"/>
              <a:t>4. </a:t>
            </a:r>
            <a:r>
              <a:rPr lang="en-US" sz="2200" i="1" dirty="0" err="1"/>
              <a:t>Všechny</a:t>
            </a:r>
            <a:r>
              <a:rPr lang="en-US" sz="2200" i="1" dirty="0"/>
              <a:t> </a:t>
            </a:r>
            <a:r>
              <a:rPr lang="en-US" sz="2200" i="1" dirty="0" err="1"/>
              <a:t>kouzelné</a:t>
            </a:r>
            <a:r>
              <a:rPr lang="en-US" sz="2200" i="1" dirty="0"/>
              <a:t> </a:t>
            </a:r>
            <a:r>
              <a:rPr lang="en-US" sz="2200" i="1" dirty="0" err="1"/>
              <a:t>pohádky</a:t>
            </a:r>
            <a:r>
              <a:rPr lang="en-US" sz="2200" i="1" dirty="0"/>
              <a:t> co do </a:t>
            </a:r>
            <a:r>
              <a:rPr lang="en-US" sz="2200" i="1" dirty="0" err="1"/>
              <a:t>své</a:t>
            </a:r>
            <a:r>
              <a:rPr lang="en-US" sz="2200" i="1" dirty="0"/>
              <a:t> </a:t>
            </a:r>
            <a:r>
              <a:rPr lang="en-US" sz="2200" i="1" dirty="0" err="1"/>
              <a:t>stavby</a:t>
            </a:r>
            <a:r>
              <a:rPr lang="en-US" sz="2200" i="1" dirty="0"/>
              <a:t> </a:t>
            </a:r>
            <a:r>
              <a:rPr lang="en-US" sz="2200" i="1" dirty="0" err="1"/>
              <a:t>náleží</a:t>
            </a:r>
            <a:r>
              <a:rPr lang="en-US" sz="2200" i="1" dirty="0"/>
              <a:t> k </a:t>
            </a:r>
            <a:r>
              <a:rPr lang="en-US" sz="2200" i="1" dirty="0" err="1"/>
              <a:t>jednomu</a:t>
            </a:r>
            <a:r>
              <a:rPr lang="en-US" sz="2200" i="1" dirty="0"/>
              <a:t> </a:t>
            </a:r>
            <a:r>
              <a:rPr lang="en-US" sz="2200" i="1" dirty="0" err="1"/>
              <a:t>typu</a:t>
            </a:r>
            <a:r>
              <a:rPr lang="en-US" sz="2200" dirty="0"/>
              <a:t>“ (27–29)</a:t>
            </a:r>
            <a:r>
              <a:rPr lang="en-US" sz="2200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6450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</a:t>
            </a:r>
            <a:r>
              <a:rPr lang="en-US" dirty="0" err="1" smtClean="0"/>
              <a:t>uská</a:t>
            </a:r>
            <a:r>
              <a:rPr lang="en-US" dirty="0" smtClean="0"/>
              <a:t> </a:t>
            </a:r>
            <a:r>
              <a:rPr lang="en-US" dirty="0" err="1" smtClean="0"/>
              <a:t>formální</a:t>
            </a:r>
            <a:r>
              <a:rPr lang="en-US" dirty="0" smtClean="0"/>
              <a:t> </a:t>
            </a:r>
            <a:r>
              <a:rPr lang="en-US" dirty="0" err="1" smtClean="0"/>
              <a:t>škola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V. J. </a:t>
            </a:r>
            <a:r>
              <a:rPr lang="en-US" dirty="0" err="1" smtClean="0"/>
              <a:t>Propp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VJP </a:t>
            </a:r>
            <a:r>
              <a:rPr lang="en-US" dirty="0" err="1"/>
              <a:t>postupuje</a:t>
            </a:r>
            <a:r>
              <a:rPr lang="en-US" dirty="0"/>
              <a:t> </a:t>
            </a:r>
            <a:r>
              <a:rPr lang="en-US" dirty="0" err="1"/>
              <a:t>směrem</a:t>
            </a:r>
            <a:r>
              <a:rPr lang="en-US" dirty="0"/>
              <a:t> od </a:t>
            </a:r>
            <a:r>
              <a:rPr lang="en-US" dirty="0" err="1"/>
              <a:t>množiny</a:t>
            </a:r>
            <a:r>
              <a:rPr lang="en-US" dirty="0"/>
              <a:t> </a:t>
            </a:r>
            <a:r>
              <a:rPr lang="en-US" dirty="0" err="1"/>
              <a:t>zázračných</a:t>
            </a:r>
            <a:r>
              <a:rPr lang="en-US" dirty="0"/>
              <a:t> </a:t>
            </a:r>
            <a:r>
              <a:rPr lang="en-US" dirty="0" err="1"/>
              <a:t>pohádek</a:t>
            </a:r>
            <a:r>
              <a:rPr lang="en-US" dirty="0"/>
              <a:t> </a:t>
            </a:r>
            <a:r>
              <a:rPr lang="en-US" dirty="0" err="1"/>
              <a:t>abstrakcí</a:t>
            </a:r>
            <a:r>
              <a:rPr lang="en-US" dirty="0"/>
              <a:t> </a:t>
            </a:r>
            <a:r>
              <a:rPr lang="en-US" dirty="0" err="1"/>
              <a:t>až</a:t>
            </a:r>
            <a:r>
              <a:rPr lang="en-US" dirty="0"/>
              <a:t> k </a:t>
            </a:r>
            <a:r>
              <a:rPr lang="en-US" dirty="0" err="1"/>
              <a:t>tomu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definuje</a:t>
            </a:r>
            <a:r>
              <a:rPr lang="en-US" dirty="0"/>
              <a:t> </a:t>
            </a:r>
            <a:r>
              <a:rPr lang="en-US" dirty="0" err="1"/>
              <a:t>prakticky</a:t>
            </a:r>
            <a:r>
              <a:rPr lang="en-US" dirty="0"/>
              <a:t> </a:t>
            </a:r>
            <a:r>
              <a:rPr lang="en-US" dirty="0" err="1"/>
              <a:t>žánr</a:t>
            </a:r>
            <a:r>
              <a:rPr lang="en-US" dirty="0"/>
              <a:t> </a:t>
            </a:r>
            <a:r>
              <a:rPr lang="en-US" dirty="0" err="1"/>
              <a:t>ruské</a:t>
            </a:r>
            <a:r>
              <a:rPr lang="en-US" dirty="0"/>
              <a:t> </a:t>
            </a:r>
            <a:r>
              <a:rPr lang="en-US" dirty="0" err="1"/>
              <a:t>zázračné</a:t>
            </a:r>
            <a:r>
              <a:rPr lang="en-US" dirty="0"/>
              <a:t> </a:t>
            </a:r>
            <a:r>
              <a:rPr lang="en-US" dirty="0" err="1"/>
              <a:t>pohádky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základě</a:t>
            </a:r>
            <a:r>
              <a:rPr lang="en-US" dirty="0"/>
              <a:t> </a:t>
            </a:r>
            <a:r>
              <a:rPr lang="en-US" dirty="0" err="1"/>
              <a:t>sedmi</a:t>
            </a:r>
            <a:r>
              <a:rPr lang="en-US" dirty="0"/>
              <a:t> </a:t>
            </a:r>
            <a:r>
              <a:rPr lang="en-US" dirty="0" err="1"/>
              <a:t>základních</a:t>
            </a:r>
            <a:r>
              <a:rPr lang="en-US" dirty="0"/>
              <a:t> </a:t>
            </a:r>
            <a:r>
              <a:rPr lang="en-US" dirty="0" err="1"/>
              <a:t>rolí</a:t>
            </a:r>
            <a:r>
              <a:rPr lang="en-US" dirty="0"/>
              <a:t> (</a:t>
            </a:r>
            <a:r>
              <a:rPr lang="en-US" dirty="0" err="1"/>
              <a:t>dárce</a:t>
            </a:r>
            <a:r>
              <a:rPr lang="en-US" dirty="0"/>
              <a:t>, </a:t>
            </a:r>
            <a:r>
              <a:rPr lang="en-US" dirty="0" err="1"/>
              <a:t>škůdce</a:t>
            </a:r>
            <a:r>
              <a:rPr lang="en-US" dirty="0"/>
              <a:t>, </a:t>
            </a:r>
            <a:r>
              <a:rPr lang="en-US" dirty="0" err="1"/>
              <a:t>pomocník</a:t>
            </a:r>
            <a:r>
              <a:rPr lang="en-US" dirty="0"/>
              <a:t>, </a:t>
            </a:r>
            <a:r>
              <a:rPr lang="en-US" dirty="0" err="1"/>
              <a:t>hledaná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, </a:t>
            </a:r>
            <a:r>
              <a:rPr lang="en-US" dirty="0" err="1"/>
              <a:t>odesílatel</a:t>
            </a:r>
            <a:r>
              <a:rPr lang="en-US" dirty="0"/>
              <a:t>, </a:t>
            </a:r>
            <a:r>
              <a:rPr lang="en-US" dirty="0" err="1"/>
              <a:t>hrdina</a:t>
            </a:r>
            <a:r>
              <a:rPr lang="en-US" dirty="0"/>
              <a:t>, </a:t>
            </a:r>
            <a:r>
              <a:rPr lang="en-US" dirty="0" err="1"/>
              <a:t>nepravý</a:t>
            </a:r>
            <a:r>
              <a:rPr lang="en-US" dirty="0"/>
              <a:t> </a:t>
            </a:r>
            <a:r>
              <a:rPr lang="en-US" dirty="0" err="1"/>
              <a:t>hrdina</a:t>
            </a:r>
            <a:r>
              <a:rPr lang="en-US" dirty="0"/>
              <a:t>) a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kombinací</a:t>
            </a:r>
            <a:r>
              <a:rPr lang="en-US" dirty="0"/>
              <a:t>. </a:t>
            </a:r>
            <a:r>
              <a:rPr lang="en-US" dirty="0" err="1"/>
              <a:t>Jednotlivé</a:t>
            </a:r>
            <a:r>
              <a:rPr lang="en-US" dirty="0"/>
              <a:t> </a:t>
            </a:r>
            <a:r>
              <a:rPr lang="en-US" dirty="0" err="1"/>
              <a:t>postavy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do </a:t>
            </a:r>
            <a:r>
              <a:rPr lang="en-US" dirty="0" err="1"/>
              <a:t>těchto</a:t>
            </a:r>
            <a:r>
              <a:rPr lang="en-US" dirty="0"/>
              <a:t> </a:t>
            </a:r>
            <a:r>
              <a:rPr lang="en-US" dirty="0" err="1"/>
              <a:t>sedmi</a:t>
            </a:r>
            <a:r>
              <a:rPr lang="en-US" dirty="0"/>
              <a:t> </a:t>
            </a:r>
            <a:r>
              <a:rPr lang="en-US" dirty="0" err="1"/>
              <a:t>kategorií</a:t>
            </a:r>
            <a:r>
              <a:rPr lang="en-US" dirty="0"/>
              <a:t> </a:t>
            </a:r>
            <a:r>
              <a:rPr lang="en-US" dirty="0" err="1"/>
              <a:t>rozčleněny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základě</a:t>
            </a:r>
            <a:r>
              <a:rPr lang="en-US" dirty="0"/>
              <a:t> </a:t>
            </a:r>
            <a:r>
              <a:rPr lang="en-US" dirty="0" err="1"/>
              <a:t>společných</a:t>
            </a:r>
            <a:r>
              <a:rPr lang="en-US" dirty="0"/>
              <a:t> </a:t>
            </a:r>
            <a:r>
              <a:rPr lang="en-US" dirty="0" err="1"/>
              <a:t>okruhů</a:t>
            </a:r>
            <a:r>
              <a:rPr lang="en-US" dirty="0"/>
              <a:t> </a:t>
            </a:r>
            <a:r>
              <a:rPr lang="en-US" dirty="0" err="1"/>
              <a:t>jednání</a:t>
            </a:r>
            <a:r>
              <a:rPr lang="en-US" dirty="0"/>
              <a:t> </a:t>
            </a:r>
            <a:r>
              <a:rPr lang="en-US" dirty="0" err="1"/>
              <a:t>typických</a:t>
            </a:r>
            <a:r>
              <a:rPr lang="en-US" dirty="0"/>
              <a:t> pro </a:t>
            </a:r>
            <a:r>
              <a:rPr lang="en-US" dirty="0" err="1"/>
              <a:t>postavy</a:t>
            </a:r>
            <a:r>
              <a:rPr lang="en-US" dirty="0"/>
              <a:t> </a:t>
            </a:r>
            <a:r>
              <a:rPr lang="en-US" dirty="0" err="1"/>
              <a:t>pohádkové</a:t>
            </a:r>
            <a:r>
              <a:rPr lang="en-US" dirty="0"/>
              <a:t>: „</a:t>
            </a:r>
            <a:r>
              <a:rPr lang="en-US" dirty="0" err="1"/>
              <a:t>můžeme</a:t>
            </a:r>
            <a:r>
              <a:rPr lang="en-US" dirty="0"/>
              <a:t> </a:t>
            </a:r>
            <a:r>
              <a:rPr lang="en-US" dirty="0" err="1"/>
              <a:t>ukázat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četné</a:t>
            </a:r>
            <a:r>
              <a:rPr lang="en-US" dirty="0"/>
              <a:t> </a:t>
            </a:r>
            <a:r>
              <a:rPr lang="en-US" dirty="0" err="1"/>
              <a:t>funkce</a:t>
            </a:r>
            <a:r>
              <a:rPr lang="en-US" dirty="0"/>
              <a:t> se </a:t>
            </a:r>
            <a:r>
              <a:rPr lang="en-US" dirty="0" err="1"/>
              <a:t>logicky</a:t>
            </a:r>
            <a:r>
              <a:rPr lang="en-US" dirty="0"/>
              <a:t> </a:t>
            </a:r>
            <a:r>
              <a:rPr lang="en-US" dirty="0" err="1"/>
              <a:t>sjednocují</a:t>
            </a:r>
            <a:r>
              <a:rPr lang="en-US" dirty="0"/>
              <a:t> do </a:t>
            </a:r>
            <a:r>
              <a:rPr lang="en-US" dirty="0" err="1"/>
              <a:t>jistých</a:t>
            </a:r>
            <a:r>
              <a:rPr lang="en-US" dirty="0"/>
              <a:t> </a:t>
            </a:r>
            <a:r>
              <a:rPr lang="en-US" dirty="0" err="1"/>
              <a:t>okruhů</a:t>
            </a:r>
            <a:r>
              <a:rPr lang="en-US" dirty="0"/>
              <a:t>. </a:t>
            </a:r>
            <a:r>
              <a:rPr lang="en-US" dirty="0" err="1"/>
              <a:t>Tyto</a:t>
            </a:r>
            <a:r>
              <a:rPr lang="en-US" dirty="0"/>
              <a:t> </a:t>
            </a:r>
            <a:r>
              <a:rPr lang="en-US" dirty="0" err="1"/>
              <a:t>okruhy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svém</a:t>
            </a:r>
            <a:r>
              <a:rPr lang="en-US" dirty="0"/>
              <a:t> </a:t>
            </a:r>
            <a:r>
              <a:rPr lang="en-US" dirty="0" err="1"/>
              <a:t>celku</a:t>
            </a:r>
            <a:r>
              <a:rPr lang="en-US" dirty="0"/>
              <a:t> </a:t>
            </a:r>
            <a:r>
              <a:rPr lang="en-US" dirty="0" err="1"/>
              <a:t>odpovídají</a:t>
            </a:r>
            <a:r>
              <a:rPr lang="en-US" dirty="0"/>
              <a:t> </a:t>
            </a:r>
            <a:r>
              <a:rPr lang="en-US" dirty="0" err="1"/>
              <a:t>vykonavatelům</a:t>
            </a:r>
            <a:r>
              <a:rPr lang="en-US" dirty="0"/>
              <a:t>“ (70)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„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dalším</a:t>
            </a:r>
            <a:r>
              <a:rPr lang="en-US" dirty="0"/>
              <a:t> </a:t>
            </a:r>
            <a:r>
              <a:rPr lang="en-US" dirty="0" err="1"/>
              <a:t>zkoumání</a:t>
            </a:r>
            <a:r>
              <a:rPr lang="en-US" dirty="0"/>
              <a:t> </a:t>
            </a:r>
            <a:r>
              <a:rPr lang="en-US" dirty="0" err="1"/>
              <a:t>zjišťujeme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pohádkové</a:t>
            </a:r>
            <a:r>
              <a:rPr lang="en-US" dirty="0"/>
              <a:t> </a:t>
            </a:r>
            <a:r>
              <a:rPr lang="en-US" dirty="0" err="1"/>
              <a:t>postavy</a:t>
            </a:r>
            <a:r>
              <a:rPr lang="en-US" dirty="0"/>
              <a:t>, </a:t>
            </a:r>
            <a:r>
              <a:rPr lang="en-US" dirty="0" err="1"/>
              <a:t>ať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jakkoli</a:t>
            </a:r>
            <a:r>
              <a:rPr lang="en-US" dirty="0"/>
              <a:t> </a:t>
            </a:r>
            <a:r>
              <a:rPr lang="en-US" dirty="0" err="1"/>
              <a:t>rozmanité</a:t>
            </a:r>
            <a:r>
              <a:rPr lang="en-US" dirty="0"/>
              <a:t>, </a:t>
            </a:r>
            <a:r>
              <a:rPr lang="en-US" dirty="0" err="1"/>
              <a:t>často</a:t>
            </a:r>
            <a:r>
              <a:rPr lang="en-US" dirty="0"/>
              <a:t> </a:t>
            </a:r>
            <a:r>
              <a:rPr lang="en-US" i="1" dirty="0" err="1"/>
              <a:t>dělají</a:t>
            </a:r>
            <a:r>
              <a:rPr lang="en-US" dirty="0"/>
              <a:t> </a:t>
            </a:r>
            <a:r>
              <a:rPr lang="en-US" dirty="0" err="1"/>
              <a:t>jedno</a:t>
            </a:r>
            <a:r>
              <a:rPr lang="en-US" dirty="0"/>
              <a:t> a </a:t>
            </a:r>
            <a:r>
              <a:rPr lang="en-US" dirty="0" err="1"/>
              <a:t>totéž</a:t>
            </a:r>
            <a:r>
              <a:rPr lang="en-US" dirty="0"/>
              <a:t>. </a:t>
            </a:r>
            <a:r>
              <a:rPr lang="en-US" dirty="0" err="1"/>
              <a:t>Způsob</a:t>
            </a:r>
            <a:r>
              <a:rPr lang="en-US" dirty="0"/>
              <a:t> </a:t>
            </a:r>
            <a:r>
              <a:rPr lang="en-US" dirty="0" err="1"/>
              <a:t>realizace</a:t>
            </a:r>
            <a:r>
              <a:rPr lang="en-US" dirty="0"/>
              <a:t> </a:t>
            </a:r>
            <a:r>
              <a:rPr lang="en-US" dirty="0" err="1"/>
              <a:t>funkcí</a:t>
            </a:r>
            <a:r>
              <a:rPr lang="en-US" dirty="0"/>
              <a:t> se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měnit</a:t>
            </a:r>
            <a:r>
              <a:rPr lang="en-US" dirty="0"/>
              <a:t>: </a:t>
            </a:r>
            <a:r>
              <a:rPr lang="en-US" dirty="0" err="1"/>
              <a:t>představuje</a:t>
            </a:r>
            <a:r>
              <a:rPr lang="en-US" dirty="0"/>
              <a:t> </a:t>
            </a:r>
            <a:r>
              <a:rPr lang="en-US" dirty="0" err="1"/>
              <a:t>variabilní</a:t>
            </a:r>
            <a:r>
              <a:rPr lang="en-US" dirty="0"/>
              <a:t> </a:t>
            </a:r>
            <a:r>
              <a:rPr lang="en-US" dirty="0" err="1"/>
              <a:t>veličinu</a:t>
            </a:r>
            <a:r>
              <a:rPr lang="en-US" dirty="0"/>
              <a:t>“ </a:t>
            </a:r>
            <a:r>
              <a:rPr lang="en-US" dirty="0" smtClean="0"/>
              <a:t>(27)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218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</a:t>
            </a:r>
            <a:r>
              <a:rPr lang="en-US" dirty="0" err="1" smtClean="0"/>
              <a:t>uská</a:t>
            </a:r>
            <a:r>
              <a:rPr lang="en-US" dirty="0" smtClean="0"/>
              <a:t> </a:t>
            </a:r>
            <a:r>
              <a:rPr lang="en-US" dirty="0" err="1" smtClean="0"/>
              <a:t>formální</a:t>
            </a:r>
            <a:r>
              <a:rPr lang="en-US" dirty="0" smtClean="0"/>
              <a:t> </a:t>
            </a:r>
            <a:r>
              <a:rPr lang="en-US" dirty="0" err="1" smtClean="0"/>
              <a:t>škola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vliv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</a:t>
            </a:r>
            <a:r>
              <a:rPr lang="en-US" dirty="0" err="1" smtClean="0"/>
              <a:t>ystémové</a:t>
            </a:r>
            <a:r>
              <a:rPr lang="en-US" dirty="0" smtClean="0"/>
              <a:t> </a:t>
            </a:r>
            <a:r>
              <a:rPr lang="en-US" dirty="0" err="1" smtClean="0"/>
              <a:t>uchopení</a:t>
            </a:r>
            <a:r>
              <a:rPr lang="en-US" dirty="0" smtClean="0"/>
              <a:t> </a:t>
            </a:r>
            <a:r>
              <a:rPr lang="en-US" dirty="0" err="1" smtClean="0"/>
              <a:t>vyprývění</a:t>
            </a:r>
            <a:endParaRPr lang="en-US" dirty="0" smtClean="0"/>
          </a:p>
          <a:p>
            <a:r>
              <a:rPr lang="en-US" dirty="0" err="1"/>
              <a:t>č</a:t>
            </a:r>
            <a:r>
              <a:rPr lang="en-US" dirty="0" err="1" smtClean="0"/>
              <a:t>eskoslovenský</a:t>
            </a:r>
            <a:r>
              <a:rPr lang="en-US" dirty="0" smtClean="0"/>
              <a:t> </a:t>
            </a:r>
            <a:r>
              <a:rPr lang="en-US" dirty="0" err="1" smtClean="0"/>
              <a:t>strukturalismus</a:t>
            </a:r>
            <a:endParaRPr lang="en-US" dirty="0" smtClean="0"/>
          </a:p>
          <a:p>
            <a:r>
              <a:rPr lang="en-US" dirty="0" err="1"/>
              <a:t>f</a:t>
            </a:r>
            <a:r>
              <a:rPr lang="en-US" dirty="0" err="1" smtClean="0"/>
              <a:t>rancouzská</a:t>
            </a:r>
            <a:r>
              <a:rPr lang="en-US" dirty="0" smtClean="0"/>
              <a:t> naratologie</a:t>
            </a:r>
          </a:p>
          <a:p>
            <a:r>
              <a:rPr lang="en-US" dirty="0" err="1"/>
              <a:t>n</a:t>
            </a:r>
            <a:r>
              <a:rPr lang="en-US" dirty="0" err="1" smtClean="0"/>
              <a:t>arativní</a:t>
            </a:r>
            <a:r>
              <a:rPr lang="en-US" dirty="0" smtClean="0"/>
              <a:t> </a:t>
            </a:r>
            <a:r>
              <a:rPr lang="en-US" dirty="0" err="1" smtClean="0"/>
              <a:t>gramatiky</a:t>
            </a:r>
            <a:endParaRPr lang="en-US" dirty="0" smtClean="0"/>
          </a:p>
          <a:p>
            <a:r>
              <a:rPr lang="en-US" dirty="0" err="1"/>
              <a:t>k</a:t>
            </a:r>
            <a:r>
              <a:rPr lang="en-US" dirty="0" err="1" smtClean="0"/>
              <a:t>onkrétní</a:t>
            </a:r>
            <a:r>
              <a:rPr lang="en-US" dirty="0" smtClean="0"/>
              <a:t> </a:t>
            </a:r>
            <a:r>
              <a:rPr lang="en-US" dirty="0" err="1" smtClean="0"/>
              <a:t>nástroje</a:t>
            </a:r>
            <a:r>
              <a:rPr lang="en-US" dirty="0" smtClean="0"/>
              <a:t> k </a:t>
            </a:r>
            <a:r>
              <a:rPr lang="en-US" dirty="0" err="1" smtClean="0"/>
              <a:t>analýze</a:t>
            </a:r>
            <a:r>
              <a:rPr lang="en-US" dirty="0" smtClean="0"/>
              <a:t> </a:t>
            </a:r>
            <a:r>
              <a:rPr lang="en-US" dirty="0" err="1" smtClean="0"/>
              <a:t>vyprávění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909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</a:t>
            </a:r>
            <a:r>
              <a:rPr lang="en-US" dirty="0" err="1" smtClean="0"/>
              <a:t>uská</a:t>
            </a:r>
            <a:r>
              <a:rPr lang="en-US" dirty="0" smtClean="0"/>
              <a:t> </a:t>
            </a:r>
            <a:r>
              <a:rPr lang="en-US" dirty="0" err="1" smtClean="0"/>
              <a:t>formální</a:t>
            </a:r>
            <a:r>
              <a:rPr lang="en-US" dirty="0" smtClean="0"/>
              <a:t> </a:t>
            </a:r>
            <a:r>
              <a:rPr lang="en-US" dirty="0" err="1" smtClean="0"/>
              <a:t>škola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různorodá</a:t>
            </a:r>
            <a:r>
              <a:rPr lang="en-US" dirty="0"/>
              <a:t> </a:t>
            </a:r>
            <a:r>
              <a:rPr lang="en-US" dirty="0" err="1"/>
              <a:t>skupina</a:t>
            </a:r>
            <a:r>
              <a:rPr lang="en-US" dirty="0"/>
              <a:t> </a:t>
            </a:r>
            <a:r>
              <a:rPr lang="en-US" dirty="0" err="1"/>
              <a:t>badatelů</a:t>
            </a:r>
            <a:r>
              <a:rPr lang="en-US" dirty="0"/>
              <a:t>, </a:t>
            </a:r>
            <a:r>
              <a:rPr lang="en-US" dirty="0" err="1"/>
              <a:t>jejichž</a:t>
            </a:r>
            <a:r>
              <a:rPr lang="en-US" dirty="0"/>
              <a:t> </a:t>
            </a:r>
            <a:r>
              <a:rPr lang="en-US" dirty="0" err="1"/>
              <a:t>sjednocujícím</a:t>
            </a:r>
            <a:r>
              <a:rPr lang="en-US" dirty="0"/>
              <a:t> </a:t>
            </a:r>
            <a:r>
              <a:rPr lang="en-US" dirty="0" err="1"/>
              <a:t>faktorem</a:t>
            </a:r>
            <a:r>
              <a:rPr lang="en-US" dirty="0"/>
              <a:t> je </a:t>
            </a:r>
            <a:r>
              <a:rPr lang="en-US" dirty="0" err="1" smtClean="0"/>
              <a:t>snaha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vytvoření</a:t>
            </a:r>
            <a:r>
              <a:rPr lang="en-US" dirty="0"/>
              <a:t> </a:t>
            </a:r>
            <a:r>
              <a:rPr lang="en-US" dirty="0" err="1" smtClean="0"/>
              <a:t>systému</a:t>
            </a:r>
            <a:r>
              <a:rPr lang="en-US" dirty="0"/>
              <a:t>, </a:t>
            </a:r>
            <a:r>
              <a:rPr lang="en-US" dirty="0" err="1"/>
              <a:t>kterým</a:t>
            </a:r>
            <a:r>
              <a:rPr lang="en-US" dirty="0"/>
              <a:t> by </a:t>
            </a:r>
            <a:r>
              <a:rPr lang="en-US" dirty="0" err="1"/>
              <a:t>bylo</a:t>
            </a:r>
            <a:r>
              <a:rPr lang="en-US" dirty="0"/>
              <a:t> </a:t>
            </a:r>
            <a:r>
              <a:rPr lang="en-US" dirty="0" err="1"/>
              <a:t>možné</a:t>
            </a:r>
            <a:r>
              <a:rPr lang="en-US" dirty="0"/>
              <a:t> </a:t>
            </a:r>
            <a:r>
              <a:rPr lang="en-US" dirty="0" err="1"/>
              <a:t>podchytit</a:t>
            </a:r>
            <a:r>
              <a:rPr lang="en-US" dirty="0"/>
              <a:t> </a:t>
            </a:r>
            <a:r>
              <a:rPr lang="en-US" dirty="0" err="1"/>
              <a:t>nejširší</a:t>
            </a:r>
            <a:r>
              <a:rPr lang="en-US" dirty="0"/>
              <a:t> </a:t>
            </a:r>
            <a:r>
              <a:rPr lang="en-US" dirty="0" err="1"/>
              <a:t>spektrum</a:t>
            </a:r>
            <a:r>
              <a:rPr lang="en-US" dirty="0"/>
              <a:t> </a:t>
            </a:r>
            <a:r>
              <a:rPr lang="en-US" dirty="0" err="1"/>
              <a:t>literárních</a:t>
            </a:r>
            <a:r>
              <a:rPr lang="en-US" dirty="0"/>
              <a:t> </a:t>
            </a:r>
            <a:r>
              <a:rPr lang="en-US" dirty="0" err="1"/>
              <a:t>jevů</a:t>
            </a:r>
            <a:r>
              <a:rPr lang="en-US" dirty="0"/>
              <a:t> </a:t>
            </a:r>
            <a:r>
              <a:rPr lang="en-US" dirty="0" err="1"/>
              <a:t>nově</a:t>
            </a:r>
            <a:r>
              <a:rPr lang="en-US" dirty="0"/>
              <a:t> a </a:t>
            </a:r>
            <a:r>
              <a:rPr lang="en-US" dirty="0" err="1" smtClean="0"/>
              <a:t>jinak</a:t>
            </a:r>
            <a:endParaRPr lang="en-US" dirty="0" smtClean="0"/>
          </a:p>
          <a:p>
            <a:r>
              <a:rPr lang="en-US" dirty="0" err="1"/>
              <a:t>p</a:t>
            </a:r>
            <a:r>
              <a:rPr lang="en-US" dirty="0" err="1" smtClean="0"/>
              <a:t>okus</a:t>
            </a:r>
            <a:r>
              <a:rPr lang="en-US" dirty="0" smtClean="0"/>
              <a:t> o </a:t>
            </a:r>
            <a:r>
              <a:rPr lang="en-US" dirty="0" err="1" smtClean="0"/>
              <a:t>uchopení</a:t>
            </a:r>
            <a:r>
              <a:rPr lang="en-US" dirty="0" smtClean="0"/>
              <a:t> </a:t>
            </a:r>
            <a:r>
              <a:rPr lang="en-US" dirty="0" err="1"/>
              <a:t>avantgardní</a:t>
            </a:r>
            <a:r>
              <a:rPr lang="en-US" dirty="0"/>
              <a:t> </a:t>
            </a:r>
            <a:r>
              <a:rPr lang="en-US" dirty="0" err="1" smtClean="0"/>
              <a:t>literaturyty</a:t>
            </a:r>
            <a:r>
              <a:rPr lang="en-US" dirty="0" smtClean="0"/>
              <a:t> </a:t>
            </a:r>
            <a:r>
              <a:rPr lang="en-US" dirty="0" err="1"/>
              <a:t>ovlivněné</a:t>
            </a:r>
            <a:r>
              <a:rPr lang="en-US" dirty="0"/>
              <a:t> </a:t>
            </a:r>
            <a:r>
              <a:rPr lang="en-US" dirty="0" err="1"/>
              <a:t>symbolismem</a:t>
            </a:r>
            <a:r>
              <a:rPr lang="en-US" dirty="0"/>
              <a:t> a </a:t>
            </a:r>
            <a:r>
              <a:rPr lang="en-US" dirty="0" err="1" smtClean="0"/>
              <a:t>futurismem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/>
              <a:t>z</a:t>
            </a:r>
            <a:r>
              <a:rPr lang="en-US" dirty="0" err="1" smtClean="0"/>
              <a:t>aměření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literární</a:t>
            </a:r>
            <a:r>
              <a:rPr lang="en-US" dirty="0" smtClean="0"/>
              <a:t> </a:t>
            </a:r>
            <a:r>
              <a:rPr lang="en-US" dirty="0" err="1" smtClean="0"/>
              <a:t>umělecké</a:t>
            </a:r>
            <a:r>
              <a:rPr lang="en-US" dirty="0" smtClean="0"/>
              <a:t> </a:t>
            </a:r>
            <a:r>
              <a:rPr lang="en-US" dirty="0" err="1" smtClean="0"/>
              <a:t>dílo</a:t>
            </a:r>
            <a:r>
              <a:rPr lang="en-US" dirty="0" smtClean="0"/>
              <a:t> a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vývoj</a:t>
            </a:r>
            <a:r>
              <a:rPr lang="en-US" dirty="0" smtClean="0"/>
              <a:t> </a:t>
            </a:r>
            <a:r>
              <a:rPr lang="en-US" dirty="0" err="1" smtClean="0"/>
              <a:t>literatury</a:t>
            </a:r>
            <a:endParaRPr lang="en-US" dirty="0" smtClean="0"/>
          </a:p>
          <a:p>
            <a:r>
              <a:rPr lang="en-US" dirty="0" err="1" smtClean="0"/>
              <a:t>Zkoumání</a:t>
            </a:r>
            <a:r>
              <a:rPr lang="en-US" dirty="0" smtClean="0"/>
              <a:t> </a:t>
            </a:r>
            <a:r>
              <a:rPr lang="en-US" dirty="0" err="1" smtClean="0"/>
              <a:t>literatury</a:t>
            </a:r>
            <a:r>
              <a:rPr lang="en-US" dirty="0" smtClean="0"/>
              <a:t> </a:t>
            </a:r>
            <a:r>
              <a:rPr lang="en-US" dirty="0" err="1" smtClean="0"/>
              <a:t>jakožto</a:t>
            </a:r>
            <a:r>
              <a:rPr lang="en-US" dirty="0" smtClean="0"/>
              <a:t> </a:t>
            </a:r>
            <a:r>
              <a:rPr lang="en-US" dirty="0" err="1" smtClean="0"/>
              <a:t>literatury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197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</a:t>
            </a:r>
            <a:r>
              <a:rPr lang="en-US" dirty="0" err="1" smtClean="0"/>
              <a:t>uská</a:t>
            </a:r>
            <a:r>
              <a:rPr lang="en-US" dirty="0" smtClean="0"/>
              <a:t> </a:t>
            </a:r>
            <a:r>
              <a:rPr lang="en-US" dirty="0" err="1" smtClean="0"/>
              <a:t>formální</a:t>
            </a:r>
            <a:r>
              <a:rPr lang="en-US" dirty="0" smtClean="0"/>
              <a:t> </a:t>
            </a:r>
            <a:r>
              <a:rPr lang="en-US" dirty="0" err="1" smtClean="0"/>
              <a:t>škola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vymezení</a:t>
            </a:r>
            <a:r>
              <a:rPr lang="en-US" dirty="0" smtClean="0"/>
              <a:t> </a:t>
            </a:r>
            <a:r>
              <a:rPr lang="en-US" i="1" dirty="0"/>
              <a:t>identity</a:t>
            </a:r>
            <a:r>
              <a:rPr lang="en-US" dirty="0"/>
              <a:t> </a:t>
            </a:r>
            <a:r>
              <a:rPr lang="en-US" i="1" dirty="0" err="1"/>
              <a:t>literatury</a:t>
            </a:r>
            <a:r>
              <a:rPr lang="en-US" dirty="0"/>
              <a:t> – </a:t>
            </a:r>
            <a:r>
              <a:rPr lang="en-US" dirty="0" err="1"/>
              <a:t>literatura</a:t>
            </a:r>
            <a:r>
              <a:rPr lang="en-US" dirty="0"/>
              <a:t> je </a:t>
            </a:r>
            <a:r>
              <a:rPr lang="en-US" dirty="0" err="1" smtClean="0"/>
              <a:t>specifickým</a:t>
            </a:r>
            <a:r>
              <a:rPr lang="en-US" dirty="0" smtClean="0"/>
              <a:t> </a:t>
            </a:r>
            <a:r>
              <a:rPr lang="en-US" dirty="0" err="1"/>
              <a:t>fenoménem</a:t>
            </a:r>
            <a:r>
              <a:rPr lang="en-US" dirty="0"/>
              <a:t> </a:t>
            </a:r>
            <a:r>
              <a:rPr lang="en-US" dirty="0" err="1"/>
              <a:t>podléhajícím</a:t>
            </a:r>
            <a:r>
              <a:rPr lang="en-US" dirty="0"/>
              <a:t> </a:t>
            </a:r>
            <a:r>
              <a:rPr lang="en-US" dirty="0" err="1"/>
              <a:t>svým</a:t>
            </a:r>
            <a:r>
              <a:rPr lang="en-US" dirty="0"/>
              <a:t> </a:t>
            </a:r>
            <a:r>
              <a:rPr lang="en-US" dirty="0" err="1"/>
              <a:t>vlastním</a:t>
            </a:r>
            <a:r>
              <a:rPr lang="en-US" dirty="0"/>
              <a:t> (</a:t>
            </a:r>
            <a:r>
              <a:rPr lang="en-US" dirty="0" err="1"/>
              <a:t>imanentním</a:t>
            </a:r>
            <a:r>
              <a:rPr lang="en-US" dirty="0"/>
              <a:t>) </a:t>
            </a:r>
            <a:r>
              <a:rPr lang="en-US" dirty="0" err="1"/>
              <a:t>pravidlům</a:t>
            </a:r>
            <a:r>
              <a:rPr lang="en-US" dirty="0"/>
              <a:t>, </a:t>
            </a:r>
            <a:r>
              <a:rPr lang="en-US" dirty="0" err="1"/>
              <a:t>která</a:t>
            </a:r>
            <a:r>
              <a:rPr lang="en-US" dirty="0"/>
              <a:t> </a:t>
            </a:r>
            <a:r>
              <a:rPr lang="en-US" dirty="0" err="1"/>
              <a:t>nejsou</a:t>
            </a:r>
            <a:r>
              <a:rPr lang="en-US" dirty="0"/>
              <a:t> </a:t>
            </a:r>
            <a:r>
              <a:rPr lang="en-US" dirty="0" err="1"/>
              <a:t>odvoditelná</a:t>
            </a:r>
            <a:r>
              <a:rPr lang="en-US" dirty="0"/>
              <a:t> z </a:t>
            </a:r>
            <a:r>
              <a:rPr lang="en-US" dirty="0" err="1"/>
              <a:t>okolní</a:t>
            </a:r>
            <a:r>
              <a:rPr lang="en-US" dirty="0"/>
              <a:t> </a:t>
            </a:r>
            <a:r>
              <a:rPr lang="en-US" dirty="0" err="1"/>
              <a:t>mimoliterární</a:t>
            </a:r>
            <a:r>
              <a:rPr lang="en-US" dirty="0"/>
              <a:t> </a:t>
            </a:r>
            <a:r>
              <a:rPr lang="en-US" dirty="0" err="1"/>
              <a:t>skutečnosti</a:t>
            </a:r>
            <a:r>
              <a:rPr lang="en-US" dirty="0"/>
              <a:t> a </a:t>
            </a:r>
            <a:r>
              <a:rPr lang="en-US" dirty="0" err="1"/>
              <a:t>kauzálně</a:t>
            </a:r>
            <a:r>
              <a:rPr lang="en-US" dirty="0"/>
              <a:t> </a:t>
            </a:r>
            <a:r>
              <a:rPr lang="en-US" dirty="0" err="1"/>
              <a:t>nezávisí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mimoliterárních</a:t>
            </a:r>
            <a:r>
              <a:rPr lang="en-US" dirty="0"/>
              <a:t> </a:t>
            </a:r>
            <a:r>
              <a:rPr lang="en-US" dirty="0" err="1" smtClean="0"/>
              <a:t>vlivech</a:t>
            </a:r>
            <a:endParaRPr lang="en-US" dirty="0" smtClean="0"/>
          </a:p>
          <a:p>
            <a:r>
              <a:rPr lang="en-US" dirty="0" err="1" smtClean="0"/>
              <a:t>Literatura</a:t>
            </a:r>
            <a:r>
              <a:rPr lang="en-US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zkoumána</a:t>
            </a:r>
            <a:r>
              <a:rPr lang="en-US" dirty="0" smtClean="0"/>
              <a:t> </a:t>
            </a:r>
            <a:r>
              <a:rPr lang="en-US" dirty="0"/>
              <a:t>„</a:t>
            </a:r>
            <a:r>
              <a:rPr lang="en-US" dirty="0" err="1"/>
              <a:t>odříznuta</a:t>
            </a:r>
            <a:r>
              <a:rPr lang="en-US" dirty="0"/>
              <a:t>“ od </a:t>
            </a:r>
            <a:r>
              <a:rPr lang="en-US" dirty="0" err="1"/>
              <a:t>simplifikujících</a:t>
            </a:r>
            <a:r>
              <a:rPr lang="en-US" dirty="0"/>
              <a:t> </a:t>
            </a:r>
            <a:r>
              <a:rPr lang="en-US" dirty="0" err="1"/>
              <a:t>psychologických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sociologických</a:t>
            </a:r>
            <a:r>
              <a:rPr lang="en-US" dirty="0"/>
              <a:t> </a:t>
            </a:r>
            <a:r>
              <a:rPr lang="en-US" dirty="0" err="1" smtClean="0"/>
              <a:t>interpretací</a:t>
            </a:r>
            <a:endParaRPr lang="en-US" dirty="0" smtClean="0"/>
          </a:p>
          <a:p>
            <a:r>
              <a:rPr lang="en-US" dirty="0" err="1"/>
              <a:t>l</a:t>
            </a:r>
            <a:r>
              <a:rPr lang="en-US" dirty="0" err="1" smtClean="0"/>
              <a:t>iteratura</a:t>
            </a:r>
            <a:r>
              <a:rPr lang="en-US" dirty="0" smtClean="0"/>
              <a:t> </a:t>
            </a:r>
            <a:r>
              <a:rPr lang="en-US" dirty="0" err="1"/>
              <a:t>používá</a:t>
            </a:r>
            <a:r>
              <a:rPr lang="en-US" dirty="0"/>
              <a:t> </a:t>
            </a:r>
            <a:r>
              <a:rPr lang="en-US" dirty="0" err="1"/>
              <a:t>vlastní</a:t>
            </a:r>
            <a:r>
              <a:rPr lang="en-US" dirty="0"/>
              <a:t> </a:t>
            </a:r>
            <a:r>
              <a:rPr lang="en-US" dirty="0" err="1"/>
              <a:t>jazyk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je </a:t>
            </a:r>
            <a:r>
              <a:rPr lang="en-US" dirty="0" err="1"/>
              <a:t>odlišný</a:t>
            </a:r>
            <a:r>
              <a:rPr lang="en-US" dirty="0"/>
              <a:t> od </a:t>
            </a:r>
            <a:r>
              <a:rPr lang="en-US" dirty="0" err="1"/>
              <a:t>jazyka</a:t>
            </a:r>
            <a:r>
              <a:rPr lang="en-US" dirty="0"/>
              <a:t> </a:t>
            </a:r>
            <a:r>
              <a:rPr lang="en-US" dirty="0" err="1"/>
              <a:t>každodenní</a:t>
            </a:r>
            <a:r>
              <a:rPr lang="en-US" dirty="0"/>
              <a:t> </a:t>
            </a:r>
            <a:r>
              <a:rPr lang="en-US" dirty="0" err="1"/>
              <a:t>skutečnosti</a:t>
            </a:r>
            <a:r>
              <a:rPr lang="en-US" dirty="0"/>
              <a:t> a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zakládá</a:t>
            </a:r>
            <a:r>
              <a:rPr lang="en-US" dirty="0"/>
              <a:t> </a:t>
            </a:r>
            <a:r>
              <a:rPr lang="en-US" dirty="0" err="1"/>
              <a:t>její</a:t>
            </a:r>
            <a:r>
              <a:rPr lang="en-US" dirty="0"/>
              <a:t> </a:t>
            </a:r>
            <a:r>
              <a:rPr lang="en-US" dirty="0" err="1"/>
              <a:t>identitu</a:t>
            </a:r>
            <a:r>
              <a:rPr lang="en-US" dirty="0"/>
              <a:t> – </a:t>
            </a:r>
            <a:r>
              <a:rPr lang="en-US" dirty="0" err="1"/>
              <a:t>jazyk</a:t>
            </a:r>
            <a:r>
              <a:rPr lang="en-US" dirty="0"/>
              <a:t> </a:t>
            </a:r>
            <a:r>
              <a:rPr lang="en-US" dirty="0" err="1"/>
              <a:t>zaumný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 smtClean="0"/>
              <a:t>básnický</a:t>
            </a:r>
            <a:endParaRPr lang="en-US" dirty="0" smtClean="0"/>
          </a:p>
          <a:p>
            <a:r>
              <a:rPr lang="en-US" dirty="0" err="1"/>
              <a:t>jazyk</a:t>
            </a:r>
            <a:r>
              <a:rPr lang="en-US" dirty="0"/>
              <a:t> </a:t>
            </a:r>
            <a:r>
              <a:rPr lang="en-US" dirty="0" err="1"/>
              <a:t>vstupující</a:t>
            </a:r>
            <a:r>
              <a:rPr lang="en-US" dirty="0"/>
              <a:t> do </a:t>
            </a:r>
            <a:r>
              <a:rPr lang="en-US" dirty="0" err="1"/>
              <a:t>literárního</a:t>
            </a:r>
            <a:r>
              <a:rPr lang="en-US" dirty="0"/>
              <a:t> </a:t>
            </a:r>
            <a:r>
              <a:rPr lang="en-US" dirty="0" err="1"/>
              <a:t>díla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materiál</a:t>
            </a:r>
            <a:r>
              <a:rPr lang="en-US" dirty="0"/>
              <a:t> </a:t>
            </a:r>
            <a:r>
              <a:rPr lang="en-US" dirty="0" err="1"/>
              <a:t>prochází</a:t>
            </a:r>
            <a:r>
              <a:rPr lang="en-US" dirty="0"/>
              <a:t> </a:t>
            </a:r>
            <a:r>
              <a:rPr lang="en-US" dirty="0" err="1"/>
              <a:t>radikální</a:t>
            </a:r>
            <a:r>
              <a:rPr lang="en-US" dirty="0"/>
              <a:t> </a:t>
            </a:r>
            <a:r>
              <a:rPr lang="en-US" dirty="0" err="1"/>
              <a:t>proměnou</a:t>
            </a:r>
            <a:r>
              <a:rPr lang="en-US" dirty="0"/>
              <a:t> </a:t>
            </a:r>
            <a:r>
              <a:rPr lang="en-US" dirty="0" err="1"/>
              <a:t>díky</a:t>
            </a:r>
            <a:r>
              <a:rPr lang="en-US" dirty="0"/>
              <a:t> </a:t>
            </a:r>
            <a:r>
              <a:rPr lang="en-US" dirty="0" err="1"/>
              <a:t>tvárnému</a:t>
            </a:r>
            <a:r>
              <a:rPr lang="en-US" dirty="0"/>
              <a:t> </a:t>
            </a:r>
            <a:r>
              <a:rPr lang="en-US" dirty="0" err="1"/>
              <a:t>postupu</a:t>
            </a:r>
            <a:r>
              <a:rPr lang="en-US" dirty="0"/>
              <a:t> (</a:t>
            </a:r>
            <a:r>
              <a:rPr lang="en-US" dirty="0" err="1"/>
              <a:t>prijom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327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</a:t>
            </a:r>
            <a:r>
              <a:rPr lang="en-US" dirty="0" err="1" smtClean="0"/>
              <a:t>uská</a:t>
            </a:r>
            <a:r>
              <a:rPr lang="en-US" dirty="0" smtClean="0"/>
              <a:t> </a:t>
            </a:r>
            <a:r>
              <a:rPr lang="en-US" dirty="0" err="1" smtClean="0"/>
              <a:t>formální</a:t>
            </a:r>
            <a:r>
              <a:rPr lang="en-US" dirty="0" smtClean="0"/>
              <a:t> </a:t>
            </a:r>
            <a:r>
              <a:rPr lang="en-US" dirty="0" err="1" smtClean="0"/>
              <a:t>škola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poetická</a:t>
            </a:r>
            <a:r>
              <a:rPr lang="en-US" dirty="0" smtClean="0"/>
              <a:t> </a:t>
            </a:r>
            <a:r>
              <a:rPr lang="en-US" dirty="0" err="1" smtClean="0"/>
              <a:t>funkce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err="1" smtClean="0"/>
              <a:t>básnická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i="1" dirty="0" err="1"/>
              <a:t>poetické</a:t>
            </a:r>
            <a:r>
              <a:rPr lang="en-US" dirty="0"/>
              <a:t>) </a:t>
            </a:r>
            <a:r>
              <a:rPr lang="en-US" i="1" dirty="0" err="1"/>
              <a:t>funkce</a:t>
            </a:r>
            <a:r>
              <a:rPr lang="en-US" dirty="0"/>
              <a:t> </a:t>
            </a:r>
            <a:r>
              <a:rPr lang="en-US" i="1" dirty="0" err="1"/>
              <a:t>jazyka</a:t>
            </a:r>
            <a:r>
              <a:rPr lang="en-US" dirty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odlišena</a:t>
            </a:r>
            <a:r>
              <a:rPr lang="en-US" dirty="0" smtClean="0"/>
              <a:t> od </a:t>
            </a:r>
            <a:r>
              <a:rPr lang="en-US" dirty="0" err="1"/>
              <a:t>funkce</a:t>
            </a:r>
            <a:r>
              <a:rPr lang="en-US" dirty="0"/>
              <a:t> </a:t>
            </a:r>
            <a:r>
              <a:rPr lang="en-US" dirty="0" err="1" smtClean="0"/>
              <a:t>komunikační</a:t>
            </a:r>
            <a:endParaRPr lang="en-US" dirty="0" smtClean="0"/>
          </a:p>
          <a:p>
            <a:r>
              <a:rPr lang="en-US" dirty="0" err="1" smtClean="0"/>
              <a:t>vnáší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studia</a:t>
            </a:r>
            <a:r>
              <a:rPr lang="en-US" dirty="0"/>
              <a:t> </a:t>
            </a:r>
            <a:r>
              <a:rPr lang="en-US" dirty="0" err="1"/>
              <a:t>jazykových</a:t>
            </a:r>
            <a:r>
              <a:rPr lang="en-US" dirty="0"/>
              <a:t> </a:t>
            </a:r>
            <a:r>
              <a:rPr lang="en-US" dirty="0" err="1"/>
              <a:t>promluv</a:t>
            </a:r>
            <a:r>
              <a:rPr lang="en-US" dirty="0"/>
              <a:t> </a:t>
            </a:r>
            <a:r>
              <a:rPr lang="en-US" dirty="0" err="1"/>
              <a:t>nový</a:t>
            </a:r>
            <a:r>
              <a:rPr lang="en-US" dirty="0"/>
              <a:t>, </a:t>
            </a:r>
            <a:r>
              <a:rPr lang="en-US" dirty="0" err="1"/>
              <a:t>teleologický</a:t>
            </a:r>
            <a:r>
              <a:rPr lang="en-US" dirty="0"/>
              <a:t> </a:t>
            </a:r>
            <a:r>
              <a:rPr lang="en-US" dirty="0" err="1"/>
              <a:t>rozměr</a:t>
            </a:r>
            <a:r>
              <a:rPr lang="en-US" dirty="0"/>
              <a:t> </a:t>
            </a:r>
            <a:r>
              <a:rPr lang="en-US" dirty="0" err="1"/>
              <a:t>ovlivňující</a:t>
            </a:r>
            <a:r>
              <a:rPr lang="en-US" dirty="0"/>
              <a:t> </a:t>
            </a:r>
            <a:r>
              <a:rPr lang="en-US" dirty="0" err="1"/>
              <a:t>zásadně</a:t>
            </a:r>
            <a:r>
              <a:rPr lang="en-US" dirty="0"/>
              <a:t> </a:t>
            </a:r>
            <a:r>
              <a:rPr lang="en-US" dirty="0" err="1"/>
              <a:t>zkoumání</a:t>
            </a:r>
            <a:r>
              <a:rPr lang="en-US" dirty="0"/>
              <a:t> </a:t>
            </a:r>
            <a:r>
              <a:rPr lang="en-US" dirty="0" err="1"/>
              <a:t>literárně</a:t>
            </a:r>
            <a:r>
              <a:rPr lang="en-US" dirty="0"/>
              <a:t> </a:t>
            </a:r>
            <a:r>
              <a:rPr lang="en-US" dirty="0" err="1" smtClean="0"/>
              <a:t>ontologické</a:t>
            </a:r>
            <a:endParaRPr lang="en-US" dirty="0" smtClean="0"/>
          </a:p>
          <a:p>
            <a:r>
              <a:rPr lang="en-US" dirty="0" err="1" smtClean="0"/>
              <a:t>básnický</a:t>
            </a:r>
            <a:r>
              <a:rPr lang="en-US" dirty="0" smtClean="0"/>
              <a:t> </a:t>
            </a:r>
            <a:r>
              <a:rPr lang="en-US" dirty="0" err="1" smtClean="0"/>
              <a:t>jazyk</a:t>
            </a:r>
            <a:r>
              <a:rPr lang="en-US" dirty="0" smtClean="0"/>
              <a:t> </a:t>
            </a:r>
            <a:r>
              <a:rPr lang="en-US" dirty="0" err="1"/>
              <a:t>soustřeďuje</a:t>
            </a:r>
            <a:r>
              <a:rPr lang="en-US" dirty="0"/>
              <a:t> </a:t>
            </a:r>
            <a:r>
              <a:rPr lang="en-US" dirty="0" err="1"/>
              <a:t>pozornost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sebe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, a </a:t>
            </a:r>
            <a:r>
              <a:rPr lang="en-US" dirty="0" err="1"/>
              <a:t>naopak</a:t>
            </a:r>
            <a:r>
              <a:rPr lang="en-US" dirty="0"/>
              <a:t> </a:t>
            </a:r>
            <a:r>
              <a:rPr lang="en-US" dirty="0" err="1"/>
              <a:t>odvrací</a:t>
            </a:r>
            <a:r>
              <a:rPr lang="en-US" dirty="0"/>
              <a:t> </a:t>
            </a:r>
            <a:r>
              <a:rPr lang="en-US" dirty="0" err="1"/>
              <a:t>pozornost</a:t>
            </a:r>
            <a:r>
              <a:rPr lang="en-US" dirty="0"/>
              <a:t> od </a:t>
            </a:r>
            <a:r>
              <a:rPr lang="en-US" dirty="0" smtClean="0"/>
              <a:t>reality:</a:t>
            </a:r>
            <a:r>
              <a:rPr lang="en-US" baseline="30000" dirty="0" smtClean="0"/>
              <a:t> </a:t>
            </a:r>
            <a:r>
              <a:rPr lang="en-US" dirty="0"/>
              <a:t>„</a:t>
            </a:r>
            <a:r>
              <a:rPr lang="en-US" dirty="0" err="1"/>
              <a:t>praktický</a:t>
            </a:r>
            <a:r>
              <a:rPr lang="en-US" dirty="0"/>
              <a:t> </a:t>
            </a:r>
            <a:r>
              <a:rPr lang="en-US" dirty="0" err="1"/>
              <a:t>účel</a:t>
            </a:r>
            <a:r>
              <a:rPr lang="en-US" dirty="0"/>
              <a:t> </a:t>
            </a:r>
            <a:r>
              <a:rPr lang="en-US" dirty="0" err="1"/>
              <a:t>ustupuje</a:t>
            </a:r>
            <a:r>
              <a:rPr lang="en-US" dirty="0"/>
              <a:t> do </a:t>
            </a:r>
            <a:r>
              <a:rPr lang="en-US" dirty="0" err="1"/>
              <a:t>úzadia</a:t>
            </a:r>
            <a:r>
              <a:rPr lang="en-US" dirty="0"/>
              <a:t> a </a:t>
            </a:r>
            <a:r>
              <a:rPr lang="en-US" dirty="0" err="1"/>
              <a:t>jazykové</a:t>
            </a:r>
            <a:r>
              <a:rPr lang="en-US" dirty="0"/>
              <a:t> </a:t>
            </a:r>
            <a:r>
              <a:rPr lang="en-US" dirty="0" err="1"/>
              <a:t>útvary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stávají</a:t>
            </a:r>
            <a:r>
              <a:rPr lang="en-US" dirty="0"/>
              <a:t> </a:t>
            </a:r>
            <a:r>
              <a:rPr lang="en-US" dirty="0" err="1"/>
              <a:t>samoúčelnými</a:t>
            </a:r>
            <a:r>
              <a:rPr lang="en-US" dirty="0"/>
              <a:t>“ (JAKUBINSKIJ </a:t>
            </a:r>
            <a:r>
              <a:rPr lang="en-US" dirty="0" smtClean="0"/>
              <a:t>1916)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691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</a:t>
            </a:r>
            <a:r>
              <a:rPr lang="en-US" dirty="0" err="1" smtClean="0"/>
              <a:t>uská</a:t>
            </a:r>
            <a:r>
              <a:rPr lang="en-US" dirty="0" smtClean="0"/>
              <a:t> </a:t>
            </a:r>
            <a:r>
              <a:rPr lang="en-US" dirty="0" err="1" smtClean="0"/>
              <a:t>formální</a:t>
            </a:r>
            <a:r>
              <a:rPr lang="en-US" dirty="0" smtClean="0"/>
              <a:t> </a:t>
            </a:r>
            <a:r>
              <a:rPr lang="en-US" dirty="0" err="1" smtClean="0"/>
              <a:t>škola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ozvláštnění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i="1" dirty="0" err="1" smtClean="0"/>
              <a:t>ozvláštnění</a:t>
            </a:r>
            <a:r>
              <a:rPr lang="en-US" dirty="0" smtClean="0"/>
              <a:t> (</a:t>
            </a:r>
            <a:r>
              <a:rPr lang="en-US" dirty="0" err="1" smtClean="0"/>
              <a:t>souvisí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pojmy</a:t>
            </a:r>
            <a:r>
              <a:rPr lang="en-US" dirty="0"/>
              <a:t> </a:t>
            </a:r>
            <a:r>
              <a:rPr lang="en-US" dirty="0" err="1"/>
              <a:t>automatizace</a:t>
            </a:r>
            <a:r>
              <a:rPr lang="en-US" dirty="0"/>
              <a:t> a </a:t>
            </a:r>
            <a:r>
              <a:rPr lang="en-US" dirty="0" err="1"/>
              <a:t>inovace</a:t>
            </a:r>
            <a:r>
              <a:rPr lang="en-US" dirty="0"/>
              <a:t>):</a:t>
            </a:r>
            <a:r>
              <a:rPr lang="en-US" b="1" dirty="0"/>
              <a:t> </a:t>
            </a:r>
            <a:r>
              <a:rPr lang="en-US" dirty="0"/>
              <a:t>„</a:t>
            </a:r>
            <a:r>
              <a:rPr lang="en-US" dirty="0" err="1"/>
              <a:t>věc</a:t>
            </a:r>
            <a:r>
              <a:rPr lang="en-US" dirty="0"/>
              <a:t> </a:t>
            </a:r>
            <a:r>
              <a:rPr lang="en-US" dirty="0" err="1"/>
              <a:t>umělecká</a:t>
            </a:r>
            <a:r>
              <a:rPr lang="en-US" dirty="0"/>
              <a:t> je </a:t>
            </a:r>
            <a:r>
              <a:rPr lang="en-US" dirty="0" err="1"/>
              <a:t>věc</a:t>
            </a:r>
            <a:r>
              <a:rPr lang="en-US" dirty="0"/>
              <a:t> </a:t>
            </a:r>
            <a:r>
              <a:rPr lang="en-US" dirty="0" err="1"/>
              <a:t>vytvořená</a:t>
            </a:r>
            <a:r>
              <a:rPr lang="en-US" dirty="0"/>
              <a:t> </a:t>
            </a:r>
            <a:r>
              <a:rPr lang="en-US" dirty="0" err="1"/>
              <a:t>schválně</a:t>
            </a:r>
            <a:r>
              <a:rPr lang="en-US" dirty="0"/>
              <a:t> proto,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vyváděla</a:t>
            </a:r>
            <a:r>
              <a:rPr lang="en-US" dirty="0"/>
              <a:t> z </a:t>
            </a:r>
            <a:r>
              <a:rPr lang="en-US" dirty="0" err="1"/>
              <a:t>automatismu</a:t>
            </a:r>
            <a:r>
              <a:rPr lang="en-US" dirty="0"/>
              <a:t> </a:t>
            </a:r>
            <a:r>
              <a:rPr lang="en-US" dirty="0" err="1"/>
              <a:t>vnímání</a:t>
            </a:r>
            <a:r>
              <a:rPr lang="en-US" dirty="0"/>
              <a:t>, s </a:t>
            </a:r>
            <a:r>
              <a:rPr lang="en-US" dirty="0" err="1"/>
              <a:t>tím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cílem</a:t>
            </a:r>
            <a:r>
              <a:rPr lang="en-US" dirty="0"/>
              <a:t> </a:t>
            </a:r>
            <a:r>
              <a:rPr lang="en-US" dirty="0" err="1"/>
              <a:t>tvůrce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tom je </a:t>
            </a:r>
            <a:r>
              <a:rPr lang="en-US" dirty="0" err="1"/>
              <a:t>její</a:t>
            </a:r>
            <a:r>
              <a:rPr lang="en-US" dirty="0"/>
              <a:t> </a:t>
            </a:r>
            <a:r>
              <a:rPr lang="en-US" dirty="0" err="1"/>
              <a:t>vidění</a:t>
            </a:r>
            <a:r>
              <a:rPr lang="en-US" dirty="0"/>
              <a:t> a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věc</a:t>
            </a:r>
            <a:r>
              <a:rPr lang="en-US" dirty="0"/>
              <a:t> je ,</a:t>
            </a:r>
            <a:r>
              <a:rPr lang="en-US" dirty="0" err="1"/>
              <a:t>uměle</a:t>
            </a:r>
            <a:r>
              <a:rPr lang="en-US" dirty="0"/>
              <a:t>‘ </a:t>
            </a:r>
            <a:r>
              <a:rPr lang="en-US" dirty="0" err="1"/>
              <a:t>vytvořena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, </a:t>
            </a:r>
            <a:r>
              <a:rPr lang="en-US" dirty="0" err="1"/>
              <a:t>aby</a:t>
            </a:r>
            <a:r>
              <a:rPr lang="en-US" dirty="0"/>
              <a:t> se </a:t>
            </a:r>
            <a:r>
              <a:rPr lang="en-US" dirty="0" err="1"/>
              <a:t>vnímání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ní</a:t>
            </a:r>
            <a:r>
              <a:rPr lang="en-US" dirty="0"/>
              <a:t> </a:t>
            </a:r>
            <a:r>
              <a:rPr lang="en-US" dirty="0" err="1"/>
              <a:t>zachycovalo</a:t>
            </a:r>
            <a:r>
              <a:rPr lang="en-US" dirty="0"/>
              <a:t> a </a:t>
            </a:r>
            <a:r>
              <a:rPr lang="en-US" dirty="0" err="1"/>
              <a:t>dosáhlo</a:t>
            </a:r>
            <a:r>
              <a:rPr lang="en-US" dirty="0"/>
              <a:t>, 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možno</a:t>
            </a:r>
            <a:r>
              <a:rPr lang="en-US" dirty="0"/>
              <a:t>, </a:t>
            </a:r>
            <a:r>
              <a:rPr lang="en-US" dirty="0" err="1"/>
              <a:t>největší</a:t>
            </a:r>
            <a:r>
              <a:rPr lang="en-US" dirty="0"/>
              <a:t> intensity a </a:t>
            </a:r>
            <a:r>
              <a:rPr lang="en-US" dirty="0" err="1"/>
              <a:t>délky</a:t>
            </a:r>
            <a:r>
              <a:rPr lang="en-US" dirty="0"/>
              <a:t>,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čemž</a:t>
            </a:r>
            <a:r>
              <a:rPr lang="en-US" dirty="0"/>
              <a:t> </a:t>
            </a:r>
            <a:r>
              <a:rPr lang="en-US" dirty="0" err="1"/>
              <a:t>věc</a:t>
            </a:r>
            <a:r>
              <a:rPr lang="en-US" dirty="0"/>
              <a:t> </a:t>
            </a:r>
            <a:r>
              <a:rPr lang="en-US" dirty="0" err="1"/>
              <a:t>není</a:t>
            </a:r>
            <a:r>
              <a:rPr lang="en-US" dirty="0"/>
              <a:t> </a:t>
            </a:r>
            <a:r>
              <a:rPr lang="en-US" dirty="0" err="1"/>
              <a:t>vnímána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prostorovosti</a:t>
            </a:r>
            <a:r>
              <a:rPr lang="en-US" dirty="0"/>
              <a:t>, ale </a:t>
            </a:r>
            <a:r>
              <a:rPr lang="en-US" dirty="0" err="1"/>
              <a:t>takříkajíc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ustavičnosti</a:t>
            </a:r>
            <a:r>
              <a:rPr lang="en-US" dirty="0"/>
              <a:t>. </a:t>
            </a:r>
            <a:r>
              <a:rPr lang="en-US" dirty="0" err="1"/>
              <a:t>Těmto</a:t>
            </a:r>
            <a:r>
              <a:rPr lang="en-US" dirty="0"/>
              <a:t> </a:t>
            </a:r>
            <a:r>
              <a:rPr lang="en-US" dirty="0" err="1"/>
              <a:t>podmínkám</a:t>
            </a:r>
            <a:r>
              <a:rPr lang="en-US" dirty="0"/>
              <a:t> </a:t>
            </a:r>
            <a:r>
              <a:rPr lang="en-US" dirty="0" err="1"/>
              <a:t>odpovídá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,</a:t>
            </a:r>
            <a:r>
              <a:rPr lang="en-US" dirty="0" err="1"/>
              <a:t>básnický</a:t>
            </a:r>
            <a:r>
              <a:rPr lang="en-US" dirty="0"/>
              <a:t> </a:t>
            </a:r>
            <a:r>
              <a:rPr lang="en-US" dirty="0" err="1"/>
              <a:t>jazyk</a:t>
            </a:r>
            <a:r>
              <a:rPr lang="en-US" dirty="0"/>
              <a:t>‘“ (ŠKLOVSKIJ </a:t>
            </a:r>
            <a:r>
              <a:rPr lang="en-US" dirty="0" smtClean="0"/>
              <a:t>1948)</a:t>
            </a:r>
          </a:p>
          <a:p>
            <a:r>
              <a:rPr lang="en-US" dirty="0" smtClean="0"/>
              <a:t>„</a:t>
            </a:r>
            <a:r>
              <a:rPr lang="en-US" dirty="0" err="1"/>
              <a:t>pojem</a:t>
            </a:r>
            <a:r>
              <a:rPr lang="en-US" dirty="0"/>
              <a:t> </a:t>
            </a:r>
            <a:r>
              <a:rPr lang="en-US" i="1" dirty="0" err="1"/>
              <a:t>ozvláštnění</a:t>
            </a:r>
            <a:r>
              <a:rPr lang="en-US" dirty="0"/>
              <a:t> [...] </a:t>
            </a:r>
            <a:r>
              <a:rPr lang="en-US" dirty="0" err="1"/>
              <a:t>umožňuje</a:t>
            </a:r>
            <a:r>
              <a:rPr lang="en-US" dirty="0"/>
              <a:t> </a:t>
            </a:r>
            <a:r>
              <a:rPr lang="en-US" dirty="0" err="1"/>
              <a:t>nové</a:t>
            </a:r>
            <a:r>
              <a:rPr lang="en-US" dirty="0"/>
              <a:t> </a:t>
            </a:r>
            <a:r>
              <a:rPr lang="en-US" dirty="0" err="1"/>
              <a:t>pojetí</a:t>
            </a:r>
            <a:r>
              <a:rPr lang="en-US" dirty="0"/>
              <a:t> </a:t>
            </a:r>
            <a:r>
              <a:rPr lang="en-US" dirty="0" err="1"/>
              <a:t>literární</a:t>
            </a:r>
            <a:r>
              <a:rPr lang="en-US" dirty="0"/>
              <a:t> </a:t>
            </a:r>
            <a:r>
              <a:rPr lang="en-US" dirty="0" err="1"/>
              <a:t>historie</a:t>
            </a:r>
            <a:r>
              <a:rPr lang="en-US" dirty="0"/>
              <a:t>: </a:t>
            </a:r>
            <a:r>
              <a:rPr lang="en-US" dirty="0" err="1"/>
              <a:t>nikoli</a:t>
            </a:r>
            <a:r>
              <a:rPr lang="en-US" dirty="0"/>
              <a:t> z </a:t>
            </a:r>
            <a:r>
              <a:rPr lang="en-US" dirty="0" err="1"/>
              <a:t>důvodu</a:t>
            </a:r>
            <a:r>
              <a:rPr lang="en-US" dirty="0"/>
              <a:t> </a:t>
            </a:r>
            <a:r>
              <a:rPr lang="en-US" dirty="0" err="1"/>
              <a:t>jakési</a:t>
            </a:r>
            <a:r>
              <a:rPr lang="en-US" dirty="0"/>
              <a:t> </a:t>
            </a:r>
            <a:r>
              <a:rPr lang="en-US" dirty="0" err="1"/>
              <a:t>hluboké</a:t>
            </a:r>
            <a:r>
              <a:rPr lang="en-US" dirty="0"/>
              <a:t> </a:t>
            </a:r>
            <a:r>
              <a:rPr lang="en-US" dirty="0" err="1"/>
              <a:t>kontinuity</a:t>
            </a:r>
            <a:r>
              <a:rPr lang="en-US" dirty="0"/>
              <a:t> </a:t>
            </a:r>
            <a:r>
              <a:rPr lang="en-US" dirty="0" err="1"/>
              <a:t>tradice</a:t>
            </a:r>
            <a:r>
              <a:rPr lang="en-US" dirty="0"/>
              <a:t> </a:t>
            </a:r>
            <a:r>
              <a:rPr lang="en-US" dirty="0" err="1"/>
              <a:t>charakteristické</a:t>
            </a:r>
            <a:r>
              <a:rPr lang="en-US" dirty="0"/>
              <a:t> pro </a:t>
            </a:r>
            <a:r>
              <a:rPr lang="en-US" dirty="0" err="1"/>
              <a:t>idealistickou</a:t>
            </a:r>
            <a:r>
              <a:rPr lang="en-US" dirty="0"/>
              <a:t> </a:t>
            </a:r>
            <a:r>
              <a:rPr lang="en-US" dirty="0" err="1"/>
              <a:t>historii</a:t>
            </a:r>
            <a:r>
              <a:rPr lang="en-US" dirty="0"/>
              <a:t>, </a:t>
            </a:r>
            <a:r>
              <a:rPr lang="en-US" dirty="0" err="1"/>
              <a:t>nýbrž</a:t>
            </a:r>
            <a:r>
              <a:rPr lang="en-US" dirty="0"/>
              <a:t> proto,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můžeme</a:t>
            </a:r>
            <a:r>
              <a:rPr lang="en-US" dirty="0"/>
              <a:t> </a:t>
            </a:r>
            <a:r>
              <a:rPr lang="en-US" dirty="0" err="1"/>
              <a:t>historii</a:t>
            </a:r>
            <a:r>
              <a:rPr lang="en-US" dirty="0"/>
              <a:t> </a:t>
            </a:r>
            <a:r>
              <a:rPr lang="en-US" dirty="0" err="1"/>
              <a:t>nahlížet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sérii</a:t>
            </a:r>
            <a:r>
              <a:rPr lang="en-US" dirty="0"/>
              <a:t> </a:t>
            </a:r>
            <a:r>
              <a:rPr lang="en-US" dirty="0" err="1"/>
              <a:t>náhlých</a:t>
            </a:r>
            <a:r>
              <a:rPr lang="en-US" dirty="0"/>
              <a:t> </a:t>
            </a:r>
            <a:r>
              <a:rPr lang="en-US" dirty="0" err="1"/>
              <a:t>diskontinuit</a:t>
            </a:r>
            <a:r>
              <a:rPr lang="en-US" dirty="0"/>
              <a:t>, </a:t>
            </a:r>
            <a:r>
              <a:rPr lang="en-US" dirty="0" err="1"/>
              <a:t>kde</a:t>
            </a:r>
            <a:r>
              <a:rPr lang="en-US" dirty="0"/>
              <a:t> je </a:t>
            </a:r>
            <a:r>
              <a:rPr lang="en-US" dirty="0" err="1"/>
              <a:t>každá</a:t>
            </a:r>
            <a:r>
              <a:rPr lang="en-US" dirty="0"/>
              <a:t> </a:t>
            </a:r>
            <a:r>
              <a:rPr lang="en-US" dirty="0" err="1"/>
              <a:t>nová</a:t>
            </a:r>
            <a:r>
              <a:rPr lang="en-US" dirty="0"/>
              <a:t> </a:t>
            </a:r>
            <a:r>
              <a:rPr lang="en-US" dirty="0" err="1"/>
              <a:t>literární</a:t>
            </a:r>
            <a:r>
              <a:rPr lang="en-US" dirty="0"/>
              <a:t> </a:t>
            </a:r>
            <a:r>
              <a:rPr lang="en-US" dirty="0" err="1"/>
              <a:t>skutečnost</a:t>
            </a:r>
            <a:r>
              <a:rPr lang="en-US" dirty="0"/>
              <a:t> </a:t>
            </a:r>
            <a:r>
              <a:rPr lang="en-US" dirty="0" err="1"/>
              <a:t>chápána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rozchod</a:t>
            </a:r>
            <a:r>
              <a:rPr lang="en-US" dirty="0"/>
              <a:t> s </a:t>
            </a:r>
            <a:r>
              <a:rPr lang="en-US" dirty="0" err="1"/>
              <a:t>dominantními</a:t>
            </a:r>
            <a:r>
              <a:rPr lang="en-US" dirty="0"/>
              <a:t> </a:t>
            </a:r>
            <a:r>
              <a:rPr lang="en-US" dirty="0" err="1"/>
              <a:t>kánony</a:t>
            </a:r>
            <a:r>
              <a:rPr lang="en-US" dirty="0"/>
              <a:t> </a:t>
            </a:r>
            <a:r>
              <a:rPr lang="en-US" dirty="0" err="1"/>
              <a:t>předchozí</a:t>
            </a:r>
            <a:r>
              <a:rPr lang="en-US" dirty="0"/>
              <a:t> </a:t>
            </a:r>
            <a:r>
              <a:rPr lang="en-US" dirty="0" err="1"/>
              <a:t>generace</a:t>
            </a:r>
            <a:r>
              <a:rPr lang="en-US" dirty="0"/>
              <a:t>“ (JAMESON </a:t>
            </a:r>
            <a:r>
              <a:rPr lang="en-US" dirty="0" smtClean="0"/>
              <a:t>1972)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293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</a:t>
            </a:r>
            <a:r>
              <a:rPr lang="en-US" dirty="0" err="1" smtClean="0"/>
              <a:t>uská</a:t>
            </a:r>
            <a:r>
              <a:rPr lang="en-US" dirty="0" smtClean="0"/>
              <a:t> </a:t>
            </a:r>
            <a:r>
              <a:rPr lang="en-US" dirty="0" err="1" smtClean="0"/>
              <a:t>formální</a:t>
            </a:r>
            <a:r>
              <a:rPr lang="en-US" dirty="0" smtClean="0"/>
              <a:t> </a:t>
            </a:r>
            <a:r>
              <a:rPr lang="en-US" dirty="0" err="1" smtClean="0"/>
              <a:t>škola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„</a:t>
            </a:r>
            <a:r>
              <a:rPr lang="en-US" dirty="0"/>
              <a:t>J</a:t>
            </a:r>
            <a:r>
              <a:rPr lang="en-US" dirty="0" smtClean="0"/>
              <a:t>e </a:t>
            </a:r>
            <a:r>
              <a:rPr lang="en-US" dirty="0" err="1"/>
              <a:t>třeba</a:t>
            </a:r>
            <a:r>
              <a:rPr lang="en-US" dirty="0"/>
              <a:t> </a:t>
            </a:r>
            <a:r>
              <a:rPr lang="en-US" dirty="0" err="1"/>
              <a:t>přistoupit</a:t>
            </a:r>
            <a:r>
              <a:rPr lang="en-US" dirty="0"/>
              <a:t> </a:t>
            </a:r>
            <a:r>
              <a:rPr lang="en-US" dirty="0" err="1"/>
              <a:t>předem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literární</a:t>
            </a:r>
            <a:r>
              <a:rPr lang="en-US" dirty="0"/>
              <a:t> </a:t>
            </a:r>
            <a:r>
              <a:rPr lang="en-US" dirty="0" err="1"/>
              <a:t>dílo</a:t>
            </a:r>
            <a:r>
              <a:rPr lang="en-US" dirty="0"/>
              <a:t> je </a:t>
            </a:r>
            <a:r>
              <a:rPr lang="en-US" dirty="0" err="1"/>
              <a:t>systém</a:t>
            </a:r>
            <a:r>
              <a:rPr lang="en-US" dirty="0"/>
              <a:t> a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systémem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literatura</a:t>
            </a:r>
            <a:r>
              <a:rPr lang="en-US" dirty="0"/>
              <a:t>“ (TYŇANOV </a:t>
            </a:r>
            <a:r>
              <a:rPr lang="en-US" dirty="0" smtClean="0"/>
              <a:t>1924).</a:t>
            </a:r>
          </a:p>
          <a:p>
            <a:r>
              <a:rPr lang="en-US" dirty="0" smtClean="0"/>
              <a:t>„</a:t>
            </a:r>
            <a:r>
              <a:rPr lang="en-US" dirty="0" err="1"/>
              <a:t>Hovoríme</a:t>
            </a:r>
            <a:r>
              <a:rPr lang="en-US" dirty="0"/>
              <a:t> a </a:t>
            </a:r>
            <a:r>
              <a:rPr lang="en-US" dirty="0" err="1"/>
              <a:t>môžeme</a:t>
            </a:r>
            <a:r>
              <a:rPr lang="en-US" dirty="0"/>
              <a:t> </a:t>
            </a:r>
            <a:r>
              <a:rPr lang="en-US" dirty="0" err="1"/>
              <a:t>hovoriť</a:t>
            </a:r>
            <a:r>
              <a:rPr lang="en-US" dirty="0"/>
              <a:t> </a:t>
            </a:r>
            <a:r>
              <a:rPr lang="en-US" dirty="0" err="1"/>
              <a:t>iba</a:t>
            </a:r>
            <a:r>
              <a:rPr lang="en-US" dirty="0"/>
              <a:t> o </a:t>
            </a:r>
            <a:r>
              <a:rPr lang="en-US" dirty="0" err="1"/>
              <a:t>niektorých</a:t>
            </a:r>
            <a:r>
              <a:rPr lang="en-US" dirty="0"/>
              <a:t> </a:t>
            </a:r>
            <a:r>
              <a:rPr lang="en-US" dirty="0" err="1"/>
              <a:t>teoretických</a:t>
            </a:r>
            <a:r>
              <a:rPr lang="en-US" dirty="0"/>
              <a:t> </a:t>
            </a:r>
            <a:r>
              <a:rPr lang="en-US" dirty="0" err="1"/>
              <a:t>princípoch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nevyplynuli</a:t>
            </a:r>
            <a:r>
              <a:rPr lang="en-US" dirty="0"/>
              <a:t> z </a:t>
            </a:r>
            <a:r>
              <a:rPr lang="en-US" dirty="0" err="1"/>
              <a:t>toho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iného</a:t>
            </a:r>
            <a:r>
              <a:rPr lang="en-US" dirty="0"/>
              <a:t> </a:t>
            </a:r>
            <a:r>
              <a:rPr lang="en-US" dirty="0" err="1"/>
              <a:t>hotového</a:t>
            </a:r>
            <a:r>
              <a:rPr lang="en-US" dirty="0"/>
              <a:t> </a:t>
            </a:r>
            <a:r>
              <a:rPr lang="en-US" dirty="0" err="1"/>
              <a:t>metodologického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estetického</a:t>
            </a:r>
            <a:r>
              <a:rPr lang="en-US" dirty="0"/>
              <a:t> </a:t>
            </a:r>
            <a:r>
              <a:rPr lang="en-US" dirty="0" err="1"/>
              <a:t>systému</a:t>
            </a:r>
            <a:r>
              <a:rPr lang="en-US" dirty="0"/>
              <a:t>, </a:t>
            </a:r>
            <a:r>
              <a:rPr lang="en-US" dirty="0" err="1"/>
              <a:t>lež</a:t>
            </a:r>
            <a:r>
              <a:rPr lang="en-US" dirty="0"/>
              <a:t> </a:t>
            </a:r>
            <a:r>
              <a:rPr lang="en-US" dirty="0" err="1"/>
              <a:t>zo</a:t>
            </a:r>
            <a:r>
              <a:rPr lang="en-US" dirty="0"/>
              <a:t> </a:t>
            </a:r>
            <a:r>
              <a:rPr lang="en-US" dirty="0" err="1"/>
              <a:t>skúmania</a:t>
            </a:r>
            <a:r>
              <a:rPr lang="en-US" dirty="0"/>
              <a:t> </a:t>
            </a:r>
            <a:r>
              <a:rPr lang="en-US" dirty="0" err="1"/>
              <a:t>konkrétneho</a:t>
            </a:r>
            <a:r>
              <a:rPr lang="en-US" dirty="0"/>
              <a:t> </a:t>
            </a:r>
            <a:r>
              <a:rPr lang="en-US" dirty="0" err="1"/>
              <a:t>materiálu</a:t>
            </a:r>
            <a:r>
              <a:rPr lang="en-US" dirty="0"/>
              <a:t> v 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špecifických</a:t>
            </a:r>
            <a:r>
              <a:rPr lang="en-US" dirty="0"/>
              <a:t> </a:t>
            </a:r>
            <a:r>
              <a:rPr lang="en-US" dirty="0" err="1"/>
              <a:t>zvláštnostiach</a:t>
            </a:r>
            <a:r>
              <a:rPr lang="en-US" dirty="0"/>
              <a:t>“ (EJCHENBAUM </a:t>
            </a:r>
            <a:r>
              <a:rPr lang="en-US" dirty="0" smtClean="0"/>
              <a:t>1925: </a:t>
            </a:r>
            <a:r>
              <a:rPr lang="en-US" dirty="0"/>
              <a:t>19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„</a:t>
            </a:r>
            <a:r>
              <a:rPr lang="en-US" dirty="0" err="1"/>
              <a:t>Neručíme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schémy</a:t>
            </a:r>
            <a:r>
              <a:rPr lang="en-US" dirty="0"/>
              <a:t>, </a:t>
            </a:r>
            <a:r>
              <a:rPr lang="en-US" dirty="0" err="1"/>
              <a:t>ak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ich</a:t>
            </a:r>
            <a:r>
              <a:rPr lang="en-US" dirty="0"/>
              <a:t> </a:t>
            </a:r>
            <a:r>
              <a:rPr lang="en-US" dirty="0" err="1"/>
              <a:t>niekto</a:t>
            </a:r>
            <a:r>
              <a:rPr lang="en-US" dirty="0"/>
              <a:t> </a:t>
            </a:r>
            <a:r>
              <a:rPr lang="en-US" dirty="0" err="1"/>
              <a:t>pokúsi</a:t>
            </a:r>
            <a:r>
              <a:rPr lang="en-US" dirty="0"/>
              <a:t> </a:t>
            </a:r>
            <a:r>
              <a:rPr lang="en-US" dirty="0" err="1"/>
              <a:t>aplikovať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nám</a:t>
            </a:r>
            <a:r>
              <a:rPr lang="en-US" dirty="0"/>
              <a:t> </a:t>
            </a:r>
            <a:r>
              <a:rPr lang="en-US" dirty="0" err="1"/>
              <a:t>neznáme</a:t>
            </a:r>
            <a:r>
              <a:rPr lang="en-US" dirty="0"/>
              <a:t> </a:t>
            </a:r>
            <a:r>
              <a:rPr lang="en-US" dirty="0" err="1"/>
              <a:t>fakty</a:t>
            </a:r>
            <a:r>
              <a:rPr lang="en-US" dirty="0"/>
              <a:t> – </a:t>
            </a:r>
            <a:r>
              <a:rPr lang="en-US" dirty="0" err="1"/>
              <a:t>fakty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môžu</a:t>
            </a:r>
            <a:r>
              <a:rPr lang="en-US" dirty="0"/>
              <a:t> </a:t>
            </a:r>
            <a:r>
              <a:rPr lang="en-US" dirty="0" err="1"/>
              <a:t>vyžiadať</a:t>
            </a:r>
            <a:r>
              <a:rPr lang="en-US" dirty="0"/>
              <a:t> </a:t>
            </a:r>
            <a:r>
              <a:rPr lang="en-US" dirty="0" err="1"/>
              <a:t>zmeny</a:t>
            </a:r>
            <a:r>
              <a:rPr lang="en-US" dirty="0"/>
              <a:t>, </a:t>
            </a:r>
            <a:r>
              <a:rPr lang="en-US" dirty="0" err="1"/>
              <a:t>komplikácie</a:t>
            </a:r>
            <a:r>
              <a:rPr lang="en-US" dirty="0"/>
              <a:t>, </a:t>
            </a:r>
            <a:r>
              <a:rPr lang="en-US" dirty="0" err="1"/>
              <a:t>opravy</a:t>
            </a:r>
            <a:r>
              <a:rPr lang="en-US" dirty="0"/>
              <a:t>. </a:t>
            </a:r>
            <a:r>
              <a:rPr lang="en-US" dirty="0" err="1"/>
              <a:t>Práca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konkrétnom</a:t>
            </a:r>
            <a:r>
              <a:rPr lang="en-US" dirty="0"/>
              <a:t> </a:t>
            </a:r>
            <a:r>
              <a:rPr lang="en-US" dirty="0" err="1"/>
              <a:t>materiáli</a:t>
            </a:r>
            <a:r>
              <a:rPr lang="en-US" dirty="0"/>
              <a:t> </a:t>
            </a:r>
            <a:r>
              <a:rPr lang="en-US" dirty="0" err="1"/>
              <a:t>nás</a:t>
            </a:r>
            <a:r>
              <a:rPr lang="en-US" dirty="0"/>
              <a:t> </a:t>
            </a:r>
            <a:r>
              <a:rPr lang="en-US" dirty="0" err="1"/>
              <a:t>prinútila</a:t>
            </a:r>
            <a:r>
              <a:rPr lang="en-US" dirty="0"/>
              <a:t> k </a:t>
            </a:r>
            <a:r>
              <a:rPr lang="en-US" dirty="0" err="1"/>
              <a:t>tomu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sme</a:t>
            </a:r>
            <a:r>
              <a:rPr lang="en-US" dirty="0"/>
              <a:t> </a:t>
            </a:r>
            <a:r>
              <a:rPr lang="en-US" dirty="0" err="1"/>
              <a:t>začali</a:t>
            </a:r>
            <a:r>
              <a:rPr lang="en-US" dirty="0"/>
              <a:t> </a:t>
            </a:r>
            <a:r>
              <a:rPr lang="en-US" dirty="0" err="1"/>
              <a:t>hovoriť</a:t>
            </a:r>
            <a:r>
              <a:rPr lang="en-US" dirty="0"/>
              <a:t> o </a:t>
            </a:r>
            <a:r>
              <a:rPr lang="en-US" dirty="0" err="1"/>
              <a:t>funkciách</a:t>
            </a:r>
            <a:r>
              <a:rPr lang="en-US" dirty="0"/>
              <a:t> a </a:t>
            </a:r>
            <a:r>
              <a:rPr lang="en-US" dirty="0" err="1"/>
              <a:t>tým</a:t>
            </a:r>
            <a:r>
              <a:rPr lang="en-US" dirty="0"/>
              <a:t> </a:t>
            </a:r>
            <a:r>
              <a:rPr lang="en-US" dirty="0" err="1"/>
              <a:t>sme</a:t>
            </a:r>
            <a:r>
              <a:rPr lang="en-US" dirty="0"/>
              <a:t> </a:t>
            </a:r>
            <a:r>
              <a:rPr lang="en-US" dirty="0" err="1"/>
              <a:t>skomplikovali</a:t>
            </a:r>
            <a:r>
              <a:rPr lang="en-US" dirty="0"/>
              <a:t> </a:t>
            </a:r>
            <a:r>
              <a:rPr lang="en-US" dirty="0" err="1"/>
              <a:t>pojem</a:t>
            </a:r>
            <a:r>
              <a:rPr lang="en-US" dirty="0"/>
              <a:t> </a:t>
            </a:r>
            <a:r>
              <a:rPr lang="en-US" dirty="0" err="1"/>
              <a:t>umeleckého</a:t>
            </a:r>
            <a:r>
              <a:rPr lang="en-US" dirty="0"/>
              <a:t> </a:t>
            </a:r>
            <a:r>
              <a:rPr lang="en-US" dirty="0" err="1"/>
              <a:t>postupu</a:t>
            </a:r>
            <a:r>
              <a:rPr lang="en-US" dirty="0"/>
              <a:t>. </a:t>
            </a:r>
            <a:r>
              <a:rPr lang="en-US" dirty="0" err="1"/>
              <a:t>Teória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vyžiadala</a:t>
            </a:r>
            <a:r>
              <a:rPr lang="en-US" dirty="0"/>
              <a:t> </a:t>
            </a:r>
            <a:r>
              <a:rPr lang="en-US" dirty="0" err="1"/>
              <a:t>východisko</a:t>
            </a:r>
            <a:r>
              <a:rPr lang="en-US" dirty="0"/>
              <a:t> k </a:t>
            </a:r>
            <a:r>
              <a:rPr lang="en-US" dirty="0" err="1"/>
              <a:t>histórii</a:t>
            </a:r>
            <a:r>
              <a:rPr lang="en-US" dirty="0"/>
              <a:t>“ </a:t>
            </a:r>
            <a:r>
              <a:rPr lang="en-US" dirty="0" smtClean="0"/>
              <a:t>(</a:t>
            </a:r>
            <a:r>
              <a:rPr lang="en-US" dirty="0" err="1" smtClean="0"/>
              <a:t>tamtéž</a:t>
            </a:r>
            <a:r>
              <a:rPr lang="en-US" dirty="0"/>
              <a:t>:</a:t>
            </a:r>
            <a:r>
              <a:rPr lang="en-US" dirty="0" smtClean="0"/>
              <a:t> 46) </a:t>
            </a:r>
          </a:p>
          <a:p>
            <a:r>
              <a:rPr lang="en-US" dirty="0" smtClean="0"/>
              <a:t>„</a:t>
            </a:r>
            <a:r>
              <a:rPr lang="en-US" dirty="0" err="1" smtClean="0"/>
              <a:t>Historická</a:t>
            </a:r>
            <a:r>
              <a:rPr lang="en-US" dirty="0" smtClean="0"/>
              <a:t> </a:t>
            </a:r>
            <a:r>
              <a:rPr lang="en-US" dirty="0" err="1" smtClean="0"/>
              <a:t>studia</a:t>
            </a:r>
            <a:r>
              <a:rPr lang="en-US" dirty="0" smtClean="0"/>
              <a:t> se </a:t>
            </a:r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úhlu</a:t>
            </a:r>
            <a:r>
              <a:rPr lang="en-US" dirty="0" smtClean="0"/>
              <a:t> </a:t>
            </a:r>
            <a:r>
              <a:rPr lang="en-US" dirty="0" err="1" smtClean="0"/>
              <a:t>svého</a:t>
            </a:r>
            <a:r>
              <a:rPr lang="en-US" dirty="0" smtClean="0"/>
              <a:t> </a:t>
            </a:r>
            <a:r>
              <a:rPr lang="en-US" dirty="0" err="1" smtClean="0"/>
              <a:t>pohledu</a:t>
            </a:r>
            <a:r>
              <a:rPr lang="en-US" dirty="0" smtClean="0"/>
              <a:t> </a:t>
            </a:r>
            <a:r>
              <a:rPr lang="en-US" dirty="0" err="1" smtClean="0"/>
              <a:t>dělí</a:t>
            </a:r>
            <a:r>
              <a:rPr lang="en-US" dirty="0" smtClean="0"/>
              <a:t> </a:t>
            </a:r>
            <a:r>
              <a:rPr lang="en-US" dirty="0" err="1" smtClean="0"/>
              <a:t>přinejmenším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hlavní</a:t>
            </a:r>
            <a:r>
              <a:rPr lang="en-US" dirty="0" smtClean="0"/>
              <a:t> </a:t>
            </a:r>
            <a:r>
              <a:rPr lang="en-US" dirty="0" err="1" smtClean="0"/>
              <a:t>typy</a:t>
            </a:r>
            <a:r>
              <a:rPr lang="en-US" dirty="0" smtClean="0"/>
              <a:t>: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studium</a:t>
            </a:r>
            <a:r>
              <a:rPr lang="en-US" dirty="0" smtClean="0"/>
              <a:t> </a:t>
            </a:r>
            <a:r>
              <a:rPr lang="en-US" i="1" dirty="0" err="1" smtClean="0"/>
              <a:t>geneze</a:t>
            </a:r>
            <a:r>
              <a:rPr lang="en-US" dirty="0" smtClean="0"/>
              <a:t> </a:t>
            </a:r>
            <a:r>
              <a:rPr lang="en-US" dirty="0" err="1" smtClean="0"/>
              <a:t>literárních</a:t>
            </a:r>
            <a:r>
              <a:rPr lang="en-US" dirty="0" smtClean="0"/>
              <a:t> </a:t>
            </a:r>
            <a:r>
              <a:rPr lang="en-US" dirty="0" err="1" smtClean="0"/>
              <a:t>jevů</a:t>
            </a:r>
            <a:r>
              <a:rPr lang="en-US" dirty="0" smtClean="0"/>
              <a:t> a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studium</a:t>
            </a:r>
            <a:r>
              <a:rPr lang="en-US" dirty="0" smtClean="0"/>
              <a:t> </a:t>
            </a:r>
            <a:r>
              <a:rPr lang="en-US" i="1" dirty="0" err="1" smtClean="0"/>
              <a:t>evoluce</a:t>
            </a:r>
            <a:r>
              <a:rPr lang="en-US" dirty="0" smtClean="0"/>
              <a:t> </a:t>
            </a:r>
            <a:r>
              <a:rPr lang="en-US" dirty="0" err="1" smtClean="0"/>
              <a:t>literární</a:t>
            </a:r>
            <a:r>
              <a:rPr lang="en-US" dirty="0" smtClean="0"/>
              <a:t> </a:t>
            </a:r>
            <a:r>
              <a:rPr lang="en-US" dirty="0" err="1" smtClean="0"/>
              <a:t>řady</a:t>
            </a:r>
            <a:r>
              <a:rPr lang="en-US" dirty="0" smtClean="0"/>
              <a:t>, </a:t>
            </a:r>
            <a:r>
              <a:rPr lang="en-US" dirty="0" err="1" smtClean="0"/>
              <a:t>literární</a:t>
            </a:r>
            <a:r>
              <a:rPr lang="en-US" dirty="0" smtClean="0"/>
              <a:t> </a:t>
            </a:r>
            <a:r>
              <a:rPr lang="en-US" dirty="0" err="1" smtClean="0"/>
              <a:t>proměnlivosti</a:t>
            </a:r>
            <a:r>
              <a:rPr lang="en-US" dirty="0" smtClean="0"/>
              <a:t>“ (TYŇANOV 1927)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370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</a:t>
            </a:r>
            <a:r>
              <a:rPr lang="en-US" dirty="0" err="1" smtClean="0"/>
              <a:t>uská</a:t>
            </a:r>
            <a:r>
              <a:rPr lang="en-US" dirty="0" smtClean="0"/>
              <a:t> </a:t>
            </a:r>
            <a:r>
              <a:rPr lang="en-US" dirty="0" err="1" smtClean="0"/>
              <a:t>formální</a:t>
            </a:r>
            <a:r>
              <a:rPr lang="en-US" dirty="0" smtClean="0"/>
              <a:t> </a:t>
            </a:r>
            <a:r>
              <a:rPr lang="en-US" dirty="0" err="1" smtClean="0"/>
              <a:t>škola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„</a:t>
            </a:r>
            <a:r>
              <a:rPr lang="en-US" dirty="0" err="1"/>
              <a:t>Historická</a:t>
            </a:r>
            <a:r>
              <a:rPr lang="en-US" dirty="0"/>
              <a:t> </a:t>
            </a:r>
            <a:r>
              <a:rPr lang="en-US" dirty="0" err="1"/>
              <a:t>studia</a:t>
            </a:r>
            <a:r>
              <a:rPr lang="en-US" dirty="0"/>
              <a:t> se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úhlu</a:t>
            </a:r>
            <a:r>
              <a:rPr lang="en-US" dirty="0"/>
              <a:t>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pohledu</a:t>
            </a:r>
            <a:r>
              <a:rPr lang="en-US" dirty="0"/>
              <a:t> </a:t>
            </a:r>
            <a:r>
              <a:rPr lang="en-US" dirty="0" err="1"/>
              <a:t>dělí</a:t>
            </a:r>
            <a:r>
              <a:rPr lang="en-US" dirty="0"/>
              <a:t> </a:t>
            </a:r>
            <a:r>
              <a:rPr lang="en-US" dirty="0" err="1"/>
              <a:t>přinejmenším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hlavní</a:t>
            </a:r>
            <a:r>
              <a:rPr lang="en-US" dirty="0"/>
              <a:t> </a:t>
            </a:r>
            <a:r>
              <a:rPr lang="en-US" dirty="0" err="1"/>
              <a:t>typy</a:t>
            </a:r>
            <a:r>
              <a:rPr lang="en-US" dirty="0"/>
              <a:t>: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studium</a:t>
            </a:r>
            <a:r>
              <a:rPr lang="en-US" dirty="0"/>
              <a:t> </a:t>
            </a:r>
            <a:r>
              <a:rPr lang="en-US" i="1" dirty="0" err="1"/>
              <a:t>geneze</a:t>
            </a:r>
            <a:r>
              <a:rPr lang="en-US" dirty="0"/>
              <a:t> </a:t>
            </a:r>
            <a:r>
              <a:rPr lang="en-US" dirty="0" err="1"/>
              <a:t>literárních</a:t>
            </a:r>
            <a:r>
              <a:rPr lang="en-US" dirty="0"/>
              <a:t> </a:t>
            </a:r>
            <a:r>
              <a:rPr lang="en-US" dirty="0" err="1"/>
              <a:t>jevů</a:t>
            </a:r>
            <a:r>
              <a:rPr lang="en-US" dirty="0"/>
              <a:t> 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studium</a:t>
            </a:r>
            <a:r>
              <a:rPr lang="en-US" dirty="0"/>
              <a:t> </a:t>
            </a:r>
            <a:r>
              <a:rPr lang="en-US" i="1" dirty="0" err="1"/>
              <a:t>evoluce</a:t>
            </a:r>
            <a:r>
              <a:rPr lang="en-US" dirty="0"/>
              <a:t> </a:t>
            </a:r>
            <a:r>
              <a:rPr lang="en-US" dirty="0" err="1"/>
              <a:t>literární</a:t>
            </a:r>
            <a:r>
              <a:rPr lang="en-US" dirty="0"/>
              <a:t> </a:t>
            </a:r>
            <a:r>
              <a:rPr lang="en-US" dirty="0" err="1"/>
              <a:t>řady</a:t>
            </a:r>
            <a:r>
              <a:rPr lang="en-US" dirty="0"/>
              <a:t>, </a:t>
            </a:r>
            <a:r>
              <a:rPr lang="en-US" dirty="0" err="1"/>
              <a:t>literární</a:t>
            </a:r>
            <a:r>
              <a:rPr lang="en-US" dirty="0"/>
              <a:t> </a:t>
            </a:r>
            <a:r>
              <a:rPr lang="en-US" dirty="0" err="1"/>
              <a:t>proměnlivosti</a:t>
            </a:r>
            <a:r>
              <a:rPr lang="en-US" dirty="0"/>
              <a:t>“ (TYŇANOV </a:t>
            </a:r>
            <a:r>
              <a:rPr lang="en-US" dirty="0" smtClean="0"/>
              <a:t>1927)</a:t>
            </a:r>
            <a:endParaRPr lang="en-US" dirty="0"/>
          </a:p>
          <a:p>
            <a:r>
              <a:rPr lang="en-US" dirty="0" smtClean="0"/>
              <a:t>„</a:t>
            </a:r>
            <a:r>
              <a:rPr lang="en-US" dirty="0"/>
              <a:t>V </a:t>
            </a:r>
            <a:r>
              <a:rPr lang="en-US" dirty="0" err="1"/>
              <a:t>epoše</a:t>
            </a:r>
            <a:r>
              <a:rPr lang="en-US" dirty="0"/>
              <a:t>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rozpadu</a:t>
            </a:r>
            <a:r>
              <a:rPr lang="en-US" dirty="0"/>
              <a:t> se </a:t>
            </a:r>
            <a:r>
              <a:rPr lang="en-US" dirty="0" err="1"/>
              <a:t>žánr</a:t>
            </a:r>
            <a:r>
              <a:rPr lang="en-US" dirty="0"/>
              <a:t> </a:t>
            </a:r>
            <a:r>
              <a:rPr lang="en-US" dirty="0" err="1"/>
              <a:t>přemisťuje</a:t>
            </a:r>
            <a:r>
              <a:rPr lang="en-US" dirty="0"/>
              <a:t> z </a:t>
            </a:r>
            <a:r>
              <a:rPr lang="en-US" dirty="0" err="1"/>
              <a:t>centra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periférii</a:t>
            </a:r>
            <a:r>
              <a:rPr lang="en-US" dirty="0"/>
              <a:t> 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místě</a:t>
            </a:r>
            <a:r>
              <a:rPr lang="en-US" dirty="0"/>
              <a:t> v </a:t>
            </a:r>
            <a:r>
              <a:rPr lang="en-US" dirty="0" err="1"/>
              <a:t>centru</a:t>
            </a:r>
            <a:r>
              <a:rPr lang="en-US" dirty="0"/>
              <a:t> se z 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literárních</a:t>
            </a:r>
            <a:r>
              <a:rPr lang="en-US" dirty="0"/>
              <a:t> </a:t>
            </a:r>
            <a:r>
              <a:rPr lang="en-US" dirty="0" err="1"/>
              <a:t>drobnůstek</a:t>
            </a:r>
            <a:r>
              <a:rPr lang="en-US" dirty="0"/>
              <a:t>,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zastrčených</a:t>
            </a:r>
            <a:r>
              <a:rPr lang="en-US" dirty="0"/>
              <a:t> </a:t>
            </a:r>
            <a:r>
              <a:rPr lang="en-US" dirty="0" err="1"/>
              <a:t>koutů</a:t>
            </a:r>
            <a:r>
              <a:rPr lang="en-US" dirty="0"/>
              <a:t> a </a:t>
            </a:r>
            <a:r>
              <a:rPr lang="en-US" dirty="0" err="1"/>
              <a:t>spodních</a:t>
            </a:r>
            <a:r>
              <a:rPr lang="en-US" dirty="0"/>
              <a:t> </a:t>
            </a:r>
            <a:r>
              <a:rPr lang="en-US" dirty="0" err="1"/>
              <a:t>vrstev</a:t>
            </a:r>
            <a:r>
              <a:rPr lang="en-US" dirty="0"/>
              <a:t> </a:t>
            </a:r>
            <a:r>
              <a:rPr lang="en-US" dirty="0" err="1"/>
              <a:t>vynořuje</a:t>
            </a:r>
            <a:r>
              <a:rPr lang="en-US" dirty="0"/>
              <a:t> </a:t>
            </a:r>
            <a:r>
              <a:rPr lang="en-US" dirty="0" err="1"/>
              <a:t>nový</a:t>
            </a:r>
            <a:r>
              <a:rPr lang="en-US" dirty="0"/>
              <a:t> </a:t>
            </a:r>
            <a:r>
              <a:rPr lang="en-US" dirty="0" err="1"/>
              <a:t>jev</a:t>
            </a:r>
            <a:r>
              <a:rPr lang="en-US" dirty="0"/>
              <a:t>“ (</a:t>
            </a:r>
            <a:r>
              <a:rPr lang="en-US" dirty="0" smtClean="0"/>
              <a:t>TYŇANOV 1924)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historické</a:t>
            </a:r>
            <a:r>
              <a:rPr lang="en-US" dirty="0" smtClean="0"/>
              <a:t> </a:t>
            </a:r>
            <a:r>
              <a:rPr lang="en-US" dirty="0" err="1"/>
              <a:t>zkoumání</a:t>
            </a:r>
            <a:r>
              <a:rPr lang="en-US" dirty="0"/>
              <a:t> </a:t>
            </a:r>
            <a:r>
              <a:rPr lang="en-US" dirty="0" err="1" smtClean="0"/>
              <a:t>nezahrnuje</a:t>
            </a:r>
            <a:r>
              <a:rPr lang="en-US" dirty="0" smtClean="0"/>
              <a:t> </a:t>
            </a:r>
            <a:r>
              <a:rPr lang="en-US" dirty="0" err="1"/>
              <a:t>pouze</a:t>
            </a:r>
            <a:r>
              <a:rPr lang="en-US" dirty="0"/>
              <a:t> </a:t>
            </a:r>
            <a:r>
              <a:rPr lang="en-US" dirty="0" err="1"/>
              <a:t>výzkum</a:t>
            </a:r>
            <a:r>
              <a:rPr lang="en-US" dirty="0"/>
              <a:t> </a:t>
            </a:r>
            <a:r>
              <a:rPr lang="en-US" dirty="0" err="1"/>
              <a:t>imanentně</a:t>
            </a:r>
            <a:r>
              <a:rPr lang="en-US" dirty="0"/>
              <a:t> se </a:t>
            </a:r>
            <a:r>
              <a:rPr lang="en-US" dirty="0" err="1"/>
              <a:t>vyvíjejících</a:t>
            </a:r>
            <a:r>
              <a:rPr lang="en-US" dirty="0"/>
              <a:t> </a:t>
            </a:r>
            <a:r>
              <a:rPr lang="en-US" dirty="0" err="1"/>
              <a:t>literárních</a:t>
            </a:r>
            <a:r>
              <a:rPr lang="en-US" dirty="0"/>
              <a:t> </a:t>
            </a:r>
            <a:r>
              <a:rPr lang="en-US" dirty="0" err="1"/>
              <a:t>jevů</a:t>
            </a:r>
            <a:r>
              <a:rPr lang="en-US" dirty="0"/>
              <a:t>, ale </a:t>
            </a:r>
            <a:r>
              <a:rPr lang="en-US" dirty="0" err="1"/>
              <a:t>vznáší</a:t>
            </a:r>
            <a:r>
              <a:rPr lang="en-US" dirty="0"/>
              <a:t> </a:t>
            </a:r>
            <a:r>
              <a:rPr lang="en-US" dirty="0" err="1"/>
              <a:t>též</a:t>
            </a:r>
            <a:r>
              <a:rPr lang="en-US" dirty="0"/>
              <a:t> </a:t>
            </a:r>
            <a:r>
              <a:rPr lang="en-US" dirty="0" err="1"/>
              <a:t>požadavek</a:t>
            </a:r>
            <a:r>
              <a:rPr lang="en-US" dirty="0"/>
              <a:t> </a:t>
            </a:r>
            <a:r>
              <a:rPr lang="en-US" dirty="0" err="1"/>
              <a:t>výzkumu</a:t>
            </a:r>
            <a:r>
              <a:rPr lang="en-US" dirty="0"/>
              <a:t> </a:t>
            </a:r>
            <a:r>
              <a:rPr lang="en-US" dirty="0" err="1"/>
              <a:t>interakce</a:t>
            </a:r>
            <a:r>
              <a:rPr lang="en-US" dirty="0"/>
              <a:t> </a:t>
            </a:r>
            <a:r>
              <a:rPr lang="en-US" dirty="0" err="1"/>
              <a:t>vývojové</a:t>
            </a:r>
            <a:r>
              <a:rPr lang="en-US" dirty="0"/>
              <a:t> </a:t>
            </a:r>
            <a:r>
              <a:rPr lang="en-US" dirty="0" err="1"/>
              <a:t>řady</a:t>
            </a:r>
            <a:r>
              <a:rPr lang="en-US" dirty="0"/>
              <a:t> </a:t>
            </a:r>
            <a:r>
              <a:rPr lang="en-US" dirty="0" err="1"/>
              <a:t>literární</a:t>
            </a:r>
            <a:r>
              <a:rPr lang="en-US" dirty="0"/>
              <a:t> s </a:t>
            </a:r>
            <a:r>
              <a:rPr lang="en-US" dirty="0" err="1"/>
              <a:t>řadami</a:t>
            </a:r>
            <a:r>
              <a:rPr lang="en-US" dirty="0"/>
              <a:t> </a:t>
            </a:r>
            <a:r>
              <a:rPr lang="en-US" dirty="0" err="1"/>
              <a:t>mimoliterárními</a:t>
            </a:r>
            <a:r>
              <a:rPr lang="en-US" dirty="0"/>
              <a:t>, s </a:t>
            </a:r>
            <a:r>
              <a:rPr lang="en-US" dirty="0" err="1"/>
              <a:t>řadami</a:t>
            </a:r>
            <a:r>
              <a:rPr lang="en-US" dirty="0"/>
              <a:t> „</a:t>
            </a:r>
            <a:r>
              <a:rPr lang="en-US" dirty="0" err="1"/>
              <a:t>životního</a:t>
            </a:r>
            <a:r>
              <a:rPr lang="en-US" dirty="0"/>
              <a:t> </a:t>
            </a:r>
            <a:r>
              <a:rPr lang="en-US" dirty="0" err="1"/>
              <a:t>bytí</a:t>
            </a:r>
            <a:r>
              <a:rPr lang="en-US" dirty="0"/>
              <a:t>“ (TYŇANOV </a:t>
            </a:r>
            <a:r>
              <a:rPr lang="en-US" dirty="0" smtClean="0"/>
              <a:t>1927)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248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</a:t>
            </a:r>
            <a:r>
              <a:rPr lang="en-US" dirty="0" err="1" smtClean="0"/>
              <a:t>uská</a:t>
            </a:r>
            <a:r>
              <a:rPr lang="en-US" dirty="0" smtClean="0"/>
              <a:t> </a:t>
            </a:r>
            <a:r>
              <a:rPr lang="en-US" dirty="0" err="1" smtClean="0"/>
              <a:t>formální</a:t>
            </a:r>
            <a:r>
              <a:rPr lang="en-US" dirty="0" smtClean="0"/>
              <a:t> </a:t>
            </a:r>
            <a:r>
              <a:rPr lang="en-US" dirty="0" err="1" smtClean="0"/>
              <a:t>škola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syžet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</a:t>
            </a:r>
            <a:r>
              <a:rPr lang="en-US" dirty="0" err="1" smtClean="0"/>
              <a:t>yžet</a:t>
            </a:r>
            <a:r>
              <a:rPr lang="en-US" dirty="0" smtClean="0"/>
              <a:t> = </a:t>
            </a:r>
            <a:r>
              <a:rPr lang="en-US" dirty="0" err="1" smtClean="0"/>
              <a:t>hlavní</a:t>
            </a:r>
            <a:r>
              <a:rPr lang="en-US" dirty="0" smtClean="0"/>
              <a:t> </a:t>
            </a:r>
            <a:r>
              <a:rPr lang="en-US" dirty="0" err="1"/>
              <a:t>organizační</a:t>
            </a:r>
            <a:r>
              <a:rPr lang="en-US" dirty="0"/>
              <a:t> </a:t>
            </a:r>
            <a:r>
              <a:rPr lang="en-US" dirty="0" err="1" smtClean="0"/>
              <a:t>strategie</a:t>
            </a:r>
            <a:r>
              <a:rPr lang="en-US" dirty="0" smtClean="0"/>
              <a:t> </a:t>
            </a:r>
            <a:r>
              <a:rPr lang="en-US" dirty="0" err="1"/>
              <a:t>celého</a:t>
            </a:r>
            <a:r>
              <a:rPr lang="en-US" dirty="0"/>
              <a:t> </a:t>
            </a:r>
            <a:r>
              <a:rPr lang="en-US" dirty="0" err="1" smtClean="0"/>
              <a:t>díla</a:t>
            </a:r>
            <a:endParaRPr lang="en-US" dirty="0"/>
          </a:p>
          <a:p>
            <a:r>
              <a:rPr lang="en-US" dirty="0" smtClean="0"/>
              <a:t>„</a:t>
            </a:r>
            <a:r>
              <a:rPr lang="en-US" dirty="0" err="1"/>
              <a:t>Celkom</a:t>
            </a:r>
            <a:r>
              <a:rPr lang="en-US" dirty="0"/>
              <a:t> </a:t>
            </a:r>
            <a:r>
              <a:rPr lang="en-US" dirty="0" err="1"/>
              <a:t>inou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stáva</a:t>
            </a:r>
            <a:r>
              <a:rPr lang="en-US" dirty="0"/>
              <a:t> </a:t>
            </a:r>
            <a:r>
              <a:rPr lang="en-US" dirty="0" err="1"/>
              <a:t>kompozícia</a:t>
            </a:r>
            <a:r>
              <a:rPr lang="en-US" dirty="0"/>
              <a:t>, </a:t>
            </a:r>
            <a:r>
              <a:rPr lang="en-US" dirty="0" err="1"/>
              <a:t>ak</a:t>
            </a:r>
            <a:r>
              <a:rPr lang="en-US" dirty="0"/>
              <a:t> </a:t>
            </a:r>
            <a:r>
              <a:rPr lang="en-US" dirty="0" err="1"/>
              <a:t>sujet</a:t>
            </a:r>
            <a:r>
              <a:rPr lang="en-US" dirty="0"/>
              <a:t> </a:t>
            </a:r>
            <a:r>
              <a:rPr lang="en-US" dirty="0" err="1"/>
              <a:t>sám</a:t>
            </a:r>
            <a:r>
              <a:rPr lang="en-US" dirty="0"/>
              <a:t> </a:t>
            </a:r>
            <a:r>
              <a:rPr lang="en-US" dirty="0" err="1"/>
              <a:t>osebe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spletenie</a:t>
            </a:r>
            <a:r>
              <a:rPr lang="en-US" dirty="0"/>
              <a:t> </a:t>
            </a:r>
            <a:r>
              <a:rPr lang="en-US" i="1" dirty="0" err="1"/>
              <a:t>motívov</a:t>
            </a:r>
            <a:r>
              <a:rPr lang="en-US" dirty="0"/>
              <a:t> </a:t>
            </a:r>
            <a:r>
              <a:rPr lang="en-US" dirty="0" err="1"/>
              <a:t>pomocou</a:t>
            </a:r>
            <a:r>
              <a:rPr lang="en-US" dirty="0"/>
              <a:t> </a:t>
            </a:r>
            <a:r>
              <a:rPr lang="en-US" dirty="0" err="1"/>
              <a:t>ich</a:t>
            </a:r>
            <a:r>
              <a:rPr lang="en-US" dirty="0"/>
              <a:t> </a:t>
            </a:r>
            <a:r>
              <a:rPr lang="en-US" dirty="0" err="1"/>
              <a:t>motivácie</a:t>
            </a:r>
            <a:r>
              <a:rPr lang="en-US" dirty="0"/>
              <a:t>, </a:t>
            </a:r>
            <a:r>
              <a:rPr lang="en-US" dirty="0" err="1"/>
              <a:t>prestáva</a:t>
            </a:r>
            <a:r>
              <a:rPr lang="en-US" dirty="0"/>
              <a:t> </a:t>
            </a:r>
            <a:r>
              <a:rPr lang="en-US" dirty="0" err="1"/>
              <a:t>mať</a:t>
            </a:r>
            <a:r>
              <a:rPr lang="en-US" dirty="0"/>
              <a:t>  </a:t>
            </a:r>
            <a:r>
              <a:rPr lang="en-US" dirty="0" err="1"/>
              <a:t>organizujúcu</a:t>
            </a:r>
            <a:r>
              <a:rPr lang="en-US" dirty="0"/>
              <a:t> </a:t>
            </a:r>
            <a:r>
              <a:rPr lang="en-US" dirty="0" err="1"/>
              <a:t>úlohu</a:t>
            </a:r>
            <a:r>
              <a:rPr lang="en-US" dirty="0"/>
              <a:t>, t. j. </a:t>
            </a:r>
            <a:r>
              <a:rPr lang="en-US" dirty="0" err="1"/>
              <a:t>ak</a:t>
            </a:r>
            <a:r>
              <a:rPr lang="en-US" dirty="0"/>
              <a:t> </a:t>
            </a:r>
            <a:r>
              <a:rPr lang="en-US" dirty="0" err="1"/>
              <a:t>rozprávač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inak</a:t>
            </a:r>
            <a:r>
              <a:rPr lang="en-US" dirty="0"/>
              <a:t> </a:t>
            </a:r>
            <a:r>
              <a:rPr lang="en-US" dirty="0" err="1"/>
              <a:t>dá</a:t>
            </a:r>
            <a:r>
              <a:rPr lang="en-US" dirty="0"/>
              <a:t> </a:t>
            </a:r>
            <a:r>
              <a:rPr lang="en-US" dirty="0" err="1"/>
              <a:t>sebe</a:t>
            </a:r>
            <a:r>
              <a:rPr lang="en-US" dirty="0"/>
              <a:t> </a:t>
            </a:r>
            <a:r>
              <a:rPr lang="en-US" dirty="0" err="1"/>
              <a:t>vystúpiť</a:t>
            </a:r>
            <a:r>
              <a:rPr lang="en-US" dirty="0"/>
              <a:t> do </a:t>
            </a:r>
            <a:r>
              <a:rPr lang="en-US" dirty="0" err="1"/>
              <a:t>popredia</a:t>
            </a:r>
            <a:r>
              <a:rPr lang="en-US" dirty="0"/>
              <a:t>, </a:t>
            </a:r>
            <a:r>
              <a:rPr lang="en-US" dirty="0" err="1"/>
              <a:t>jako</a:t>
            </a:r>
            <a:r>
              <a:rPr lang="en-US" dirty="0"/>
              <a:t> by </a:t>
            </a:r>
            <a:r>
              <a:rPr lang="en-US" dirty="0" err="1"/>
              <a:t>sujet</a:t>
            </a:r>
            <a:r>
              <a:rPr lang="en-US" dirty="0"/>
              <a:t> </a:t>
            </a:r>
            <a:r>
              <a:rPr lang="en-US" dirty="0" err="1"/>
              <a:t>používal</a:t>
            </a:r>
            <a:r>
              <a:rPr lang="en-US" dirty="0"/>
              <a:t> </a:t>
            </a:r>
            <a:r>
              <a:rPr lang="en-US" dirty="0" err="1"/>
              <a:t>iba</a:t>
            </a:r>
            <a:r>
              <a:rPr lang="en-US" dirty="0"/>
              <a:t> pre </a:t>
            </a:r>
            <a:r>
              <a:rPr lang="en-US" dirty="0" err="1"/>
              <a:t>spletenie</a:t>
            </a:r>
            <a:r>
              <a:rPr lang="en-US" dirty="0"/>
              <a:t> </a:t>
            </a:r>
            <a:r>
              <a:rPr lang="en-US" dirty="0" err="1"/>
              <a:t>jednotlivých</a:t>
            </a:r>
            <a:r>
              <a:rPr lang="en-US" dirty="0"/>
              <a:t> </a:t>
            </a:r>
            <a:r>
              <a:rPr lang="en-US" dirty="0" err="1"/>
              <a:t>štylistických</a:t>
            </a:r>
            <a:r>
              <a:rPr lang="en-US" dirty="0"/>
              <a:t> </a:t>
            </a:r>
            <a:r>
              <a:rPr lang="en-US" dirty="0" err="1"/>
              <a:t>postupov</a:t>
            </a:r>
            <a:r>
              <a:rPr lang="en-US" dirty="0"/>
              <a:t>. </a:t>
            </a:r>
            <a:r>
              <a:rPr lang="en-US" dirty="0" err="1"/>
              <a:t>Ťažisko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prenáša</a:t>
            </a:r>
            <a:r>
              <a:rPr lang="en-US" dirty="0"/>
              <a:t> </a:t>
            </a:r>
            <a:r>
              <a:rPr lang="en-US" dirty="0" err="1"/>
              <a:t>zo</a:t>
            </a:r>
            <a:r>
              <a:rPr lang="en-US" dirty="0"/>
              <a:t> </a:t>
            </a:r>
            <a:r>
              <a:rPr lang="en-US" dirty="0" err="1"/>
              <a:t>sujetu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postupy</a:t>
            </a:r>
            <a:r>
              <a:rPr lang="en-US" dirty="0"/>
              <a:t> </a:t>
            </a:r>
            <a:r>
              <a:rPr lang="en-US" dirty="0" err="1"/>
              <a:t>skazu</a:t>
            </a:r>
            <a:r>
              <a:rPr lang="en-US" dirty="0"/>
              <a:t>“ (EJCHENBAUM </a:t>
            </a:r>
            <a:r>
              <a:rPr lang="en-US" dirty="0" smtClean="0"/>
              <a:t>1919)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17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</a:t>
            </a:r>
            <a:r>
              <a:rPr lang="en-US" dirty="0" err="1" smtClean="0"/>
              <a:t>uská</a:t>
            </a:r>
            <a:r>
              <a:rPr lang="en-US" dirty="0" smtClean="0"/>
              <a:t> </a:t>
            </a:r>
            <a:r>
              <a:rPr lang="en-US" dirty="0" err="1" smtClean="0"/>
              <a:t>formální</a:t>
            </a:r>
            <a:r>
              <a:rPr lang="en-US" dirty="0" smtClean="0"/>
              <a:t> </a:t>
            </a:r>
            <a:r>
              <a:rPr lang="en-US" dirty="0" err="1" smtClean="0"/>
              <a:t>škola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V. </a:t>
            </a:r>
            <a:r>
              <a:rPr lang="en-US" dirty="0" err="1" smtClean="0"/>
              <a:t>Šklovskij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2500" dirty="0"/>
              <a:t>Viktor </a:t>
            </a:r>
            <a:r>
              <a:rPr lang="en-US" sz="2500" dirty="0" err="1"/>
              <a:t>Šklovskij</a:t>
            </a:r>
            <a:r>
              <a:rPr lang="en-US" sz="2500" dirty="0"/>
              <a:t> </a:t>
            </a:r>
            <a:r>
              <a:rPr lang="en-US" sz="2500" dirty="0" smtClean="0"/>
              <a:t> </a:t>
            </a:r>
            <a:r>
              <a:rPr lang="en-US" sz="2500" i="1" dirty="0" err="1" smtClean="0"/>
              <a:t>Teoriei</a:t>
            </a:r>
            <a:r>
              <a:rPr lang="en-US" sz="2500" i="1" dirty="0" smtClean="0"/>
              <a:t> </a:t>
            </a:r>
            <a:r>
              <a:rPr lang="en-US" sz="2500" i="1" dirty="0" err="1"/>
              <a:t>prózy</a:t>
            </a:r>
            <a:r>
              <a:rPr lang="en-US" sz="2500" b="1" i="1" dirty="0"/>
              <a:t> </a:t>
            </a:r>
            <a:r>
              <a:rPr lang="en-US" sz="2500" dirty="0"/>
              <a:t>(1925</a:t>
            </a:r>
            <a:r>
              <a:rPr lang="en-US" sz="2500" dirty="0" smtClean="0"/>
              <a:t>))</a:t>
            </a:r>
          </a:p>
          <a:p>
            <a:r>
              <a:rPr lang="en-US" sz="2500" dirty="0" smtClean="0"/>
              <a:t>„</a:t>
            </a:r>
            <a:r>
              <a:rPr lang="en-US" sz="2500" dirty="0" err="1"/>
              <a:t>Motivem</a:t>
            </a:r>
            <a:r>
              <a:rPr lang="en-US" sz="2500" dirty="0"/>
              <a:t> </a:t>
            </a:r>
            <a:r>
              <a:rPr lang="en-US" sz="2500" dirty="0" err="1"/>
              <a:t>rozumím</a:t>
            </a:r>
            <a:r>
              <a:rPr lang="en-US" sz="2500" dirty="0"/>
              <a:t> </a:t>
            </a:r>
            <a:r>
              <a:rPr lang="en-US" sz="2500" dirty="0" err="1"/>
              <a:t>nejjednodušší</a:t>
            </a:r>
            <a:r>
              <a:rPr lang="en-US" sz="2500" dirty="0"/>
              <a:t> </a:t>
            </a:r>
            <a:r>
              <a:rPr lang="en-US" sz="2500" dirty="0" err="1"/>
              <a:t>výpravnou</a:t>
            </a:r>
            <a:r>
              <a:rPr lang="en-US" sz="2500" dirty="0"/>
              <a:t> </a:t>
            </a:r>
            <a:r>
              <a:rPr lang="en-US" sz="2500" dirty="0" err="1"/>
              <a:t>jednotku</a:t>
            </a:r>
            <a:r>
              <a:rPr lang="en-US" sz="2500" dirty="0"/>
              <a:t>, </a:t>
            </a:r>
            <a:r>
              <a:rPr lang="en-US" sz="2500" dirty="0" err="1"/>
              <a:t>která</a:t>
            </a:r>
            <a:r>
              <a:rPr lang="en-US" sz="2500" dirty="0"/>
              <a:t> </a:t>
            </a:r>
            <a:r>
              <a:rPr lang="en-US" sz="2500" dirty="0" err="1"/>
              <a:t>odpovídá</a:t>
            </a:r>
            <a:r>
              <a:rPr lang="en-US" sz="2500" dirty="0"/>
              <a:t> </a:t>
            </a:r>
            <a:r>
              <a:rPr lang="en-US" sz="2500" dirty="0" err="1"/>
              <a:t>obrazně</a:t>
            </a:r>
            <a:r>
              <a:rPr lang="en-US" sz="2500" dirty="0"/>
              <a:t> </a:t>
            </a:r>
            <a:r>
              <a:rPr lang="en-US" sz="2500" dirty="0" err="1"/>
              <a:t>na</a:t>
            </a:r>
            <a:r>
              <a:rPr lang="en-US" sz="2500" dirty="0"/>
              <a:t> </a:t>
            </a:r>
            <a:r>
              <a:rPr lang="en-US" sz="2500" dirty="0" err="1"/>
              <a:t>různé</a:t>
            </a:r>
            <a:r>
              <a:rPr lang="en-US" sz="2500" dirty="0"/>
              <a:t> </a:t>
            </a:r>
            <a:r>
              <a:rPr lang="en-US" sz="2500" dirty="0" err="1"/>
              <a:t>otázky</a:t>
            </a:r>
            <a:r>
              <a:rPr lang="en-US" sz="2500" dirty="0"/>
              <a:t>, </a:t>
            </a:r>
            <a:r>
              <a:rPr lang="en-US" sz="2500" dirty="0" err="1"/>
              <a:t>kladené</a:t>
            </a:r>
            <a:r>
              <a:rPr lang="en-US" sz="2500" dirty="0"/>
              <a:t> </a:t>
            </a:r>
            <a:r>
              <a:rPr lang="en-US" sz="2500" dirty="0" err="1"/>
              <a:t>primitivním</a:t>
            </a:r>
            <a:r>
              <a:rPr lang="en-US" sz="2500" dirty="0"/>
              <a:t> </a:t>
            </a:r>
            <a:r>
              <a:rPr lang="en-US" sz="2500" dirty="0" err="1"/>
              <a:t>rozumem</a:t>
            </a:r>
            <a:r>
              <a:rPr lang="en-US" sz="2500" dirty="0"/>
              <a:t> </a:t>
            </a:r>
            <a:r>
              <a:rPr lang="en-US" sz="2500" dirty="0" err="1"/>
              <a:t>nebo</a:t>
            </a:r>
            <a:r>
              <a:rPr lang="en-US" sz="2500" dirty="0"/>
              <a:t> </a:t>
            </a:r>
            <a:r>
              <a:rPr lang="en-US" sz="2500" dirty="0" err="1"/>
              <a:t>pozorováním</a:t>
            </a:r>
            <a:r>
              <a:rPr lang="en-US" sz="2500" dirty="0"/>
              <a:t> </a:t>
            </a:r>
            <a:r>
              <a:rPr lang="en-US" sz="2500" dirty="0" err="1"/>
              <a:t>života</a:t>
            </a:r>
            <a:r>
              <a:rPr lang="en-US" sz="2500" dirty="0"/>
              <a:t>. </a:t>
            </a:r>
            <a:r>
              <a:rPr lang="en-US" sz="2500" dirty="0" err="1"/>
              <a:t>Takové</a:t>
            </a:r>
            <a:r>
              <a:rPr lang="en-US" sz="2500" dirty="0"/>
              <a:t> </a:t>
            </a:r>
            <a:r>
              <a:rPr lang="en-US" sz="2500" dirty="0" err="1"/>
              <a:t>motivy</a:t>
            </a:r>
            <a:r>
              <a:rPr lang="en-US" sz="2500" dirty="0"/>
              <a:t> </a:t>
            </a:r>
            <a:r>
              <a:rPr lang="en-US" sz="2500" dirty="0" err="1"/>
              <a:t>při</a:t>
            </a:r>
            <a:r>
              <a:rPr lang="en-US" sz="2500" dirty="0"/>
              <a:t> </a:t>
            </a:r>
            <a:r>
              <a:rPr lang="en-US" sz="2500" dirty="0" err="1"/>
              <a:t>shodě</a:t>
            </a:r>
            <a:r>
              <a:rPr lang="en-US" sz="2500" dirty="0"/>
              <a:t> </a:t>
            </a:r>
            <a:r>
              <a:rPr lang="en-US" sz="2500" dirty="0" err="1"/>
              <a:t>nebo</a:t>
            </a:r>
            <a:r>
              <a:rPr lang="en-US" sz="2500" dirty="0"/>
              <a:t> </a:t>
            </a:r>
            <a:r>
              <a:rPr lang="en-US" sz="2500" dirty="0" err="1"/>
              <a:t>jednotě</a:t>
            </a:r>
            <a:r>
              <a:rPr lang="en-US" sz="2500" dirty="0"/>
              <a:t> </a:t>
            </a:r>
            <a:r>
              <a:rPr lang="en-US" sz="2500" dirty="0" err="1"/>
              <a:t>životních</a:t>
            </a:r>
            <a:r>
              <a:rPr lang="en-US" sz="2500" dirty="0"/>
              <a:t> a </a:t>
            </a:r>
            <a:r>
              <a:rPr lang="en-US" sz="2500" dirty="0" err="1"/>
              <a:t>psychologických</a:t>
            </a:r>
            <a:r>
              <a:rPr lang="en-US" sz="2500" dirty="0"/>
              <a:t> </a:t>
            </a:r>
            <a:r>
              <a:rPr lang="en-US" sz="2500" dirty="0" err="1"/>
              <a:t>podmínek</a:t>
            </a:r>
            <a:r>
              <a:rPr lang="en-US" sz="2500" dirty="0"/>
              <a:t> v </a:t>
            </a:r>
            <a:r>
              <a:rPr lang="en-US" sz="2500" dirty="0" err="1"/>
              <a:t>prvních</a:t>
            </a:r>
            <a:r>
              <a:rPr lang="en-US" sz="2500" dirty="0"/>
              <a:t> </a:t>
            </a:r>
            <a:r>
              <a:rPr lang="en-US" sz="2500" dirty="0" err="1"/>
              <a:t>stadiích</a:t>
            </a:r>
            <a:r>
              <a:rPr lang="en-US" sz="2500" dirty="0"/>
              <a:t> </a:t>
            </a:r>
            <a:r>
              <a:rPr lang="en-US" sz="2500" dirty="0" err="1"/>
              <a:t>lidského</a:t>
            </a:r>
            <a:r>
              <a:rPr lang="en-US" sz="2500" dirty="0"/>
              <a:t> </a:t>
            </a:r>
            <a:r>
              <a:rPr lang="en-US" sz="2500" dirty="0" err="1"/>
              <a:t>vývoje</a:t>
            </a:r>
            <a:r>
              <a:rPr lang="en-US" sz="2500" dirty="0"/>
              <a:t> </a:t>
            </a:r>
            <a:r>
              <a:rPr lang="en-US" sz="2500" dirty="0" err="1"/>
              <a:t>mohly</a:t>
            </a:r>
            <a:r>
              <a:rPr lang="en-US" sz="2500" dirty="0"/>
              <a:t> </a:t>
            </a:r>
            <a:r>
              <a:rPr lang="en-US" sz="2500" dirty="0" err="1"/>
              <a:t>vznikat</a:t>
            </a:r>
            <a:r>
              <a:rPr lang="en-US" sz="2500" dirty="0"/>
              <a:t> </a:t>
            </a:r>
            <a:r>
              <a:rPr lang="en-US" sz="2500" dirty="0" err="1"/>
              <a:t>samostatně</a:t>
            </a:r>
            <a:r>
              <a:rPr lang="en-US" sz="2500" dirty="0"/>
              <a:t> a </a:t>
            </a:r>
            <a:r>
              <a:rPr lang="en-US" sz="2500" dirty="0" err="1"/>
              <a:t>mít</a:t>
            </a:r>
            <a:r>
              <a:rPr lang="en-US" sz="2500" dirty="0"/>
              <a:t> </a:t>
            </a:r>
            <a:r>
              <a:rPr lang="en-US" sz="2500" dirty="0" err="1"/>
              <a:t>při</a:t>
            </a:r>
            <a:r>
              <a:rPr lang="en-US" sz="2500" dirty="0"/>
              <a:t> tom </a:t>
            </a:r>
            <a:r>
              <a:rPr lang="en-US" sz="2500" dirty="0" err="1"/>
              <a:t>přece</a:t>
            </a:r>
            <a:r>
              <a:rPr lang="en-US" sz="2500" dirty="0"/>
              <a:t> </a:t>
            </a:r>
            <a:r>
              <a:rPr lang="en-US" sz="2500" dirty="0" err="1"/>
              <a:t>rysy</a:t>
            </a:r>
            <a:r>
              <a:rPr lang="en-US" sz="2500" dirty="0"/>
              <a:t> </a:t>
            </a:r>
            <a:r>
              <a:rPr lang="en-US" sz="2500" dirty="0" err="1"/>
              <a:t>shodné</a:t>
            </a:r>
            <a:r>
              <a:rPr lang="en-US" sz="2500" dirty="0"/>
              <a:t>“ (ŠKLOVSKIJ </a:t>
            </a:r>
            <a:r>
              <a:rPr lang="en-US" sz="2500" dirty="0" smtClean="0"/>
              <a:t>1948)</a:t>
            </a:r>
            <a:r>
              <a:rPr lang="en-US" sz="2500" dirty="0"/>
              <a:t>. </a:t>
            </a:r>
            <a:endParaRPr lang="en-US" sz="2500" dirty="0" smtClean="0"/>
          </a:p>
          <a:p>
            <a:r>
              <a:rPr lang="en-US" sz="2500" dirty="0" smtClean="0"/>
              <a:t>„</a:t>
            </a:r>
            <a:r>
              <a:rPr lang="en-US" sz="2500" dirty="0" err="1"/>
              <a:t>Sujetem</a:t>
            </a:r>
            <a:r>
              <a:rPr lang="en-US" sz="2500" dirty="0"/>
              <a:t> </a:t>
            </a:r>
            <a:r>
              <a:rPr lang="en-US" sz="2500" dirty="0" err="1"/>
              <a:t>nazývám</a:t>
            </a:r>
            <a:r>
              <a:rPr lang="en-US" sz="2500" dirty="0"/>
              <a:t> </a:t>
            </a:r>
            <a:r>
              <a:rPr lang="en-US" sz="2500" dirty="0" err="1"/>
              <a:t>thema</a:t>
            </a:r>
            <a:r>
              <a:rPr lang="en-US" sz="2500" dirty="0"/>
              <a:t>, do </a:t>
            </a:r>
            <a:r>
              <a:rPr lang="en-US" sz="2500" dirty="0" err="1"/>
              <a:t>něhož</a:t>
            </a:r>
            <a:r>
              <a:rPr lang="en-US" sz="2500" dirty="0"/>
              <a:t> </a:t>
            </a:r>
            <a:r>
              <a:rPr lang="en-US" sz="2500" dirty="0" err="1"/>
              <a:t>jsou</a:t>
            </a:r>
            <a:r>
              <a:rPr lang="en-US" sz="2500" dirty="0"/>
              <a:t> </a:t>
            </a:r>
            <a:r>
              <a:rPr lang="en-US" sz="2500" dirty="0" err="1"/>
              <a:t>vetkány</a:t>
            </a:r>
            <a:r>
              <a:rPr lang="en-US" sz="2500" dirty="0"/>
              <a:t> </a:t>
            </a:r>
            <a:r>
              <a:rPr lang="en-US" sz="2500" dirty="0" err="1"/>
              <a:t>různé</a:t>
            </a:r>
            <a:r>
              <a:rPr lang="en-US" sz="2500" dirty="0"/>
              <a:t> </a:t>
            </a:r>
            <a:r>
              <a:rPr lang="en-US" sz="2500" dirty="0" err="1"/>
              <a:t>situace</a:t>
            </a:r>
            <a:r>
              <a:rPr lang="en-US" sz="2500" dirty="0"/>
              <a:t> – </a:t>
            </a:r>
            <a:r>
              <a:rPr lang="en-US" sz="2500" dirty="0" err="1"/>
              <a:t>motivy</a:t>
            </a:r>
            <a:r>
              <a:rPr lang="en-US" sz="2500" dirty="0" smtClean="0"/>
              <a:t>“. </a:t>
            </a:r>
          </a:p>
          <a:p>
            <a:r>
              <a:rPr lang="en-US" sz="2500" dirty="0" smtClean="0"/>
              <a:t>„</a:t>
            </a:r>
            <a:r>
              <a:rPr lang="en-US" sz="2500" dirty="0" err="1"/>
              <a:t>Uvedu</a:t>
            </a:r>
            <a:r>
              <a:rPr lang="en-US" sz="2500" dirty="0"/>
              <a:t> </a:t>
            </a:r>
            <a:r>
              <a:rPr lang="en-US" sz="2500" dirty="0" err="1"/>
              <a:t>srovnání</a:t>
            </a:r>
            <a:r>
              <a:rPr lang="en-US" sz="2500" dirty="0"/>
              <a:t>. </a:t>
            </a:r>
            <a:r>
              <a:rPr lang="en-US" sz="2500" dirty="0" err="1"/>
              <a:t>Děj</a:t>
            </a:r>
            <a:r>
              <a:rPr lang="en-US" sz="2500" dirty="0"/>
              <a:t> </a:t>
            </a:r>
            <a:r>
              <a:rPr lang="en-US" sz="2500" dirty="0" err="1"/>
              <a:t>literárního</a:t>
            </a:r>
            <a:r>
              <a:rPr lang="en-US" sz="2500" dirty="0"/>
              <a:t> </a:t>
            </a:r>
            <a:r>
              <a:rPr lang="en-US" sz="2500" dirty="0" err="1"/>
              <a:t>díla</a:t>
            </a:r>
            <a:r>
              <a:rPr lang="en-US" sz="2500" dirty="0"/>
              <a:t> se </a:t>
            </a:r>
            <a:r>
              <a:rPr lang="en-US" sz="2500" dirty="0" err="1"/>
              <a:t>odehrává</a:t>
            </a:r>
            <a:r>
              <a:rPr lang="en-US" sz="2500" dirty="0"/>
              <a:t> </a:t>
            </a:r>
            <a:r>
              <a:rPr lang="en-US" sz="2500" dirty="0" err="1"/>
              <a:t>na</a:t>
            </a:r>
            <a:r>
              <a:rPr lang="en-US" sz="2500" dirty="0"/>
              <a:t> </a:t>
            </a:r>
            <a:r>
              <a:rPr lang="en-US" sz="2500" dirty="0" err="1"/>
              <a:t>šachovém</a:t>
            </a:r>
            <a:r>
              <a:rPr lang="en-US" sz="2500" dirty="0"/>
              <a:t> </a:t>
            </a:r>
            <a:r>
              <a:rPr lang="en-US" sz="2500" dirty="0" err="1"/>
              <a:t>poli</a:t>
            </a:r>
            <a:r>
              <a:rPr lang="en-US" sz="2500" dirty="0"/>
              <a:t>; </a:t>
            </a:r>
            <a:r>
              <a:rPr lang="en-US" sz="2500" dirty="0" err="1"/>
              <a:t>šachovým</a:t>
            </a:r>
            <a:r>
              <a:rPr lang="en-US" sz="2500" dirty="0"/>
              <a:t> </a:t>
            </a:r>
            <a:r>
              <a:rPr lang="en-US" sz="2500" dirty="0" err="1"/>
              <a:t>figurám</a:t>
            </a:r>
            <a:r>
              <a:rPr lang="en-US" sz="2500" dirty="0"/>
              <a:t> </a:t>
            </a:r>
            <a:r>
              <a:rPr lang="en-US" sz="2500" dirty="0" err="1"/>
              <a:t>odpovídají</a:t>
            </a:r>
            <a:r>
              <a:rPr lang="en-US" sz="2500" dirty="0"/>
              <a:t> </a:t>
            </a:r>
            <a:r>
              <a:rPr lang="en-US" sz="2500" dirty="0" err="1"/>
              <a:t>typy</a:t>
            </a:r>
            <a:r>
              <a:rPr lang="en-US" sz="2500" dirty="0"/>
              <a:t> – </a:t>
            </a:r>
            <a:r>
              <a:rPr lang="en-US" sz="2500" dirty="0" err="1"/>
              <a:t>masky</a:t>
            </a:r>
            <a:r>
              <a:rPr lang="en-US" sz="2500" dirty="0"/>
              <a:t>, </a:t>
            </a:r>
            <a:r>
              <a:rPr lang="en-US" sz="2500" dirty="0" err="1"/>
              <a:t>emploi</a:t>
            </a:r>
            <a:r>
              <a:rPr lang="en-US" sz="2500" dirty="0"/>
              <a:t> </a:t>
            </a:r>
            <a:r>
              <a:rPr lang="en-US" sz="2500" dirty="0" err="1"/>
              <a:t>soudobého</a:t>
            </a:r>
            <a:r>
              <a:rPr lang="en-US" sz="2500" dirty="0"/>
              <a:t> </a:t>
            </a:r>
            <a:r>
              <a:rPr lang="en-US" sz="2500" dirty="0" err="1"/>
              <a:t>divadla</a:t>
            </a:r>
            <a:r>
              <a:rPr lang="en-US" sz="2500" dirty="0"/>
              <a:t>. </a:t>
            </a:r>
            <a:r>
              <a:rPr lang="en-US" sz="2500" dirty="0" err="1"/>
              <a:t>Sujety</a:t>
            </a:r>
            <a:r>
              <a:rPr lang="en-US" sz="2500" dirty="0"/>
              <a:t> </a:t>
            </a:r>
            <a:r>
              <a:rPr lang="en-US" sz="2500" dirty="0" err="1"/>
              <a:t>odpovídají</a:t>
            </a:r>
            <a:r>
              <a:rPr lang="en-US" sz="2500" dirty="0"/>
              <a:t> </a:t>
            </a:r>
            <a:r>
              <a:rPr lang="en-US" sz="2500" dirty="0" err="1"/>
              <a:t>gambitům</a:t>
            </a:r>
            <a:r>
              <a:rPr lang="en-US" sz="2500" dirty="0"/>
              <a:t>, to je </a:t>
            </a:r>
            <a:r>
              <a:rPr lang="en-US" sz="2500" dirty="0" err="1"/>
              <a:t>klasickým</a:t>
            </a:r>
            <a:r>
              <a:rPr lang="en-US" sz="2500" dirty="0"/>
              <a:t> </a:t>
            </a:r>
            <a:r>
              <a:rPr lang="en-US" sz="2500" dirty="0" err="1"/>
              <a:t>rozehrávkám</a:t>
            </a:r>
            <a:r>
              <a:rPr lang="en-US" sz="2500" dirty="0"/>
              <a:t> </a:t>
            </a:r>
            <a:r>
              <a:rPr lang="en-US" sz="2500" dirty="0" err="1"/>
              <a:t>této</a:t>
            </a:r>
            <a:r>
              <a:rPr lang="en-US" sz="2500" dirty="0"/>
              <a:t> </a:t>
            </a:r>
            <a:r>
              <a:rPr lang="en-US" sz="2500" dirty="0" err="1"/>
              <a:t>hry</a:t>
            </a:r>
            <a:r>
              <a:rPr lang="en-US" sz="2500" dirty="0"/>
              <a:t>, </a:t>
            </a:r>
            <a:r>
              <a:rPr lang="en-US" sz="2500" dirty="0" err="1"/>
              <a:t>jejíchž</a:t>
            </a:r>
            <a:r>
              <a:rPr lang="en-US" sz="2500" dirty="0"/>
              <a:t> </a:t>
            </a:r>
            <a:r>
              <a:rPr lang="en-US" sz="2500" dirty="0" err="1"/>
              <a:t>různých</a:t>
            </a:r>
            <a:r>
              <a:rPr lang="en-US" sz="2500" dirty="0"/>
              <a:t> variant </a:t>
            </a:r>
            <a:r>
              <a:rPr lang="en-US" sz="2500" dirty="0" err="1"/>
              <a:t>hráči</a:t>
            </a:r>
            <a:r>
              <a:rPr lang="en-US" sz="2500" dirty="0"/>
              <a:t> </a:t>
            </a:r>
            <a:r>
              <a:rPr lang="en-US" sz="2500" dirty="0" err="1"/>
              <a:t>užívají</a:t>
            </a:r>
            <a:r>
              <a:rPr lang="en-US" sz="2500" dirty="0"/>
              <a:t>. </a:t>
            </a:r>
            <a:r>
              <a:rPr lang="en-US" sz="2500" dirty="0" err="1"/>
              <a:t>Úlohy</a:t>
            </a:r>
            <a:r>
              <a:rPr lang="en-US" sz="2500" dirty="0"/>
              <a:t> a </a:t>
            </a:r>
            <a:r>
              <a:rPr lang="en-US" sz="2500" dirty="0" err="1"/>
              <a:t>peripetie</a:t>
            </a:r>
            <a:r>
              <a:rPr lang="en-US" sz="2500" dirty="0"/>
              <a:t> </a:t>
            </a:r>
            <a:r>
              <a:rPr lang="en-US" sz="2500" dirty="0" err="1"/>
              <a:t>odpovídají</a:t>
            </a:r>
            <a:r>
              <a:rPr lang="en-US" sz="2500" dirty="0"/>
              <a:t> </a:t>
            </a:r>
            <a:r>
              <a:rPr lang="en-US" sz="2500" dirty="0" err="1"/>
              <a:t>roli</a:t>
            </a:r>
            <a:r>
              <a:rPr lang="en-US" sz="2500" dirty="0"/>
              <a:t> </a:t>
            </a:r>
            <a:r>
              <a:rPr lang="en-US" sz="2500" dirty="0" err="1"/>
              <a:t>tahů</a:t>
            </a:r>
            <a:r>
              <a:rPr lang="en-US" sz="2500" dirty="0"/>
              <a:t> </a:t>
            </a:r>
            <a:r>
              <a:rPr lang="en-US" sz="2500" dirty="0" err="1"/>
              <a:t>protivníkových</a:t>
            </a:r>
            <a:r>
              <a:rPr lang="en-US" sz="2500" dirty="0"/>
              <a:t>“ (62). </a:t>
            </a:r>
            <a:r>
              <a:rPr lang="en-US" sz="2500" dirty="0" err="1"/>
              <a:t>Naším</a:t>
            </a:r>
            <a:r>
              <a:rPr lang="en-US" sz="2500" dirty="0"/>
              <a:t> </a:t>
            </a:r>
            <a:r>
              <a:rPr lang="en-US" sz="2500" dirty="0" err="1"/>
              <a:t>úkolem</a:t>
            </a:r>
            <a:r>
              <a:rPr lang="en-US" sz="2500" dirty="0"/>
              <a:t> </a:t>
            </a:r>
            <a:r>
              <a:rPr lang="en-US" sz="2500" dirty="0" err="1"/>
              <a:t>není</a:t>
            </a:r>
            <a:r>
              <a:rPr lang="en-US" sz="2500" dirty="0"/>
              <a:t> </a:t>
            </a:r>
            <a:r>
              <a:rPr lang="en-US" sz="2500" dirty="0" err="1"/>
              <a:t>zkoumat</a:t>
            </a:r>
            <a:r>
              <a:rPr lang="en-US" sz="2500" dirty="0"/>
              <a:t> </a:t>
            </a:r>
            <a:r>
              <a:rPr lang="en-US" sz="2500" dirty="0" err="1"/>
              <a:t>psychologické</a:t>
            </a:r>
            <a:r>
              <a:rPr lang="en-US" sz="2500" dirty="0"/>
              <a:t> (a </a:t>
            </a:r>
            <a:r>
              <a:rPr lang="en-US" sz="2500" dirty="0" err="1"/>
              <a:t>nesémantické</a:t>
            </a:r>
            <a:r>
              <a:rPr lang="en-US" sz="2500" dirty="0"/>
              <a:t>) </a:t>
            </a:r>
            <a:r>
              <a:rPr lang="en-US" sz="2500" dirty="0" err="1"/>
              <a:t>založení</a:t>
            </a:r>
            <a:r>
              <a:rPr lang="en-US" sz="2500" dirty="0"/>
              <a:t> </a:t>
            </a:r>
            <a:r>
              <a:rPr lang="en-US" sz="2500" dirty="0" err="1"/>
              <a:t>Šklovského</a:t>
            </a:r>
            <a:r>
              <a:rPr lang="en-US" sz="2500" dirty="0"/>
              <a:t> </a:t>
            </a:r>
            <a:r>
              <a:rPr lang="en-US" sz="2500" dirty="0" err="1"/>
              <a:t>motivů</a:t>
            </a:r>
            <a:r>
              <a:rPr lang="en-US" sz="2500" dirty="0"/>
              <a:t> </a:t>
            </a:r>
            <a:r>
              <a:rPr lang="en-US" sz="2500" dirty="0" err="1"/>
              <a:t>či</a:t>
            </a:r>
            <a:r>
              <a:rPr lang="en-US" sz="2500" dirty="0"/>
              <a:t> </a:t>
            </a:r>
            <a:r>
              <a:rPr lang="en-US" sz="2500" dirty="0" err="1"/>
              <a:t>vágní</a:t>
            </a:r>
            <a:r>
              <a:rPr lang="en-US" sz="2500" dirty="0"/>
              <a:t> a </a:t>
            </a:r>
            <a:r>
              <a:rPr lang="en-US" sz="2500" dirty="0" err="1"/>
              <a:t>nedefinovaný</a:t>
            </a:r>
            <a:r>
              <a:rPr lang="en-US" sz="2500" dirty="0"/>
              <a:t> </a:t>
            </a:r>
            <a:r>
              <a:rPr lang="en-US" sz="2500" dirty="0" err="1"/>
              <a:t>pojem</a:t>
            </a:r>
            <a:r>
              <a:rPr lang="en-US" sz="2500" dirty="0"/>
              <a:t> </a:t>
            </a:r>
            <a:r>
              <a:rPr lang="en-US" sz="2500" dirty="0" err="1"/>
              <a:t>tématu</a:t>
            </a:r>
            <a:r>
              <a:rPr lang="en-US" sz="2500" dirty="0"/>
              <a:t>, </a:t>
            </a:r>
            <a:r>
              <a:rPr lang="en-US" sz="2500" dirty="0" err="1"/>
              <a:t>důležité</a:t>
            </a:r>
            <a:r>
              <a:rPr lang="en-US" sz="2500" dirty="0"/>
              <a:t> je </a:t>
            </a:r>
            <a:r>
              <a:rPr lang="en-US" sz="2500" dirty="0" err="1"/>
              <a:t>přirovnání</a:t>
            </a:r>
            <a:r>
              <a:rPr lang="en-US" sz="2500" dirty="0"/>
              <a:t> </a:t>
            </a:r>
            <a:r>
              <a:rPr lang="en-US" sz="2500" dirty="0" err="1"/>
              <a:t>syžetů</a:t>
            </a:r>
            <a:r>
              <a:rPr lang="en-US" sz="2500" dirty="0"/>
              <a:t> k </a:t>
            </a:r>
            <a:r>
              <a:rPr lang="en-US" sz="2500" dirty="0" err="1"/>
              <a:t>šachovým</a:t>
            </a:r>
            <a:r>
              <a:rPr lang="en-US" sz="2500" dirty="0"/>
              <a:t> </a:t>
            </a:r>
            <a:r>
              <a:rPr lang="en-US" sz="2500" dirty="0" err="1"/>
              <a:t>gambitům</a:t>
            </a:r>
            <a:r>
              <a:rPr lang="en-US" sz="2500" dirty="0"/>
              <a:t> </a:t>
            </a:r>
            <a:r>
              <a:rPr lang="en-US" sz="2500" dirty="0" err="1"/>
              <a:t>čili</a:t>
            </a:r>
            <a:r>
              <a:rPr lang="en-US" sz="2500" dirty="0"/>
              <a:t> k </a:t>
            </a:r>
            <a:r>
              <a:rPr lang="en-US" sz="2500" dirty="0" err="1"/>
              <a:t>nějakým</a:t>
            </a:r>
            <a:r>
              <a:rPr lang="en-US" sz="2500" dirty="0"/>
              <a:t> </a:t>
            </a:r>
            <a:r>
              <a:rPr lang="en-US" sz="2500" dirty="0" err="1"/>
              <a:t>ustáleným</a:t>
            </a:r>
            <a:r>
              <a:rPr lang="en-US" sz="2500" dirty="0"/>
              <a:t> </a:t>
            </a:r>
            <a:r>
              <a:rPr lang="en-US" sz="2500" dirty="0" err="1"/>
              <a:t>strategiím</a:t>
            </a:r>
            <a:r>
              <a:rPr lang="en-US" sz="2500" dirty="0"/>
              <a:t> </a:t>
            </a:r>
            <a:r>
              <a:rPr lang="en-US" sz="2500" dirty="0" err="1"/>
              <a:t>majícím</a:t>
            </a:r>
            <a:r>
              <a:rPr lang="en-US" sz="2500" dirty="0"/>
              <a:t> </a:t>
            </a:r>
            <a:r>
              <a:rPr lang="en-US" sz="2500" dirty="0" err="1"/>
              <a:t>daná</a:t>
            </a:r>
            <a:r>
              <a:rPr lang="en-US" sz="2500" dirty="0"/>
              <a:t> </a:t>
            </a:r>
            <a:r>
              <a:rPr lang="en-US" sz="2500" dirty="0" err="1"/>
              <a:t>pravidla</a:t>
            </a:r>
            <a:r>
              <a:rPr lang="en-US" sz="2500" dirty="0"/>
              <a:t> </a:t>
            </a:r>
            <a:r>
              <a:rPr lang="en-US" sz="2500" dirty="0" err="1"/>
              <a:t>odvislá</a:t>
            </a:r>
            <a:r>
              <a:rPr lang="en-US" sz="2500" dirty="0"/>
              <a:t> od </a:t>
            </a:r>
            <a:r>
              <a:rPr lang="en-US" sz="2500" dirty="0" err="1"/>
              <a:t>konkrétního</a:t>
            </a:r>
            <a:r>
              <a:rPr lang="en-US" sz="2500" dirty="0"/>
              <a:t> </a:t>
            </a:r>
            <a:r>
              <a:rPr lang="en-US" sz="2500" dirty="0" err="1"/>
              <a:t>stavu</a:t>
            </a:r>
            <a:r>
              <a:rPr lang="en-US" sz="2500" dirty="0"/>
              <a:t> </a:t>
            </a:r>
            <a:r>
              <a:rPr lang="en-US" sz="2500" dirty="0" err="1"/>
              <a:t>celého</a:t>
            </a:r>
            <a:r>
              <a:rPr lang="en-US" sz="2500" dirty="0"/>
              <a:t> </a:t>
            </a:r>
            <a:r>
              <a:rPr lang="en-US" sz="2500" dirty="0" err="1"/>
              <a:t>systému</a:t>
            </a:r>
            <a:r>
              <a:rPr lang="en-US" sz="2500" dirty="0"/>
              <a:t> – </a:t>
            </a:r>
            <a:r>
              <a:rPr lang="en-US" sz="2500" dirty="0" err="1"/>
              <a:t>šachovnice</a:t>
            </a:r>
            <a:r>
              <a:rPr lang="en-US" sz="2500" dirty="0"/>
              <a:t>. Z </a:t>
            </a:r>
            <a:r>
              <a:rPr lang="en-US" sz="2500" dirty="0" err="1"/>
              <a:t>posledního</a:t>
            </a:r>
            <a:r>
              <a:rPr lang="en-US" sz="2500" dirty="0"/>
              <a:t> </a:t>
            </a:r>
            <a:r>
              <a:rPr lang="en-US" sz="2500" dirty="0" err="1"/>
              <a:t>uvedeného</a:t>
            </a:r>
            <a:r>
              <a:rPr lang="en-US" sz="2500" dirty="0"/>
              <a:t> </a:t>
            </a:r>
            <a:r>
              <a:rPr lang="en-US" sz="2500" dirty="0" err="1"/>
              <a:t>citátu</a:t>
            </a:r>
            <a:r>
              <a:rPr lang="en-US" sz="2500" dirty="0"/>
              <a:t> by se </a:t>
            </a:r>
            <a:r>
              <a:rPr lang="en-US" sz="2500" dirty="0" err="1"/>
              <a:t>dalo</a:t>
            </a:r>
            <a:r>
              <a:rPr lang="en-US" sz="2500" dirty="0"/>
              <a:t> </a:t>
            </a:r>
            <a:r>
              <a:rPr lang="en-US" sz="2500" dirty="0" err="1"/>
              <a:t>usuzovat</a:t>
            </a:r>
            <a:r>
              <a:rPr lang="en-US" sz="2500" dirty="0"/>
              <a:t>, </a:t>
            </a:r>
            <a:r>
              <a:rPr lang="en-US" sz="2500" dirty="0" err="1"/>
              <a:t>že</a:t>
            </a:r>
            <a:r>
              <a:rPr lang="en-US" sz="2500" dirty="0"/>
              <a:t> </a:t>
            </a:r>
            <a:r>
              <a:rPr lang="en-US" sz="2500" dirty="0" err="1"/>
              <a:t>Šklovskij</a:t>
            </a:r>
            <a:r>
              <a:rPr lang="en-US" sz="2500" dirty="0"/>
              <a:t> v </a:t>
            </a:r>
            <a:r>
              <a:rPr lang="en-US" sz="2500" dirty="0" err="1"/>
              <a:t>podstatě</a:t>
            </a:r>
            <a:r>
              <a:rPr lang="en-US" sz="2500" dirty="0"/>
              <a:t> </a:t>
            </a:r>
            <a:r>
              <a:rPr lang="en-US" sz="2500" dirty="0" err="1"/>
              <a:t>již</a:t>
            </a:r>
            <a:r>
              <a:rPr lang="en-US" sz="2500" dirty="0"/>
              <a:t> </a:t>
            </a:r>
            <a:r>
              <a:rPr lang="en-US" sz="2500" dirty="0" err="1"/>
              <a:t>mluví</a:t>
            </a:r>
            <a:r>
              <a:rPr lang="en-US" sz="2500" dirty="0"/>
              <a:t> o </a:t>
            </a:r>
            <a:r>
              <a:rPr lang="en-US" sz="2500" dirty="0" err="1"/>
              <a:t>pozdějších</a:t>
            </a:r>
            <a:r>
              <a:rPr lang="en-US" sz="2500" dirty="0"/>
              <a:t> </a:t>
            </a:r>
            <a:r>
              <a:rPr lang="en-US" sz="2500" dirty="0" err="1"/>
              <a:t>Proppovských</a:t>
            </a:r>
            <a:r>
              <a:rPr lang="en-US" sz="2500" dirty="0"/>
              <a:t> </a:t>
            </a:r>
            <a:r>
              <a:rPr lang="en-US" sz="2500" dirty="0" err="1"/>
              <a:t>funkcích</a:t>
            </a:r>
            <a:r>
              <a:rPr lang="en-US" sz="2500" dirty="0"/>
              <a:t> a </a:t>
            </a:r>
            <a:r>
              <a:rPr lang="en-US" sz="2500" dirty="0" err="1"/>
              <a:t>rolích</a:t>
            </a:r>
            <a:r>
              <a:rPr lang="en-US" sz="2500" dirty="0"/>
              <a:t> v </a:t>
            </a:r>
            <a:r>
              <a:rPr lang="en-US" sz="2500" dirty="0" err="1"/>
              <a:t>ruské</a:t>
            </a:r>
            <a:r>
              <a:rPr lang="en-US" sz="2500" dirty="0"/>
              <a:t> </a:t>
            </a:r>
            <a:r>
              <a:rPr lang="en-US" sz="2500" dirty="0" err="1"/>
              <a:t>zázračné</a:t>
            </a:r>
            <a:r>
              <a:rPr lang="en-US" sz="2500" dirty="0"/>
              <a:t> </a:t>
            </a:r>
            <a:r>
              <a:rPr lang="en-US" sz="2500" dirty="0" err="1"/>
              <a:t>pohádce</a:t>
            </a:r>
            <a:r>
              <a:rPr lang="en-US" sz="2500" dirty="0"/>
              <a:t>. </a:t>
            </a:r>
            <a:r>
              <a:rPr lang="en-US" sz="2500" dirty="0" err="1"/>
              <a:t>Takové</a:t>
            </a:r>
            <a:r>
              <a:rPr lang="en-US" sz="2500" dirty="0"/>
              <a:t> </a:t>
            </a:r>
            <a:r>
              <a:rPr lang="en-US" sz="2500" dirty="0" err="1"/>
              <a:t>vidění</a:t>
            </a:r>
            <a:r>
              <a:rPr lang="en-US" sz="2500" dirty="0"/>
              <a:t> by </a:t>
            </a:r>
            <a:r>
              <a:rPr lang="en-US" sz="2500" dirty="0" err="1"/>
              <a:t>podporovala</a:t>
            </a:r>
            <a:r>
              <a:rPr lang="en-US" sz="2500" dirty="0"/>
              <a:t> </a:t>
            </a:r>
            <a:r>
              <a:rPr lang="en-US" sz="2500" dirty="0" err="1"/>
              <a:t>i</a:t>
            </a:r>
            <a:r>
              <a:rPr lang="en-US" sz="2500" dirty="0"/>
              <a:t> </a:t>
            </a:r>
            <a:r>
              <a:rPr lang="en-US" sz="2500" dirty="0" err="1"/>
              <a:t>další</a:t>
            </a:r>
            <a:r>
              <a:rPr lang="en-US" sz="2500" dirty="0"/>
              <a:t> </a:t>
            </a:r>
            <a:r>
              <a:rPr lang="en-US" sz="2500" dirty="0" err="1"/>
              <a:t>definice</a:t>
            </a:r>
            <a:r>
              <a:rPr lang="en-US" sz="2500" dirty="0"/>
              <a:t>, v </a:t>
            </a:r>
            <a:r>
              <a:rPr lang="en-US" sz="2500" dirty="0" err="1"/>
              <a:t>níž</a:t>
            </a:r>
            <a:r>
              <a:rPr lang="en-US" sz="2500" dirty="0"/>
              <a:t> </a:t>
            </a:r>
            <a:r>
              <a:rPr lang="en-US" sz="2500" dirty="0" err="1"/>
              <a:t>Šklovskij</a:t>
            </a:r>
            <a:r>
              <a:rPr lang="en-US" sz="2500" dirty="0"/>
              <a:t> </a:t>
            </a:r>
            <a:r>
              <a:rPr lang="en-US" sz="2500" dirty="0" err="1"/>
              <a:t>popisuje</a:t>
            </a:r>
            <a:r>
              <a:rPr lang="en-US" sz="2500" dirty="0"/>
              <a:t> </a:t>
            </a:r>
            <a:r>
              <a:rPr lang="en-US" sz="2500" dirty="0" err="1"/>
              <a:t>rozdíl</a:t>
            </a:r>
            <a:r>
              <a:rPr lang="en-US" sz="2500" dirty="0"/>
              <a:t> </a:t>
            </a:r>
            <a:r>
              <a:rPr lang="en-US" sz="2500" dirty="0" err="1"/>
              <a:t>mezi</a:t>
            </a:r>
            <a:r>
              <a:rPr lang="en-US" sz="2500" dirty="0"/>
              <a:t> </a:t>
            </a:r>
            <a:r>
              <a:rPr lang="en-US" sz="2500" dirty="0" err="1"/>
              <a:t>syžetem</a:t>
            </a:r>
            <a:r>
              <a:rPr lang="en-US" sz="2500" dirty="0"/>
              <a:t> a </a:t>
            </a:r>
            <a:r>
              <a:rPr lang="en-US" sz="2500" dirty="0" err="1"/>
              <a:t>fabulí</a:t>
            </a:r>
            <a:r>
              <a:rPr lang="en-US" sz="2500" dirty="0"/>
              <a:t>: „</a:t>
            </a:r>
            <a:r>
              <a:rPr lang="en-US" sz="2500" dirty="0" err="1"/>
              <a:t>Pojem</a:t>
            </a:r>
            <a:r>
              <a:rPr lang="en-US" sz="2500" dirty="0"/>
              <a:t> </a:t>
            </a:r>
            <a:r>
              <a:rPr lang="en-US" sz="2500" i="1" dirty="0" err="1"/>
              <a:t>sujetu</a:t>
            </a:r>
            <a:r>
              <a:rPr lang="en-US" sz="2500" dirty="0"/>
              <a:t> </a:t>
            </a:r>
            <a:r>
              <a:rPr lang="en-US" sz="2500" dirty="0" err="1"/>
              <a:t>bývá</a:t>
            </a:r>
            <a:r>
              <a:rPr lang="en-US" sz="2500" dirty="0"/>
              <a:t> </a:t>
            </a:r>
            <a:r>
              <a:rPr lang="en-US" sz="2500" dirty="0" err="1"/>
              <a:t>velmi</a:t>
            </a:r>
            <a:r>
              <a:rPr lang="en-US" sz="2500" dirty="0"/>
              <a:t> </a:t>
            </a:r>
            <a:r>
              <a:rPr lang="en-US" sz="2500" dirty="0" err="1"/>
              <a:t>často</a:t>
            </a:r>
            <a:r>
              <a:rPr lang="en-US" sz="2500" dirty="0"/>
              <a:t> </a:t>
            </a:r>
            <a:r>
              <a:rPr lang="en-US" sz="2500" dirty="0" err="1"/>
              <a:t>směšován</a:t>
            </a:r>
            <a:r>
              <a:rPr lang="en-US" sz="2500" dirty="0"/>
              <a:t> s </a:t>
            </a:r>
            <a:r>
              <a:rPr lang="en-US" sz="2500" dirty="0" err="1"/>
              <a:t>popisem</a:t>
            </a:r>
            <a:r>
              <a:rPr lang="en-US" sz="2500" dirty="0"/>
              <a:t> </a:t>
            </a:r>
            <a:r>
              <a:rPr lang="en-US" sz="2500" dirty="0" err="1"/>
              <a:t>událostí</a:t>
            </a:r>
            <a:r>
              <a:rPr lang="en-US" sz="2500" dirty="0"/>
              <a:t> – s </a:t>
            </a:r>
            <a:r>
              <a:rPr lang="en-US" sz="2500" dirty="0" err="1"/>
              <a:t>tím</a:t>
            </a:r>
            <a:r>
              <a:rPr lang="en-US" sz="2500" dirty="0"/>
              <a:t>, </a:t>
            </a:r>
            <a:r>
              <a:rPr lang="en-US" sz="2500" dirty="0" err="1"/>
              <a:t>proč</a:t>
            </a:r>
            <a:r>
              <a:rPr lang="en-US" sz="2500" dirty="0"/>
              <a:t> </a:t>
            </a:r>
            <a:r>
              <a:rPr lang="en-US" sz="2500" dirty="0" err="1"/>
              <a:t>navrhuji</a:t>
            </a:r>
            <a:r>
              <a:rPr lang="en-US" sz="2500" dirty="0"/>
              <a:t> </a:t>
            </a:r>
            <a:r>
              <a:rPr lang="en-US" sz="2500" dirty="0" err="1"/>
              <a:t>konvenční</a:t>
            </a:r>
            <a:r>
              <a:rPr lang="en-US" sz="2500" dirty="0"/>
              <a:t> </a:t>
            </a:r>
            <a:r>
              <a:rPr lang="en-US" sz="2500" dirty="0" err="1"/>
              <a:t>název</a:t>
            </a:r>
            <a:r>
              <a:rPr lang="en-US" sz="2500" dirty="0"/>
              <a:t> </a:t>
            </a:r>
            <a:r>
              <a:rPr lang="en-US" sz="2500" i="1" dirty="0" err="1"/>
              <a:t>fabule</a:t>
            </a:r>
            <a:r>
              <a:rPr lang="en-US" sz="2500" dirty="0"/>
              <a:t>. </a:t>
            </a:r>
            <a:r>
              <a:rPr lang="en-US" sz="2500" dirty="0" err="1"/>
              <a:t>Fabule</a:t>
            </a:r>
            <a:r>
              <a:rPr lang="en-US" sz="2500" dirty="0"/>
              <a:t> je </a:t>
            </a:r>
            <a:r>
              <a:rPr lang="en-US" sz="2500" dirty="0" err="1"/>
              <a:t>ve</a:t>
            </a:r>
            <a:r>
              <a:rPr lang="en-US" sz="2500" dirty="0"/>
              <a:t> </a:t>
            </a:r>
            <a:r>
              <a:rPr lang="en-US" sz="2500" dirty="0" err="1"/>
              <a:t>skutečnosti</a:t>
            </a:r>
            <a:r>
              <a:rPr lang="en-US" sz="2500" dirty="0"/>
              <a:t> </a:t>
            </a:r>
            <a:r>
              <a:rPr lang="en-US" sz="2500" dirty="0" err="1"/>
              <a:t>jen</a:t>
            </a:r>
            <a:r>
              <a:rPr lang="en-US" sz="2500" dirty="0"/>
              <a:t> </a:t>
            </a:r>
            <a:r>
              <a:rPr lang="en-US" sz="2500" dirty="0" err="1"/>
              <a:t>materiál</a:t>
            </a:r>
            <a:r>
              <a:rPr lang="en-US" sz="2500" dirty="0"/>
              <a:t> pro </a:t>
            </a:r>
            <a:r>
              <a:rPr lang="en-US" sz="2500" dirty="0" err="1"/>
              <a:t>sujetové</a:t>
            </a:r>
            <a:r>
              <a:rPr lang="en-US" sz="2500" dirty="0"/>
              <a:t> </a:t>
            </a:r>
            <a:r>
              <a:rPr lang="en-US" sz="2500" dirty="0" err="1"/>
              <a:t>zformování</a:t>
            </a:r>
            <a:r>
              <a:rPr lang="en-US" sz="2500" dirty="0" smtClean="0"/>
              <a:t>“. </a:t>
            </a:r>
            <a:endParaRPr lang="en-US" sz="2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51530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340</TotalTime>
  <Words>733</Words>
  <Application>Microsoft Macintosh PowerPoint</Application>
  <PresentationFormat>On-screen Show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Plaza</vt:lpstr>
      <vt:lpstr>ruská formální škola</vt:lpstr>
      <vt:lpstr>ruská formální škola </vt:lpstr>
      <vt:lpstr>ruská formální škola </vt:lpstr>
      <vt:lpstr>ruská formální škola poetická funkce</vt:lpstr>
      <vt:lpstr>ruská formální škola ozvláštnění</vt:lpstr>
      <vt:lpstr>ruská formální škola </vt:lpstr>
      <vt:lpstr>ruská formální škola </vt:lpstr>
      <vt:lpstr>ruská formální škola syžet</vt:lpstr>
      <vt:lpstr>ruská formální škola V. Šklovskij</vt:lpstr>
      <vt:lpstr>ruská formální škola B. Tomaševskij</vt:lpstr>
      <vt:lpstr>ruská formální škola V. J. Propp</vt:lpstr>
      <vt:lpstr>ruská formální škola V. J. Propp</vt:lpstr>
      <vt:lpstr>ruská formální škola vliv</vt:lpstr>
    </vt:vector>
  </TitlesOfParts>
  <Company>Fort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ruská formální škola</dc:title>
  <dc:creator>Bohumil Fort</dc:creator>
  <cp:lastModifiedBy>Bohumil Fort</cp:lastModifiedBy>
  <cp:revision>15</cp:revision>
  <dcterms:created xsi:type="dcterms:W3CDTF">2019-02-23T04:35:58Z</dcterms:created>
  <dcterms:modified xsi:type="dcterms:W3CDTF">2019-02-23T10:16:23Z</dcterms:modified>
</cp:coreProperties>
</file>