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9" r:id="rId7"/>
    <p:sldId id="263" r:id="rId8"/>
    <p:sldId id="264" r:id="rId9"/>
    <p:sldId id="270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24/03/19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f</a:t>
            </a:r>
            <a:r>
              <a:rPr lang="en-US" sz="3600" dirty="0" err="1" smtClean="0"/>
              <a:t>rancouzská</a:t>
            </a:r>
            <a:r>
              <a:rPr lang="en-US" sz="3600" dirty="0" smtClean="0"/>
              <a:t> naratologie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narx01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7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Roland BARTHES </a:t>
            </a:r>
            <a:r>
              <a:rPr lang="en-US" dirty="0" smtClean="0"/>
              <a:t>(1915 – 1980)</a:t>
            </a:r>
          </a:p>
          <a:p>
            <a:r>
              <a:rPr lang="en-US" dirty="0" err="1"/>
              <a:t>f</a:t>
            </a:r>
            <a:r>
              <a:rPr lang="en-US" dirty="0" err="1" smtClean="0"/>
              <a:t>rancouzský</a:t>
            </a:r>
            <a:r>
              <a:rPr lang="en-US" dirty="0" smtClean="0"/>
              <a:t> </a:t>
            </a:r>
            <a:r>
              <a:rPr lang="en-US" dirty="0" err="1" smtClean="0"/>
              <a:t>strukturalistický</a:t>
            </a:r>
            <a:r>
              <a:rPr lang="en-US" dirty="0" smtClean="0"/>
              <a:t> a post-</a:t>
            </a:r>
            <a:r>
              <a:rPr lang="en-US" dirty="0" err="1" smtClean="0"/>
              <a:t>strukturalistický</a:t>
            </a:r>
            <a:r>
              <a:rPr lang="en-US" dirty="0" smtClean="0"/>
              <a:t> </a:t>
            </a:r>
            <a:r>
              <a:rPr lang="en-US" dirty="0" err="1" smtClean="0"/>
              <a:t>myslitel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onstruktivista</a:t>
            </a:r>
            <a:r>
              <a:rPr lang="en-US" dirty="0" smtClean="0"/>
              <a:t>, </a:t>
            </a:r>
            <a:r>
              <a:rPr lang="en-US" dirty="0" err="1" smtClean="0"/>
              <a:t>kat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i="1" dirty="0" err="1" smtClean="0"/>
              <a:t>Nulový</a:t>
            </a:r>
            <a:r>
              <a:rPr lang="en-US" i="1" dirty="0" smtClean="0"/>
              <a:t> </a:t>
            </a:r>
            <a:r>
              <a:rPr lang="en-US" i="1" dirty="0" err="1" smtClean="0"/>
              <a:t>stupeň</a:t>
            </a:r>
            <a:r>
              <a:rPr lang="en-US" i="1" dirty="0" smtClean="0"/>
              <a:t> </a:t>
            </a:r>
            <a:r>
              <a:rPr lang="en-US" i="1" dirty="0" err="1" smtClean="0"/>
              <a:t>rukopisu</a:t>
            </a:r>
            <a:r>
              <a:rPr lang="en-US" i="1" dirty="0" smtClean="0"/>
              <a:t> </a:t>
            </a:r>
            <a:r>
              <a:rPr lang="en-US" dirty="0" smtClean="0"/>
              <a:t>(1953)</a:t>
            </a:r>
          </a:p>
          <a:p>
            <a:r>
              <a:rPr lang="en-US" i="1" dirty="0" smtClean="0"/>
              <a:t>Mythologies</a:t>
            </a:r>
            <a:r>
              <a:rPr lang="en-US" dirty="0" smtClean="0"/>
              <a:t> (1957)</a:t>
            </a:r>
          </a:p>
          <a:p>
            <a:r>
              <a:rPr lang="en-US" i="1" dirty="0" smtClean="0"/>
              <a:t>S/Z</a:t>
            </a:r>
            <a:r>
              <a:rPr lang="en-US" dirty="0" smtClean="0"/>
              <a:t> (1970)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8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dědictví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 </a:t>
            </a:r>
            <a:r>
              <a:rPr lang="en-US" dirty="0" err="1" smtClean="0"/>
              <a:t>představuje</a:t>
            </a:r>
            <a:r>
              <a:rPr lang="en-US" dirty="0" smtClean="0"/>
              <a:t> </a:t>
            </a:r>
            <a:r>
              <a:rPr lang="en-US" dirty="0" err="1" smtClean="0"/>
              <a:t>jeden</a:t>
            </a:r>
            <a:r>
              <a:rPr lang="en-US" dirty="0" smtClean="0"/>
              <a:t> z </a:t>
            </a:r>
            <a:r>
              <a:rPr lang="en-US" dirty="0" err="1" smtClean="0"/>
              <a:t>nejvlivnějších</a:t>
            </a:r>
            <a:r>
              <a:rPr lang="en-US" dirty="0" smtClean="0"/>
              <a:t> </a:t>
            </a:r>
            <a:r>
              <a:rPr lang="en-US" dirty="0" err="1" smtClean="0"/>
              <a:t>teoretických</a:t>
            </a:r>
            <a:r>
              <a:rPr lang="en-US" dirty="0" smtClean="0"/>
              <a:t> </a:t>
            </a:r>
            <a:r>
              <a:rPr lang="en-US" dirty="0" err="1" smtClean="0"/>
              <a:t>směrů</a:t>
            </a:r>
            <a:r>
              <a:rPr lang="en-US" dirty="0" smtClean="0"/>
              <a:t> </a:t>
            </a:r>
            <a:r>
              <a:rPr lang="en-US" dirty="0" err="1" smtClean="0"/>
              <a:t>vůbec</a:t>
            </a:r>
            <a:endParaRPr lang="en-US" dirty="0" smtClean="0"/>
          </a:p>
          <a:p>
            <a:r>
              <a:rPr lang="en-US" dirty="0" smtClean="0"/>
              <a:t>FN </a:t>
            </a:r>
            <a:r>
              <a:rPr lang="en-US" dirty="0" err="1" smtClean="0"/>
              <a:t>založila</a:t>
            </a:r>
            <a:r>
              <a:rPr lang="en-US" dirty="0" smtClean="0"/>
              <a:t>, </a:t>
            </a:r>
            <a:r>
              <a:rPr lang="en-US" dirty="0" err="1" smtClean="0"/>
              <a:t>definovala</a:t>
            </a:r>
            <a:r>
              <a:rPr lang="en-US" dirty="0" smtClean="0"/>
              <a:t> a </a:t>
            </a:r>
            <a:r>
              <a:rPr lang="en-US" dirty="0" err="1" smtClean="0"/>
              <a:t>rozvinula</a:t>
            </a:r>
            <a:r>
              <a:rPr lang="en-US" dirty="0" smtClean="0"/>
              <a:t> </a:t>
            </a:r>
            <a:r>
              <a:rPr lang="en-US" dirty="0" err="1" smtClean="0"/>
              <a:t>moderní</a:t>
            </a:r>
            <a:r>
              <a:rPr lang="en-US" dirty="0" smtClean="0"/>
              <a:t> </a:t>
            </a:r>
            <a:r>
              <a:rPr lang="en-US" dirty="0" err="1" smtClean="0"/>
              <a:t>vědu</a:t>
            </a:r>
            <a:r>
              <a:rPr lang="en-US" dirty="0" smtClean="0"/>
              <a:t> o narativu</a:t>
            </a:r>
          </a:p>
          <a:p>
            <a:r>
              <a:rPr lang="en-US" dirty="0" smtClean="0"/>
              <a:t>FN </a:t>
            </a:r>
            <a:r>
              <a:rPr lang="en-US" dirty="0" err="1" smtClean="0"/>
              <a:t>vzbudila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20.st. </a:t>
            </a:r>
            <a:r>
              <a:rPr lang="en-US" dirty="0" err="1" smtClean="0"/>
              <a:t>jednu</a:t>
            </a:r>
            <a:r>
              <a:rPr lang="en-US" dirty="0" smtClean="0"/>
              <a:t> z </a:t>
            </a:r>
            <a:r>
              <a:rPr lang="en-US" dirty="0" err="1" smtClean="0"/>
              <a:t>nejsilnějších</a:t>
            </a:r>
            <a:r>
              <a:rPr lang="en-US" dirty="0" smtClean="0"/>
              <a:t> </a:t>
            </a:r>
            <a:r>
              <a:rPr lang="en-US" dirty="0" err="1" smtClean="0"/>
              <a:t>teoretických</a:t>
            </a:r>
            <a:r>
              <a:rPr lang="en-US" dirty="0" smtClean="0"/>
              <a:t> </a:t>
            </a:r>
            <a:r>
              <a:rPr lang="en-US" dirty="0" err="1" smtClean="0"/>
              <a:t>reakcí</a:t>
            </a:r>
            <a:r>
              <a:rPr lang="en-US" dirty="0" smtClean="0"/>
              <a:t> –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negativní</a:t>
            </a:r>
            <a:endParaRPr lang="en-US" dirty="0" smtClean="0"/>
          </a:p>
          <a:p>
            <a:r>
              <a:rPr lang="en-US" dirty="0" smtClean="0"/>
              <a:t>FN je </a:t>
            </a:r>
            <a:r>
              <a:rPr lang="en-US" dirty="0" err="1" smtClean="0"/>
              <a:t>dodnes</a:t>
            </a:r>
            <a:r>
              <a:rPr lang="en-US" dirty="0" smtClean="0"/>
              <a:t> </a:t>
            </a:r>
            <a:r>
              <a:rPr lang="en-US" dirty="0" err="1" smtClean="0"/>
              <a:t>zkoumána</a:t>
            </a:r>
            <a:r>
              <a:rPr lang="en-US" dirty="0" smtClean="0"/>
              <a:t> a </a:t>
            </a:r>
            <a:r>
              <a:rPr lang="en-US" dirty="0" err="1" smtClean="0"/>
              <a:t>hodnocena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moderního</a:t>
            </a:r>
            <a:r>
              <a:rPr lang="en-US" dirty="0" smtClean="0"/>
              <a:t> </a:t>
            </a:r>
            <a:r>
              <a:rPr lang="en-US" dirty="0" err="1" smtClean="0"/>
              <a:t>teoretického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5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trukturalistická</a:t>
            </a:r>
            <a:r>
              <a:rPr lang="en-US" dirty="0" smtClean="0"/>
              <a:t> lingvistika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trukturální</a:t>
            </a:r>
            <a:r>
              <a:rPr lang="en-US" dirty="0" smtClean="0"/>
              <a:t> </a:t>
            </a:r>
            <a:r>
              <a:rPr lang="en-US" dirty="0" err="1" smtClean="0"/>
              <a:t>antropologie</a:t>
            </a:r>
            <a:endParaRPr lang="en-US" dirty="0" smtClean="0"/>
          </a:p>
          <a:p>
            <a:r>
              <a:rPr lang="en-US" dirty="0" err="1" smtClean="0"/>
              <a:t>poetika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émiotika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uský</a:t>
            </a:r>
            <a:r>
              <a:rPr lang="en-US" dirty="0" smtClean="0"/>
              <a:t> </a:t>
            </a:r>
            <a:r>
              <a:rPr lang="en-US" dirty="0" err="1" smtClean="0"/>
              <a:t>formalismus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5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Communications</a:t>
            </a:r>
            <a:r>
              <a:rPr lang="en-US" dirty="0" smtClean="0"/>
              <a:t> 1966</a:t>
            </a:r>
          </a:p>
          <a:p>
            <a:endParaRPr lang="en-US" dirty="0" smtClean="0"/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onotematické</a:t>
            </a:r>
            <a:r>
              <a:rPr lang="en-US" dirty="0" smtClean="0"/>
              <a:t> </a:t>
            </a:r>
            <a:r>
              <a:rPr lang="en-US" dirty="0" err="1" smtClean="0"/>
              <a:t>číslo</a:t>
            </a:r>
            <a:r>
              <a:rPr lang="en-US" dirty="0" smtClean="0"/>
              <a:t> </a:t>
            </a:r>
            <a:r>
              <a:rPr lang="en-US" dirty="0" err="1" smtClean="0"/>
              <a:t>věnované</a:t>
            </a:r>
            <a:r>
              <a:rPr lang="en-US" dirty="0" smtClean="0"/>
              <a:t> </a:t>
            </a:r>
            <a:r>
              <a:rPr lang="en-US" dirty="0" err="1" smtClean="0"/>
              <a:t>teorii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oland Barthes, </a:t>
            </a:r>
            <a:r>
              <a:rPr lang="en-US" dirty="0" err="1" smtClean="0"/>
              <a:t>Algirdas</a:t>
            </a:r>
            <a:r>
              <a:rPr lang="en-US" dirty="0" smtClean="0"/>
              <a:t> J. </a:t>
            </a:r>
            <a:r>
              <a:rPr lang="en-US" dirty="0" err="1" smtClean="0"/>
              <a:t>Greimas</a:t>
            </a:r>
            <a:r>
              <a:rPr lang="en-US" dirty="0" smtClean="0"/>
              <a:t>, Claude Bremond, </a:t>
            </a:r>
            <a:r>
              <a:rPr lang="en-US" dirty="0" err="1" smtClean="0"/>
              <a:t>Tzvetan</a:t>
            </a:r>
            <a:r>
              <a:rPr lang="en-US" dirty="0" smtClean="0"/>
              <a:t> </a:t>
            </a:r>
            <a:r>
              <a:rPr lang="en-US" dirty="0" err="1" smtClean="0"/>
              <a:t>Todorov</a:t>
            </a:r>
            <a:r>
              <a:rPr lang="en-US" dirty="0" smtClean="0"/>
              <a:t>, Gérard </a:t>
            </a:r>
            <a:r>
              <a:rPr lang="en-US" dirty="0" err="1" smtClean="0"/>
              <a:t>Gentette</a:t>
            </a:r>
            <a:r>
              <a:rPr lang="en-US" dirty="0" smtClean="0"/>
              <a:t>, Umberto Eco 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becné</a:t>
            </a:r>
            <a:r>
              <a:rPr lang="en-US" dirty="0" smtClean="0"/>
              <a:t> </a:t>
            </a:r>
            <a:r>
              <a:rPr lang="en-US" dirty="0" err="1" smtClean="0"/>
              <a:t>příspěvky</a:t>
            </a:r>
            <a:r>
              <a:rPr lang="en-US" dirty="0" smtClean="0"/>
              <a:t> k </a:t>
            </a:r>
            <a:r>
              <a:rPr lang="en-US" dirty="0" err="1" smtClean="0"/>
              <a:t>teorii</a:t>
            </a:r>
            <a:r>
              <a:rPr lang="en-US" dirty="0" smtClean="0"/>
              <a:t> narativu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konkrétní</a:t>
            </a:r>
            <a:r>
              <a:rPr lang="en-US" dirty="0" smtClean="0"/>
              <a:t> </a:t>
            </a:r>
            <a:r>
              <a:rPr lang="en-US" dirty="0" err="1" smtClean="0"/>
              <a:t>rozbory</a:t>
            </a:r>
            <a:r>
              <a:rPr lang="en-US" dirty="0" smtClean="0"/>
              <a:t> </a:t>
            </a:r>
            <a:r>
              <a:rPr lang="en-US" dirty="0" err="1" smtClean="0"/>
              <a:t>literárních</a:t>
            </a:r>
            <a:r>
              <a:rPr lang="en-US" dirty="0" smtClean="0"/>
              <a:t> narativů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2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vymezení</a:t>
            </a:r>
            <a:r>
              <a:rPr lang="en-US" dirty="0" smtClean="0"/>
              <a:t> </a:t>
            </a:r>
            <a:r>
              <a:rPr lang="en-US" dirty="0" err="1" smtClean="0"/>
              <a:t>oboru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NARATOLOGIE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ermín</a:t>
            </a:r>
            <a:r>
              <a:rPr lang="en-US" dirty="0" smtClean="0"/>
              <a:t> </a:t>
            </a:r>
            <a:r>
              <a:rPr lang="en-US" dirty="0" err="1" smtClean="0"/>
              <a:t>prvně</a:t>
            </a:r>
            <a:r>
              <a:rPr lang="en-US" dirty="0" smtClean="0"/>
              <a:t> </a:t>
            </a:r>
            <a:r>
              <a:rPr lang="en-US" dirty="0" err="1" smtClean="0"/>
              <a:t>použil</a:t>
            </a:r>
            <a:r>
              <a:rPr lang="en-US" dirty="0" smtClean="0"/>
              <a:t> T. </a:t>
            </a:r>
            <a:r>
              <a:rPr lang="en-US" dirty="0" err="1" smtClean="0"/>
              <a:t>Todorov</a:t>
            </a:r>
            <a:r>
              <a:rPr lang="en-US" dirty="0" smtClean="0"/>
              <a:t>  v </a:t>
            </a:r>
            <a:r>
              <a:rPr lang="en-US" dirty="0" err="1" smtClean="0"/>
              <a:t>knize</a:t>
            </a:r>
            <a:r>
              <a:rPr lang="en-US" dirty="0" smtClean="0"/>
              <a:t> </a:t>
            </a:r>
            <a:r>
              <a:rPr lang="en-US" dirty="0" err="1" smtClean="0"/>
              <a:t>Grammaire</a:t>
            </a:r>
            <a:r>
              <a:rPr lang="en-US" dirty="0" smtClean="0"/>
              <a:t> du </a:t>
            </a:r>
            <a:r>
              <a:rPr lang="en-US" dirty="0" err="1" smtClean="0"/>
              <a:t>Décaméron</a:t>
            </a:r>
            <a:r>
              <a:rPr lang="en-US" dirty="0" smtClean="0"/>
              <a:t> z </a:t>
            </a:r>
            <a:r>
              <a:rPr lang="en-US" dirty="0" err="1" smtClean="0"/>
              <a:t>roku</a:t>
            </a:r>
            <a:r>
              <a:rPr lang="en-US" dirty="0" smtClean="0"/>
              <a:t> 1969</a:t>
            </a:r>
          </a:p>
          <a:p>
            <a:pPr lvl="1"/>
            <a:r>
              <a:rPr lang="en-US" dirty="0" smtClean="0"/>
              <a:t>N je </a:t>
            </a:r>
            <a:r>
              <a:rPr lang="en-US" dirty="0" err="1" smtClean="0"/>
              <a:t>primárně</a:t>
            </a:r>
            <a:r>
              <a:rPr lang="en-US" dirty="0" smtClean="0"/>
              <a:t> </a:t>
            </a:r>
            <a:r>
              <a:rPr lang="en-US" dirty="0" err="1" smtClean="0"/>
              <a:t>zaměřena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systémovou</a:t>
            </a:r>
            <a:r>
              <a:rPr lang="en-US" dirty="0" smtClean="0"/>
              <a:t> </a:t>
            </a:r>
            <a:r>
              <a:rPr lang="en-US" dirty="0" err="1" smtClean="0"/>
              <a:t>analýzu</a:t>
            </a:r>
            <a:r>
              <a:rPr lang="en-US" dirty="0" smtClean="0"/>
              <a:t> </a:t>
            </a:r>
            <a:r>
              <a:rPr lang="en-US" dirty="0" err="1" smtClean="0"/>
              <a:t>konstrukčních</a:t>
            </a:r>
            <a:r>
              <a:rPr lang="en-US" dirty="0" smtClean="0"/>
              <a:t> </a:t>
            </a:r>
            <a:r>
              <a:rPr lang="en-US" dirty="0" err="1" smtClean="0"/>
              <a:t>principů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 je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fázi</a:t>
            </a:r>
            <a:r>
              <a:rPr lang="en-US" dirty="0" smtClean="0"/>
              <a:t> </a:t>
            </a:r>
            <a:r>
              <a:rPr lang="en-US" dirty="0" err="1" smtClean="0"/>
              <a:t>metodologicky</a:t>
            </a:r>
            <a:r>
              <a:rPr lang="en-US" dirty="0" smtClean="0"/>
              <a:t> </a:t>
            </a:r>
            <a:r>
              <a:rPr lang="en-US" dirty="0" err="1" smtClean="0"/>
              <a:t>odvozena</a:t>
            </a:r>
            <a:r>
              <a:rPr lang="en-US" dirty="0" smtClean="0"/>
              <a:t> </a:t>
            </a:r>
            <a:r>
              <a:rPr lang="en-US" dirty="0" err="1" smtClean="0"/>
              <a:t>především</a:t>
            </a:r>
            <a:r>
              <a:rPr lang="en-US" dirty="0" smtClean="0"/>
              <a:t> od </a:t>
            </a:r>
            <a:r>
              <a:rPr lang="en-US" dirty="0" err="1" smtClean="0"/>
              <a:t>systému</a:t>
            </a:r>
            <a:r>
              <a:rPr lang="en-US" dirty="0" smtClean="0"/>
              <a:t> </a:t>
            </a:r>
            <a:r>
              <a:rPr lang="en-US" dirty="0" err="1" smtClean="0"/>
              <a:t>lingvistiky</a:t>
            </a:r>
            <a:r>
              <a:rPr lang="en-US" dirty="0" smtClean="0"/>
              <a:t> a </a:t>
            </a:r>
            <a:r>
              <a:rPr lang="en-US" dirty="0" err="1" smtClean="0"/>
              <a:t>sémiotiky</a:t>
            </a:r>
            <a:endParaRPr lang="en-US" dirty="0" smtClean="0"/>
          </a:p>
          <a:p>
            <a:pPr lvl="1"/>
            <a:r>
              <a:rPr lang="en-US" dirty="0" smtClean="0"/>
              <a:t>N </a:t>
            </a:r>
            <a:r>
              <a:rPr lang="en-US" dirty="0" err="1" smtClean="0"/>
              <a:t>vytváří</a:t>
            </a:r>
            <a:r>
              <a:rPr lang="en-US" dirty="0" smtClean="0"/>
              <a:t> </a:t>
            </a:r>
            <a:r>
              <a:rPr lang="en-US" dirty="0" err="1" smtClean="0"/>
              <a:t>svůj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systémový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pojmový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endParaRPr lang="en-US" dirty="0" smtClean="0"/>
          </a:p>
          <a:p>
            <a:pPr lvl="1"/>
            <a:r>
              <a:rPr lang="en-US" dirty="0" smtClean="0"/>
              <a:t>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fázi</a:t>
            </a:r>
            <a:r>
              <a:rPr lang="en-US" dirty="0" smtClean="0"/>
              <a:t> se </a:t>
            </a:r>
            <a:r>
              <a:rPr lang="en-US" dirty="0" err="1" smtClean="0"/>
              <a:t>kromě</a:t>
            </a:r>
            <a:r>
              <a:rPr lang="en-US" dirty="0" smtClean="0"/>
              <a:t> </a:t>
            </a:r>
            <a:r>
              <a:rPr lang="en-US" dirty="0" err="1" smtClean="0"/>
              <a:t>hledání</a:t>
            </a:r>
            <a:r>
              <a:rPr lang="en-US" dirty="0" smtClean="0"/>
              <a:t> </a:t>
            </a:r>
            <a:r>
              <a:rPr lang="en-US" dirty="0" err="1" smtClean="0"/>
              <a:t>systémových</a:t>
            </a:r>
            <a:r>
              <a:rPr lang="en-US" dirty="0" smtClean="0"/>
              <a:t> </a:t>
            </a:r>
            <a:r>
              <a:rPr lang="en-US" dirty="0" err="1" smtClean="0"/>
              <a:t>modelů</a:t>
            </a:r>
            <a:r>
              <a:rPr lang="en-US" dirty="0" smtClean="0"/>
              <a:t> </a:t>
            </a:r>
            <a:r>
              <a:rPr lang="en-US" dirty="0" err="1" smtClean="0"/>
              <a:t>zaměřovala</a:t>
            </a:r>
            <a:r>
              <a:rPr lang="en-US" dirty="0" smtClean="0"/>
              <a:t> 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rozbory</a:t>
            </a:r>
            <a:r>
              <a:rPr lang="en-US" dirty="0" smtClean="0"/>
              <a:t> </a:t>
            </a:r>
            <a:r>
              <a:rPr lang="en-US" dirty="0" err="1" smtClean="0"/>
              <a:t>konkrétních</a:t>
            </a:r>
            <a:r>
              <a:rPr lang="en-US" dirty="0" smtClean="0"/>
              <a:t> </a:t>
            </a:r>
            <a:r>
              <a:rPr lang="en-US" dirty="0" err="1" smtClean="0"/>
              <a:t>literárních</a:t>
            </a:r>
            <a:r>
              <a:rPr lang="en-US" dirty="0" smtClean="0"/>
              <a:t> narativů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6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terminologie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nspirace</a:t>
            </a:r>
            <a:r>
              <a:rPr lang="en-US" dirty="0" smtClean="0"/>
              <a:t> </a:t>
            </a:r>
            <a:r>
              <a:rPr lang="en-US" dirty="0" err="1" smtClean="0"/>
              <a:t>dichotomií</a:t>
            </a:r>
            <a:r>
              <a:rPr lang="en-US" dirty="0" smtClean="0"/>
              <a:t> </a:t>
            </a:r>
            <a:r>
              <a:rPr lang="en-US" dirty="0" err="1" smtClean="0"/>
              <a:t>fabule</a:t>
            </a:r>
            <a:r>
              <a:rPr lang="en-US" dirty="0" smtClean="0"/>
              <a:t> x </a:t>
            </a:r>
            <a:r>
              <a:rPr lang="en-US" dirty="0" err="1" smtClean="0"/>
              <a:t>syžet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říběh</a:t>
            </a:r>
            <a:r>
              <a:rPr lang="en-US" dirty="0" smtClean="0"/>
              <a:t> x </a:t>
            </a:r>
            <a:r>
              <a:rPr lang="en-US" dirty="0" err="1" smtClean="0"/>
              <a:t>diskurs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istoire x </a:t>
            </a:r>
            <a:r>
              <a:rPr lang="en-US" dirty="0" err="1" smtClean="0"/>
              <a:t>récit</a:t>
            </a:r>
            <a:r>
              <a:rPr lang="en-US" dirty="0" smtClean="0"/>
              <a:t> x narration</a:t>
            </a:r>
          </a:p>
          <a:p>
            <a:r>
              <a:rPr lang="en-US" dirty="0" err="1"/>
              <a:t>h</a:t>
            </a:r>
            <a:r>
              <a:rPr lang="en-US" dirty="0" err="1" smtClean="0"/>
              <a:t>lubinná</a:t>
            </a:r>
            <a:r>
              <a:rPr lang="en-US" dirty="0" smtClean="0"/>
              <a:t> x </a:t>
            </a:r>
            <a:r>
              <a:rPr lang="en-US" dirty="0" err="1" smtClean="0"/>
              <a:t>povrchová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ogika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endParaRPr lang="en-US" dirty="0" smtClean="0"/>
          </a:p>
          <a:p>
            <a:r>
              <a:rPr lang="en-US" dirty="0" err="1"/>
              <a:t>a</a:t>
            </a:r>
            <a:r>
              <a:rPr lang="en-US" dirty="0" err="1" smtClean="0"/>
              <a:t>kce</a:t>
            </a:r>
            <a:r>
              <a:rPr lang="en-US" dirty="0" smtClean="0"/>
              <a:t>, </a:t>
            </a:r>
            <a:r>
              <a:rPr lang="en-US" dirty="0" err="1" smtClean="0"/>
              <a:t>aktant</a:t>
            </a:r>
            <a:r>
              <a:rPr lang="en-US" dirty="0" smtClean="0"/>
              <a:t> x </a:t>
            </a:r>
            <a:r>
              <a:rPr lang="en-US" dirty="0" err="1" smtClean="0"/>
              <a:t>aktér</a:t>
            </a:r>
            <a:endParaRPr lang="en-US" dirty="0" smtClean="0"/>
          </a:p>
          <a:p>
            <a:r>
              <a:rPr lang="en-US" dirty="0" smtClean="0"/>
              <a:t>+ </a:t>
            </a:r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termíny</a:t>
            </a:r>
            <a:r>
              <a:rPr lang="en-US" dirty="0" smtClean="0"/>
              <a:t> </a:t>
            </a:r>
            <a:r>
              <a:rPr lang="en-US" dirty="0" err="1" smtClean="0"/>
              <a:t>spojené</a:t>
            </a:r>
            <a:r>
              <a:rPr lang="en-US" dirty="0" smtClean="0"/>
              <a:t> s </a:t>
            </a:r>
            <a:r>
              <a:rPr lang="en-US" dirty="0" err="1" smtClean="0"/>
              <a:t>vypravěči</a:t>
            </a:r>
            <a:r>
              <a:rPr lang="en-US" dirty="0" smtClean="0"/>
              <a:t>, </a:t>
            </a:r>
            <a:r>
              <a:rPr lang="en-US" dirty="0" err="1" smtClean="0"/>
              <a:t>časovými</a:t>
            </a:r>
            <a:r>
              <a:rPr lang="en-US" dirty="0" smtClean="0"/>
              <a:t> </a:t>
            </a:r>
            <a:r>
              <a:rPr lang="en-US" dirty="0" err="1" smtClean="0"/>
              <a:t>charakteristikami</a:t>
            </a:r>
            <a:r>
              <a:rPr lang="en-US" dirty="0" smtClean="0"/>
              <a:t> </a:t>
            </a:r>
            <a:r>
              <a:rPr lang="en-US" dirty="0" err="1" smtClean="0"/>
              <a:t>vyprávění</a:t>
            </a:r>
            <a:r>
              <a:rPr lang="en-US" dirty="0" smtClean="0"/>
              <a:t>, </a:t>
            </a:r>
            <a:r>
              <a:rPr lang="en-US" dirty="0" err="1" smtClean="0"/>
              <a:t>postavami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3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Tzvetan</a:t>
            </a:r>
            <a:r>
              <a:rPr lang="en-US" dirty="0" smtClean="0"/>
              <a:t> </a:t>
            </a:r>
            <a:r>
              <a:rPr lang="en-US" b="1" dirty="0" smtClean="0"/>
              <a:t>TODOROV</a:t>
            </a:r>
            <a:r>
              <a:rPr lang="en-US" dirty="0" smtClean="0"/>
              <a:t> (1939 – 2017)</a:t>
            </a:r>
          </a:p>
          <a:p>
            <a:r>
              <a:rPr lang="en-US" dirty="0" err="1" smtClean="0"/>
              <a:t>Původem</a:t>
            </a:r>
            <a:r>
              <a:rPr lang="en-US" dirty="0" smtClean="0"/>
              <a:t> </a:t>
            </a:r>
            <a:r>
              <a:rPr lang="en-US" dirty="0" err="1" smtClean="0"/>
              <a:t>bulharský</a:t>
            </a:r>
            <a:r>
              <a:rPr lang="en-US" dirty="0" smtClean="0"/>
              <a:t> </a:t>
            </a:r>
            <a:r>
              <a:rPr lang="en-US" dirty="0" err="1" smtClean="0"/>
              <a:t>teoretik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r>
              <a:rPr lang="en-US" dirty="0" smtClean="0"/>
              <a:t>, </a:t>
            </a:r>
            <a:r>
              <a:rPr lang="en-US" dirty="0" err="1" smtClean="0"/>
              <a:t>filosof</a:t>
            </a:r>
            <a:r>
              <a:rPr lang="en-US" dirty="0" smtClean="0"/>
              <a:t>, </a:t>
            </a:r>
            <a:r>
              <a:rPr lang="en-US" dirty="0" err="1" smtClean="0"/>
              <a:t>esejista</a:t>
            </a:r>
            <a:r>
              <a:rPr lang="en-US" dirty="0" smtClean="0"/>
              <a:t>, </a:t>
            </a:r>
            <a:r>
              <a:rPr lang="en-US" dirty="0" err="1" smtClean="0"/>
              <a:t>kritik</a:t>
            </a:r>
            <a:endParaRPr lang="en-US" dirty="0" smtClean="0"/>
          </a:p>
          <a:p>
            <a:r>
              <a:rPr lang="en-US" dirty="0" err="1"/>
              <a:t>z</a:t>
            </a:r>
            <a:r>
              <a:rPr lang="en-US" dirty="0" err="1" smtClean="0"/>
              <a:t>avedl</a:t>
            </a:r>
            <a:r>
              <a:rPr lang="en-US" dirty="0" smtClean="0"/>
              <a:t> </a:t>
            </a:r>
            <a:r>
              <a:rPr lang="en-US" dirty="0" err="1" smtClean="0"/>
              <a:t>distinkci</a:t>
            </a:r>
            <a:r>
              <a:rPr lang="en-US" dirty="0" smtClean="0"/>
              <a:t> </a:t>
            </a:r>
            <a:r>
              <a:rPr lang="en-US" dirty="0" err="1" smtClean="0"/>
              <a:t>příběh</a:t>
            </a:r>
            <a:r>
              <a:rPr lang="en-US" dirty="0" smtClean="0"/>
              <a:t> vs. </a:t>
            </a:r>
            <a:r>
              <a:rPr lang="en-US" dirty="0" err="1" smtClean="0"/>
              <a:t>diskurs</a:t>
            </a:r>
            <a:endParaRPr lang="en-US" dirty="0" smtClean="0"/>
          </a:p>
          <a:p>
            <a:pPr lvl="0"/>
            <a:r>
              <a:rPr lang="en-US" i="1" dirty="0" err="1"/>
              <a:t>Théorie</a:t>
            </a:r>
            <a:r>
              <a:rPr lang="en-US" i="1" dirty="0"/>
              <a:t> de la </a:t>
            </a:r>
            <a:r>
              <a:rPr lang="en-US" i="1" dirty="0" err="1"/>
              <a:t>littérature</a:t>
            </a:r>
            <a:r>
              <a:rPr lang="en-US" i="1" dirty="0"/>
              <a:t>, </a:t>
            </a:r>
            <a:r>
              <a:rPr lang="en-US" i="1" dirty="0" err="1"/>
              <a:t>textes</a:t>
            </a:r>
            <a:r>
              <a:rPr lang="en-US" i="1" dirty="0"/>
              <a:t> des </a:t>
            </a:r>
            <a:r>
              <a:rPr lang="en-US" i="1" dirty="0" err="1"/>
              <a:t>formalistes</a:t>
            </a:r>
            <a:r>
              <a:rPr lang="en-US" i="1" dirty="0"/>
              <a:t> </a:t>
            </a:r>
            <a:r>
              <a:rPr lang="en-US" i="1" dirty="0" err="1"/>
              <a:t>russes</a:t>
            </a:r>
            <a:r>
              <a:rPr lang="en-US" dirty="0"/>
              <a:t> (1965)</a:t>
            </a:r>
          </a:p>
          <a:p>
            <a:pPr lvl="0"/>
            <a:r>
              <a:rPr lang="en-US" dirty="0"/>
              <a:t>“Categories of </a:t>
            </a:r>
            <a:r>
              <a:rPr lang="en-US" dirty="0" smtClean="0"/>
              <a:t>literary narration” </a:t>
            </a:r>
            <a:r>
              <a:rPr lang="en-US" dirty="0"/>
              <a:t>(</a:t>
            </a:r>
            <a:r>
              <a:rPr lang="en-US" i="1" dirty="0"/>
              <a:t>Communications</a:t>
            </a:r>
            <a:r>
              <a:rPr lang="en-US" dirty="0"/>
              <a:t>, 1966</a:t>
            </a:r>
            <a:r>
              <a:rPr lang="en-US" dirty="0" smtClean="0"/>
              <a:t>)</a:t>
            </a:r>
          </a:p>
          <a:p>
            <a:pPr lvl="0"/>
            <a:r>
              <a:rPr lang="en-US" i="1" dirty="0" err="1"/>
              <a:t>Grammaire</a:t>
            </a:r>
            <a:r>
              <a:rPr lang="en-US" i="1" dirty="0"/>
              <a:t> du "</a:t>
            </a:r>
            <a:r>
              <a:rPr lang="en-US" i="1" dirty="0" err="1"/>
              <a:t>Décaméron</a:t>
            </a:r>
            <a:r>
              <a:rPr lang="en-US" i="1" dirty="0"/>
              <a:t>"</a:t>
            </a:r>
            <a:r>
              <a:rPr lang="en-US" dirty="0"/>
              <a:t> (1969</a:t>
            </a:r>
            <a:r>
              <a:rPr lang="en-US" dirty="0" smtClean="0"/>
              <a:t>)</a:t>
            </a:r>
          </a:p>
          <a:p>
            <a:pPr lvl="0"/>
            <a:r>
              <a:rPr lang="en-US" i="1" dirty="0" err="1"/>
              <a:t>Poétique</a:t>
            </a:r>
            <a:r>
              <a:rPr lang="en-US" i="1" dirty="0"/>
              <a:t> de la prose</a:t>
            </a:r>
            <a:r>
              <a:rPr lang="en-US" dirty="0"/>
              <a:t> (1971)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23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Gérard GENETTE </a:t>
            </a:r>
            <a:r>
              <a:rPr lang="en-US" dirty="0" smtClean="0"/>
              <a:t>(1930 – 2018)</a:t>
            </a:r>
          </a:p>
          <a:p>
            <a:r>
              <a:rPr lang="en-US" i="1" dirty="0" smtClean="0"/>
              <a:t>Figures </a:t>
            </a:r>
            <a:r>
              <a:rPr lang="en-US" i="1" dirty="0"/>
              <a:t>I-III</a:t>
            </a:r>
            <a:r>
              <a:rPr lang="en-US" dirty="0"/>
              <a:t> (1967-1970, </a:t>
            </a:r>
            <a:r>
              <a:rPr lang="en-US" dirty="0" err="1" smtClean="0"/>
              <a:t>části</a:t>
            </a:r>
            <a:r>
              <a:rPr lang="en-US" i="1" dirty="0" err="1" smtClean="0"/>
              <a:t>Figures</a:t>
            </a:r>
            <a:r>
              <a:rPr lang="en-US" i="1" dirty="0" smtClean="0"/>
              <a:t> </a:t>
            </a:r>
            <a:r>
              <a:rPr lang="en-US" i="1" dirty="0"/>
              <a:t>III</a:t>
            </a:r>
            <a:r>
              <a:rPr lang="en-US" dirty="0"/>
              <a:t> </a:t>
            </a:r>
            <a:r>
              <a:rPr lang="en-US" dirty="0" err="1" smtClean="0"/>
              <a:t>přeloženo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i="1" dirty="0"/>
              <a:t>Narrative Discourse: An Essay in Method</a:t>
            </a:r>
            <a:r>
              <a:rPr lang="en-US" dirty="0"/>
              <a:t>, 1980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Nouveau </a:t>
            </a:r>
            <a:r>
              <a:rPr lang="en-US" i="1" dirty="0" err="1"/>
              <a:t>discours</a:t>
            </a:r>
            <a:r>
              <a:rPr lang="en-US" i="1" dirty="0"/>
              <a:t> du </a:t>
            </a:r>
            <a:r>
              <a:rPr lang="en-US" i="1" dirty="0" err="1"/>
              <a:t>récit</a:t>
            </a:r>
            <a:r>
              <a:rPr lang="en-US" dirty="0"/>
              <a:t>, (1983, </a:t>
            </a:r>
            <a:r>
              <a:rPr lang="en-US" dirty="0" err="1" smtClean="0"/>
              <a:t>anglicky</a:t>
            </a:r>
            <a:r>
              <a:rPr lang="en-US" dirty="0" smtClean="0"/>
              <a:t> </a:t>
            </a:r>
            <a:r>
              <a:rPr lang="en-US" i="1" dirty="0"/>
              <a:t>Narrative Discourse Revisited</a:t>
            </a:r>
            <a:r>
              <a:rPr lang="en-US" dirty="0"/>
              <a:t>, 1988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Fiction </a:t>
            </a:r>
            <a:r>
              <a:rPr lang="en-US" i="1" dirty="0"/>
              <a:t>et diction</a:t>
            </a:r>
            <a:r>
              <a:rPr lang="en-US" dirty="0"/>
              <a:t> (1991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/>
              <a:t>termíny</a:t>
            </a:r>
            <a:r>
              <a:rPr lang="en-US" dirty="0"/>
              <a:t>: </a:t>
            </a:r>
            <a:r>
              <a:rPr lang="en-US" i="1" dirty="0" err="1"/>
              <a:t>pořádek</a:t>
            </a:r>
            <a:r>
              <a:rPr lang="en-US" i="1" dirty="0"/>
              <a:t>, </a:t>
            </a:r>
            <a:r>
              <a:rPr lang="en-US" i="1" dirty="0" err="1"/>
              <a:t>frekvence</a:t>
            </a:r>
            <a:r>
              <a:rPr lang="en-US" i="1" dirty="0"/>
              <a:t>, </a:t>
            </a:r>
            <a:r>
              <a:rPr lang="en-US" i="1" dirty="0" err="1"/>
              <a:t>trvání</a:t>
            </a:r>
            <a:r>
              <a:rPr lang="en-US" i="1" dirty="0"/>
              <a:t>, </a:t>
            </a:r>
            <a:r>
              <a:rPr lang="en-US" i="1" dirty="0" err="1"/>
              <a:t>hlas</a:t>
            </a:r>
            <a:r>
              <a:rPr lang="en-US" i="1" dirty="0"/>
              <a:t>, </a:t>
            </a:r>
            <a:r>
              <a:rPr lang="en-US" i="1" dirty="0" err="1"/>
              <a:t>způsob</a:t>
            </a:r>
            <a:endParaRPr lang="en-US" i="1" dirty="0"/>
          </a:p>
          <a:p>
            <a:pPr lvl="0"/>
            <a:r>
              <a:rPr lang="en-US" dirty="0" err="1"/>
              <a:t>vypravěč</a:t>
            </a:r>
            <a:r>
              <a:rPr lang="en-US" dirty="0"/>
              <a:t> – hetero- a </a:t>
            </a:r>
            <a:r>
              <a:rPr lang="en-US" dirty="0" err="1"/>
              <a:t>homodiegetický</a:t>
            </a:r>
            <a:r>
              <a:rPr lang="en-US" dirty="0"/>
              <a:t>, intra- a </a:t>
            </a:r>
            <a:r>
              <a:rPr lang="en-US" dirty="0" err="1"/>
              <a:t>extradiegetický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43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Algirdas</a:t>
            </a:r>
            <a:r>
              <a:rPr lang="en-US" b="1" dirty="0" smtClean="0"/>
              <a:t> J. GREIMAS </a:t>
            </a:r>
            <a:r>
              <a:rPr lang="en-US" dirty="0" smtClean="0"/>
              <a:t>(1917 – 1992)</a:t>
            </a:r>
          </a:p>
          <a:p>
            <a:pPr lvl="0"/>
            <a:r>
              <a:rPr lang="en-US" dirty="0" err="1" smtClean="0"/>
              <a:t>francouzsko-litevský</a:t>
            </a:r>
            <a:r>
              <a:rPr lang="en-US" dirty="0" smtClean="0"/>
              <a:t> </a:t>
            </a:r>
            <a:r>
              <a:rPr lang="en-US" dirty="0" err="1" smtClean="0"/>
              <a:t>literární</a:t>
            </a:r>
            <a:r>
              <a:rPr lang="en-US" dirty="0" smtClean="0"/>
              <a:t> </a:t>
            </a:r>
            <a:r>
              <a:rPr lang="en-US" dirty="0" err="1" smtClean="0"/>
              <a:t>teoretik</a:t>
            </a:r>
            <a:r>
              <a:rPr lang="en-US" dirty="0" smtClean="0"/>
              <a:t>, </a:t>
            </a:r>
            <a:r>
              <a:rPr lang="en-US" dirty="0" err="1" smtClean="0"/>
              <a:t>sémiotik</a:t>
            </a:r>
            <a:r>
              <a:rPr lang="en-US" dirty="0" smtClean="0"/>
              <a:t> a </a:t>
            </a:r>
            <a:r>
              <a:rPr lang="en-US" dirty="0" err="1" smtClean="0"/>
              <a:t>lingvista</a:t>
            </a:r>
            <a:endParaRPr lang="en-US" dirty="0" smtClean="0"/>
          </a:p>
          <a:p>
            <a:pPr lvl="0"/>
            <a:r>
              <a:rPr lang="en-US" dirty="0" err="1"/>
              <a:t>i</a:t>
            </a:r>
            <a:r>
              <a:rPr lang="en-US" dirty="0" err="1" smtClean="0"/>
              <a:t>nspirován</a:t>
            </a:r>
            <a:r>
              <a:rPr lang="en-US" dirty="0" smtClean="0"/>
              <a:t> </a:t>
            </a:r>
            <a:r>
              <a:rPr lang="en-US" dirty="0" err="1" smtClean="0"/>
              <a:t>Proppem</a:t>
            </a:r>
            <a:r>
              <a:rPr lang="en-US" dirty="0" smtClean="0"/>
              <a:t>, </a:t>
            </a:r>
            <a:r>
              <a:rPr lang="en-US" dirty="0" err="1" smtClean="0"/>
              <a:t>Lévi-Straussem</a:t>
            </a:r>
            <a:r>
              <a:rPr lang="en-US" dirty="0" smtClean="0"/>
              <a:t>, </a:t>
            </a:r>
            <a:r>
              <a:rPr lang="en-US" dirty="0" err="1" smtClean="0"/>
              <a:t>Tesniérem</a:t>
            </a:r>
            <a:r>
              <a:rPr lang="is-IS" dirty="0" smtClean="0"/>
              <a:t>…</a:t>
            </a:r>
            <a:endParaRPr lang="en-US" dirty="0"/>
          </a:p>
          <a:p>
            <a:r>
              <a:rPr lang="en-US" i="1" dirty="0" err="1"/>
              <a:t>Sémantique</a:t>
            </a:r>
            <a:r>
              <a:rPr lang="en-US" i="1" dirty="0"/>
              <a:t> </a:t>
            </a:r>
            <a:r>
              <a:rPr lang="en-US" i="1" dirty="0" err="1"/>
              <a:t>structurale</a:t>
            </a:r>
            <a:r>
              <a:rPr lang="en-US" i="1" dirty="0"/>
              <a:t>: </a:t>
            </a:r>
            <a:r>
              <a:rPr lang="en-US" i="1" dirty="0" err="1"/>
              <a:t>recherche</a:t>
            </a:r>
            <a:r>
              <a:rPr lang="en-US" i="1" dirty="0"/>
              <a:t> et </a:t>
            </a:r>
            <a:r>
              <a:rPr lang="en-US" i="1" dirty="0" err="1"/>
              <a:t>méthode</a:t>
            </a:r>
            <a:r>
              <a:rPr lang="en-US" dirty="0"/>
              <a:t> (1966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 smtClean="0"/>
              <a:t>cíl</a:t>
            </a:r>
            <a:r>
              <a:rPr lang="en-US" dirty="0" smtClean="0"/>
              <a:t>:  </a:t>
            </a:r>
            <a:r>
              <a:rPr lang="en-US" dirty="0" err="1" smtClean="0"/>
              <a:t>ustavit</a:t>
            </a:r>
            <a:r>
              <a:rPr lang="en-US" dirty="0" smtClean="0"/>
              <a:t> </a:t>
            </a:r>
            <a:r>
              <a:rPr lang="en-US" dirty="0" err="1" smtClean="0"/>
              <a:t>obecný</a:t>
            </a:r>
            <a:r>
              <a:rPr lang="en-US" dirty="0" smtClean="0"/>
              <a:t> </a:t>
            </a:r>
            <a:r>
              <a:rPr lang="en-US" dirty="0" err="1" smtClean="0"/>
              <a:t>semiotický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založený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kategorii</a:t>
            </a:r>
            <a:r>
              <a:rPr lang="en-US" dirty="0" smtClean="0"/>
              <a:t> narativu</a:t>
            </a:r>
          </a:p>
          <a:p>
            <a:pPr lvl="0"/>
            <a:r>
              <a:rPr lang="en-US" dirty="0" err="1" smtClean="0"/>
              <a:t>aktanční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smtClean="0"/>
              <a:t>– </a:t>
            </a:r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akce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rozložitelná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en-US" dirty="0" smtClean="0"/>
              <a:t> </a:t>
            </a:r>
            <a:r>
              <a:rPr lang="en-US" dirty="0" err="1" smtClean="0"/>
              <a:t>možných</a:t>
            </a:r>
            <a:r>
              <a:rPr lang="en-US" dirty="0" smtClean="0"/>
              <a:t> </a:t>
            </a:r>
            <a:r>
              <a:rPr lang="en-US" dirty="0" err="1" smtClean="0"/>
              <a:t>aktantů</a:t>
            </a:r>
            <a:r>
              <a:rPr lang="en-US" dirty="0" smtClean="0"/>
              <a:t>: </a:t>
            </a:r>
            <a:r>
              <a:rPr lang="en-US" dirty="0" err="1" smtClean="0"/>
              <a:t>subjekt</a:t>
            </a:r>
            <a:r>
              <a:rPr lang="en-US" dirty="0" smtClean="0"/>
              <a:t>, </a:t>
            </a:r>
            <a:r>
              <a:rPr lang="en-US" dirty="0" err="1" smtClean="0"/>
              <a:t>objekt</a:t>
            </a:r>
            <a:r>
              <a:rPr lang="en-US" dirty="0" smtClean="0"/>
              <a:t>, </a:t>
            </a:r>
            <a:r>
              <a:rPr lang="en-US" dirty="0" err="1" smtClean="0"/>
              <a:t>vysílač</a:t>
            </a:r>
            <a:r>
              <a:rPr lang="en-US" dirty="0" smtClean="0"/>
              <a:t>, </a:t>
            </a:r>
            <a:r>
              <a:rPr lang="en-US" dirty="0" err="1" smtClean="0"/>
              <a:t>příjemce</a:t>
            </a:r>
            <a:r>
              <a:rPr lang="en-US" dirty="0" smtClean="0"/>
              <a:t>, </a:t>
            </a:r>
            <a:r>
              <a:rPr lang="en-US" dirty="0" err="1" smtClean="0"/>
              <a:t>pomocník</a:t>
            </a:r>
            <a:r>
              <a:rPr lang="en-US" dirty="0" smtClean="0"/>
              <a:t>, </a:t>
            </a:r>
            <a:r>
              <a:rPr lang="en-US" dirty="0" err="1" smtClean="0"/>
              <a:t>protivník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rancouzská</a:t>
            </a:r>
            <a:r>
              <a:rPr lang="en-US" dirty="0" smtClean="0"/>
              <a:t> naratologie</a:t>
            </a:r>
            <a:br>
              <a:rPr lang="en-US" dirty="0" smtClean="0"/>
            </a:b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Algirdas</a:t>
            </a:r>
            <a:r>
              <a:rPr lang="en-US" dirty="0" smtClean="0"/>
              <a:t> J. GREIMAS (1917 – 1992)</a:t>
            </a:r>
          </a:p>
          <a:p>
            <a:endParaRPr lang="en-US" dirty="0" smtClean="0"/>
          </a:p>
        </p:txBody>
      </p:sp>
      <p:pic>
        <p:nvPicPr>
          <p:cNvPr id="4" name="Content Placeholder 3" descr="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8" b="8438"/>
          <a:stretch>
            <a:fillRect/>
          </a:stretch>
        </p:blipFill>
        <p:spPr>
          <a:xfrm>
            <a:off x="415925" y="2756646"/>
            <a:ext cx="8308975" cy="349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202204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15322</TotalTime>
  <Words>457</Words>
  <Application>Microsoft Macintosh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francouzská naratologie</vt:lpstr>
      <vt:lpstr>francouzská naratologie zdroje</vt:lpstr>
      <vt:lpstr>francouzská naratologie </vt:lpstr>
      <vt:lpstr>francouzská naratologie vymezení oboru</vt:lpstr>
      <vt:lpstr>francouzská naratologie terminologie</vt:lpstr>
      <vt:lpstr>francouzská naratologie osobnosti</vt:lpstr>
      <vt:lpstr>francouzská naratologie osobnosti</vt:lpstr>
      <vt:lpstr>francouzská naratologie osobnosti</vt:lpstr>
      <vt:lpstr>francouzská naratologie osobnosti</vt:lpstr>
      <vt:lpstr>francouzská naratologie osobnosti</vt:lpstr>
      <vt:lpstr>francouzská naratologie dědictví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francouzská naratologie</dc:title>
  <dc:creator>Bohumil Fort</dc:creator>
  <cp:lastModifiedBy>Bohumil Fort</cp:lastModifiedBy>
  <cp:revision>23</cp:revision>
  <dcterms:created xsi:type="dcterms:W3CDTF">2019-02-24T02:01:00Z</dcterms:created>
  <dcterms:modified xsi:type="dcterms:W3CDTF">2019-03-24T10:06:53Z</dcterms:modified>
</cp:coreProperties>
</file>