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16/04/19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</a:t>
            </a:r>
            <a:r>
              <a:rPr lang="en-US" dirty="0" err="1" smtClean="0"/>
              <a:t>ognitivistická</a:t>
            </a:r>
            <a:r>
              <a:rPr lang="en-US" dirty="0" smtClean="0"/>
              <a:t> naratologie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narx01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57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Catherine </a:t>
            </a:r>
            <a:r>
              <a:rPr lang="en-US" dirty="0" err="1" smtClean="0"/>
              <a:t>Emmott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prostor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/>
              <a:t>Používám pojem ‘sociální prostor‘ jako metaforu pro sociální vztahy mezi postavami, které jsou situovány uvnitř narativních </a:t>
            </a:r>
            <a:r>
              <a:rPr lang="cs-CZ" dirty="0" smtClean="0"/>
              <a:t>kontextů-“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40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Tzvetan</a:t>
            </a:r>
            <a:r>
              <a:rPr lang="en-US" dirty="0" smtClean="0"/>
              <a:t> </a:t>
            </a:r>
            <a:r>
              <a:rPr lang="en-US" dirty="0" err="1" smtClean="0"/>
              <a:t>Todorov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</a:t>
            </a:r>
            <a:r>
              <a:rPr lang="en-US" i="1" dirty="0" err="1"/>
              <a:t>Charakter</a:t>
            </a:r>
            <a:r>
              <a:rPr lang="en-US" i="1" dirty="0"/>
              <a:t> </a:t>
            </a:r>
            <a:r>
              <a:rPr lang="en-US" i="1" dirty="0" err="1"/>
              <a:t>musíme</a:t>
            </a:r>
            <a:r>
              <a:rPr lang="en-US" i="1" dirty="0"/>
              <a:t> </a:t>
            </a:r>
            <a:r>
              <a:rPr lang="en-US" i="1" dirty="0" err="1"/>
              <a:t>odlišovat</a:t>
            </a:r>
            <a:r>
              <a:rPr lang="en-US" i="1" dirty="0"/>
              <a:t> od </a:t>
            </a:r>
            <a:r>
              <a:rPr lang="en-US" i="1" dirty="0" err="1"/>
              <a:t>postavy</a:t>
            </a:r>
            <a:r>
              <a:rPr lang="en-US" i="1" dirty="0"/>
              <a:t>, </a:t>
            </a:r>
            <a:r>
              <a:rPr lang="en-US" i="1" dirty="0" err="1"/>
              <a:t>protože</a:t>
            </a:r>
            <a:r>
              <a:rPr lang="en-US" i="1" dirty="0"/>
              <a:t> ne </a:t>
            </a:r>
            <a:r>
              <a:rPr lang="en-US" i="1" dirty="0" err="1"/>
              <a:t>každá</a:t>
            </a:r>
            <a:r>
              <a:rPr lang="en-US" i="1" dirty="0"/>
              <a:t> </a:t>
            </a:r>
            <a:r>
              <a:rPr lang="en-US" i="1" dirty="0" err="1"/>
              <a:t>po­stava</a:t>
            </a:r>
            <a:r>
              <a:rPr lang="en-US" i="1" dirty="0"/>
              <a:t> je </a:t>
            </a:r>
            <a:r>
              <a:rPr lang="en-US" i="1" dirty="0" err="1"/>
              <a:t>charakterem</a:t>
            </a:r>
            <a:r>
              <a:rPr lang="en-US" i="1" dirty="0"/>
              <a:t>. </a:t>
            </a:r>
            <a:r>
              <a:rPr lang="en-US" i="1" dirty="0" err="1"/>
              <a:t>Postava</a:t>
            </a:r>
            <a:r>
              <a:rPr lang="en-US" i="1" dirty="0"/>
              <a:t> je </a:t>
            </a:r>
            <a:r>
              <a:rPr lang="en-US" i="1" dirty="0" err="1"/>
              <a:t>segmentem</a:t>
            </a:r>
            <a:r>
              <a:rPr lang="en-US" i="1" dirty="0"/>
              <a:t> </a:t>
            </a:r>
            <a:r>
              <a:rPr lang="en-US" i="1" dirty="0" err="1"/>
              <a:t>zobrazo­vaného</a:t>
            </a:r>
            <a:r>
              <a:rPr lang="en-US" i="1" dirty="0"/>
              <a:t> </a:t>
            </a:r>
            <a:r>
              <a:rPr lang="en-US" i="1" dirty="0" err="1"/>
              <a:t>prostorově-časového</a:t>
            </a:r>
            <a:r>
              <a:rPr lang="en-US" i="1" dirty="0"/>
              <a:t> </a:t>
            </a:r>
            <a:r>
              <a:rPr lang="en-US" i="1" dirty="0" err="1"/>
              <a:t>univerza</a:t>
            </a:r>
            <a:r>
              <a:rPr lang="en-US" i="1" dirty="0"/>
              <a:t>, </a:t>
            </a:r>
            <a:r>
              <a:rPr lang="en-US" i="1" dirty="0" err="1"/>
              <a:t>nic</a:t>
            </a:r>
            <a:r>
              <a:rPr lang="en-US" i="1" dirty="0"/>
              <a:t> </a:t>
            </a:r>
            <a:r>
              <a:rPr lang="en-US" i="1" dirty="0" err="1"/>
              <a:t>víc</a:t>
            </a:r>
            <a:r>
              <a:rPr lang="en-US" i="1" dirty="0"/>
              <a:t>; </a:t>
            </a:r>
            <a:r>
              <a:rPr lang="en-US" i="1" dirty="0" err="1"/>
              <a:t>po­stavy</a:t>
            </a:r>
            <a:r>
              <a:rPr lang="en-US" i="1" dirty="0"/>
              <a:t> se </a:t>
            </a:r>
            <a:r>
              <a:rPr lang="en-US" i="1" dirty="0" err="1"/>
              <a:t>objevují</a:t>
            </a:r>
            <a:r>
              <a:rPr lang="en-US" i="1" dirty="0"/>
              <a:t>, </a:t>
            </a:r>
            <a:r>
              <a:rPr lang="en-US" i="1" dirty="0" err="1"/>
              <a:t>jakmile</a:t>
            </a:r>
            <a:r>
              <a:rPr lang="en-US" i="1" dirty="0"/>
              <a:t> </a:t>
            </a:r>
            <a:r>
              <a:rPr lang="en-US" i="1" dirty="0" err="1"/>
              <a:t>nějaká</a:t>
            </a:r>
            <a:r>
              <a:rPr lang="en-US" i="1" dirty="0"/>
              <a:t> </a:t>
            </a:r>
            <a:r>
              <a:rPr lang="en-US" i="1" dirty="0" err="1"/>
              <a:t>referenční</a:t>
            </a:r>
            <a:r>
              <a:rPr lang="en-US" i="1" dirty="0"/>
              <a:t> </a:t>
            </a:r>
            <a:r>
              <a:rPr lang="en-US" i="1" dirty="0" err="1"/>
              <a:t>jazyková</a:t>
            </a:r>
            <a:r>
              <a:rPr lang="en-US" i="1" dirty="0"/>
              <a:t> forma (</a:t>
            </a:r>
            <a:r>
              <a:rPr lang="en-US" i="1" dirty="0" err="1"/>
              <a:t>vlastní</a:t>
            </a:r>
            <a:r>
              <a:rPr lang="en-US" i="1" dirty="0"/>
              <a:t> </a:t>
            </a:r>
            <a:r>
              <a:rPr lang="en-US" i="1" dirty="0" err="1"/>
              <a:t>jméno</a:t>
            </a:r>
            <a:r>
              <a:rPr lang="en-US" i="1" dirty="0"/>
              <a:t>, </a:t>
            </a:r>
            <a:r>
              <a:rPr lang="en-US" i="1" dirty="0" err="1"/>
              <a:t>nominální</a:t>
            </a:r>
            <a:r>
              <a:rPr lang="en-US" i="1" dirty="0"/>
              <a:t> </a:t>
            </a:r>
            <a:r>
              <a:rPr lang="en-US" i="1" dirty="0" err="1"/>
              <a:t>spojení</a:t>
            </a:r>
            <a:r>
              <a:rPr lang="en-US" i="1" dirty="0"/>
              <a:t>, </a:t>
            </a:r>
            <a:r>
              <a:rPr lang="en-US" i="1" dirty="0" err="1"/>
              <a:t>osobní</a:t>
            </a:r>
            <a:r>
              <a:rPr lang="en-US" i="1" dirty="0"/>
              <a:t> </a:t>
            </a:r>
            <a:r>
              <a:rPr lang="en-US" i="1" dirty="0" err="1"/>
              <a:t>zá­jmeno</a:t>
            </a:r>
            <a:r>
              <a:rPr lang="en-US" i="1" dirty="0"/>
              <a:t>) v </a:t>
            </a:r>
            <a:r>
              <a:rPr lang="en-US" i="1" dirty="0" err="1"/>
              <a:t>textu</a:t>
            </a:r>
            <a:r>
              <a:rPr lang="en-US" i="1" dirty="0"/>
              <a:t> </a:t>
            </a:r>
            <a:r>
              <a:rPr lang="en-US" i="1" dirty="0" err="1"/>
              <a:t>poukáže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antropomorfní</a:t>
            </a:r>
            <a:r>
              <a:rPr lang="en-US" i="1" dirty="0"/>
              <a:t> </a:t>
            </a:r>
            <a:r>
              <a:rPr lang="en-US" i="1" dirty="0" err="1"/>
              <a:t>bytosti</a:t>
            </a:r>
            <a:r>
              <a:rPr lang="en-US" i="1" dirty="0"/>
              <a:t>. </a:t>
            </a:r>
            <a:r>
              <a:rPr lang="en-US" i="1" dirty="0" err="1"/>
              <a:t>Postava</a:t>
            </a:r>
            <a:r>
              <a:rPr lang="en-US" i="1" dirty="0"/>
              <a:t> </a:t>
            </a:r>
            <a:r>
              <a:rPr lang="en-US" i="1" dirty="0" err="1"/>
              <a:t>jako</a:t>
            </a:r>
            <a:r>
              <a:rPr lang="en-US" i="1" dirty="0"/>
              <a:t> </a:t>
            </a:r>
            <a:r>
              <a:rPr lang="en-US" i="1" dirty="0" err="1"/>
              <a:t>taková</a:t>
            </a:r>
            <a:r>
              <a:rPr lang="en-US" i="1" dirty="0"/>
              <a:t> </a:t>
            </a:r>
            <a:r>
              <a:rPr lang="en-US" i="1" dirty="0" err="1"/>
              <a:t>nemá</a:t>
            </a:r>
            <a:r>
              <a:rPr lang="en-US" i="1" dirty="0"/>
              <a:t> </a:t>
            </a:r>
            <a:r>
              <a:rPr lang="en-US" i="1" dirty="0" err="1"/>
              <a:t>žádný</a:t>
            </a:r>
            <a:r>
              <a:rPr lang="en-US" i="1" dirty="0"/>
              <a:t> </a:t>
            </a:r>
            <a:r>
              <a:rPr lang="en-US" i="1" dirty="0" err="1"/>
              <a:t>obsah</a:t>
            </a:r>
            <a:r>
              <a:rPr lang="en-US" i="1" dirty="0"/>
              <a:t>: </a:t>
            </a:r>
            <a:r>
              <a:rPr lang="en-US" i="1" dirty="0" err="1"/>
              <a:t>někdo</a:t>
            </a:r>
            <a:r>
              <a:rPr lang="en-US" i="1" dirty="0"/>
              <a:t> je </a:t>
            </a:r>
            <a:r>
              <a:rPr lang="en-US" i="1" dirty="0" err="1"/>
              <a:t>iden­tifikován</a:t>
            </a:r>
            <a:r>
              <a:rPr lang="en-US" i="1" dirty="0"/>
              <a:t>, </a:t>
            </a:r>
            <a:r>
              <a:rPr lang="en-US" i="1" dirty="0" err="1"/>
              <a:t>aniž</a:t>
            </a:r>
            <a:r>
              <a:rPr lang="en-US" i="1" dirty="0"/>
              <a:t> by </a:t>
            </a:r>
            <a:r>
              <a:rPr lang="en-US" i="1" dirty="0" err="1"/>
              <a:t>byl</a:t>
            </a:r>
            <a:r>
              <a:rPr lang="en-US" i="1" dirty="0"/>
              <a:t> </a:t>
            </a:r>
            <a:r>
              <a:rPr lang="en-US" i="1" dirty="0" err="1"/>
              <a:t>popsán</a:t>
            </a:r>
            <a:r>
              <a:rPr lang="en-US" i="1" dirty="0"/>
              <a:t>. </a:t>
            </a:r>
            <a:r>
              <a:rPr lang="en-US" i="1" dirty="0" err="1"/>
              <a:t>Můžeme</a:t>
            </a:r>
            <a:r>
              <a:rPr lang="en-US" i="1" dirty="0"/>
              <a:t> </a:t>
            </a:r>
            <a:r>
              <a:rPr lang="en-US" i="1" dirty="0" err="1"/>
              <a:t>si</a:t>
            </a:r>
            <a:r>
              <a:rPr lang="en-US" i="1" dirty="0"/>
              <a:t> </a:t>
            </a:r>
            <a:r>
              <a:rPr lang="en-US" i="1" dirty="0" err="1"/>
              <a:t>představit</a:t>
            </a:r>
            <a:r>
              <a:rPr lang="en-US" i="1" dirty="0"/>
              <a:t> </a:t>
            </a:r>
            <a:r>
              <a:rPr lang="en-US" i="1" dirty="0" err="1"/>
              <a:t>texty</a:t>
            </a:r>
            <a:r>
              <a:rPr lang="en-US" i="1" dirty="0"/>
              <a:t> – a </a:t>
            </a:r>
            <a:r>
              <a:rPr lang="en-US" i="1" dirty="0" err="1"/>
              <a:t>skutečně</a:t>
            </a:r>
            <a:r>
              <a:rPr lang="en-US" i="1" dirty="0"/>
              <a:t> </a:t>
            </a:r>
            <a:r>
              <a:rPr lang="en-US" i="1" dirty="0" err="1"/>
              <a:t>takové</a:t>
            </a:r>
            <a:r>
              <a:rPr lang="en-US" i="1" dirty="0"/>
              <a:t> </a:t>
            </a:r>
            <a:r>
              <a:rPr lang="en-US" i="1" dirty="0" err="1"/>
              <a:t>existují</a:t>
            </a:r>
            <a:r>
              <a:rPr lang="en-US" i="1" dirty="0"/>
              <a:t> –, v </a:t>
            </a:r>
            <a:r>
              <a:rPr lang="en-US" i="1" dirty="0" err="1"/>
              <a:t>nichž</a:t>
            </a:r>
            <a:r>
              <a:rPr lang="en-US" i="1" dirty="0"/>
              <a:t> se </a:t>
            </a:r>
            <a:r>
              <a:rPr lang="en-US" i="1" dirty="0" err="1"/>
              <a:t>po­stava</a:t>
            </a:r>
            <a:r>
              <a:rPr lang="en-US" i="1" dirty="0"/>
              <a:t> </a:t>
            </a:r>
            <a:r>
              <a:rPr lang="en-US" i="1" dirty="0" err="1"/>
              <a:t>omezuje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to, </a:t>
            </a:r>
            <a:r>
              <a:rPr lang="en-US" i="1" dirty="0" err="1"/>
              <a:t>že</a:t>
            </a:r>
            <a:r>
              <a:rPr lang="en-US" i="1" dirty="0"/>
              <a:t> je </a:t>
            </a:r>
            <a:r>
              <a:rPr lang="en-US" i="1" dirty="0" err="1"/>
              <a:t>agentem</a:t>
            </a:r>
            <a:r>
              <a:rPr lang="en-US" i="1" dirty="0"/>
              <a:t> </a:t>
            </a:r>
            <a:r>
              <a:rPr lang="en-US" i="1" dirty="0" err="1"/>
              <a:t>řady</a:t>
            </a:r>
            <a:r>
              <a:rPr lang="en-US" i="1" dirty="0"/>
              <a:t> </a:t>
            </a:r>
            <a:r>
              <a:rPr lang="en-US" i="1" dirty="0" err="1"/>
              <a:t>nějakých</a:t>
            </a:r>
            <a:r>
              <a:rPr lang="en-US" i="1" dirty="0"/>
              <a:t> </a:t>
            </a:r>
            <a:r>
              <a:rPr lang="en-US" i="1" dirty="0" err="1"/>
              <a:t>dějů</a:t>
            </a:r>
            <a:r>
              <a:rPr lang="en-US" i="1" dirty="0"/>
              <a:t>. </a:t>
            </a:r>
            <a:r>
              <a:rPr lang="en-US" i="1" dirty="0" err="1"/>
              <a:t>Jakmile</a:t>
            </a:r>
            <a:r>
              <a:rPr lang="en-US" i="1" dirty="0"/>
              <a:t> se </a:t>
            </a:r>
            <a:r>
              <a:rPr lang="en-US" i="1" dirty="0" err="1"/>
              <a:t>však</a:t>
            </a:r>
            <a:r>
              <a:rPr lang="en-US" i="1" dirty="0"/>
              <a:t> </a:t>
            </a:r>
            <a:r>
              <a:rPr lang="en-US" i="1" dirty="0" err="1"/>
              <a:t>objeví</a:t>
            </a:r>
            <a:r>
              <a:rPr lang="en-US" i="1" dirty="0"/>
              <a:t> </a:t>
            </a:r>
            <a:r>
              <a:rPr lang="en-US" i="1" dirty="0" err="1"/>
              <a:t>psychologický</a:t>
            </a:r>
            <a:r>
              <a:rPr lang="en-US" i="1" dirty="0"/>
              <a:t> </a:t>
            </a:r>
            <a:r>
              <a:rPr lang="en-US" i="1" dirty="0" err="1"/>
              <a:t>determi­nismus</a:t>
            </a:r>
            <a:r>
              <a:rPr lang="en-US" i="1" dirty="0"/>
              <a:t>, </a:t>
            </a:r>
            <a:r>
              <a:rPr lang="en-US" i="1" dirty="0" err="1"/>
              <a:t>transformuje</a:t>
            </a:r>
            <a:r>
              <a:rPr lang="en-US" i="1" dirty="0"/>
              <a:t> se </a:t>
            </a:r>
            <a:r>
              <a:rPr lang="en-US" i="1" dirty="0" err="1"/>
              <a:t>postava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charakter</a:t>
            </a:r>
            <a:r>
              <a:rPr lang="en-US" i="1" dirty="0"/>
              <a:t>, </a:t>
            </a:r>
            <a:r>
              <a:rPr lang="en-US" i="1" dirty="0" err="1"/>
              <a:t>tj</a:t>
            </a:r>
            <a:r>
              <a:rPr lang="en-US" i="1" dirty="0"/>
              <a:t>. </a:t>
            </a:r>
            <a:r>
              <a:rPr lang="en-US" i="1" dirty="0" err="1"/>
              <a:t>jed­ná</a:t>
            </a:r>
            <a:r>
              <a:rPr lang="en-US" i="1" dirty="0"/>
              <a:t> </a:t>
            </a:r>
            <a:r>
              <a:rPr lang="en-US" i="1" dirty="0" err="1"/>
              <a:t>jistým</a:t>
            </a:r>
            <a:r>
              <a:rPr lang="en-US" i="1" dirty="0"/>
              <a:t> </a:t>
            </a:r>
            <a:r>
              <a:rPr lang="en-US" i="1" dirty="0" err="1"/>
              <a:t>způsobem</a:t>
            </a:r>
            <a:r>
              <a:rPr lang="en-US" i="1" dirty="0"/>
              <a:t>, </a:t>
            </a:r>
            <a:r>
              <a:rPr lang="en-US" i="1" dirty="0" err="1"/>
              <a:t>protože</a:t>
            </a:r>
            <a:r>
              <a:rPr lang="en-US" i="1" dirty="0"/>
              <a:t> je </a:t>
            </a:r>
            <a:r>
              <a:rPr lang="en-US" i="1" dirty="0" err="1"/>
              <a:t>nesmělá</a:t>
            </a:r>
            <a:r>
              <a:rPr lang="en-US" i="1" dirty="0"/>
              <a:t>, </a:t>
            </a:r>
            <a:r>
              <a:rPr lang="en-US" i="1" dirty="0" err="1"/>
              <a:t>slabá</a:t>
            </a:r>
            <a:r>
              <a:rPr lang="en-US" i="1" dirty="0"/>
              <a:t>, </a:t>
            </a:r>
            <a:r>
              <a:rPr lang="en-US" i="1" dirty="0" err="1"/>
              <a:t>od­vážná</a:t>
            </a:r>
            <a:r>
              <a:rPr lang="en-US" i="1" dirty="0"/>
              <a:t> </a:t>
            </a:r>
            <a:r>
              <a:rPr lang="en-US" i="1" dirty="0" err="1"/>
              <a:t>atd</a:t>
            </a:r>
            <a:r>
              <a:rPr lang="en-US" i="1" dirty="0"/>
              <a:t>. </a:t>
            </a:r>
            <a:r>
              <a:rPr lang="en-US" i="1" dirty="0" err="1"/>
              <a:t>Bez</a:t>
            </a:r>
            <a:r>
              <a:rPr lang="en-US" i="1" dirty="0"/>
              <a:t> </a:t>
            </a:r>
            <a:r>
              <a:rPr lang="en-US" i="1" dirty="0" err="1"/>
              <a:t>determinismu</a:t>
            </a:r>
            <a:r>
              <a:rPr lang="en-US" i="1" dirty="0"/>
              <a:t> (</a:t>
            </a:r>
            <a:r>
              <a:rPr lang="en-US" i="1" dirty="0" err="1"/>
              <a:t>tohoto</a:t>
            </a:r>
            <a:r>
              <a:rPr lang="en-US" i="1" dirty="0"/>
              <a:t> </a:t>
            </a:r>
            <a:r>
              <a:rPr lang="en-US" i="1" dirty="0" err="1"/>
              <a:t>druhu</a:t>
            </a:r>
            <a:r>
              <a:rPr lang="en-US" i="1" dirty="0"/>
              <a:t>) by </a:t>
            </a:r>
            <a:r>
              <a:rPr lang="en-US" i="1" dirty="0" err="1"/>
              <a:t>cha­rakter</a:t>
            </a:r>
            <a:r>
              <a:rPr lang="en-US" i="1" dirty="0"/>
              <a:t> </a:t>
            </a:r>
            <a:r>
              <a:rPr lang="en-US" i="1" dirty="0" err="1"/>
              <a:t>nemohl</a:t>
            </a:r>
            <a:r>
              <a:rPr lang="en-US" i="1" dirty="0"/>
              <a:t> </a:t>
            </a:r>
            <a:r>
              <a:rPr lang="en-US" i="1" dirty="0" err="1"/>
              <a:t>vzniknout</a:t>
            </a:r>
            <a:r>
              <a:rPr lang="en-US" dirty="0"/>
              <a:t>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0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Tzvetan</a:t>
            </a:r>
            <a:r>
              <a:rPr lang="en-US" dirty="0" smtClean="0"/>
              <a:t> </a:t>
            </a:r>
            <a:r>
              <a:rPr lang="en-US" dirty="0" err="1" smtClean="0"/>
              <a:t>Todorov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ostava </a:t>
            </a:r>
            <a:r>
              <a:rPr lang="cs-CZ" dirty="0"/>
              <a:t>vždy nutně nedeterminuje děj a že každé vyprávění nespočívá pouze v podpisu charakterů. A ve vyprávění kromě psychologického determinismu </a:t>
            </a:r>
            <a:r>
              <a:rPr lang="cs-CZ" dirty="0" smtClean="0"/>
              <a:t>existuje </a:t>
            </a:r>
            <a:r>
              <a:rPr lang="cs-CZ" dirty="0"/>
              <a:t>související determinismus </a:t>
            </a:r>
            <a:r>
              <a:rPr lang="cs-CZ" dirty="0" err="1"/>
              <a:t>apsychologický</a:t>
            </a:r>
            <a:r>
              <a:rPr lang="cs-CZ" dirty="0"/>
              <a:t> – na základě tohoto dělení </a:t>
            </a:r>
            <a:r>
              <a:rPr lang="cs-CZ" dirty="0" smtClean="0"/>
              <a:t>rozlišujeme </a:t>
            </a:r>
            <a:r>
              <a:rPr lang="cs-CZ" dirty="0"/>
              <a:t>mezi </a:t>
            </a:r>
            <a:r>
              <a:rPr lang="cs-CZ" dirty="0" err="1"/>
              <a:t>apsychologickým</a:t>
            </a:r>
            <a:r>
              <a:rPr lang="cs-CZ" dirty="0"/>
              <a:t> vyprávěním (soustředěným na akce či dění) a vyprávěním psychologickým (soustředěným na postavu-charakter). Tyto dva typy vyprávění se vzájemně doplňují a soustředění buďto na postavu nebo na děj je symptomatické pro konkrétní typy vyprávění.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30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ognitivní</a:t>
            </a:r>
            <a:r>
              <a:rPr lang="en-US" dirty="0" smtClean="0"/>
              <a:t> </a:t>
            </a:r>
            <a:r>
              <a:rPr lang="en-US" dirty="0" err="1" smtClean="0"/>
              <a:t>věda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„Kognitivní </a:t>
            </a:r>
            <a:r>
              <a:rPr lang="cs-CZ" dirty="0"/>
              <a:t>věda </a:t>
            </a:r>
            <a:r>
              <a:rPr lang="cs-CZ" dirty="0" smtClean="0"/>
              <a:t>může </a:t>
            </a:r>
            <a:r>
              <a:rPr lang="cs-CZ" dirty="0"/>
              <a:t>pomoci narativní teorii </a:t>
            </a:r>
            <a:r>
              <a:rPr lang="cs-CZ" dirty="0" err="1"/>
              <a:t>analy-zovat</a:t>
            </a:r>
            <a:r>
              <a:rPr lang="cs-CZ" dirty="0"/>
              <a:t> podněty, které umožňují čtenáři utvářet smysl mentálního fungování postavy. Čtenáři používají ko­gnitivní rámce a popisy k interpretaci </a:t>
            </a:r>
            <a:r>
              <a:rPr lang="cs-CZ" dirty="0" smtClean="0"/>
              <a:t>textů.“ </a:t>
            </a:r>
            <a:r>
              <a:rPr lang="cs-CZ" dirty="0"/>
              <a:t>(Palmer 2003: 325). </a:t>
            </a:r>
            <a:endParaRPr lang="cs-CZ" dirty="0" smtClean="0"/>
          </a:p>
          <a:p>
            <a:r>
              <a:rPr lang="cs-CZ" dirty="0"/>
              <a:t>„K odlišení </a:t>
            </a:r>
            <a:r>
              <a:rPr lang="cs-CZ" dirty="0" smtClean="0"/>
              <a:t>narativního </a:t>
            </a:r>
            <a:r>
              <a:rPr lang="cs-CZ" dirty="0"/>
              <a:t>a skutečného případu postačí připojit </a:t>
            </a:r>
            <a:r>
              <a:rPr lang="cs-CZ" dirty="0" smtClean="0"/>
              <a:t>přívlastek </a:t>
            </a:r>
            <a:r>
              <a:rPr lang="cs-CZ" dirty="0"/>
              <a:t>‚narativní‘ či ‚fiktivní‘, aby se připomnělo, že nemáme co do činění s psychologickou realitou, </a:t>
            </a:r>
            <a:r>
              <a:rPr lang="cs-CZ" dirty="0" smtClean="0"/>
              <a:t>nýbrž </a:t>
            </a:r>
            <a:r>
              <a:rPr lang="cs-CZ" dirty="0"/>
              <a:t>s uměleckými výtvory, že však těmto výtvorům rozumíme pomocí vysoce kódovaných </a:t>
            </a:r>
            <a:r>
              <a:rPr lang="cs-CZ" dirty="0" smtClean="0"/>
              <a:t>psychologických </a:t>
            </a:r>
            <a:r>
              <a:rPr lang="cs-CZ" dirty="0"/>
              <a:t>informací, které jsme nasbírali v běžném životě, počítajíce v to i naše zkušenosti s uměním“ (</a:t>
            </a:r>
            <a:r>
              <a:rPr lang="cs-CZ" dirty="0" err="1"/>
              <a:t>Chatman</a:t>
            </a:r>
            <a:r>
              <a:rPr lang="cs-CZ" dirty="0"/>
              <a:t> 2008: 132).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3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Herman</a:t>
            </a:r>
            <a:br>
              <a:rPr lang="en-US" dirty="0" smtClean="0"/>
            </a:br>
            <a:r>
              <a:rPr lang="en-US" dirty="0" err="1" smtClean="0"/>
              <a:t>storyworlds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dirty="0" smtClean="0"/>
              <a:t>xistuje </a:t>
            </a:r>
            <a:r>
              <a:rPr lang="cs-CZ" dirty="0"/>
              <a:t>zásadní podobnost mezi procedurami interpretace našeho světa a světů narativu; navíc toto spojení je tak těsné, že interpretace narativu má zřetelné prakticko-noetické opodstatnění v rámci našeho každodenního lidského světa: „Kognitivní strategie umožňující interpretům rozpoznávat a sledovat </a:t>
            </a:r>
            <a:r>
              <a:rPr lang="cs-CZ" dirty="0" err="1"/>
              <a:t>participální</a:t>
            </a:r>
            <a:r>
              <a:rPr lang="cs-CZ" dirty="0"/>
              <a:t> role a vztahy v příbězích mají stejný původ jako ty, které jsou používány pro </a:t>
            </a:r>
            <a:r>
              <a:rPr lang="cs-CZ" dirty="0" err="1"/>
              <a:t>osmyslování</a:t>
            </a:r>
            <a:r>
              <a:rPr lang="cs-CZ" dirty="0"/>
              <a:t> </a:t>
            </a:r>
            <a:r>
              <a:rPr lang="cs-CZ" dirty="0" err="1"/>
              <a:t>participantních</a:t>
            </a:r>
            <a:r>
              <a:rPr lang="cs-CZ" dirty="0"/>
              <a:t> struktur v sociálních situacích obecně – fundamentálně s nimi souvisejí</a:t>
            </a:r>
            <a:r>
              <a:rPr lang="cs-CZ" dirty="0" smtClean="0"/>
              <a:t>“.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150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Herman</a:t>
            </a:r>
            <a:br>
              <a:rPr lang="en-US" dirty="0" smtClean="0"/>
            </a:br>
            <a:r>
              <a:rPr lang="en-US" dirty="0" err="1" smtClean="0"/>
              <a:t>storyworlds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„Narativ </a:t>
            </a:r>
            <a:r>
              <a:rPr lang="cs-CZ" dirty="0"/>
              <a:t>má privilegovaný status [...], poskytuje kognitivní, komunikativní a interakční rámec, který je dostatečně pružný, aby si mohl poradit s každodenními požadavky, jako je např. zaujímání perspektivy, interpretace sebe i ostatních, a obecněji i konstruování a aktualizace modelů pro porozumění </a:t>
            </a:r>
            <a:r>
              <a:rPr lang="cs-CZ" dirty="0" smtClean="0"/>
              <a:t>světu.“ </a:t>
            </a:r>
          </a:p>
          <a:p>
            <a:r>
              <a:rPr lang="cs-CZ" dirty="0" smtClean="0"/>
              <a:t>„</a:t>
            </a:r>
            <a:r>
              <a:rPr lang="cs-CZ" dirty="0"/>
              <a:t>Příběhy nám nabízejí způsob vysvětlování událostí, které by byly jinak vysvětlovány jenom obtížně nebo vůbec ne; umožňují více či méně problematické změny ve stavu světa, zakotvené v přesvědčeních, touhách a záměrech </a:t>
            </a:r>
            <a:r>
              <a:rPr lang="cs-CZ" i="1" dirty="0"/>
              <a:t>činitelů</a:t>
            </a:r>
            <a:r>
              <a:rPr lang="cs-CZ" dirty="0"/>
              <a:t>, o kterých se z hlediska narativu předpokládá, že tyto změny </a:t>
            </a:r>
            <a:r>
              <a:rPr lang="cs-CZ" dirty="0" smtClean="0"/>
              <a:t>přivodili.”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56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 Margolin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„Jelikož je mentální fungování pro člověka naprosto zásadní, široká škála druhů a typů mentálního fungování zachycená v narativní literatuře obohacuje naši zásobu představitelných modelů lidské zkušenosti, nabízí různé pohledy na její základní rysy a zákonitosti a rozšiřuje, spíše příkladem než teoreticky, naše vědomí toho, co může znamenat být </a:t>
            </a:r>
            <a:r>
              <a:rPr lang="cs-CZ" dirty="0" smtClean="0"/>
              <a:t>člověkem.“ </a:t>
            </a:r>
          </a:p>
          <a:p>
            <a:r>
              <a:rPr lang="cs-CZ" dirty="0" smtClean="0"/>
              <a:t>„</a:t>
            </a:r>
            <a:r>
              <a:rPr lang="cs-CZ" dirty="0"/>
              <a:t>Je zřejmé, že nám žádný případ mentálního fungování nereálných jedinců nemůže poskytnout jedinečnou pravdu o realitě. Přesto mohou, skrze proces abstrakce a zobecnění, čtenářům sloužit, a také slouží, jako hlavní faktor uspořádání a interpretování jejich přesvědčení o klíčových aspektech skutečné lidské niternosti, a takto mohou přispívat, a také přispívají, alespoň lidové psychologii, ne-li samotné kognitivní </a:t>
            </a:r>
            <a:r>
              <a:rPr lang="cs-CZ" dirty="0" smtClean="0"/>
              <a:t>vědě.”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74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 Margolin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„Četba literárních znázornění mentálního fungování je také významným zdrojem dalšího nesporného obecného psychologického faktu, a to čtenářského zájmu o fikční postavy, starosti o jejich osud a někdy i vciťování do jejich mentálních stavů a </a:t>
            </a:r>
            <a:r>
              <a:rPr lang="cs-CZ" dirty="0" smtClean="0"/>
              <a:t>příhod.”</a:t>
            </a:r>
          </a:p>
          <a:p>
            <a:r>
              <a:rPr lang="cs-CZ" dirty="0" smtClean="0"/>
              <a:t>„Postavy mohou</a:t>
            </a:r>
            <a:r>
              <a:rPr lang="cs-CZ" dirty="0"/>
              <a:t>, skrze proces abstrakce a zobecnění, čtenářům sloužit, a také slouží, jako hlavní faktor uspořádání a interpretování jejich přesvědčení o klíčových aspektech skutečné lidské </a:t>
            </a:r>
            <a:r>
              <a:rPr lang="cs-CZ" dirty="0" smtClean="0"/>
              <a:t>niternosti.“</a:t>
            </a:r>
          </a:p>
          <a:p>
            <a:r>
              <a:rPr lang="cs-CZ" dirty="0" smtClean="0"/>
              <a:t>„Literatura obohacuje </a:t>
            </a:r>
            <a:r>
              <a:rPr lang="cs-CZ" dirty="0"/>
              <a:t>naši zásobu představitelných modelů lidské zkušenosti, nabízí různé pohledy na její základní rysy a zákonitosti a rozšiřuje, spíše příkladem než teoreticky, naše vědomí toho, co může znamenat být </a:t>
            </a:r>
            <a:r>
              <a:rPr lang="cs-CZ" dirty="0" smtClean="0"/>
              <a:t>člověkem,”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582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Alan Palmer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„Práce</a:t>
            </a:r>
            <a:r>
              <a:rPr lang="cs-CZ" dirty="0"/>
              <a:t>, kterou si dáme s konstruováním jiných reálných životů, nás jakožto čtenáře připravuje na práci, kterou si dáváme s konstruováním fikčních myslí. Procesuální strategie, které čtenáři používají k tomu, aby vyvozovali životy postav, představují zásadní způsoby, jimiž jsou strukturovány řetězce </a:t>
            </a:r>
            <a:r>
              <a:rPr lang="cs-CZ" dirty="0" smtClean="0"/>
              <a:t>událostí.“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37056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129</TotalTime>
  <Words>726</Words>
  <Application>Microsoft Macintosh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Plaza</vt:lpstr>
      <vt:lpstr>kognitivistická naratologie</vt:lpstr>
      <vt:lpstr>Tzvetan Todorov </vt:lpstr>
      <vt:lpstr>Tzvetan Todorov </vt:lpstr>
      <vt:lpstr>kognitivní věda </vt:lpstr>
      <vt:lpstr>David Herman storyworlds</vt:lpstr>
      <vt:lpstr>David Herman storyworlds</vt:lpstr>
      <vt:lpstr>Uri Margolin </vt:lpstr>
      <vt:lpstr>Uri Margolin </vt:lpstr>
      <vt:lpstr>Alan Palmer </vt:lpstr>
      <vt:lpstr>Catherine Emmott sociální prostor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kognitivistická naratologie</dc:title>
  <dc:creator>Bohumil Fort</dc:creator>
  <cp:lastModifiedBy>Bohumil Fort</cp:lastModifiedBy>
  <cp:revision>6</cp:revision>
  <dcterms:created xsi:type="dcterms:W3CDTF">2019-04-16T14:48:06Z</dcterms:created>
  <dcterms:modified xsi:type="dcterms:W3CDTF">2019-04-16T16:57:08Z</dcterms:modified>
</cp:coreProperties>
</file>