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74" r:id="rId6"/>
    <p:sldId id="263" r:id="rId7"/>
    <p:sldId id="264" r:id="rId8"/>
    <p:sldId id="265" r:id="rId9"/>
    <p:sldId id="266" r:id="rId10"/>
    <p:sldId id="267" r:id="rId11"/>
    <p:sldId id="261" r:id="rId12"/>
    <p:sldId id="275" r:id="rId13"/>
    <p:sldId id="268" r:id="rId14"/>
    <p:sldId id="269" r:id="rId15"/>
    <p:sldId id="262" r:id="rId16"/>
    <p:sldId id="276" r:id="rId17"/>
    <p:sldId id="271" r:id="rId18"/>
    <p:sldId id="270" r:id="rId19"/>
    <p:sldId id="277" r:id="rId20"/>
    <p:sldId id="272" r:id="rId21"/>
    <p:sldId id="273"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0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cs-CZ"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19/03/19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19/03/19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cs-CZ"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cs-CZ"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cs-CZ"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cs-CZ"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cs-CZ"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cs-CZ"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cs-CZ"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cs-CZ"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cs-CZ"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19/03/19</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cs-CZ"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cs-CZ"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cs-CZ"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19/03/19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19/03/19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cs-CZ"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19/03/19</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err="1" smtClean="0"/>
              <a:t>Teorie</a:t>
            </a:r>
            <a:r>
              <a:rPr lang="en-US" sz="2800" dirty="0" smtClean="0"/>
              <a:t> </a:t>
            </a:r>
            <a:r>
              <a:rPr lang="en-US" sz="2800" dirty="0" err="1" smtClean="0"/>
              <a:t>vyprávění</a:t>
            </a:r>
            <a:r>
              <a:rPr lang="en-US" sz="2800" dirty="0" smtClean="0"/>
              <a:t> v </a:t>
            </a:r>
            <a:r>
              <a:rPr lang="en-US" sz="2800" dirty="0" err="1" smtClean="0"/>
              <a:t>kontextu</a:t>
            </a:r>
            <a:r>
              <a:rPr lang="en-US" sz="2800" dirty="0" smtClean="0"/>
              <a:t> </a:t>
            </a:r>
            <a:r>
              <a:rPr lang="en-US" sz="2800" dirty="0" err="1" smtClean="0"/>
              <a:t>pražské</a:t>
            </a:r>
            <a:r>
              <a:rPr lang="en-US" sz="2800" dirty="0" smtClean="0"/>
              <a:t> </a:t>
            </a:r>
            <a:r>
              <a:rPr lang="en-US" sz="2800" dirty="0" err="1" smtClean="0"/>
              <a:t>školy</a:t>
            </a: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59464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Jan Mukařovský (1891–1975) </a:t>
            </a:r>
            <a:endParaRPr lang="en-US" dirty="0"/>
          </a:p>
        </p:txBody>
      </p:sp>
      <p:sp>
        <p:nvSpPr>
          <p:cNvPr id="3" name="Content Placeholder 2"/>
          <p:cNvSpPr>
            <a:spLocks noGrp="1"/>
          </p:cNvSpPr>
          <p:nvPr>
            <p:ph idx="1"/>
          </p:nvPr>
        </p:nvSpPr>
        <p:spPr/>
        <p:txBody>
          <a:bodyPr>
            <a:normAutofit fontScale="70000" lnSpcReduction="20000"/>
          </a:bodyPr>
          <a:lstStyle/>
          <a:p>
            <a:pPr lvl="0"/>
            <a:r>
              <a:rPr lang="cs-CZ" dirty="0"/>
              <a:t>Výběr i pořádek faktů ve vypravování tohoto typu jsou zcela nahodilé – jen pocit časového sledu je spíná v jakousi jednotu. Představme si však, že ve vypravování stále ještě cestovatelském budou události zavěšeny na sledu denních dob nebo na obvyklém pořádku jistých úkonů (např. vstávání – ranní koupel – snídaně atd.) nebo na jiných podobných, zkušeností utvrzených následnostech. Zde budeme již po etapě </a:t>
            </a:r>
            <a:r>
              <a:rPr lang="cs-CZ" i="1" dirty="0"/>
              <a:t>a</a:t>
            </a:r>
            <a:r>
              <a:rPr lang="cs-CZ" dirty="0"/>
              <a:t> očekávat etapu </a:t>
            </a:r>
            <a:r>
              <a:rPr lang="cs-CZ" i="1" dirty="0"/>
              <a:t>b</a:t>
            </a:r>
            <a:r>
              <a:rPr lang="cs-CZ" dirty="0"/>
              <a:t>, po té pak etapu </a:t>
            </a:r>
            <a:r>
              <a:rPr lang="cs-CZ" i="1" dirty="0"/>
              <a:t>c</a:t>
            </a:r>
            <a:r>
              <a:rPr lang="cs-CZ" dirty="0"/>
              <a:t> atd. Kdyby se některý z očekávaných faktů nedostavil, bude posluchač překvapen. Běžným termínem lze říci, že ve vypravování tohoto druhu je každý fakt kromě faktu počátečního motivován faktem </a:t>
            </a:r>
            <a:r>
              <a:rPr lang="cs-CZ" i="1" dirty="0"/>
              <a:t>předchozím</a:t>
            </a:r>
            <a:r>
              <a:rPr lang="cs-CZ" dirty="0"/>
              <a:t>. Ježto pak motivace tohoto druhu postupuje vždy od faktu předchozího k bezprostředně následujícímu, můžeme ji nazvat motivací </a:t>
            </a:r>
            <a:r>
              <a:rPr lang="cs-CZ" i="1" dirty="0"/>
              <a:t>postupnou</a:t>
            </a:r>
            <a:r>
              <a:rPr lang="cs-CZ" dirty="0"/>
              <a:t> (progresivní). Konečně třetí druh vypravování je ještě složitější předešlého. Jako jeho nejběžnější model představme si vypravování nějaké ,příhody‘. Pojmenování ,příhoda‘ (také ,událost‘) označuje již samo soubor faktů, který se podává, jako pevně spjatou významovou jednotu; vyprávění události pak předpokládá výběr faktů – ne všechno, co bylo v dané době na daném místě možno vidět a slyšet, tvoří součást události. Jednota události pak je dána tím, že jistý fakt v řadě převáží nad ostatními: vzniká dojem, že vše, co se stalo před ním, bylo jen přípravou k němu, vše pak, co po něm, jeho nutným </a:t>
            </a:r>
            <a:r>
              <a:rPr lang="cs-CZ" dirty="0" smtClean="0"/>
              <a:t>důsledkem.</a:t>
            </a:r>
            <a:endParaRPr lang="en-US" dirty="0"/>
          </a:p>
        </p:txBody>
      </p:sp>
    </p:spTree>
    <p:extLst>
      <p:ext uri="{BB962C8B-B14F-4D97-AF65-F5344CB8AC3E}">
        <p14:creationId xmlns:p14="http://schemas.microsoft.com/office/powerpoint/2010/main" val="21603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Felix Vodička (1909–1974) </a:t>
            </a:r>
            <a:endParaRPr lang="en-US" dirty="0"/>
          </a:p>
        </p:txBody>
      </p:sp>
      <p:sp>
        <p:nvSpPr>
          <p:cNvPr id="3" name="Content Placeholder 2"/>
          <p:cNvSpPr>
            <a:spLocks noGrp="1"/>
          </p:cNvSpPr>
          <p:nvPr>
            <p:ph idx="1"/>
          </p:nvPr>
        </p:nvSpPr>
        <p:spPr/>
        <p:txBody>
          <a:bodyPr>
            <a:normAutofit/>
          </a:bodyPr>
          <a:lstStyle/>
          <a:p>
            <a:pPr lvl="0"/>
            <a:r>
              <a:rPr lang="cs-CZ" dirty="0"/>
              <a:t>h</a:t>
            </a:r>
            <a:r>
              <a:rPr lang="cs-CZ" dirty="0" smtClean="0"/>
              <a:t>istorik, teoretik a historik literatury</a:t>
            </a:r>
          </a:p>
          <a:p>
            <a:pPr lvl="0"/>
            <a:endParaRPr lang="cs-CZ" dirty="0" smtClean="0"/>
          </a:p>
          <a:p>
            <a:pPr lvl="0"/>
            <a:r>
              <a:rPr lang="en-US" i="1" dirty="0" err="1" smtClean="0"/>
              <a:t>Počátky</a:t>
            </a:r>
            <a:r>
              <a:rPr lang="en-US" i="1" dirty="0" smtClean="0"/>
              <a:t> </a:t>
            </a:r>
            <a:r>
              <a:rPr lang="en-US" i="1" dirty="0" err="1" smtClean="0"/>
              <a:t>krásné</a:t>
            </a:r>
            <a:r>
              <a:rPr lang="en-US" i="1" dirty="0" smtClean="0"/>
              <a:t> </a:t>
            </a:r>
            <a:r>
              <a:rPr lang="en-US" i="1" dirty="0" err="1" smtClean="0"/>
              <a:t>pr</a:t>
            </a:r>
            <a:r>
              <a:rPr lang="en-US" i="1" dirty="0" err="1" smtClean="0"/>
              <a:t>ózy</a:t>
            </a:r>
            <a:r>
              <a:rPr lang="en-US" i="1" dirty="0" smtClean="0"/>
              <a:t> </a:t>
            </a:r>
            <a:r>
              <a:rPr lang="en-US" i="1" dirty="0" err="1" smtClean="0"/>
              <a:t>novočeské</a:t>
            </a:r>
            <a:r>
              <a:rPr lang="en-US" i="1" dirty="0" smtClean="0"/>
              <a:t> </a:t>
            </a:r>
            <a:r>
              <a:rPr lang="en-US" dirty="0" smtClean="0"/>
              <a:t>(1948)</a:t>
            </a:r>
          </a:p>
          <a:p>
            <a:pPr lvl="0"/>
            <a:r>
              <a:rPr lang="en-US" i="1" dirty="0" err="1" smtClean="0"/>
              <a:t>Cesty</a:t>
            </a:r>
            <a:r>
              <a:rPr lang="en-US" i="1" dirty="0" smtClean="0"/>
              <a:t> a </a:t>
            </a:r>
            <a:r>
              <a:rPr lang="en-US" i="1" dirty="0" err="1" smtClean="0"/>
              <a:t>cíle</a:t>
            </a:r>
            <a:r>
              <a:rPr lang="en-US" i="1" dirty="0" smtClean="0"/>
              <a:t> </a:t>
            </a:r>
            <a:r>
              <a:rPr lang="en-US" i="1" dirty="0" err="1" smtClean="0"/>
              <a:t>obrozenecké</a:t>
            </a:r>
            <a:r>
              <a:rPr lang="en-US" i="1" dirty="0" smtClean="0"/>
              <a:t> </a:t>
            </a:r>
            <a:r>
              <a:rPr lang="en-US" i="1" dirty="0" err="1" smtClean="0"/>
              <a:t>literatury</a:t>
            </a:r>
            <a:r>
              <a:rPr lang="en-US" i="1" dirty="0" smtClean="0"/>
              <a:t> </a:t>
            </a:r>
            <a:r>
              <a:rPr lang="en-US" dirty="0" smtClean="0"/>
              <a:t>(1958)</a:t>
            </a:r>
          </a:p>
          <a:p>
            <a:pPr lvl="0"/>
            <a:r>
              <a:rPr lang="en-US" i="1" dirty="0" err="1" smtClean="0"/>
              <a:t>Struktura</a:t>
            </a:r>
            <a:r>
              <a:rPr lang="en-US" i="1" dirty="0" smtClean="0"/>
              <a:t> </a:t>
            </a:r>
            <a:r>
              <a:rPr lang="en-US" i="1" dirty="0" err="1" smtClean="0"/>
              <a:t>vývoje</a:t>
            </a:r>
            <a:r>
              <a:rPr lang="en-US" i="1" dirty="0" smtClean="0"/>
              <a:t> </a:t>
            </a:r>
            <a:r>
              <a:rPr lang="en-US" dirty="0" smtClean="0"/>
              <a:t>(1969)</a:t>
            </a:r>
            <a:endParaRPr lang="en-US" dirty="0"/>
          </a:p>
          <a:p>
            <a:endParaRPr lang="en-US" dirty="0"/>
          </a:p>
        </p:txBody>
      </p:sp>
    </p:spTree>
    <p:extLst>
      <p:ext uri="{BB962C8B-B14F-4D97-AF65-F5344CB8AC3E}">
        <p14:creationId xmlns:p14="http://schemas.microsoft.com/office/powerpoint/2010/main" val="1778904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Felix Vodička (1909–1974) </a:t>
            </a:r>
            <a:endParaRPr lang="en-US" dirty="0"/>
          </a:p>
        </p:txBody>
      </p:sp>
      <p:sp>
        <p:nvSpPr>
          <p:cNvPr id="3" name="Content Placeholder 2"/>
          <p:cNvSpPr>
            <a:spLocks noGrp="1"/>
          </p:cNvSpPr>
          <p:nvPr>
            <p:ph idx="1"/>
          </p:nvPr>
        </p:nvSpPr>
        <p:spPr/>
        <p:txBody>
          <a:bodyPr>
            <a:normAutofit lnSpcReduction="10000"/>
          </a:bodyPr>
          <a:lstStyle/>
          <a:p>
            <a:pPr lvl="0"/>
            <a:r>
              <a:rPr lang="cs-CZ" dirty="0" smtClean="0"/>
              <a:t>„</a:t>
            </a:r>
            <a:r>
              <a:rPr lang="cs-CZ" dirty="0" err="1"/>
              <a:t>T</a:t>
            </a:r>
            <a:r>
              <a:rPr lang="cs-CZ" dirty="0" err="1" smtClean="0"/>
              <a:t>hematika</a:t>
            </a:r>
            <a:r>
              <a:rPr lang="cs-CZ" dirty="0" smtClean="0"/>
              <a:t> </a:t>
            </a:r>
            <a:r>
              <a:rPr lang="cs-CZ" dirty="0"/>
              <a:t>je právě tou vrstvou literární struktury, jejímž prostřednictvím obsah životních zájmů a dobových problémů určitého kolektiva vykonává nejmocnější nápor na imanentní vývoj literární struktury</a:t>
            </a:r>
            <a:r>
              <a:rPr lang="cs-CZ" dirty="0" smtClean="0"/>
              <a:t>“.</a:t>
            </a:r>
            <a:endParaRPr lang="en-US" dirty="0"/>
          </a:p>
          <a:p>
            <a:pPr lvl="0"/>
            <a:r>
              <a:rPr lang="cs-CZ" dirty="0"/>
              <a:t>„</a:t>
            </a:r>
            <a:r>
              <a:rPr lang="cs-CZ" dirty="0" err="1"/>
              <a:t>Thematem</a:t>
            </a:r>
            <a:r>
              <a:rPr lang="cs-CZ" dirty="0"/>
              <a:t> je umělecké dílo literární nejzřetelněji svázáno se skutečností světa mimoliterárního. I tehdy, když jde o dílo s vyhraněnou funkcí estetickou, může se státi polarita mezi skutečností známou nebo čtenářem předpokládanou a skutečností literární pramenem estetického účinu</a:t>
            </a:r>
            <a:r>
              <a:rPr lang="cs-CZ" dirty="0" smtClean="0"/>
              <a:t>“.</a:t>
            </a:r>
            <a:endParaRPr lang="en-US" dirty="0"/>
          </a:p>
          <a:p>
            <a:endParaRPr lang="en-US" dirty="0"/>
          </a:p>
        </p:txBody>
      </p:sp>
    </p:spTree>
    <p:extLst>
      <p:ext uri="{BB962C8B-B14F-4D97-AF65-F5344CB8AC3E}">
        <p14:creationId xmlns:p14="http://schemas.microsoft.com/office/powerpoint/2010/main" val="2665672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Felix Vodička (1909–1974) </a:t>
            </a:r>
            <a:endParaRPr lang="en-US" dirty="0"/>
          </a:p>
        </p:txBody>
      </p:sp>
      <p:sp>
        <p:nvSpPr>
          <p:cNvPr id="3" name="Content Placeholder 2"/>
          <p:cNvSpPr>
            <a:spLocks noGrp="1"/>
          </p:cNvSpPr>
          <p:nvPr>
            <p:ph idx="1"/>
          </p:nvPr>
        </p:nvSpPr>
        <p:spPr/>
        <p:txBody>
          <a:bodyPr>
            <a:normAutofit fontScale="70000" lnSpcReduction="20000"/>
          </a:bodyPr>
          <a:lstStyle/>
          <a:p>
            <a:r>
              <a:rPr lang="cs-CZ" dirty="0" smtClean="0"/>
              <a:t>„Pozorováno </a:t>
            </a:r>
            <a:r>
              <a:rPr lang="cs-CZ" dirty="0" err="1"/>
              <a:t>thematicky</a:t>
            </a:r>
            <a:r>
              <a:rPr lang="cs-CZ" dirty="0"/>
              <a:t>, je literární dílo vytvářeno motivy. Motivy se sdružují v celé motivické trsy a po případě i větší celky. Jsou takové motivické řady, které probíhají celým dílem a jsou seskupeny v souvislé kontexty, jež vytvářejí plány </a:t>
            </a:r>
            <a:r>
              <a:rPr lang="cs-CZ" dirty="0" err="1"/>
              <a:t>thematické</a:t>
            </a:r>
            <a:r>
              <a:rPr lang="cs-CZ" dirty="0"/>
              <a:t> výstavby díla […] Je takovým souvislým kontextem, probíhajícím dílem, děj. Dějem zde rozumíme </a:t>
            </a:r>
            <a:r>
              <a:rPr lang="cs-CZ" dirty="0" smtClean="0"/>
              <a:t>ve smyslu definice </a:t>
            </a:r>
            <a:r>
              <a:rPr lang="cs-CZ" dirty="0" err="1" smtClean="0"/>
              <a:t>Tomaševského</a:t>
            </a:r>
            <a:r>
              <a:rPr lang="cs-CZ" dirty="0" smtClean="0"/>
              <a:t> a podle Mukařovského takovou </a:t>
            </a:r>
            <a:r>
              <a:rPr lang="cs-CZ" dirty="0"/>
              <a:t>řadu motivů, jež probíhajíce v časovém pořádku a jsouce vázány příčinným sepětím, chovají v sobě prvky dynamického napětí. Jinou řadu souvislých kontextů, i když dočasně přerušovanou, tvoří hrdinové díla, hlavní postavy. Postavy se účastní děje, jsou jeho nositeli, ale postava může býti v díle zachycena tak, že přerůstá dějovost díla. Děj a postavy jsou však vždy začleněny do nějakého světa prostorově i časově; jsou proto v díle motivy, které zpodobňují tento vnější svět. I tyto motivy tvoří v podstatě jistý souvislý kontext, poněvadž existence tohoto vnějšího světa provází virtuálně celý příběh a tvoří takto jeho pozadí pro postavy vždy, i když je dočasně zatlačována motivy jiných plánů </a:t>
            </a:r>
            <a:r>
              <a:rPr lang="cs-CZ" dirty="0" err="1"/>
              <a:t>thematických</a:t>
            </a:r>
            <a:r>
              <a:rPr lang="cs-CZ" dirty="0"/>
              <a:t> a i když je </a:t>
            </a:r>
            <a:r>
              <a:rPr lang="cs-CZ" dirty="0" err="1"/>
              <a:t>thematicky</a:t>
            </a:r>
            <a:r>
              <a:rPr lang="cs-CZ" dirty="0"/>
              <a:t> roztříštěna. Vnějším světem […] nerozumíme zde však jen hmotné prostředí, ale i celou sociální, psychickou, ideovou atmosféru, ve které postavy žijí a v níž se odehrává </a:t>
            </a:r>
            <a:r>
              <a:rPr lang="cs-CZ" dirty="0" smtClean="0"/>
              <a:t>děj.“</a:t>
            </a:r>
            <a:endParaRPr lang="en-US" dirty="0"/>
          </a:p>
          <a:p>
            <a:pPr lvl="0"/>
            <a:endParaRPr lang="en-US" dirty="0"/>
          </a:p>
        </p:txBody>
      </p:sp>
    </p:spTree>
    <p:extLst>
      <p:ext uri="{BB962C8B-B14F-4D97-AF65-F5344CB8AC3E}">
        <p14:creationId xmlns:p14="http://schemas.microsoft.com/office/powerpoint/2010/main" val="1326503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Felix Vodička (1909–1974) </a:t>
            </a:r>
            <a:endParaRPr lang="en-US" dirty="0"/>
          </a:p>
        </p:txBody>
      </p:sp>
      <p:sp>
        <p:nvSpPr>
          <p:cNvPr id="3" name="Content Placeholder 2"/>
          <p:cNvSpPr>
            <a:spLocks noGrp="1"/>
          </p:cNvSpPr>
          <p:nvPr>
            <p:ph idx="1"/>
          </p:nvPr>
        </p:nvSpPr>
        <p:spPr/>
        <p:txBody>
          <a:bodyPr>
            <a:normAutofit fontScale="77500" lnSpcReduction="20000"/>
          </a:bodyPr>
          <a:lstStyle/>
          <a:p>
            <a:pPr lvl="0"/>
            <a:r>
              <a:rPr lang="cs-CZ" dirty="0"/>
              <a:t>„Jako vůbec je nutno zdůraznit, že i představa vnějšího světa v </a:t>
            </a:r>
            <a:r>
              <a:rPr lang="cs-CZ" dirty="0" err="1"/>
              <a:t>thematické</a:t>
            </a:r>
            <a:r>
              <a:rPr lang="cs-CZ" dirty="0"/>
              <a:t> výstavbě díla je složkou proměnlivou. Postava, jež je v jistém okamžiku vzhledem k vedoucím postavám děje součástí vnějšího světa, t.j. vystupuje jako něco, co vyplňuje prostor, může se sama státi později postavou, jež je chápána jako samostatný </a:t>
            </a:r>
            <a:r>
              <a:rPr lang="cs-CZ" dirty="0" err="1"/>
              <a:t>thematický</a:t>
            </a:r>
            <a:r>
              <a:rPr lang="cs-CZ" dirty="0"/>
              <a:t> celek, umístěný do prostoru a vytvářející si sám své prostředí. Obráceně, postavy, jež jsou plně exponovány jako předmět vypravování, mohou se v jiném okamžiku objeviti jako součásti vnějšího světa […] Je vůbec třeba, abychom jednotlivé kontexty (děje, postav a vnějšího světa) nesledovali jen osamoceně a staticky, ale uvědomovali si jejich vzájemné vztahy a jejich dynamické strukturní </a:t>
            </a:r>
            <a:r>
              <a:rPr lang="cs-CZ" dirty="0" smtClean="0"/>
              <a:t>sepětí.“</a:t>
            </a:r>
            <a:endParaRPr lang="en-US" dirty="0"/>
          </a:p>
          <a:p>
            <a:pPr lvl="0"/>
            <a:r>
              <a:rPr lang="cs-CZ" dirty="0"/>
              <a:t>„Dění v epickém díle se odehrává v čase, který má svou vnitřní samostatnost, odlišenou zcela zřetelně od času čtenářem aktuálně prožívaného. Propast mezi časem epickým a aktuálním časem přítomným bývá překlenována rozličným </a:t>
            </a:r>
            <a:r>
              <a:rPr lang="cs-CZ" dirty="0" smtClean="0"/>
              <a:t>způsobem.“ </a:t>
            </a:r>
            <a:endParaRPr lang="en-US" dirty="0"/>
          </a:p>
          <a:p>
            <a:pPr lvl="0"/>
            <a:endParaRPr lang="en-US" dirty="0"/>
          </a:p>
        </p:txBody>
      </p:sp>
    </p:spTree>
    <p:extLst>
      <p:ext uri="{BB962C8B-B14F-4D97-AF65-F5344CB8AC3E}">
        <p14:creationId xmlns:p14="http://schemas.microsoft.com/office/powerpoint/2010/main" val="513583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sz="3200" dirty="0" err="1" smtClean="0"/>
              <a:t>Květoslav</a:t>
            </a:r>
            <a:r>
              <a:rPr lang="en-US" sz="3200" dirty="0" smtClean="0"/>
              <a:t> </a:t>
            </a:r>
            <a:r>
              <a:rPr lang="en-US" sz="3200" dirty="0" err="1" smtClean="0"/>
              <a:t>Chvatík</a:t>
            </a:r>
            <a:r>
              <a:rPr lang="en-US" sz="3200" dirty="0" smtClean="0"/>
              <a:t> (1930–2012) </a:t>
            </a:r>
            <a:endParaRPr lang="en-US" sz="3200" dirty="0"/>
          </a:p>
        </p:txBody>
      </p:sp>
      <p:sp>
        <p:nvSpPr>
          <p:cNvPr id="3" name="Content Placeholder 2"/>
          <p:cNvSpPr>
            <a:spLocks noGrp="1"/>
          </p:cNvSpPr>
          <p:nvPr>
            <p:ph idx="1"/>
          </p:nvPr>
        </p:nvSpPr>
        <p:spPr/>
        <p:txBody>
          <a:bodyPr>
            <a:normAutofit/>
          </a:bodyPr>
          <a:lstStyle/>
          <a:p>
            <a:r>
              <a:rPr lang="cs-CZ" dirty="0"/>
              <a:t>f</a:t>
            </a:r>
            <a:r>
              <a:rPr lang="cs-CZ" dirty="0" smtClean="0"/>
              <a:t>ilozof, teoretik románu, historik literatury</a:t>
            </a:r>
          </a:p>
          <a:p>
            <a:endParaRPr lang="cs-CZ" dirty="0" smtClean="0"/>
          </a:p>
          <a:p>
            <a:r>
              <a:rPr lang="en-US" i="1" dirty="0" err="1" smtClean="0"/>
              <a:t>Strukturalismus</a:t>
            </a:r>
            <a:r>
              <a:rPr lang="en-US" i="1" dirty="0" smtClean="0"/>
              <a:t> a </a:t>
            </a:r>
            <a:r>
              <a:rPr lang="en-US" i="1" dirty="0" err="1" smtClean="0"/>
              <a:t>avantgarda</a:t>
            </a:r>
            <a:r>
              <a:rPr lang="en-US" i="1" dirty="0" smtClean="0"/>
              <a:t> (</a:t>
            </a:r>
            <a:r>
              <a:rPr lang="en-US" dirty="0" smtClean="0"/>
              <a:t>1970)</a:t>
            </a:r>
          </a:p>
          <a:p>
            <a:r>
              <a:rPr lang="en-US" i="1" dirty="0" err="1" smtClean="0"/>
              <a:t>Svět</a:t>
            </a:r>
            <a:r>
              <a:rPr lang="en-US" i="1" dirty="0" smtClean="0"/>
              <a:t> </a:t>
            </a:r>
            <a:r>
              <a:rPr lang="en-US" i="1" dirty="0" err="1" smtClean="0"/>
              <a:t>románů</a:t>
            </a:r>
            <a:r>
              <a:rPr lang="en-US" i="1" dirty="0" smtClean="0"/>
              <a:t> </a:t>
            </a:r>
            <a:r>
              <a:rPr lang="en-US" i="1" dirty="0" err="1" smtClean="0"/>
              <a:t>Milana</a:t>
            </a:r>
            <a:r>
              <a:rPr lang="en-US" i="1" dirty="0" smtClean="0"/>
              <a:t> </a:t>
            </a:r>
            <a:r>
              <a:rPr lang="en-US" i="1" dirty="0" err="1" smtClean="0"/>
              <a:t>Kundery</a:t>
            </a:r>
            <a:r>
              <a:rPr lang="en-US" i="1" dirty="0" smtClean="0"/>
              <a:t> </a:t>
            </a:r>
            <a:r>
              <a:rPr lang="en-US" dirty="0" smtClean="0"/>
              <a:t>(1994)</a:t>
            </a:r>
          </a:p>
          <a:p>
            <a:r>
              <a:rPr lang="en-US" i="1" dirty="0" err="1" smtClean="0"/>
              <a:t>Strukturální</a:t>
            </a:r>
            <a:r>
              <a:rPr lang="en-US" i="1" dirty="0" smtClean="0"/>
              <a:t> </a:t>
            </a:r>
            <a:r>
              <a:rPr lang="en-US" i="1" dirty="0" err="1" smtClean="0"/>
              <a:t>estetika</a:t>
            </a:r>
            <a:r>
              <a:rPr lang="en-US" dirty="0" smtClean="0"/>
              <a:t> (1994)</a:t>
            </a:r>
          </a:p>
          <a:p>
            <a:endParaRPr lang="en-US" dirty="0"/>
          </a:p>
        </p:txBody>
      </p:sp>
    </p:spTree>
    <p:extLst>
      <p:ext uri="{BB962C8B-B14F-4D97-AF65-F5344CB8AC3E}">
        <p14:creationId xmlns:p14="http://schemas.microsoft.com/office/powerpoint/2010/main" val="395560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sz="3200" dirty="0" err="1" smtClean="0"/>
              <a:t>Květoslav</a:t>
            </a:r>
            <a:r>
              <a:rPr lang="en-US" sz="3200" dirty="0" smtClean="0"/>
              <a:t> </a:t>
            </a:r>
            <a:r>
              <a:rPr lang="en-US" sz="3200" dirty="0" err="1" smtClean="0"/>
              <a:t>Chvatík</a:t>
            </a:r>
            <a:r>
              <a:rPr lang="en-US" sz="3200" dirty="0" smtClean="0"/>
              <a:t> (1930–2012) </a:t>
            </a:r>
            <a:endParaRPr lang="en-US" sz="3200" dirty="0"/>
          </a:p>
        </p:txBody>
      </p:sp>
      <p:sp>
        <p:nvSpPr>
          <p:cNvPr id="3" name="Content Placeholder 2"/>
          <p:cNvSpPr>
            <a:spLocks noGrp="1"/>
          </p:cNvSpPr>
          <p:nvPr>
            <p:ph idx="1"/>
          </p:nvPr>
        </p:nvSpPr>
        <p:spPr/>
        <p:txBody>
          <a:bodyPr>
            <a:normAutofit fontScale="77500" lnSpcReduction="20000"/>
          </a:bodyPr>
          <a:lstStyle/>
          <a:p>
            <a:r>
              <a:rPr lang="cs-CZ" dirty="0"/>
              <a:t>„Svět románu je zvláštní svět; stačí škrt pera romanopisce, stačí, aby zazvonil telefon, čtenář odložil knihu – a tento svět je zrušen. Je to svět budovaný jazykem, konstituovaný textem knihy a jeho čtenářem. Svět, který vyrůstá z lidské schopnosti podržet v paměti prožité události a vyprávět o nich. Vyprávět znamená současně nad prožitým uvažovat, dotvářet zkušenost imaginací, měnit lidskou zkušenost v příběh [...] Můj koncept teorie románu vychází z tradice pražské školy a usiluje o celistvý dynamický obraz románu jako samostatné umělecké formy, obraz, na němž by se podílela strukturální sémiologie a stylistika, stejně jako strukturální naratologie a tematologie. Žádná kritická ani teoretická interpretace a deskripce nemůže umělecké dílo vyčerpat ani zachytit rovnoměrně všechny jeho aspekty; mým východiskem bude pohled z hlediska strukturální naratologie a tematologie, zatímco podrobnější stylistické analýzy ponechávám lingvistům. Jde mi spíše o vědomí souvislostí jednotlivých složek celistvé umělecké struktury </a:t>
            </a:r>
            <a:r>
              <a:rPr lang="cs-CZ" dirty="0" smtClean="0"/>
              <a:t>románu.“</a:t>
            </a:r>
            <a:endParaRPr lang="en-US" dirty="0"/>
          </a:p>
        </p:txBody>
      </p:sp>
    </p:spTree>
    <p:extLst>
      <p:ext uri="{BB962C8B-B14F-4D97-AF65-F5344CB8AC3E}">
        <p14:creationId xmlns:p14="http://schemas.microsoft.com/office/powerpoint/2010/main" val="216967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sz="3200" dirty="0" err="1"/>
              <a:t>Květoslav</a:t>
            </a:r>
            <a:r>
              <a:rPr lang="en-US" sz="3200" dirty="0"/>
              <a:t> </a:t>
            </a:r>
            <a:r>
              <a:rPr lang="en-US" sz="3200" dirty="0" err="1"/>
              <a:t>Chvatík</a:t>
            </a:r>
            <a:r>
              <a:rPr lang="en-US" sz="3200" dirty="0"/>
              <a:t> (1930–2012) </a:t>
            </a:r>
            <a:endParaRPr lang="en-US" sz="3200" dirty="0"/>
          </a:p>
        </p:txBody>
      </p:sp>
      <p:sp>
        <p:nvSpPr>
          <p:cNvPr id="3" name="Content Placeholder 2"/>
          <p:cNvSpPr>
            <a:spLocks noGrp="1"/>
          </p:cNvSpPr>
          <p:nvPr>
            <p:ph idx="1"/>
          </p:nvPr>
        </p:nvSpPr>
        <p:spPr/>
        <p:txBody>
          <a:bodyPr>
            <a:normAutofit fontScale="70000" lnSpcReduction="20000"/>
          </a:bodyPr>
          <a:lstStyle/>
          <a:p>
            <a:r>
              <a:rPr lang="cs-CZ" dirty="0"/>
              <a:t>r</a:t>
            </a:r>
            <a:r>
              <a:rPr lang="cs-CZ" dirty="0" smtClean="0"/>
              <a:t>omán </a:t>
            </a:r>
            <a:r>
              <a:rPr lang="cs-CZ" dirty="0"/>
              <a:t>je </a:t>
            </a:r>
            <a:r>
              <a:rPr lang="cs-CZ" dirty="0" smtClean="0"/>
              <a:t>důležitým </a:t>
            </a:r>
            <a:r>
              <a:rPr lang="cs-CZ" dirty="0"/>
              <a:t>noetickým fenoménem, který má zásadní funkci v lidském hledání a nacházení smyslu – pro naše účely se zdají důležité dva z výše uvedených faktů: romány mají potenci vytvářet světy a vyprávět tyto světy znamená je rozvažovat, tedy neustále zachovávat postoj k vlastní zkušenosti v souvislosti s </a:t>
            </a:r>
            <a:r>
              <a:rPr lang="cs-CZ" dirty="0" smtClean="0"/>
              <a:t>vyprávěným</a:t>
            </a:r>
          </a:p>
          <a:p>
            <a:r>
              <a:rPr lang="cs-CZ" dirty="0"/>
              <a:t>j</a:t>
            </a:r>
            <a:r>
              <a:rPr lang="cs-CZ" dirty="0" smtClean="0"/>
              <a:t>edním </a:t>
            </a:r>
            <a:r>
              <a:rPr lang="cs-CZ" dirty="0"/>
              <a:t>z předpokladů takového uvažování je nutná (a chtěná) polysémie literárních děl: „Smysl, který produkuje umělecká forma románu, je vlivem estetické funkce zásadně mnohoznačný; svět románu charakterizuje tedy sémantická polysémie a ambivalence</a:t>
            </a:r>
            <a:r>
              <a:rPr lang="cs-CZ" dirty="0" smtClean="0"/>
              <a:t>“</a:t>
            </a:r>
            <a:endParaRPr lang="cs-CZ" dirty="0"/>
          </a:p>
          <a:p>
            <a:r>
              <a:rPr lang="cs-CZ" dirty="0" smtClean="0"/>
              <a:t>polysémantická </a:t>
            </a:r>
            <a:r>
              <a:rPr lang="cs-CZ" dirty="0"/>
              <a:t>podstata románu zakládá jeho zásadní funkci v lidském kolektivu: román je „umělecký experiment s lidskou existencí v „možném světě“ literárního díla, konstituovaného prostředky literárního jazyka. Výsledkem není jednoznačnost logicko-racionální prezentace, nýbrž mnohoznačnost, polysémie umělecké evokace, označující pluralitu lidské existence</a:t>
            </a:r>
            <a:r>
              <a:rPr lang="cs-CZ" dirty="0" smtClean="0"/>
              <a:t>“</a:t>
            </a:r>
            <a:endParaRPr lang="en-US" dirty="0"/>
          </a:p>
        </p:txBody>
      </p:sp>
    </p:spTree>
    <p:extLst>
      <p:ext uri="{BB962C8B-B14F-4D97-AF65-F5344CB8AC3E}">
        <p14:creationId xmlns:p14="http://schemas.microsoft.com/office/powerpoint/2010/main" val="259512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err="1" smtClean="0"/>
              <a:t>Zdeněk</a:t>
            </a:r>
            <a:r>
              <a:rPr lang="en-US" dirty="0" smtClean="0"/>
              <a:t> </a:t>
            </a:r>
            <a:r>
              <a:rPr lang="en-US" dirty="0" err="1" smtClean="0"/>
              <a:t>Kožmín</a:t>
            </a:r>
            <a:r>
              <a:rPr lang="en-US" dirty="0" smtClean="0"/>
              <a:t> (1925–2007)</a:t>
            </a:r>
            <a:endParaRPr lang="en-US" dirty="0"/>
          </a:p>
        </p:txBody>
      </p:sp>
      <p:sp>
        <p:nvSpPr>
          <p:cNvPr id="3" name="Content Placeholder 2"/>
          <p:cNvSpPr>
            <a:spLocks noGrp="1"/>
          </p:cNvSpPr>
          <p:nvPr>
            <p:ph idx="1"/>
          </p:nvPr>
        </p:nvSpPr>
        <p:spPr/>
        <p:txBody>
          <a:bodyPr/>
          <a:lstStyle/>
          <a:p>
            <a:r>
              <a:rPr lang="en-US" dirty="0" err="1"/>
              <a:t>l</a:t>
            </a:r>
            <a:r>
              <a:rPr lang="en-US" dirty="0" err="1" smtClean="0"/>
              <a:t>iterární</a:t>
            </a:r>
            <a:r>
              <a:rPr lang="en-US" dirty="0" smtClean="0"/>
              <a:t> </a:t>
            </a:r>
            <a:r>
              <a:rPr lang="en-US" dirty="0" err="1" smtClean="0"/>
              <a:t>teoretik</a:t>
            </a:r>
            <a:r>
              <a:rPr lang="en-US" dirty="0" smtClean="0"/>
              <a:t>, </a:t>
            </a:r>
            <a:r>
              <a:rPr lang="en-US" dirty="0" err="1" smtClean="0"/>
              <a:t>historik</a:t>
            </a:r>
            <a:r>
              <a:rPr lang="en-US" dirty="0" smtClean="0"/>
              <a:t> a </a:t>
            </a:r>
            <a:r>
              <a:rPr lang="en-US" dirty="0" err="1" smtClean="0"/>
              <a:t>kritik</a:t>
            </a:r>
            <a:endParaRPr lang="en-US" dirty="0" smtClean="0"/>
          </a:p>
          <a:p>
            <a:r>
              <a:rPr lang="en-US" i="1" dirty="0" err="1" smtClean="0"/>
              <a:t>Umění</a:t>
            </a:r>
            <a:r>
              <a:rPr lang="en-US" i="1" dirty="0" smtClean="0"/>
              <a:t> </a:t>
            </a:r>
            <a:r>
              <a:rPr lang="en-US" i="1" dirty="0" err="1" smtClean="0"/>
              <a:t>stylu</a:t>
            </a:r>
            <a:r>
              <a:rPr lang="en-US" i="1" dirty="0" smtClean="0"/>
              <a:t> </a:t>
            </a:r>
            <a:r>
              <a:rPr lang="en-US" dirty="0" smtClean="0"/>
              <a:t>(1967)</a:t>
            </a:r>
          </a:p>
          <a:p>
            <a:r>
              <a:rPr lang="en-US" i="1" dirty="0" err="1" smtClean="0"/>
              <a:t>Styl</a:t>
            </a:r>
            <a:r>
              <a:rPr lang="en-US" i="1" dirty="0" smtClean="0"/>
              <a:t> </a:t>
            </a:r>
            <a:r>
              <a:rPr lang="en-US" i="1" dirty="0" err="1" smtClean="0"/>
              <a:t>Vančurovy</a:t>
            </a:r>
            <a:r>
              <a:rPr lang="en-US" i="1" dirty="0" smtClean="0"/>
              <a:t> </a:t>
            </a:r>
            <a:r>
              <a:rPr lang="en-US" i="1" dirty="0" err="1" smtClean="0"/>
              <a:t>pr</a:t>
            </a:r>
            <a:r>
              <a:rPr lang="en-US" i="1" dirty="0" err="1" smtClean="0"/>
              <a:t>ózy</a:t>
            </a:r>
            <a:r>
              <a:rPr lang="en-US" i="1" dirty="0" smtClean="0"/>
              <a:t> </a:t>
            </a:r>
            <a:r>
              <a:rPr lang="en-US" dirty="0" smtClean="0"/>
              <a:t>(1968)</a:t>
            </a:r>
          </a:p>
          <a:p>
            <a:r>
              <a:rPr lang="en-US" i="1" dirty="0" err="1" smtClean="0"/>
              <a:t>Zvětšeniny</a:t>
            </a:r>
            <a:r>
              <a:rPr lang="en-US" i="1" dirty="0" smtClean="0"/>
              <a:t> </a:t>
            </a:r>
            <a:r>
              <a:rPr lang="en-US" i="1" dirty="0" err="1" smtClean="0"/>
              <a:t>ze</a:t>
            </a:r>
            <a:r>
              <a:rPr lang="en-US" i="1" dirty="0" smtClean="0"/>
              <a:t> </a:t>
            </a:r>
            <a:r>
              <a:rPr lang="en-US" i="1" dirty="0" err="1" smtClean="0"/>
              <a:t>stylu</a:t>
            </a:r>
            <a:r>
              <a:rPr lang="en-US" i="1" dirty="0" smtClean="0"/>
              <a:t> </a:t>
            </a:r>
            <a:r>
              <a:rPr lang="en-US" i="1" dirty="0" err="1" smtClean="0"/>
              <a:t>bratří</a:t>
            </a:r>
            <a:r>
              <a:rPr lang="en-US" i="1" dirty="0" smtClean="0"/>
              <a:t> </a:t>
            </a:r>
            <a:r>
              <a:rPr lang="en-US" i="1" dirty="0" err="1" smtClean="0"/>
              <a:t>Čapků</a:t>
            </a:r>
            <a:r>
              <a:rPr lang="en-US" i="1" dirty="0" smtClean="0"/>
              <a:t> </a:t>
            </a:r>
            <a:r>
              <a:rPr lang="en-US" dirty="0" smtClean="0"/>
              <a:t>(1989)</a:t>
            </a:r>
          </a:p>
          <a:p>
            <a:r>
              <a:rPr lang="en-US" i="1" dirty="0" err="1" smtClean="0"/>
              <a:t>Modely</a:t>
            </a:r>
            <a:r>
              <a:rPr lang="en-US" i="1" dirty="0" smtClean="0"/>
              <a:t> </a:t>
            </a:r>
            <a:r>
              <a:rPr lang="en-US" i="1" dirty="0" err="1" smtClean="0"/>
              <a:t>interpretace</a:t>
            </a:r>
            <a:r>
              <a:rPr lang="en-US" dirty="0" smtClean="0"/>
              <a:t> (2001)</a:t>
            </a:r>
            <a:endParaRPr lang="en-US" dirty="0"/>
          </a:p>
        </p:txBody>
      </p:sp>
    </p:spTree>
    <p:extLst>
      <p:ext uri="{BB962C8B-B14F-4D97-AF65-F5344CB8AC3E}">
        <p14:creationId xmlns:p14="http://schemas.microsoft.com/office/powerpoint/2010/main" val="1662593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err="1" smtClean="0"/>
              <a:t>Zdeněk</a:t>
            </a:r>
            <a:r>
              <a:rPr lang="en-US" dirty="0" smtClean="0"/>
              <a:t> </a:t>
            </a:r>
            <a:r>
              <a:rPr lang="en-US" dirty="0" err="1" smtClean="0"/>
              <a:t>Kožmín</a:t>
            </a:r>
            <a:r>
              <a:rPr lang="en-US" dirty="0" smtClean="0"/>
              <a:t> (1925–2007)</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 </a:t>
            </a:r>
            <a:r>
              <a:rPr lang="en-US" dirty="0" err="1"/>
              <a:t>umělecké</a:t>
            </a:r>
            <a:r>
              <a:rPr lang="en-US" dirty="0"/>
              <a:t> </a:t>
            </a:r>
            <a:r>
              <a:rPr lang="en-US" dirty="0" err="1"/>
              <a:t>výstavbě</a:t>
            </a:r>
            <a:r>
              <a:rPr lang="en-US" dirty="0"/>
              <a:t> </a:t>
            </a:r>
            <a:r>
              <a:rPr lang="en-US" dirty="0" err="1"/>
              <a:t>Pekaře</a:t>
            </a:r>
            <a:r>
              <a:rPr lang="en-US" dirty="0"/>
              <a:t> Jana </a:t>
            </a:r>
            <a:r>
              <a:rPr lang="en-US" dirty="0" err="1"/>
              <a:t>Marhoula</a:t>
            </a:r>
            <a:r>
              <a:rPr lang="en-US" dirty="0"/>
              <a:t> </a:t>
            </a:r>
            <a:r>
              <a:rPr lang="en-US" dirty="0" err="1"/>
              <a:t>byly</a:t>
            </a:r>
            <a:r>
              <a:rPr lang="en-US" dirty="0"/>
              <a:t> </a:t>
            </a:r>
            <a:r>
              <a:rPr lang="en-US" dirty="0" err="1"/>
              <a:t>uplatněny</a:t>
            </a:r>
            <a:r>
              <a:rPr lang="en-US" dirty="0"/>
              <a:t> </a:t>
            </a:r>
            <a:r>
              <a:rPr lang="en-US" dirty="0" err="1"/>
              <a:t>dvě</a:t>
            </a:r>
            <a:r>
              <a:rPr lang="en-US" dirty="0"/>
              <a:t> </a:t>
            </a:r>
            <a:r>
              <a:rPr lang="en-US" dirty="0" err="1"/>
              <a:t>kompoziční</a:t>
            </a:r>
            <a:r>
              <a:rPr lang="en-US" dirty="0"/>
              <a:t> </a:t>
            </a:r>
            <a:r>
              <a:rPr lang="en-US" dirty="0" err="1"/>
              <a:t>roviny</a:t>
            </a:r>
            <a:r>
              <a:rPr lang="en-US" dirty="0"/>
              <a:t>, z </a:t>
            </a:r>
            <a:r>
              <a:rPr lang="en-US" dirty="0" err="1"/>
              <a:t>nichž</a:t>
            </a:r>
            <a:r>
              <a:rPr lang="en-US" dirty="0"/>
              <a:t> se </a:t>
            </a:r>
            <a:r>
              <a:rPr lang="en-US" dirty="0" err="1"/>
              <a:t>každá</a:t>
            </a:r>
            <a:r>
              <a:rPr lang="en-US" dirty="0"/>
              <a:t> </a:t>
            </a:r>
            <a:r>
              <a:rPr lang="en-US" dirty="0" err="1"/>
              <a:t>rozvíjela</a:t>
            </a:r>
            <a:r>
              <a:rPr lang="en-US" dirty="0"/>
              <a:t> </a:t>
            </a:r>
            <a:r>
              <a:rPr lang="en-US" dirty="0" err="1"/>
              <a:t>určitým</a:t>
            </a:r>
            <a:r>
              <a:rPr lang="en-US" dirty="0"/>
              <a:t> </a:t>
            </a:r>
            <a:r>
              <a:rPr lang="en-US" dirty="0" err="1"/>
              <a:t>jednotným</a:t>
            </a:r>
            <a:r>
              <a:rPr lang="en-US" dirty="0"/>
              <a:t> </a:t>
            </a:r>
            <a:r>
              <a:rPr lang="en-US" dirty="0" err="1"/>
              <a:t>směrem</a:t>
            </a:r>
            <a:r>
              <a:rPr lang="en-US" dirty="0"/>
              <a:t>. </a:t>
            </a:r>
            <a:r>
              <a:rPr lang="en-US" dirty="0" err="1"/>
              <a:t>Vypravěčská</a:t>
            </a:r>
            <a:r>
              <a:rPr lang="en-US" dirty="0"/>
              <a:t> </a:t>
            </a:r>
            <a:r>
              <a:rPr lang="en-US" dirty="0" err="1"/>
              <a:t>technika</a:t>
            </a:r>
            <a:r>
              <a:rPr lang="en-US" dirty="0"/>
              <a:t> </a:t>
            </a:r>
            <a:r>
              <a:rPr lang="en-US" dirty="0" err="1"/>
              <a:t>byla</a:t>
            </a:r>
            <a:r>
              <a:rPr lang="en-US" dirty="0"/>
              <a:t> </a:t>
            </a:r>
            <a:r>
              <a:rPr lang="en-US" dirty="0" err="1"/>
              <a:t>založena</a:t>
            </a:r>
            <a:r>
              <a:rPr lang="en-US" dirty="0"/>
              <a:t> </a:t>
            </a:r>
            <a:r>
              <a:rPr lang="en-US" dirty="0" err="1"/>
              <a:t>na</a:t>
            </a:r>
            <a:r>
              <a:rPr lang="en-US" dirty="0"/>
              <a:t> </a:t>
            </a:r>
            <a:r>
              <a:rPr lang="en-US" dirty="0" err="1"/>
              <a:t>důsledné</a:t>
            </a:r>
            <a:r>
              <a:rPr lang="en-US" dirty="0"/>
              <a:t> </a:t>
            </a:r>
            <a:r>
              <a:rPr lang="en-US" dirty="0" err="1"/>
              <a:t>konfrontaci</a:t>
            </a:r>
            <a:r>
              <a:rPr lang="en-US" dirty="0"/>
              <a:t> </a:t>
            </a:r>
            <a:r>
              <a:rPr lang="en-US" dirty="0" err="1"/>
              <a:t>reálných</a:t>
            </a:r>
            <a:r>
              <a:rPr lang="en-US" dirty="0"/>
              <a:t> </a:t>
            </a:r>
            <a:r>
              <a:rPr lang="en-US" dirty="0" err="1"/>
              <a:t>objektů</a:t>
            </a:r>
            <a:r>
              <a:rPr lang="en-US" dirty="0"/>
              <a:t> a </a:t>
            </a:r>
            <a:r>
              <a:rPr lang="en-US" dirty="0" err="1"/>
              <a:t>jejich</a:t>
            </a:r>
            <a:r>
              <a:rPr lang="en-US" dirty="0"/>
              <a:t> „</a:t>
            </a:r>
            <a:r>
              <a:rPr lang="en-US" dirty="0" err="1"/>
              <a:t>metafysického</a:t>
            </a:r>
            <a:r>
              <a:rPr lang="en-US" dirty="0"/>
              <a:t>“ </a:t>
            </a:r>
            <a:r>
              <a:rPr lang="en-US" dirty="0" err="1"/>
              <a:t>průmětu</a:t>
            </a:r>
            <a:r>
              <a:rPr lang="en-US" dirty="0"/>
              <a:t>. </a:t>
            </a:r>
            <a:r>
              <a:rPr lang="en-US" dirty="0" err="1"/>
              <a:t>Detaily</a:t>
            </a:r>
            <a:r>
              <a:rPr lang="en-US" dirty="0"/>
              <a:t> </a:t>
            </a:r>
            <a:r>
              <a:rPr lang="en-US" dirty="0" err="1"/>
              <a:t>byly</a:t>
            </a:r>
            <a:r>
              <a:rPr lang="en-US" dirty="0"/>
              <a:t> </a:t>
            </a:r>
            <a:r>
              <a:rPr lang="en-US" dirty="0" err="1"/>
              <a:t>voleny</a:t>
            </a:r>
            <a:r>
              <a:rPr lang="en-US" dirty="0"/>
              <a:t> </a:t>
            </a:r>
            <a:r>
              <a:rPr lang="en-US" dirty="0" err="1"/>
              <a:t>podle</a:t>
            </a:r>
            <a:r>
              <a:rPr lang="en-US" dirty="0"/>
              <a:t> </a:t>
            </a:r>
            <a:r>
              <a:rPr lang="en-US" dirty="0" err="1"/>
              <a:t>potřeb</a:t>
            </a:r>
            <a:r>
              <a:rPr lang="en-US" dirty="0"/>
              <a:t> </a:t>
            </a:r>
            <a:r>
              <a:rPr lang="en-US" dirty="0" err="1"/>
              <a:t>obou</a:t>
            </a:r>
            <a:r>
              <a:rPr lang="en-US" dirty="0"/>
              <a:t> </a:t>
            </a:r>
            <a:r>
              <a:rPr lang="en-US" dirty="0" err="1"/>
              <a:t>rovin</a:t>
            </a:r>
            <a:r>
              <a:rPr lang="en-US" dirty="0"/>
              <a:t> </a:t>
            </a:r>
            <a:r>
              <a:rPr lang="en-US" dirty="0" err="1"/>
              <a:t>tak</a:t>
            </a:r>
            <a:r>
              <a:rPr lang="en-US" dirty="0"/>
              <a:t>, </a:t>
            </a:r>
            <a:r>
              <a:rPr lang="en-US" dirty="0" err="1"/>
              <a:t>že</a:t>
            </a:r>
            <a:r>
              <a:rPr lang="en-US" dirty="0"/>
              <a:t> v </a:t>
            </a:r>
            <a:r>
              <a:rPr lang="en-US" dirty="0" err="1"/>
              <a:t>první</a:t>
            </a:r>
            <a:r>
              <a:rPr lang="en-US" dirty="0"/>
              <a:t> </a:t>
            </a:r>
            <a:r>
              <a:rPr lang="en-US" dirty="0" err="1"/>
              <a:t>převládal</a:t>
            </a:r>
            <a:r>
              <a:rPr lang="en-US" dirty="0"/>
              <a:t> </a:t>
            </a:r>
            <a:r>
              <a:rPr lang="en-US" dirty="0" err="1"/>
              <a:t>konkrétní</a:t>
            </a:r>
            <a:r>
              <a:rPr lang="en-US" dirty="0"/>
              <a:t> detail, </a:t>
            </a:r>
            <a:r>
              <a:rPr lang="en-US" dirty="0" err="1"/>
              <a:t>kdežto</a:t>
            </a:r>
            <a:r>
              <a:rPr lang="en-US" dirty="0"/>
              <a:t> </a:t>
            </a:r>
            <a:r>
              <a:rPr lang="en-US" dirty="0" err="1"/>
              <a:t>ve</a:t>
            </a:r>
            <a:r>
              <a:rPr lang="en-US" dirty="0"/>
              <a:t> </a:t>
            </a:r>
            <a:r>
              <a:rPr lang="en-US" dirty="0" err="1"/>
              <a:t>druhé</a:t>
            </a:r>
            <a:r>
              <a:rPr lang="en-US" dirty="0"/>
              <a:t> </a:t>
            </a:r>
            <a:r>
              <a:rPr lang="en-US" dirty="0" err="1"/>
              <a:t>spíše</a:t>
            </a:r>
            <a:r>
              <a:rPr lang="en-US" dirty="0"/>
              <a:t> </a:t>
            </a:r>
            <a:r>
              <a:rPr lang="en-US" dirty="0" err="1"/>
              <a:t>abstraktní</a:t>
            </a:r>
            <a:r>
              <a:rPr lang="en-US" dirty="0"/>
              <a:t> symbol </a:t>
            </a:r>
            <a:r>
              <a:rPr lang="en-US" dirty="0" err="1"/>
              <a:t>nebo</a:t>
            </a:r>
            <a:r>
              <a:rPr lang="en-US" dirty="0"/>
              <a:t> </a:t>
            </a:r>
            <a:r>
              <a:rPr lang="en-US" dirty="0" err="1"/>
              <a:t>groteskní</a:t>
            </a:r>
            <a:r>
              <a:rPr lang="en-US" dirty="0"/>
              <a:t> </a:t>
            </a:r>
            <a:r>
              <a:rPr lang="en-US" dirty="0" err="1"/>
              <a:t>konglomerát</a:t>
            </a:r>
            <a:r>
              <a:rPr lang="en-US" dirty="0"/>
              <a:t> </a:t>
            </a:r>
            <a:r>
              <a:rPr lang="en-US" dirty="0" err="1"/>
              <a:t>detailů</a:t>
            </a:r>
            <a:r>
              <a:rPr lang="en-US" dirty="0"/>
              <a:t>. </a:t>
            </a:r>
            <a:r>
              <a:rPr lang="en-US" dirty="0" err="1"/>
              <a:t>Jazykové</a:t>
            </a:r>
            <a:r>
              <a:rPr lang="en-US" dirty="0"/>
              <a:t> </a:t>
            </a:r>
            <a:r>
              <a:rPr lang="en-US" dirty="0" err="1"/>
              <a:t>prostředky</a:t>
            </a:r>
            <a:r>
              <a:rPr lang="en-US" dirty="0"/>
              <a:t> </a:t>
            </a:r>
            <a:r>
              <a:rPr lang="en-US" dirty="0" err="1"/>
              <a:t>byly</a:t>
            </a:r>
            <a:r>
              <a:rPr lang="en-US" dirty="0"/>
              <a:t> </a:t>
            </a:r>
            <a:r>
              <a:rPr lang="en-US" dirty="0" err="1"/>
              <a:t>na</a:t>
            </a:r>
            <a:r>
              <a:rPr lang="en-US" dirty="0"/>
              <a:t> </a:t>
            </a:r>
            <a:r>
              <a:rPr lang="en-US" dirty="0" err="1"/>
              <a:t>jedné</a:t>
            </a:r>
            <a:r>
              <a:rPr lang="en-US" dirty="0"/>
              <a:t> </a:t>
            </a:r>
            <a:r>
              <a:rPr lang="en-US" dirty="0" err="1"/>
              <a:t>straně</a:t>
            </a:r>
            <a:r>
              <a:rPr lang="en-US" dirty="0"/>
              <a:t> </a:t>
            </a:r>
            <a:r>
              <a:rPr lang="en-US" dirty="0" err="1"/>
              <a:t>využity</a:t>
            </a:r>
            <a:r>
              <a:rPr lang="en-US" dirty="0"/>
              <a:t> k </a:t>
            </a:r>
            <a:r>
              <a:rPr lang="en-US" dirty="0" err="1"/>
              <a:t>vyhraňování</a:t>
            </a:r>
            <a:r>
              <a:rPr lang="en-US" dirty="0"/>
              <a:t> </a:t>
            </a:r>
            <a:r>
              <a:rPr lang="en-US" dirty="0" err="1"/>
              <a:t>této</a:t>
            </a:r>
            <a:r>
              <a:rPr lang="en-US" dirty="0"/>
              <a:t> </a:t>
            </a:r>
            <a:r>
              <a:rPr lang="en-US" dirty="0" err="1"/>
              <a:t>dvojnosti</a:t>
            </a:r>
            <a:r>
              <a:rPr lang="en-US" dirty="0"/>
              <a:t> </a:t>
            </a:r>
            <a:r>
              <a:rPr lang="en-US" dirty="0" err="1"/>
              <a:t>celkové</a:t>
            </a:r>
            <a:r>
              <a:rPr lang="en-US" dirty="0"/>
              <a:t> </a:t>
            </a:r>
            <a:r>
              <a:rPr lang="en-US" dirty="0" err="1"/>
              <a:t>výstavby</a:t>
            </a:r>
            <a:r>
              <a:rPr lang="en-US" dirty="0"/>
              <a:t> </a:t>
            </a:r>
            <a:r>
              <a:rPr lang="en-US" dirty="0" err="1"/>
              <a:t>hlavně</a:t>
            </a:r>
            <a:r>
              <a:rPr lang="en-US" dirty="0"/>
              <a:t> </a:t>
            </a:r>
            <a:r>
              <a:rPr lang="en-US" dirty="0" err="1"/>
              <a:t>tak</a:t>
            </a:r>
            <a:r>
              <a:rPr lang="en-US" dirty="0"/>
              <a:t>, </a:t>
            </a:r>
            <a:r>
              <a:rPr lang="en-US" dirty="0" err="1"/>
              <a:t>že</a:t>
            </a:r>
            <a:r>
              <a:rPr lang="en-US" dirty="0"/>
              <a:t> </a:t>
            </a:r>
            <a:r>
              <a:rPr lang="en-US" dirty="0" err="1"/>
              <a:t>byly</a:t>
            </a:r>
            <a:r>
              <a:rPr lang="en-US" dirty="0"/>
              <a:t> </a:t>
            </a:r>
            <a:r>
              <a:rPr lang="en-US" dirty="0" err="1"/>
              <a:t>navzájem</a:t>
            </a:r>
            <a:r>
              <a:rPr lang="en-US" dirty="0"/>
              <a:t> </a:t>
            </a:r>
            <a:r>
              <a:rPr lang="en-US" dirty="0" err="1"/>
              <a:t>konfrontovány</a:t>
            </a:r>
            <a:r>
              <a:rPr lang="en-US" dirty="0"/>
              <a:t> </a:t>
            </a:r>
            <a:r>
              <a:rPr lang="en-US" dirty="0" err="1"/>
              <a:t>skupiny</a:t>
            </a:r>
            <a:r>
              <a:rPr lang="en-US" dirty="0"/>
              <a:t> </a:t>
            </a:r>
            <a:r>
              <a:rPr lang="en-US" dirty="0" err="1"/>
              <a:t>prostředků</a:t>
            </a:r>
            <a:r>
              <a:rPr lang="en-US" dirty="0"/>
              <a:t> </a:t>
            </a:r>
            <a:r>
              <a:rPr lang="en-US" dirty="0" err="1"/>
              <a:t>spíše</a:t>
            </a:r>
            <a:r>
              <a:rPr lang="en-US" dirty="0"/>
              <a:t> </a:t>
            </a:r>
            <a:r>
              <a:rPr lang="en-US" dirty="0" err="1"/>
              <a:t>stylově</a:t>
            </a:r>
            <a:r>
              <a:rPr lang="en-US" dirty="0"/>
              <a:t> </a:t>
            </a:r>
            <a:r>
              <a:rPr lang="en-US" dirty="0" err="1"/>
              <a:t>neutrálních</a:t>
            </a:r>
            <a:r>
              <a:rPr lang="en-US" dirty="0"/>
              <a:t> se </a:t>
            </a:r>
            <a:r>
              <a:rPr lang="en-US" dirty="0" err="1"/>
              <a:t>skupinami</a:t>
            </a:r>
            <a:r>
              <a:rPr lang="en-US" dirty="0"/>
              <a:t> </a:t>
            </a:r>
            <a:r>
              <a:rPr lang="en-US" dirty="0" err="1"/>
              <a:t>prostředků</a:t>
            </a:r>
            <a:r>
              <a:rPr lang="en-US" dirty="0"/>
              <a:t> </a:t>
            </a:r>
            <a:r>
              <a:rPr lang="en-US" dirty="0" err="1"/>
              <a:t>výrazně</a:t>
            </a:r>
            <a:r>
              <a:rPr lang="en-US" dirty="0"/>
              <a:t> </a:t>
            </a:r>
            <a:r>
              <a:rPr lang="en-US" dirty="0" err="1"/>
              <a:t>stylově</a:t>
            </a:r>
            <a:r>
              <a:rPr lang="en-US" dirty="0"/>
              <a:t> </a:t>
            </a:r>
            <a:r>
              <a:rPr lang="en-US" dirty="0" err="1"/>
              <a:t>příznakových</a:t>
            </a:r>
            <a:r>
              <a:rPr lang="en-US" dirty="0"/>
              <a:t> /</a:t>
            </a:r>
            <a:r>
              <a:rPr lang="en-US" dirty="0" err="1"/>
              <a:t>např</a:t>
            </a:r>
            <a:r>
              <a:rPr lang="en-US" dirty="0"/>
              <a:t>. </a:t>
            </a:r>
            <a:r>
              <a:rPr lang="en-US" dirty="0" err="1"/>
              <a:t>knižních</a:t>
            </a:r>
            <a:r>
              <a:rPr lang="en-US" dirty="0"/>
              <a:t>, </a:t>
            </a:r>
            <a:r>
              <a:rPr lang="en-US" dirty="0" err="1"/>
              <a:t>expresivních</a:t>
            </a:r>
            <a:r>
              <a:rPr lang="en-US" dirty="0"/>
              <a:t>, </a:t>
            </a:r>
            <a:r>
              <a:rPr lang="en-US" dirty="0" err="1"/>
              <a:t>aj</a:t>
            </a:r>
            <a:r>
              <a:rPr lang="en-US" dirty="0"/>
              <a:t>./, a </a:t>
            </a:r>
            <a:r>
              <a:rPr lang="en-US" dirty="0" err="1"/>
              <a:t>na</a:t>
            </a:r>
            <a:r>
              <a:rPr lang="en-US" dirty="0"/>
              <a:t> </a:t>
            </a:r>
            <a:r>
              <a:rPr lang="en-US" dirty="0" err="1"/>
              <a:t>druhé</a:t>
            </a:r>
            <a:r>
              <a:rPr lang="en-US" dirty="0"/>
              <a:t> </a:t>
            </a:r>
            <a:r>
              <a:rPr lang="en-US" dirty="0" err="1"/>
              <a:t>straně</a:t>
            </a:r>
            <a:r>
              <a:rPr lang="en-US" dirty="0"/>
              <a:t> </a:t>
            </a:r>
            <a:r>
              <a:rPr lang="en-US" dirty="0" err="1"/>
              <a:t>sloužily</a:t>
            </a:r>
            <a:r>
              <a:rPr lang="en-US" dirty="0"/>
              <a:t> </a:t>
            </a:r>
            <a:r>
              <a:rPr lang="en-US" dirty="0" err="1"/>
              <a:t>ke</a:t>
            </a:r>
            <a:r>
              <a:rPr lang="en-US" dirty="0"/>
              <a:t> </a:t>
            </a:r>
            <a:r>
              <a:rPr lang="en-US" dirty="0" err="1"/>
              <a:t>konstituování</a:t>
            </a:r>
            <a:r>
              <a:rPr lang="en-US" dirty="0"/>
              <a:t> </a:t>
            </a:r>
            <a:r>
              <a:rPr lang="en-US" dirty="0" err="1"/>
              <a:t>obou</a:t>
            </a:r>
            <a:r>
              <a:rPr lang="en-US" dirty="0"/>
              <a:t> </a:t>
            </a:r>
            <a:r>
              <a:rPr lang="en-US" dirty="0" err="1"/>
              <a:t>rovin</a:t>
            </a:r>
            <a:r>
              <a:rPr lang="en-US" dirty="0"/>
              <a:t> </a:t>
            </a:r>
            <a:r>
              <a:rPr lang="en-US" dirty="0" err="1"/>
              <a:t>tak</a:t>
            </a:r>
            <a:r>
              <a:rPr lang="en-US" dirty="0"/>
              <a:t>, </a:t>
            </a:r>
            <a:r>
              <a:rPr lang="en-US" dirty="0" err="1"/>
              <a:t>že</a:t>
            </a:r>
            <a:r>
              <a:rPr lang="en-US" dirty="0"/>
              <a:t> </a:t>
            </a:r>
            <a:r>
              <a:rPr lang="en-US" dirty="0" err="1"/>
              <a:t>určitý</a:t>
            </a:r>
            <a:r>
              <a:rPr lang="en-US" dirty="0"/>
              <a:t> </a:t>
            </a:r>
            <a:r>
              <a:rPr lang="en-US" dirty="0" err="1"/>
              <a:t>typ</a:t>
            </a:r>
            <a:r>
              <a:rPr lang="en-US" dirty="0"/>
              <a:t> </a:t>
            </a:r>
            <a:r>
              <a:rPr lang="en-US" dirty="0" err="1"/>
              <a:t>jazykových</a:t>
            </a:r>
            <a:r>
              <a:rPr lang="en-US" dirty="0"/>
              <a:t> </a:t>
            </a:r>
            <a:r>
              <a:rPr lang="en-US" dirty="0" err="1"/>
              <a:t>prostředků</a:t>
            </a:r>
            <a:r>
              <a:rPr lang="en-US" dirty="0"/>
              <a:t> </a:t>
            </a:r>
            <a:r>
              <a:rPr lang="en-US" dirty="0" err="1"/>
              <a:t>měl</a:t>
            </a:r>
            <a:r>
              <a:rPr lang="en-US" dirty="0"/>
              <a:t> </a:t>
            </a:r>
            <a:r>
              <a:rPr lang="en-US" dirty="0" err="1"/>
              <a:t>tendenci</a:t>
            </a:r>
            <a:r>
              <a:rPr lang="en-US" dirty="0"/>
              <a:t> </a:t>
            </a:r>
            <a:r>
              <a:rPr lang="en-US" dirty="0" err="1"/>
              <a:t>nahromadit</a:t>
            </a:r>
            <a:r>
              <a:rPr lang="en-US" dirty="0"/>
              <a:t> </a:t>
            </a:r>
            <a:r>
              <a:rPr lang="en-US" dirty="0" err="1"/>
              <a:t>ve</a:t>
            </a:r>
            <a:r>
              <a:rPr lang="en-US" dirty="0"/>
              <a:t> </a:t>
            </a:r>
            <a:r>
              <a:rPr lang="en-US" dirty="0" err="1"/>
              <a:t>svém</a:t>
            </a:r>
            <a:r>
              <a:rPr lang="en-US" dirty="0"/>
              <a:t> </a:t>
            </a:r>
            <a:r>
              <a:rPr lang="en-US" dirty="0" err="1"/>
              <a:t>sousedství</a:t>
            </a:r>
            <a:r>
              <a:rPr lang="en-US" dirty="0"/>
              <a:t> </a:t>
            </a:r>
            <a:r>
              <a:rPr lang="en-US" dirty="0" err="1"/>
              <a:t>jazykové</a:t>
            </a:r>
            <a:r>
              <a:rPr lang="en-US" dirty="0"/>
              <a:t> </a:t>
            </a:r>
            <a:r>
              <a:rPr lang="en-US" dirty="0" err="1"/>
              <a:t>prostředky</a:t>
            </a:r>
            <a:r>
              <a:rPr lang="en-US" dirty="0"/>
              <a:t> </a:t>
            </a:r>
            <a:r>
              <a:rPr lang="en-US" dirty="0" err="1"/>
              <a:t>sobě</a:t>
            </a:r>
            <a:r>
              <a:rPr lang="en-US" dirty="0"/>
              <a:t> </a:t>
            </a:r>
            <a:r>
              <a:rPr lang="en-US" dirty="0" err="1"/>
              <a:t>příbuzné</a:t>
            </a:r>
            <a:r>
              <a:rPr lang="en-US" dirty="0"/>
              <a:t>, </a:t>
            </a:r>
            <a:r>
              <a:rPr lang="en-US" dirty="0" err="1"/>
              <a:t>což</a:t>
            </a:r>
            <a:r>
              <a:rPr lang="en-US" dirty="0"/>
              <a:t> </a:t>
            </a:r>
            <a:r>
              <a:rPr lang="en-US" dirty="0" err="1"/>
              <a:t>zvláště</a:t>
            </a:r>
            <a:r>
              <a:rPr lang="en-US" dirty="0"/>
              <a:t> </a:t>
            </a:r>
            <a:r>
              <a:rPr lang="en-US" dirty="0" err="1"/>
              <a:t>platí</a:t>
            </a:r>
            <a:r>
              <a:rPr lang="en-US" dirty="0"/>
              <a:t> o </a:t>
            </a:r>
            <a:r>
              <a:rPr lang="en-US" dirty="0" err="1"/>
              <a:t>rozvětvených</a:t>
            </a:r>
            <a:r>
              <a:rPr lang="en-US" dirty="0"/>
              <a:t> </a:t>
            </a:r>
            <a:r>
              <a:rPr lang="en-US" dirty="0" err="1"/>
              <a:t>přirovnáních</a:t>
            </a:r>
            <a:r>
              <a:rPr lang="en-US" dirty="0"/>
              <a:t> a </a:t>
            </a:r>
            <a:r>
              <a:rPr lang="en-US" dirty="0" err="1" smtClean="0"/>
              <a:t>metaforách</a:t>
            </a:r>
            <a:r>
              <a:rPr lang="en-US" dirty="0" smtClean="0"/>
              <a:t>.</a:t>
            </a:r>
            <a:r>
              <a:rPr lang="en-US" smtClean="0"/>
              <a:t>“ </a:t>
            </a:r>
            <a:endParaRPr lang="en-US" dirty="0"/>
          </a:p>
          <a:p>
            <a:endParaRPr lang="en-US" dirty="0"/>
          </a:p>
        </p:txBody>
      </p:sp>
    </p:spTree>
    <p:extLst>
      <p:ext uri="{BB962C8B-B14F-4D97-AF65-F5344CB8AC3E}">
        <p14:creationId xmlns:p14="http://schemas.microsoft.com/office/powerpoint/2010/main" val="13969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err="1" smtClean="0"/>
              <a:t>zdroje</a:t>
            </a:r>
            <a:endParaRPr lang="en-US" dirty="0"/>
          </a:p>
        </p:txBody>
      </p:sp>
      <p:sp>
        <p:nvSpPr>
          <p:cNvPr id="3" name="Content Placeholder 2"/>
          <p:cNvSpPr>
            <a:spLocks noGrp="1"/>
          </p:cNvSpPr>
          <p:nvPr>
            <p:ph idx="1"/>
          </p:nvPr>
        </p:nvSpPr>
        <p:spPr/>
        <p:txBody>
          <a:bodyPr/>
          <a:lstStyle/>
          <a:p>
            <a:r>
              <a:rPr lang="en-US" dirty="0" err="1"/>
              <a:t>n</a:t>
            </a:r>
            <a:r>
              <a:rPr lang="en-US" dirty="0" err="1" smtClean="0"/>
              <a:t>ěmecká</a:t>
            </a:r>
            <a:r>
              <a:rPr lang="en-US" dirty="0" smtClean="0"/>
              <a:t> a </a:t>
            </a:r>
            <a:r>
              <a:rPr lang="en-US" dirty="0" err="1" smtClean="0"/>
              <a:t>česká</a:t>
            </a:r>
            <a:r>
              <a:rPr lang="en-US" dirty="0" smtClean="0"/>
              <a:t> </a:t>
            </a:r>
            <a:r>
              <a:rPr lang="en-US" dirty="0" err="1" smtClean="0"/>
              <a:t>estetika</a:t>
            </a:r>
            <a:endParaRPr lang="en-US" dirty="0" smtClean="0"/>
          </a:p>
          <a:p>
            <a:r>
              <a:rPr lang="en-US" dirty="0" err="1"/>
              <a:t>r</a:t>
            </a:r>
            <a:r>
              <a:rPr lang="en-US" dirty="0" err="1" smtClean="0"/>
              <a:t>uský</a:t>
            </a:r>
            <a:r>
              <a:rPr lang="en-US" dirty="0" smtClean="0"/>
              <a:t> </a:t>
            </a:r>
            <a:r>
              <a:rPr lang="en-US" dirty="0" err="1" smtClean="0"/>
              <a:t>formalismus</a:t>
            </a:r>
            <a:endParaRPr lang="en-US" dirty="0" smtClean="0"/>
          </a:p>
          <a:p>
            <a:r>
              <a:rPr lang="en-US" dirty="0" err="1"/>
              <a:t>n</a:t>
            </a:r>
            <a:r>
              <a:rPr lang="en-US" dirty="0" err="1" smtClean="0"/>
              <a:t>ěmecká</a:t>
            </a:r>
            <a:r>
              <a:rPr lang="en-US" dirty="0" smtClean="0"/>
              <a:t> a </a:t>
            </a:r>
            <a:r>
              <a:rPr lang="en-US" dirty="0" err="1" smtClean="0"/>
              <a:t>česká</a:t>
            </a:r>
            <a:r>
              <a:rPr lang="en-US" dirty="0" smtClean="0"/>
              <a:t> </a:t>
            </a:r>
            <a:r>
              <a:rPr lang="en-US" dirty="0" err="1" smtClean="0"/>
              <a:t>poetika</a:t>
            </a:r>
            <a:endParaRPr lang="en-US" dirty="0" smtClean="0"/>
          </a:p>
          <a:p>
            <a:r>
              <a:rPr lang="en-US" dirty="0" smtClean="0"/>
              <a:t>lingvistika</a:t>
            </a:r>
          </a:p>
          <a:p>
            <a:r>
              <a:rPr lang="en-US" dirty="0" err="1" smtClean="0"/>
              <a:t>holismus</a:t>
            </a:r>
            <a:endParaRPr lang="en-US" dirty="0" smtClean="0"/>
          </a:p>
          <a:p>
            <a:r>
              <a:rPr lang="en-US" dirty="0" err="1" smtClean="0"/>
              <a:t>dialektika</a:t>
            </a:r>
            <a:endParaRPr lang="en-US" dirty="0" smtClean="0"/>
          </a:p>
          <a:p>
            <a:r>
              <a:rPr lang="en-US" dirty="0" err="1" smtClean="0"/>
              <a:t>fenomenologie</a:t>
            </a:r>
            <a:r>
              <a:rPr lang="en-US" dirty="0" smtClean="0"/>
              <a:t>, </a:t>
            </a:r>
          </a:p>
          <a:p>
            <a:endParaRPr lang="en-US" dirty="0"/>
          </a:p>
        </p:txBody>
      </p:sp>
    </p:spTree>
    <p:extLst>
      <p:ext uri="{BB962C8B-B14F-4D97-AF65-F5344CB8AC3E}">
        <p14:creationId xmlns:p14="http://schemas.microsoft.com/office/powerpoint/2010/main" val="2684696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Milan </a:t>
            </a:r>
            <a:r>
              <a:rPr lang="en-US" dirty="0" err="1" smtClean="0"/>
              <a:t>Jankovič</a:t>
            </a:r>
            <a:r>
              <a:rPr lang="en-US" dirty="0" smtClean="0"/>
              <a:t> (1929-2019)</a:t>
            </a:r>
            <a:endParaRPr lang="en-US" dirty="0"/>
          </a:p>
        </p:txBody>
      </p:sp>
      <p:sp>
        <p:nvSpPr>
          <p:cNvPr id="3" name="Content Placeholder 2"/>
          <p:cNvSpPr>
            <a:spLocks noGrp="1"/>
          </p:cNvSpPr>
          <p:nvPr>
            <p:ph idx="1"/>
          </p:nvPr>
        </p:nvSpPr>
        <p:spPr/>
        <p:txBody>
          <a:bodyPr/>
          <a:lstStyle/>
          <a:p>
            <a:r>
              <a:rPr lang="en-US" dirty="0" err="1" smtClean="0"/>
              <a:t>t</a:t>
            </a:r>
            <a:r>
              <a:rPr lang="en-US" dirty="0" err="1" smtClean="0"/>
              <a:t>eoretik</a:t>
            </a:r>
            <a:r>
              <a:rPr lang="en-US" dirty="0" smtClean="0"/>
              <a:t>, </a:t>
            </a:r>
            <a:r>
              <a:rPr lang="en-US" dirty="0" err="1" smtClean="0"/>
              <a:t>kritik</a:t>
            </a:r>
            <a:r>
              <a:rPr lang="en-US" dirty="0" smtClean="0"/>
              <a:t>, </a:t>
            </a:r>
            <a:r>
              <a:rPr lang="en-US" dirty="0" err="1" smtClean="0"/>
              <a:t>historik</a:t>
            </a:r>
            <a:r>
              <a:rPr lang="en-US" dirty="0" smtClean="0"/>
              <a:t> </a:t>
            </a:r>
            <a:r>
              <a:rPr lang="en-US" dirty="0" err="1" smtClean="0"/>
              <a:t>literatury</a:t>
            </a:r>
            <a:r>
              <a:rPr lang="en-US" dirty="0" smtClean="0"/>
              <a:t>, </a:t>
            </a:r>
            <a:r>
              <a:rPr lang="en-US" dirty="0" err="1" smtClean="0"/>
              <a:t>hermeneutik</a:t>
            </a:r>
            <a:endParaRPr lang="en-US" dirty="0" smtClean="0"/>
          </a:p>
          <a:p>
            <a:r>
              <a:rPr lang="en-US" dirty="0" smtClean="0"/>
              <a:t> </a:t>
            </a:r>
            <a:r>
              <a:rPr lang="en-US" i="1" dirty="0" err="1" smtClean="0"/>
              <a:t>Umělecká</a:t>
            </a:r>
            <a:r>
              <a:rPr lang="en-US" i="1" dirty="0" smtClean="0"/>
              <a:t> </a:t>
            </a:r>
            <a:r>
              <a:rPr lang="en-US" i="1" dirty="0" err="1" smtClean="0"/>
              <a:t>pravdivost</a:t>
            </a:r>
            <a:r>
              <a:rPr lang="en-US" i="1" dirty="0" smtClean="0"/>
              <a:t> </a:t>
            </a:r>
            <a:r>
              <a:rPr lang="en-US" i="1" dirty="0" err="1" smtClean="0"/>
              <a:t>Haškova</a:t>
            </a:r>
            <a:r>
              <a:rPr lang="en-US" i="1" dirty="0" smtClean="0"/>
              <a:t> </a:t>
            </a:r>
            <a:r>
              <a:rPr lang="en-US" i="1" dirty="0" err="1" smtClean="0"/>
              <a:t>Švejka</a:t>
            </a:r>
            <a:r>
              <a:rPr lang="en-US" dirty="0" smtClean="0"/>
              <a:t> (1960) </a:t>
            </a:r>
          </a:p>
          <a:p>
            <a:r>
              <a:rPr lang="en-US" i="1" dirty="0" err="1" smtClean="0"/>
              <a:t>Kapitoly</a:t>
            </a:r>
            <a:r>
              <a:rPr lang="en-US" i="1" dirty="0" smtClean="0"/>
              <a:t> z </a:t>
            </a:r>
            <a:r>
              <a:rPr lang="en-US" i="1" dirty="0" err="1" smtClean="0"/>
              <a:t>poetiky</a:t>
            </a:r>
            <a:r>
              <a:rPr lang="en-US" i="1" dirty="0" smtClean="0"/>
              <a:t> </a:t>
            </a:r>
            <a:r>
              <a:rPr lang="en-US" i="1" dirty="0" err="1" smtClean="0"/>
              <a:t>Bohumila</a:t>
            </a:r>
            <a:r>
              <a:rPr lang="en-US" i="1" dirty="0" smtClean="0"/>
              <a:t> </a:t>
            </a:r>
            <a:r>
              <a:rPr lang="en-US" i="1" dirty="0" err="1" smtClean="0"/>
              <a:t>Hrabala</a:t>
            </a:r>
            <a:r>
              <a:rPr lang="en-US" dirty="0" smtClean="0"/>
              <a:t> (1996) </a:t>
            </a:r>
          </a:p>
          <a:p>
            <a:r>
              <a:rPr lang="en-US" i="1" dirty="0" err="1" smtClean="0"/>
              <a:t>Nesamozřejmost</a:t>
            </a:r>
            <a:r>
              <a:rPr lang="en-US" i="1" dirty="0" smtClean="0"/>
              <a:t> </a:t>
            </a:r>
            <a:r>
              <a:rPr lang="en-US" i="1" dirty="0" err="1" smtClean="0"/>
              <a:t>smyslu</a:t>
            </a:r>
            <a:r>
              <a:rPr lang="en-US" i="1" dirty="0" smtClean="0"/>
              <a:t> </a:t>
            </a:r>
            <a:r>
              <a:rPr lang="en-US" dirty="0" smtClean="0"/>
              <a:t>(1991)</a:t>
            </a:r>
          </a:p>
          <a:p>
            <a:r>
              <a:rPr lang="en-US" i="1" dirty="0" err="1" smtClean="0"/>
              <a:t>Dílo</a:t>
            </a:r>
            <a:r>
              <a:rPr lang="en-US" i="1" dirty="0" smtClean="0"/>
              <a:t> </a:t>
            </a:r>
            <a:r>
              <a:rPr lang="en-US" i="1" dirty="0" err="1" smtClean="0"/>
              <a:t>jako</a:t>
            </a:r>
            <a:r>
              <a:rPr lang="en-US" i="1" dirty="0" smtClean="0"/>
              <a:t> </a:t>
            </a:r>
            <a:r>
              <a:rPr lang="en-US" i="1" dirty="0" err="1" smtClean="0"/>
              <a:t>dění</a:t>
            </a:r>
            <a:r>
              <a:rPr lang="en-US" i="1" dirty="0" smtClean="0"/>
              <a:t> </a:t>
            </a:r>
            <a:r>
              <a:rPr lang="en-US" i="1" dirty="0" err="1" smtClean="0"/>
              <a:t>smyslu</a:t>
            </a:r>
            <a:r>
              <a:rPr lang="en-US" i="1" dirty="0" smtClean="0"/>
              <a:t> </a:t>
            </a:r>
            <a:r>
              <a:rPr lang="en-US" dirty="0" smtClean="0"/>
              <a:t>(1992)</a:t>
            </a:r>
          </a:p>
          <a:p>
            <a:endParaRPr lang="en-US" dirty="0"/>
          </a:p>
        </p:txBody>
      </p:sp>
    </p:spTree>
    <p:extLst>
      <p:ext uri="{BB962C8B-B14F-4D97-AF65-F5344CB8AC3E}">
        <p14:creationId xmlns:p14="http://schemas.microsoft.com/office/powerpoint/2010/main" val="883700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Milan </a:t>
            </a:r>
            <a:r>
              <a:rPr lang="en-US" dirty="0" err="1" smtClean="0"/>
              <a:t>Jankovič</a:t>
            </a:r>
            <a:r>
              <a:rPr lang="en-US" dirty="0" smtClean="0"/>
              <a:t> (1929-2019)</a:t>
            </a:r>
            <a:endParaRPr lang="en-US" dirty="0"/>
          </a:p>
        </p:txBody>
      </p:sp>
      <p:sp>
        <p:nvSpPr>
          <p:cNvPr id="3" name="Content Placeholder 2"/>
          <p:cNvSpPr>
            <a:spLocks noGrp="1"/>
          </p:cNvSpPr>
          <p:nvPr>
            <p:ph idx="1"/>
          </p:nvPr>
        </p:nvSpPr>
        <p:spPr/>
        <p:txBody>
          <a:bodyPr/>
          <a:lstStyle/>
          <a:p>
            <a:r>
              <a:rPr lang="en-US" dirty="0" smtClean="0"/>
              <a:t>„V </a:t>
            </a:r>
            <a:r>
              <a:rPr lang="en-US" dirty="0"/>
              <a:t>tom </a:t>
            </a:r>
            <a:r>
              <a:rPr lang="en-US" dirty="0" err="1"/>
              <a:t>nejautentičtějším</a:t>
            </a:r>
            <a:r>
              <a:rPr lang="en-US" dirty="0"/>
              <a:t>, </a:t>
            </a:r>
            <a:r>
              <a:rPr lang="en-US" dirty="0" err="1"/>
              <a:t>čím</a:t>
            </a:r>
            <a:r>
              <a:rPr lang="en-US" dirty="0"/>
              <a:t> </a:t>
            </a:r>
            <a:r>
              <a:rPr lang="en-US" dirty="0" err="1"/>
              <a:t>trvá</a:t>
            </a:r>
            <a:r>
              <a:rPr lang="en-US" dirty="0"/>
              <a:t>, </a:t>
            </a:r>
            <a:r>
              <a:rPr lang="en-US" dirty="0" err="1"/>
              <a:t>zůstává</a:t>
            </a:r>
            <a:r>
              <a:rPr lang="en-US" dirty="0"/>
              <a:t> </a:t>
            </a:r>
            <a:r>
              <a:rPr lang="en-US" dirty="0" err="1"/>
              <a:t>dílo</a:t>
            </a:r>
            <a:r>
              <a:rPr lang="en-US" dirty="0"/>
              <a:t> </a:t>
            </a:r>
            <a:r>
              <a:rPr lang="en-US" dirty="0" err="1"/>
              <a:t>výzvou</a:t>
            </a:r>
            <a:r>
              <a:rPr lang="en-US" dirty="0"/>
              <a:t>, </a:t>
            </a:r>
            <a:r>
              <a:rPr lang="en-US" dirty="0" err="1"/>
              <a:t>rozvrhem</a:t>
            </a:r>
            <a:r>
              <a:rPr lang="en-US" dirty="0"/>
              <a:t>, </a:t>
            </a:r>
            <a:r>
              <a:rPr lang="en-US" dirty="0" err="1"/>
              <a:t>iniciací</a:t>
            </a:r>
            <a:r>
              <a:rPr lang="en-US" dirty="0"/>
              <a:t> </a:t>
            </a:r>
            <a:r>
              <a:rPr lang="en-US" dirty="0" err="1"/>
              <a:t>smyslu</a:t>
            </a:r>
            <a:r>
              <a:rPr lang="en-US" dirty="0"/>
              <a:t>, </a:t>
            </a:r>
            <a:r>
              <a:rPr lang="en-US" dirty="0" err="1"/>
              <a:t>jeho</a:t>
            </a:r>
            <a:r>
              <a:rPr lang="en-US" dirty="0"/>
              <a:t> </a:t>
            </a:r>
            <a:r>
              <a:rPr lang="en-US" dirty="0" err="1"/>
              <a:t>děním</a:t>
            </a:r>
            <a:r>
              <a:rPr lang="en-US" dirty="0"/>
              <a:t> </a:t>
            </a:r>
            <a:r>
              <a:rPr lang="en-US" dirty="0" err="1"/>
              <a:t>neukončeným</a:t>
            </a:r>
            <a:r>
              <a:rPr lang="en-US" dirty="0"/>
              <a:t> v </a:t>
            </a:r>
            <a:r>
              <a:rPr lang="en-US" dirty="0" err="1"/>
              <a:t>žádném</a:t>
            </a:r>
            <a:r>
              <a:rPr lang="en-US" dirty="0"/>
              <a:t> </a:t>
            </a:r>
            <a:r>
              <a:rPr lang="en-US" dirty="0" err="1"/>
              <a:t>označovaném</a:t>
            </a:r>
            <a:r>
              <a:rPr lang="en-US" dirty="0"/>
              <a:t>. </a:t>
            </a:r>
            <a:r>
              <a:rPr lang="en-US" dirty="0" err="1"/>
              <a:t>Zůstává</a:t>
            </a:r>
            <a:r>
              <a:rPr lang="en-US" dirty="0"/>
              <a:t> </a:t>
            </a:r>
            <a:r>
              <a:rPr lang="en-US" dirty="0" err="1"/>
              <a:t>docela</a:t>
            </a:r>
            <a:r>
              <a:rPr lang="en-US" dirty="0"/>
              <a:t> </a:t>
            </a:r>
            <a:r>
              <a:rPr lang="en-US" dirty="0" err="1"/>
              <a:t>určitým</a:t>
            </a:r>
            <a:r>
              <a:rPr lang="en-US" dirty="0"/>
              <a:t> </a:t>
            </a:r>
            <a:r>
              <a:rPr lang="en-US" dirty="0" err="1"/>
              <a:t>podnětem</a:t>
            </a:r>
            <a:r>
              <a:rPr lang="en-US" dirty="0"/>
              <a:t> </a:t>
            </a:r>
            <a:r>
              <a:rPr lang="en-US" dirty="0" err="1"/>
              <a:t>nedourčeného</a:t>
            </a:r>
            <a:r>
              <a:rPr lang="en-US" dirty="0"/>
              <a:t>, </a:t>
            </a:r>
            <a:r>
              <a:rPr lang="en-US" dirty="0" err="1"/>
              <a:t>otevřeného</a:t>
            </a:r>
            <a:r>
              <a:rPr lang="en-US" dirty="0"/>
              <a:t> </a:t>
            </a:r>
            <a:r>
              <a:rPr lang="en-US" dirty="0" err="1"/>
              <a:t>smyslu</a:t>
            </a:r>
            <a:r>
              <a:rPr lang="en-US" dirty="0"/>
              <a:t>, </a:t>
            </a:r>
            <a:r>
              <a:rPr lang="en-US" dirty="0" err="1"/>
              <a:t>který</a:t>
            </a:r>
            <a:r>
              <a:rPr lang="en-US" dirty="0"/>
              <a:t> se </a:t>
            </a:r>
            <a:r>
              <a:rPr lang="en-US" dirty="0" err="1"/>
              <a:t>proměňuje</a:t>
            </a:r>
            <a:r>
              <a:rPr lang="en-US" dirty="0"/>
              <a:t> v </a:t>
            </a:r>
            <a:r>
              <a:rPr lang="en-US" dirty="0" err="1"/>
              <a:t>proměnách</a:t>
            </a:r>
            <a:r>
              <a:rPr lang="en-US" dirty="0"/>
              <a:t> </a:t>
            </a:r>
            <a:r>
              <a:rPr lang="en-US" dirty="0" err="1"/>
              <a:t>lidských</a:t>
            </a:r>
            <a:r>
              <a:rPr lang="en-US" dirty="0"/>
              <a:t> </a:t>
            </a:r>
            <a:r>
              <a:rPr lang="en-US" dirty="0" err="1" smtClean="0"/>
              <a:t>situací</a:t>
            </a:r>
            <a:r>
              <a:rPr lang="en-US" dirty="0"/>
              <a:t>.</a:t>
            </a:r>
            <a:r>
              <a:rPr lang="en-US" dirty="0" smtClean="0"/>
              <a:t>“ </a:t>
            </a:r>
            <a:endParaRPr lang="en-US" dirty="0"/>
          </a:p>
        </p:txBody>
      </p:sp>
    </p:spTree>
    <p:extLst>
      <p:ext uri="{BB962C8B-B14F-4D97-AF65-F5344CB8AC3E}">
        <p14:creationId xmlns:p14="http://schemas.microsoft.com/office/powerpoint/2010/main" val="3268913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86819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Josef </a:t>
            </a:r>
            <a:r>
              <a:rPr lang="en-US" dirty="0" err="1" smtClean="0"/>
              <a:t>Durdík</a:t>
            </a:r>
            <a:r>
              <a:rPr lang="en-US" dirty="0" smtClean="0"/>
              <a:t> (1837–1902) </a:t>
            </a:r>
            <a:endParaRPr lang="en-US" dirty="0"/>
          </a:p>
        </p:txBody>
      </p:sp>
      <p:sp>
        <p:nvSpPr>
          <p:cNvPr id="3" name="Content Placeholder 2"/>
          <p:cNvSpPr>
            <a:spLocks noGrp="1"/>
          </p:cNvSpPr>
          <p:nvPr>
            <p:ph idx="1"/>
          </p:nvPr>
        </p:nvSpPr>
        <p:spPr/>
        <p:txBody>
          <a:bodyPr>
            <a:normAutofit fontScale="77500" lnSpcReduction="20000"/>
          </a:bodyPr>
          <a:lstStyle/>
          <a:p>
            <a:r>
              <a:rPr lang="cs-CZ" dirty="0"/>
              <a:t>f</a:t>
            </a:r>
            <a:r>
              <a:rPr lang="cs-CZ" dirty="0" smtClean="0"/>
              <a:t>ilozof, psycholog, estetik, literární teoretik</a:t>
            </a:r>
          </a:p>
          <a:p>
            <a:r>
              <a:rPr lang="cs-CZ" i="1" dirty="0" smtClean="0"/>
              <a:t>Poetika jakožto </a:t>
            </a:r>
            <a:r>
              <a:rPr lang="cs-CZ" i="1" dirty="0" err="1" smtClean="0"/>
              <a:t>Aesthetica</a:t>
            </a:r>
            <a:r>
              <a:rPr lang="cs-CZ" i="1" dirty="0" smtClean="0"/>
              <a:t> umění básnického </a:t>
            </a:r>
            <a:r>
              <a:rPr lang="cs-CZ" dirty="0" smtClean="0"/>
              <a:t>(1881)</a:t>
            </a:r>
          </a:p>
          <a:p>
            <a:r>
              <a:rPr lang="cs-CZ" dirty="0" smtClean="0"/>
              <a:t>„</a:t>
            </a:r>
            <a:r>
              <a:rPr lang="cs-CZ" dirty="0"/>
              <a:t>Tu jest především děj sám, jakožto řada zjevů způsobených činěním lidským. Pronikavě kouzlí jej básník před nás, tak že zapomínáme zastavovati se na podmínkách krásy, nýbrž vzdáváme se jí, jsouce zajati proudem představ. Každý děj je celek zřetelně se skládající z jiných částí, má průpravný vstup (výklad), stoupání vrchol svůj, obrat a závěr. Děj pak </a:t>
            </a:r>
            <a:r>
              <a:rPr lang="cs-CZ" dirty="0" err="1"/>
              <a:t>provozen</a:t>
            </a:r>
            <a:r>
              <a:rPr lang="cs-CZ" dirty="0"/>
              <a:t> je lidmi, jež básník líčí, postavami. Kdykoli vynikají zvláště silou a důsledností, </a:t>
            </a:r>
            <a:r>
              <a:rPr lang="cs-CZ" dirty="0" err="1"/>
              <a:t>zoveme</a:t>
            </a:r>
            <a:r>
              <a:rPr lang="cs-CZ" dirty="0"/>
              <a:t> je povahami čili charaktery. Děj a postava jsou sdruženy, a sice svazkem příčinnosti obojstranné; jedno k druhému ukazuje. Postava je </a:t>
            </a:r>
            <a:r>
              <a:rPr lang="cs-CZ" dirty="0" err="1"/>
              <a:t>provoditelem</a:t>
            </a:r>
            <a:r>
              <a:rPr lang="cs-CZ" dirty="0"/>
              <a:t> děje, děj průkazem postavy. Někdy spadá váha na děj […] jindy naopak, postavy jsou prius […] Obojí jest zdání; jako z děje neplynou postavy, tak ani z postav </a:t>
            </a:r>
            <a:r>
              <a:rPr lang="cs-CZ" dirty="0" smtClean="0"/>
              <a:t>děje.“ </a:t>
            </a:r>
            <a:endParaRPr lang="en-US" dirty="0"/>
          </a:p>
        </p:txBody>
      </p:sp>
    </p:spTree>
    <p:extLst>
      <p:ext uri="{BB962C8B-B14F-4D97-AF65-F5344CB8AC3E}">
        <p14:creationId xmlns:p14="http://schemas.microsoft.com/office/powerpoint/2010/main" val="395970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Jan Mukařovský (1891–1975)  </a:t>
            </a:r>
            <a:endParaRPr lang="en-US" dirty="0"/>
          </a:p>
        </p:txBody>
      </p:sp>
      <p:sp>
        <p:nvSpPr>
          <p:cNvPr id="3" name="Content Placeholder 2"/>
          <p:cNvSpPr>
            <a:spLocks noGrp="1"/>
          </p:cNvSpPr>
          <p:nvPr>
            <p:ph idx="1"/>
          </p:nvPr>
        </p:nvSpPr>
        <p:spPr/>
        <p:txBody>
          <a:bodyPr>
            <a:normAutofit/>
          </a:bodyPr>
          <a:lstStyle/>
          <a:p>
            <a:pPr lvl="0"/>
            <a:r>
              <a:rPr lang="cs-CZ" dirty="0"/>
              <a:t>f</a:t>
            </a:r>
            <a:r>
              <a:rPr lang="cs-CZ" dirty="0" smtClean="0"/>
              <a:t>ilolog, estetik, literární teoretik</a:t>
            </a:r>
          </a:p>
          <a:p>
            <a:pPr lvl="0"/>
            <a:r>
              <a:rPr lang="cs-CZ" i="1" dirty="0" smtClean="0"/>
              <a:t>Máchův Máj. Estetická studie </a:t>
            </a:r>
            <a:r>
              <a:rPr lang="cs-CZ" dirty="0" smtClean="0"/>
              <a:t>(1928)</a:t>
            </a:r>
          </a:p>
          <a:p>
            <a:pPr lvl="0"/>
            <a:r>
              <a:rPr lang="cs-CZ" i="1" dirty="0" smtClean="0"/>
              <a:t> Estetická funkce, norma a hodnota jako sociální fakty </a:t>
            </a:r>
            <a:r>
              <a:rPr lang="cs-CZ" dirty="0" smtClean="0"/>
              <a:t>(1936)</a:t>
            </a:r>
          </a:p>
          <a:p>
            <a:pPr lvl="0"/>
            <a:r>
              <a:rPr lang="en-US" i="1" dirty="0" err="1" smtClean="0"/>
              <a:t>Kapitoly</a:t>
            </a:r>
            <a:r>
              <a:rPr lang="en-US" i="1" dirty="0" smtClean="0"/>
              <a:t> z </a:t>
            </a:r>
            <a:r>
              <a:rPr lang="en-US" i="1" dirty="0" err="1" smtClean="0"/>
              <a:t>české</a:t>
            </a:r>
            <a:r>
              <a:rPr lang="en-US" i="1" dirty="0" smtClean="0"/>
              <a:t> </a:t>
            </a:r>
            <a:r>
              <a:rPr lang="en-US" i="1" dirty="0" err="1" smtClean="0"/>
              <a:t>poetiky</a:t>
            </a:r>
            <a:r>
              <a:rPr lang="en-US" i="1" dirty="0" smtClean="0"/>
              <a:t> </a:t>
            </a:r>
            <a:r>
              <a:rPr lang="en-US" dirty="0" smtClean="0"/>
              <a:t>(1948)</a:t>
            </a:r>
          </a:p>
          <a:p>
            <a:pPr lvl="0"/>
            <a:r>
              <a:rPr lang="en-US" dirty="0" err="1"/>
              <a:t>s</a:t>
            </a:r>
            <a:r>
              <a:rPr lang="en-US" dirty="0" err="1" smtClean="0"/>
              <a:t>tudie</a:t>
            </a:r>
            <a:r>
              <a:rPr lang="is-IS" dirty="0" smtClean="0"/>
              <a:t>…</a:t>
            </a:r>
            <a:endParaRPr lang="en-US" dirty="0"/>
          </a:p>
          <a:p>
            <a:endParaRPr lang="en-US" dirty="0"/>
          </a:p>
        </p:txBody>
      </p:sp>
    </p:spTree>
    <p:extLst>
      <p:ext uri="{BB962C8B-B14F-4D97-AF65-F5344CB8AC3E}">
        <p14:creationId xmlns:p14="http://schemas.microsoft.com/office/powerpoint/2010/main" val="1776369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smtClean="0"/>
              <a:t>Jan Mukařovský (1891–1975)  </a:t>
            </a:r>
            <a:endParaRPr lang="en-US" dirty="0"/>
          </a:p>
        </p:txBody>
      </p:sp>
      <p:sp>
        <p:nvSpPr>
          <p:cNvPr id="3" name="Content Placeholder 2"/>
          <p:cNvSpPr>
            <a:spLocks noGrp="1"/>
          </p:cNvSpPr>
          <p:nvPr>
            <p:ph idx="1"/>
          </p:nvPr>
        </p:nvSpPr>
        <p:spPr/>
        <p:txBody>
          <a:bodyPr>
            <a:normAutofit fontScale="77500" lnSpcReduction="20000"/>
          </a:bodyPr>
          <a:lstStyle/>
          <a:p>
            <a:pPr lvl="0"/>
            <a:r>
              <a:rPr lang="cs-CZ" dirty="0" smtClean="0"/>
              <a:t>„</a:t>
            </a:r>
            <a:r>
              <a:rPr lang="cs-CZ" dirty="0"/>
              <a:t>To, co se událo v záblesku jediného okamžiku, současně, vypočítává Němcová postupně. Současnost rozložená v posloupnost, toť vrchol dějové </a:t>
            </a:r>
            <a:r>
              <a:rPr lang="cs-CZ" dirty="0" err="1"/>
              <a:t>mikrotomie</a:t>
            </a:r>
            <a:r>
              <a:rPr lang="cs-CZ" dirty="0"/>
              <a:t>! Není jediného zákmitu děje, který by touto metodou nemohl být zachycen. Výsledek pak je ten, že nakupené detaily vytvářejí drobnými detaily zcela nenápadně v představivosti čtenářově děj v celé jeho </a:t>
            </a:r>
            <a:r>
              <a:rPr lang="cs-CZ" dirty="0" err="1"/>
              <a:t>mnohorozměrnosti</a:t>
            </a:r>
            <a:r>
              <a:rPr lang="cs-CZ" dirty="0"/>
              <a:t> a mnohotvárné měnivosti. Jednotlivé detaily samy o sobě pozornosti uniknou a zbývá homogenní ovzduší, které zalije čtenáře ze všech stran, sugerujíc mu i věci, které přímo řečeny nebyly“ a Máchův Máj: „Pozornost čtenářova je konečně od děje odvracována jak zbytnělými partiemi popisnými, tak i eufonickou organizací hláskového materiálu, prostupující stejnoměrně celou báseň a přemísťující těžiště jazykového projevu z obvyklého místa na opačné: od obsahu sdělení ke stránce zvukové. Toto neobvyklé zastření děje, oslabení jeho vnitřní soudržnosti a snížení jeho důležitosti má zdůvodnění zřejmě v protikladné vývojové reakci na poetiku eposu klasicistického, jež vyžadovala motivaci až do </a:t>
            </a:r>
            <a:r>
              <a:rPr lang="cs-CZ" dirty="0" smtClean="0"/>
              <a:t>detailů.“</a:t>
            </a:r>
            <a:endParaRPr lang="en-US" dirty="0"/>
          </a:p>
          <a:p>
            <a:endParaRPr lang="en-US" dirty="0"/>
          </a:p>
        </p:txBody>
      </p:sp>
    </p:spTree>
    <p:extLst>
      <p:ext uri="{BB962C8B-B14F-4D97-AF65-F5344CB8AC3E}">
        <p14:creationId xmlns:p14="http://schemas.microsoft.com/office/powerpoint/2010/main" val="148900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Jan Mukařovský (1891–1975) </a:t>
            </a:r>
            <a:endParaRPr lang="en-US" dirty="0"/>
          </a:p>
        </p:txBody>
      </p:sp>
      <p:sp>
        <p:nvSpPr>
          <p:cNvPr id="3" name="Content Placeholder 2"/>
          <p:cNvSpPr>
            <a:spLocks noGrp="1"/>
          </p:cNvSpPr>
          <p:nvPr>
            <p:ph idx="1"/>
          </p:nvPr>
        </p:nvSpPr>
        <p:spPr/>
        <p:txBody>
          <a:bodyPr>
            <a:normAutofit/>
          </a:bodyPr>
          <a:lstStyle/>
          <a:p>
            <a:r>
              <a:rPr lang="cs-CZ" dirty="0"/>
              <a:t>překonávání realistické poetiky poetikou modernistickou</a:t>
            </a:r>
            <a:r>
              <a:rPr lang="cs-CZ" i="1" dirty="0"/>
              <a:t>: „Projevuje se tendence, aby děj, jakožto složitý významový celek vznikající vypravováním, byl osvobozen od přílišné závislosti na pouhém časovém sledu faktů bez jednotícího smyslu, který mu odpovídá ve „skutečnosti“, i aby bylo upozorňováno na způsob podání, tj. na jazykový výraz a vše, co se k němu pojí</a:t>
            </a:r>
            <a:r>
              <a:rPr lang="cs-CZ" i="1" dirty="0" smtClean="0"/>
              <a:t>“</a:t>
            </a:r>
            <a:r>
              <a:rPr lang="cs-CZ" dirty="0"/>
              <a:t>.</a:t>
            </a:r>
            <a:endParaRPr lang="en-US" dirty="0"/>
          </a:p>
          <a:p>
            <a:pPr lvl="0"/>
            <a:endParaRPr lang="en-US" dirty="0"/>
          </a:p>
        </p:txBody>
      </p:sp>
    </p:spTree>
    <p:extLst>
      <p:ext uri="{BB962C8B-B14F-4D97-AF65-F5344CB8AC3E}">
        <p14:creationId xmlns:p14="http://schemas.microsoft.com/office/powerpoint/2010/main" val="204837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Jan Mukařovský (1891–1975) </a:t>
            </a:r>
            <a:endParaRPr lang="en-US" dirty="0"/>
          </a:p>
        </p:txBody>
      </p:sp>
      <p:sp>
        <p:nvSpPr>
          <p:cNvPr id="3" name="Content Placeholder 2"/>
          <p:cNvSpPr>
            <a:spLocks noGrp="1"/>
          </p:cNvSpPr>
          <p:nvPr>
            <p:ph idx="1"/>
          </p:nvPr>
        </p:nvSpPr>
        <p:spPr/>
        <p:txBody>
          <a:bodyPr>
            <a:normAutofit/>
          </a:bodyPr>
          <a:lstStyle/>
          <a:p>
            <a:pPr lvl="0"/>
            <a:r>
              <a:rPr lang="cs-CZ" b="1" dirty="0"/>
              <a:t>literární postavy </a:t>
            </a:r>
            <a:r>
              <a:rPr lang="cs-CZ" dirty="0"/>
              <a:t>-  ve studii o Vančurovi je popisuje jakožto dynamické elementy narativu – mluví o vedlejších postavách, které </a:t>
            </a:r>
            <a:r>
              <a:rPr lang="cs-CZ" i="1" dirty="0"/>
              <a:t>„vedle ostatních postav působívají jako katalyzátory: stále uvádějí svět v pohyb, proměňují své vztahy ke světu a věcem, a zasahují tak, obyčejně nechtíce, i do osudů svého okolí</a:t>
            </a:r>
            <a:r>
              <a:rPr lang="cs-CZ" i="1" dirty="0" smtClean="0"/>
              <a:t>“.</a:t>
            </a:r>
            <a:endParaRPr lang="en-US" dirty="0"/>
          </a:p>
          <a:p>
            <a:pPr lvl="0"/>
            <a:endParaRPr lang="en-US" dirty="0"/>
          </a:p>
        </p:txBody>
      </p:sp>
    </p:spTree>
    <p:extLst>
      <p:ext uri="{BB962C8B-B14F-4D97-AF65-F5344CB8AC3E}">
        <p14:creationId xmlns:p14="http://schemas.microsoft.com/office/powerpoint/2010/main" val="16767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Jan Mukařovský (1891–1975) </a:t>
            </a:r>
            <a:endParaRPr lang="en-US" dirty="0"/>
          </a:p>
        </p:txBody>
      </p:sp>
      <p:sp>
        <p:nvSpPr>
          <p:cNvPr id="3" name="Content Placeholder 2"/>
          <p:cNvSpPr>
            <a:spLocks noGrp="1"/>
          </p:cNvSpPr>
          <p:nvPr>
            <p:ph idx="1"/>
          </p:nvPr>
        </p:nvSpPr>
        <p:spPr/>
        <p:txBody>
          <a:bodyPr>
            <a:normAutofit/>
          </a:bodyPr>
          <a:lstStyle/>
          <a:p>
            <a:pPr lvl="0"/>
            <a:r>
              <a:rPr lang="cs-CZ" dirty="0"/>
              <a:t>point of </a:t>
            </a:r>
            <a:r>
              <a:rPr lang="cs-CZ" dirty="0" err="1"/>
              <a:t>view</a:t>
            </a:r>
            <a:r>
              <a:rPr lang="cs-CZ" dirty="0"/>
              <a:t>: </a:t>
            </a:r>
            <a:r>
              <a:rPr lang="cs-CZ" i="1" dirty="0"/>
              <a:t>„V </a:t>
            </a:r>
            <a:r>
              <a:rPr lang="cs-CZ" i="1" dirty="0" err="1"/>
              <a:t>Hordubalu</a:t>
            </a:r>
            <a:r>
              <a:rPr lang="cs-CZ" i="1" dirty="0"/>
              <a:t> je značná část děje podána jako vnitřní, nehlasitý monolog osoby jednající, jako je myšlený hovor této osoby se sebou samou, popřípadě s osobami jinými; v První partě pak je celé vypravování, se vším, co obsahuje, ať jsou to části výpravné, ať dialogy jednajících osob, ať jejich úvahy, promítnuto do vnitřního monologu autorova. Za každým slovem cítíme autora, nikoli objektivně vyprávěcího, ale hovořícího se sebou samým, ať svým vlastním hlasem, ať hlasem osoby románu</a:t>
            </a:r>
            <a:r>
              <a:rPr lang="cs-CZ" i="1" dirty="0" smtClean="0"/>
              <a:t>“</a:t>
            </a:r>
            <a:r>
              <a:rPr lang="cs-CZ" dirty="0"/>
              <a:t>.</a:t>
            </a:r>
            <a:endParaRPr lang="en-US" dirty="0"/>
          </a:p>
          <a:p>
            <a:pPr lvl="0"/>
            <a:endParaRPr lang="en-US" dirty="0"/>
          </a:p>
        </p:txBody>
      </p:sp>
    </p:spTree>
    <p:extLst>
      <p:ext uri="{BB962C8B-B14F-4D97-AF65-F5344CB8AC3E}">
        <p14:creationId xmlns:p14="http://schemas.microsoft.com/office/powerpoint/2010/main" val="178822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ražská</a:t>
            </a:r>
            <a:r>
              <a:rPr lang="en-US" dirty="0" smtClean="0"/>
              <a:t> </a:t>
            </a:r>
            <a:r>
              <a:rPr lang="en-US" dirty="0" err="1" smtClean="0"/>
              <a:t>škola</a:t>
            </a:r>
            <a:r>
              <a:rPr lang="en-US" dirty="0" smtClean="0"/>
              <a:t/>
            </a:r>
            <a:br>
              <a:rPr lang="en-US" dirty="0" smtClean="0"/>
            </a:br>
            <a:r>
              <a:rPr lang="en-US" dirty="0"/>
              <a:t>Jan Mukařovský (1891–1975) </a:t>
            </a:r>
            <a:endParaRPr lang="en-US" dirty="0"/>
          </a:p>
        </p:txBody>
      </p:sp>
      <p:sp>
        <p:nvSpPr>
          <p:cNvPr id="3" name="Content Placeholder 2"/>
          <p:cNvSpPr>
            <a:spLocks noGrp="1"/>
          </p:cNvSpPr>
          <p:nvPr>
            <p:ph idx="1"/>
          </p:nvPr>
        </p:nvSpPr>
        <p:spPr/>
        <p:txBody>
          <a:bodyPr>
            <a:normAutofit fontScale="77500" lnSpcReduction="20000"/>
          </a:bodyPr>
          <a:lstStyle/>
          <a:p>
            <a:pPr lvl="0"/>
            <a:r>
              <a:rPr lang="cs-CZ" dirty="0"/>
              <a:t>„Představme si například člověka vyprávějícího o příhodách, které zažil při cestování, na výletě atp. První a nejzákladnější předpoklad je ten, že vypravěč mluví a druhá strana mlčky naslouchá – vyprávění je v zásadě projev monologický, a zůstává jím i tehdy, když například několik lidí živého temperamentu zaživších společně jisté události vypráví je společně tak, že jeden druhému skáče do řeči: jde pak o monolog pronášený střídavě různými osobami, ale činící si přesto nárok na souvislost, jak vysvítá z okolnosti, že mluvčí, jenž byl druhým přerušen, projevuje ihned snahu znovu se ujmout slova. Další nezbytná podmínka – nutná při jakémkoli vypravování vůbec – je ta, aby posluchači byla podána řada faktů </a:t>
            </a:r>
            <a:r>
              <a:rPr lang="cs-CZ" i="1" dirty="0"/>
              <a:t>časově následných</a:t>
            </a:r>
            <a:r>
              <a:rPr lang="cs-CZ" dirty="0"/>
              <a:t>: bez pocitu časové následnosti není monologický jazykový projev vypravováním, ale čímsi jiným, například úvahou, líčením. I naopak zase platí, že časová následnost sama o sobě stačí učinit z jazykového projevu projev epický – jak je tomu právě v případě vypravování cestovních </a:t>
            </a:r>
            <a:r>
              <a:rPr lang="cs-CZ" dirty="0" smtClean="0"/>
              <a:t>příhod</a:t>
            </a:r>
            <a:r>
              <a:rPr lang="en-US" dirty="0" smtClean="0"/>
              <a:t>”.</a:t>
            </a:r>
            <a:endParaRPr lang="en-US" dirty="0"/>
          </a:p>
        </p:txBody>
      </p:sp>
    </p:spTree>
    <p:extLst>
      <p:ext uri="{BB962C8B-B14F-4D97-AF65-F5344CB8AC3E}">
        <p14:creationId xmlns:p14="http://schemas.microsoft.com/office/powerpoint/2010/main" val="3410298568"/>
      </p:ext>
    </p:extLst>
  </p:cSld>
  <p:clrMapOvr>
    <a:masterClrMapping/>
  </p:clrMapOvr>
</p:sld>
</file>

<file path=ppt/theme/theme1.xml><?xml version="1.0" encoding="utf-8"?>
<a:theme xmlns:a="http://schemas.openxmlformats.org/drawingml/2006/main" name="Plaza">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462</TotalTime>
  <Words>749</Words>
  <Application>Microsoft Macintosh PowerPoint</Application>
  <PresentationFormat>On-screen Show (4:3)</PresentationFormat>
  <Paragraphs>74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Plaza</vt:lpstr>
      <vt:lpstr>Teorie vyprávění v kontextu pražské školy</vt:lpstr>
      <vt:lpstr>pražská škola zdroje</vt:lpstr>
      <vt:lpstr>pražská škola Josef Durdík (1837–1902) </vt:lpstr>
      <vt:lpstr>pražská škola Jan Mukařovský (1891–1975)  </vt:lpstr>
      <vt:lpstr>pražská škola Jan Mukařovský (1891–1975)  </vt:lpstr>
      <vt:lpstr>pražská škola Jan Mukařovský (1891–1975) </vt:lpstr>
      <vt:lpstr>pražská škola Jan Mukařovský (1891–1975) </vt:lpstr>
      <vt:lpstr>pražská škola Jan Mukařovský (1891–1975) </vt:lpstr>
      <vt:lpstr>pražská škola Jan Mukařovský (1891–1975) </vt:lpstr>
      <vt:lpstr>pražská škola Jan Mukařovský (1891–1975) </vt:lpstr>
      <vt:lpstr>pražská škola Felix Vodička (1909–1974) </vt:lpstr>
      <vt:lpstr>pražská škola Felix Vodička (1909–1974) </vt:lpstr>
      <vt:lpstr>pražská škola Felix Vodička (1909–1974) </vt:lpstr>
      <vt:lpstr>pražská škola Felix Vodička (1909–1974) </vt:lpstr>
      <vt:lpstr>pražská škola Květoslav Chvatík (1930–2012) </vt:lpstr>
      <vt:lpstr>pražská škola Květoslav Chvatík (1930–2012) </vt:lpstr>
      <vt:lpstr>pražská škola Květoslav Chvatík (1930–2012) </vt:lpstr>
      <vt:lpstr>pražská škola Zdeněk Kožmín (1925–2007)</vt:lpstr>
      <vt:lpstr>pražská škola Zdeněk Kožmín (1925–2007)</vt:lpstr>
      <vt:lpstr>pražská škola Milan Jankovič (1929-2019)</vt:lpstr>
      <vt:lpstr>pražská škola Milan Jankovič (1929-2019)</vt:lpstr>
      <vt:lpstr>pražská škola </vt:lpstr>
    </vt:vector>
  </TitlesOfParts>
  <Company>Fort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vyprávění v kontextu pražské školy</dc:title>
  <dc:creator>Bohumil Fort</dc:creator>
  <cp:lastModifiedBy>Bohumil Fort</cp:lastModifiedBy>
  <cp:revision>19</cp:revision>
  <dcterms:created xsi:type="dcterms:W3CDTF">2019-02-23T10:38:19Z</dcterms:created>
  <dcterms:modified xsi:type="dcterms:W3CDTF">2019-03-19T15:55:37Z</dcterms:modified>
</cp:coreProperties>
</file>