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bin" ContentType="application/vnd.openxmlformats-officedocument.presentationml.printerSettings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62" r:id="rId4"/>
    <p:sldId id="264" r:id="rId5"/>
    <p:sldId id="265" r:id="rId6"/>
    <p:sldId id="267" r:id="rId7"/>
    <p:sldId id="263" r:id="rId8"/>
    <p:sldId id="261" r:id="rId9"/>
    <p:sldId id="269" r:id="rId10"/>
    <p:sldId id="257" r:id="rId11"/>
    <p:sldId id="268" r:id="rId12"/>
    <p:sldId id="271" r:id="rId13"/>
    <p:sldId id="270" r:id="rId14"/>
    <p:sldId id="272" r:id="rId15"/>
    <p:sldId id="273" r:id="rId16"/>
    <p:sldId id="274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00" d="100"/>
          <a:sy n="100" d="100"/>
        </p:scale>
        <p:origin x="-1144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viewProps" Target="viewProps.xml"/><Relationship Id="rId21" Type="http://schemas.openxmlformats.org/officeDocument/2006/relationships/theme" Target="theme/theme1.xml"/><Relationship Id="rId22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printerSettings" Target="printerSettings/printerSettings1.bin"/><Relationship Id="rId1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86953" y="268288"/>
            <a:ext cx="5669280" cy="39003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Rectangle 7"/>
          <p:cNvSpPr/>
          <p:nvPr/>
        </p:nvSpPr>
        <p:spPr>
          <a:xfrm>
            <a:off x="268940" y="268288"/>
            <a:ext cx="182880" cy="388685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00400" y="4208929"/>
            <a:ext cx="5458968" cy="1048684"/>
          </a:xfrm>
        </p:spPr>
        <p:txBody>
          <a:bodyPr vert="horz" lIns="91440" tIns="45720" rIns="91440" bIns="45720" rtlCol="0" anchor="b" anchorCtr="0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00400" y="5257800"/>
            <a:ext cx="5458968" cy="621792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ts val="0"/>
              </a:spcBef>
              <a:buClr>
                <a:schemeClr val="accent1"/>
              </a:buClr>
              <a:buSzPct val="100000"/>
              <a:buFont typeface="Wingdings 2" pitchFamily="18" charset="2"/>
              <a:buNone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76600" y="390525"/>
            <a:ext cx="5504688" cy="365125"/>
          </a:xfrm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2200" b="0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B1A24CD3-204F-4468-8EE4-28A6668D006A}" type="datetimeFigureOut">
              <a:rPr lang="en-US" smtClean="0"/>
              <a:t>22/02/19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218688" y="6356350"/>
            <a:ext cx="4736592" cy="365125"/>
          </a:xfrm>
        </p:spPr>
        <p:txBody>
          <a:bodyPr vert="horz" lIns="91440" tIns="45720" rIns="91440" bIns="45720" rtlCol="0" anchor="ctr"/>
          <a:lstStyle>
            <a:lvl1pPr marL="0" algn="l" defTabSz="914400" rtl="0" eaLnBrk="1" latinLnBrk="0" hangingPunct="1">
              <a:defRPr sz="1100" b="1" kern="120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56494" y="6356350"/>
            <a:ext cx="685800" cy="365125"/>
          </a:xfrm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1100" b="1" kern="120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91401" cy="1143000"/>
          </a:xfrm>
        </p:spPr>
        <p:txBody>
          <a:bodyPr/>
          <a:lstStyle/>
          <a:p>
            <a:r>
              <a:rPr lang="cs-CZ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82440" y="2214562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22/02/19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2"/>
          <p:cNvSpPr>
            <a:spLocks noGrp="1"/>
          </p:cNvSpPr>
          <p:nvPr>
            <p:ph sz="half" idx="13"/>
          </p:nvPr>
        </p:nvSpPr>
        <p:spPr>
          <a:xfrm>
            <a:off x="4282440" y="4224973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dirty="0"/>
          </a:p>
        </p:txBody>
      </p:sp>
      <p:sp>
        <p:nvSpPr>
          <p:cNvPr id="10" name="Content Placeholder 2"/>
          <p:cNvSpPr>
            <a:spLocks noGrp="1"/>
          </p:cNvSpPr>
          <p:nvPr>
            <p:ph sz="half" idx="14"/>
          </p:nvPr>
        </p:nvSpPr>
        <p:spPr>
          <a:xfrm>
            <a:off x="457200" y="2214563"/>
            <a:ext cx="3566160" cy="39116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91401" cy="1143000"/>
          </a:xfrm>
        </p:spPr>
        <p:txBody>
          <a:bodyPr/>
          <a:lstStyle/>
          <a:p>
            <a:r>
              <a:rPr lang="cs-CZ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82440" y="2214562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22/02/19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2"/>
          <p:cNvSpPr>
            <a:spLocks noGrp="1"/>
          </p:cNvSpPr>
          <p:nvPr>
            <p:ph sz="half" idx="13"/>
          </p:nvPr>
        </p:nvSpPr>
        <p:spPr>
          <a:xfrm>
            <a:off x="4282440" y="4224973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dirty="0"/>
          </a:p>
        </p:txBody>
      </p:sp>
      <p:sp>
        <p:nvSpPr>
          <p:cNvPr id="11" name="Content Placeholder 2"/>
          <p:cNvSpPr>
            <a:spLocks noGrp="1"/>
          </p:cNvSpPr>
          <p:nvPr>
            <p:ph sz="half" idx="14"/>
          </p:nvPr>
        </p:nvSpPr>
        <p:spPr>
          <a:xfrm>
            <a:off x="457200" y="2214562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dirty="0"/>
          </a:p>
        </p:txBody>
      </p:sp>
      <p:sp>
        <p:nvSpPr>
          <p:cNvPr id="12" name="Content Placeholder 2"/>
          <p:cNvSpPr>
            <a:spLocks noGrp="1"/>
          </p:cNvSpPr>
          <p:nvPr>
            <p:ph sz="half" idx="15"/>
          </p:nvPr>
        </p:nvSpPr>
        <p:spPr>
          <a:xfrm>
            <a:off x="457200" y="4224973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22/02/19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8148918" y="268288"/>
            <a:ext cx="718073" cy="56692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22/02/19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48918" y="268288"/>
            <a:ext cx="718073" cy="56692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95082"/>
            <a:ext cx="3566160" cy="1035424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cs-CZ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2052" y="990600"/>
            <a:ext cx="3566160" cy="51355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199" y="2057400"/>
            <a:ext cx="3566160" cy="3657601"/>
          </a:xfrm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22/02/19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4746811" y="268288"/>
            <a:ext cx="4114800" cy="56692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95082"/>
            <a:ext cx="3566160" cy="1035424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cs-CZ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199" y="2057400"/>
            <a:ext cx="3566160" cy="3657601"/>
          </a:xfrm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1365" y="6124014"/>
            <a:ext cx="1752600" cy="365125"/>
          </a:xfrm>
        </p:spPr>
        <p:txBody>
          <a:bodyPr/>
          <a:lstStyle>
            <a:lvl1pPr algn="l">
              <a:defRPr/>
            </a:lvl1pPr>
          </a:lstStyle>
          <a:p>
            <a:fld id="{B1A24CD3-204F-4468-8EE4-28A6668D006A}" type="datetimeFigureOut">
              <a:rPr lang="en-US" smtClean="0"/>
              <a:t>22/02/19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74812" y="6356350"/>
            <a:ext cx="3863788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3"/>
          </p:nvPr>
        </p:nvSpPr>
        <p:spPr>
          <a:xfrm>
            <a:off x="4760258" y="990600"/>
            <a:ext cx="4096512" cy="5611813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cs-CZ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216775" y="268288"/>
            <a:ext cx="1639457" cy="363931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8788" y="4267200"/>
            <a:ext cx="6477000" cy="566738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cs-CZ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69874" y="268288"/>
            <a:ext cx="6858000" cy="363931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8788" y="4840941"/>
            <a:ext cx="6475412" cy="1304271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22/02/19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4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35471" y="268288"/>
            <a:ext cx="720761" cy="363931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8788" y="4267200"/>
            <a:ext cx="6477000" cy="566738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cs-CZ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69874" y="268288"/>
            <a:ext cx="3006726" cy="363931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8788" y="4840941"/>
            <a:ext cx="6475412" cy="1304271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22/02/19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Picture Placeholder 2"/>
          <p:cNvSpPr>
            <a:spLocks noGrp="1"/>
          </p:cNvSpPr>
          <p:nvPr>
            <p:ph type="pic" idx="13"/>
          </p:nvPr>
        </p:nvSpPr>
        <p:spPr>
          <a:xfrm>
            <a:off x="3352800" y="268288"/>
            <a:ext cx="4701988" cy="177566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Drag picture to placeholder or click icon to add</a:t>
            </a:r>
            <a:endParaRPr/>
          </a:p>
        </p:txBody>
      </p:sp>
      <p:sp>
        <p:nvSpPr>
          <p:cNvPr id="11" name="Picture Placeholder 2"/>
          <p:cNvSpPr>
            <a:spLocks noGrp="1"/>
          </p:cNvSpPr>
          <p:nvPr>
            <p:ph type="pic" idx="14"/>
          </p:nvPr>
        </p:nvSpPr>
        <p:spPr>
          <a:xfrm>
            <a:off x="3352800" y="2131935"/>
            <a:ext cx="2304288" cy="177566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Drag picture to placeholder or click icon to add</a:t>
            </a:r>
            <a:endParaRPr/>
          </a:p>
        </p:txBody>
      </p:sp>
      <p:sp>
        <p:nvSpPr>
          <p:cNvPr id="12" name="Picture Placeholder 2"/>
          <p:cNvSpPr>
            <a:spLocks noGrp="1"/>
          </p:cNvSpPr>
          <p:nvPr>
            <p:ph type="pic" idx="15"/>
          </p:nvPr>
        </p:nvSpPr>
        <p:spPr>
          <a:xfrm>
            <a:off x="5750500" y="2131935"/>
            <a:ext cx="2304288" cy="177566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212106" y="268288"/>
            <a:ext cx="1645920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22/02/19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148918" y="268288"/>
            <a:ext cx="718073" cy="56692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543799" y="1035424"/>
            <a:ext cx="1322295" cy="5090739"/>
          </a:xfrm>
        </p:spPr>
        <p:txBody>
          <a:bodyPr vert="eaVert" anchor="t" anchorCtr="0"/>
          <a:lstStyle/>
          <a:p>
            <a:r>
              <a:rPr lang="cs-CZ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035424"/>
            <a:ext cx="6019800" cy="5109789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22/02/19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212106" y="268288"/>
            <a:ext cx="1645920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212106" y="6356350"/>
            <a:ext cx="1752600" cy="365125"/>
          </a:xfrm>
        </p:spPr>
        <p:txBody>
          <a:bodyPr/>
          <a:lstStyle/>
          <a:p>
            <a:fld id="{B1A24CD3-204F-4468-8EE4-28A6668D006A}" type="datetimeFigureOut">
              <a:rPr lang="en-US" smtClean="0"/>
              <a:t>22/02/19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86953" y="268288"/>
            <a:ext cx="5669280" cy="25603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00399" y="4171950"/>
            <a:ext cx="5457919" cy="1085850"/>
          </a:xfrm>
        </p:spPr>
        <p:txBody>
          <a:bodyPr>
            <a:normAutofit/>
          </a:bodyPr>
          <a:lstStyle>
            <a:lvl1pPr>
              <a:defRPr sz="4600"/>
            </a:lvl1pPr>
          </a:lstStyle>
          <a:p>
            <a:r>
              <a:rPr lang="cs-CZ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00401" y="5257799"/>
            <a:ext cx="5457918" cy="618565"/>
          </a:xfrm>
        </p:spPr>
        <p:txBody>
          <a:bodyPr>
            <a:normAutofit/>
          </a:bodyPr>
          <a:lstStyle>
            <a:lvl1pPr marL="0" indent="0" algn="l">
              <a:spcBef>
                <a:spcPct val="0"/>
              </a:spcBef>
              <a:buNone/>
              <a:defRPr sz="1600">
                <a:solidFill>
                  <a:schemeClr val="tx2"/>
                </a:solidFill>
              </a:defRPr>
            </a:lvl1pPr>
            <a:lvl2pPr marL="457200" indent="0" algn="ctr">
              <a:spcBef>
                <a:spcPct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76600" y="389965"/>
            <a:ext cx="5499847" cy="365125"/>
          </a:xfrm>
        </p:spPr>
        <p:txBody>
          <a:bodyPr/>
          <a:lstStyle>
            <a:lvl1pPr>
              <a:defRPr sz="2200" b="0" baseline="0">
                <a:solidFill>
                  <a:schemeClr val="bg1"/>
                </a:solidFill>
              </a:defRPr>
            </a:lvl1pPr>
          </a:lstStyle>
          <a:p>
            <a:fld id="{B1A24CD3-204F-4468-8EE4-28A6668D006A}" type="datetimeFigureOut">
              <a:rPr lang="en-US" smtClean="0"/>
              <a:t>22/02/19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213847" y="6356350"/>
            <a:ext cx="4734112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65459" y="6356350"/>
            <a:ext cx="685800" cy="365125"/>
          </a:xfrm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1100" b="1" kern="120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3200400" y="2877671"/>
            <a:ext cx="5646867" cy="1280160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cs-CZ" smtClean="0"/>
              <a:t>Drag picture to placeholder or click icon to add</a:t>
            </a:r>
            <a:endParaRPr/>
          </a:p>
        </p:txBody>
      </p:sp>
      <p:sp>
        <p:nvSpPr>
          <p:cNvPr id="10" name="Rectangle 9"/>
          <p:cNvSpPr/>
          <p:nvPr/>
        </p:nvSpPr>
        <p:spPr>
          <a:xfrm>
            <a:off x="268940" y="268288"/>
            <a:ext cx="182880" cy="388685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Content, and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69875" y="268288"/>
            <a:ext cx="1645920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78423" y="914400"/>
            <a:ext cx="6508377" cy="1143000"/>
          </a:xfrm>
        </p:spPr>
        <p:txBody>
          <a:bodyPr/>
          <a:lstStyle/>
          <a:p>
            <a:r>
              <a:rPr lang="cs-CZ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78423" y="2209800"/>
            <a:ext cx="6508377" cy="3916363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212106" y="6356350"/>
            <a:ext cx="1752600" cy="365125"/>
          </a:xfrm>
        </p:spPr>
        <p:txBody>
          <a:bodyPr/>
          <a:lstStyle/>
          <a:p>
            <a:fld id="{B1A24CD3-204F-4468-8EE4-28A6668D006A}" type="datetimeFigureOut">
              <a:rPr lang="en-US" smtClean="0"/>
              <a:t>22/02/19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78423" y="6356350"/>
            <a:ext cx="4926852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31694" y="361016"/>
            <a:ext cx="506506" cy="365125"/>
          </a:xfrm>
        </p:spPr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269875" y="1976718"/>
            <a:ext cx="1645920" cy="4625788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cs-CZ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58952" y="268288"/>
            <a:ext cx="1099073" cy="6350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801" y="3429000"/>
            <a:ext cx="4966446" cy="1398494"/>
          </a:xfrm>
        </p:spPr>
        <p:txBody>
          <a:bodyPr anchor="b" anchorCtr="0"/>
          <a:lstStyle>
            <a:lvl1pPr algn="r">
              <a:defRPr sz="4600" b="0" cap="none" baseline="0"/>
            </a:lvl1pPr>
          </a:lstStyle>
          <a:p>
            <a:r>
              <a:rPr lang="cs-CZ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09801" y="4824414"/>
            <a:ext cx="4966446" cy="1320800"/>
          </a:xfrm>
        </p:spPr>
        <p:txBody>
          <a:bodyPr anchor="t" anchorCtr="0">
            <a:normAutofit/>
          </a:bodyPr>
          <a:lstStyle>
            <a:lvl1pPr marL="0" indent="0" algn="r">
              <a:spcBef>
                <a:spcPts val="0"/>
              </a:spcBef>
              <a:buNone/>
              <a:defRPr sz="16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562600" y="6356350"/>
            <a:ext cx="1622612" cy="365125"/>
          </a:xfrm>
        </p:spPr>
        <p:txBody>
          <a:bodyPr/>
          <a:lstStyle/>
          <a:p>
            <a:fld id="{B1A24CD3-204F-4468-8EE4-28A6668D006A}" type="datetimeFigureOut">
              <a:rPr lang="en-US" smtClean="0"/>
              <a:t>22/02/19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4812" y="6356350"/>
            <a:ext cx="5311588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69875" y="4773706"/>
            <a:ext cx="2971800" cy="184458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20354" y="3429001"/>
            <a:ext cx="4966446" cy="1398494"/>
          </a:xfrm>
        </p:spPr>
        <p:txBody>
          <a:bodyPr anchor="b" anchorCtr="0"/>
          <a:lstStyle>
            <a:lvl1pPr algn="r">
              <a:defRPr sz="4600" b="0" cap="none" baseline="0"/>
            </a:lvl1pPr>
          </a:lstStyle>
          <a:p>
            <a:r>
              <a:rPr lang="cs-CZ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20354" y="4824414"/>
            <a:ext cx="4966446" cy="1320800"/>
          </a:xfrm>
        </p:spPr>
        <p:txBody>
          <a:bodyPr anchor="t" anchorCtr="0">
            <a:normAutofit/>
          </a:bodyPr>
          <a:lstStyle>
            <a:lvl1pPr marL="0" indent="0" algn="r">
              <a:spcBef>
                <a:spcPts val="0"/>
              </a:spcBef>
              <a:buNone/>
              <a:defRPr sz="16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51212" y="6104965"/>
            <a:ext cx="506506" cy="365125"/>
          </a:xfrm>
        </p:spPr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269874" y="268288"/>
            <a:ext cx="2971800" cy="4438650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cs-CZ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91401" cy="1143000"/>
          </a:xfrm>
        </p:spPr>
        <p:txBody>
          <a:bodyPr/>
          <a:lstStyle/>
          <a:p>
            <a:r>
              <a:rPr lang="cs-CZ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14563"/>
            <a:ext cx="3566160" cy="39116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82440" y="2214563"/>
            <a:ext cx="3566160" cy="39116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22/02/19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88352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054132"/>
            <a:ext cx="3566160" cy="639762"/>
          </a:xfrm>
        </p:spPr>
        <p:txBody>
          <a:bodyPr anchor="b">
            <a:noAutofit/>
          </a:bodyPr>
          <a:lstStyle>
            <a:lvl1pPr marL="0" indent="0" algn="ctr">
              <a:spcBef>
                <a:spcPct val="0"/>
              </a:spcBef>
              <a:buNone/>
              <a:defRPr sz="20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689411"/>
            <a:ext cx="3566160" cy="343675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79391" y="2054132"/>
            <a:ext cx="3566160" cy="639762"/>
          </a:xfrm>
        </p:spPr>
        <p:txBody>
          <a:bodyPr anchor="b">
            <a:noAutofit/>
          </a:bodyPr>
          <a:lstStyle>
            <a:lvl1pPr marL="0" indent="0" algn="ctr">
              <a:spcBef>
                <a:spcPct val="0"/>
              </a:spcBef>
              <a:buNone/>
              <a:defRPr sz="20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279391" y="2689411"/>
            <a:ext cx="3566160" cy="343675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22/02/19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Content, Top and Bot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91401" cy="1143000"/>
          </a:xfrm>
        </p:spPr>
        <p:txBody>
          <a:bodyPr/>
          <a:lstStyle/>
          <a:p>
            <a:r>
              <a:rPr lang="cs-CZ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199" y="2214562"/>
            <a:ext cx="7396163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22/02/19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2"/>
          <p:cNvSpPr>
            <a:spLocks noGrp="1"/>
          </p:cNvSpPr>
          <p:nvPr>
            <p:ph sz="half" idx="13"/>
          </p:nvPr>
        </p:nvSpPr>
        <p:spPr>
          <a:xfrm>
            <a:off x="457199" y="4224973"/>
            <a:ext cx="7396163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20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slideLayout" Target="../slideLayouts/slideLayout18.xml"/><Relationship Id="rId19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6508377" cy="11430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cs-CZ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199" y="2209800"/>
            <a:ext cx="6508377" cy="39163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198659" y="6356350"/>
            <a:ext cx="1752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fld id="{B1A24CD3-204F-4468-8EE4-28A6668D006A}" type="datetimeFigureOut">
              <a:rPr lang="en-US" smtClean="0"/>
              <a:t>22/02/19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74812" y="6356350"/>
            <a:ext cx="6007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56494" y="361016"/>
            <a:ext cx="50650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200" b="1">
                <a:solidFill>
                  <a:schemeClr val="bg1"/>
                </a:solidFill>
              </a:defRPr>
            </a:lvl1pPr>
          </a:lstStyle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spcBef>
          <a:spcPts val="1800"/>
        </a:spcBef>
        <a:buClr>
          <a:schemeClr val="accent1"/>
        </a:buClr>
        <a:buSzPct val="100000"/>
        <a:buFont typeface="Wingdings 2" pitchFamily="18" charset="2"/>
        <a:buChar char="¡"/>
        <a:defRPr sz="2000" kern="1200">
          <a:solidFill>
            <a:schemeClr val="tx2"/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spcBef>
          <a:spcPts val="600"/>
        </a:spcBef>
        <a:buClr>
          <a:schemeClr val="accent1">
            <a:lumMod val="50000"/>
          </a:schemeClr>
        </a:buClr>
        <a:buSzPct val="100000"/>
        <a:buFont typeface="Wingdings 2" pitchFamily="18" charset="2"/>
        <a:buChar char="¡"/>
        <a:defRPr sz="1800" kern="1200">
          <a:solidFill>
            <a:schemeClr val="tx2"/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spcBef>
          <a:spcPts val="600"/>
        </a:spcBef>
        <a:buClr>
          <a:schemeClr val="accent1"/>
        </a:buClr>
        <a:buSzPct val="100000"/>
        <a:buFont typeface="Wingdings 2" pitchFamily="18" charset="2"/>
        <a:buChar char="¡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spcBef>
          <a:spcPts val="600"/>
        </a:spcBef>
        <a:buClr>
          <a:schemeClr val="accent1">
            <a:lumMod val="50000"/>
          </a:schemeClr>
        </a:buClr>
        <a:buSzPct val="100000"/>
        <a:buFont typeface="Wingdings 2" pitchFamily="18" charset="2"/>
        <a:buChar char="¡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spcBef>
          <a:spcPts val="600"/>
        </a:spcBef>
        <a:buClr>
          <a:schemeClr val="accent1"/>
        </a:buClr>
        <a:buSzPct val="100000"/>
        <a:buFont typeface="Wingdings 2" pitchFamily="18" charset="2"/>
        <a:buChar char="¡"/>
        <a:defRPr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1377950" indent="-228600" algn="l" defTabSz="914400" rtl="0" eaLnBrk="1" latinLnBrk="0" hangingPunct="1">
        <a:spcBef>
          <a:spcPct val="20000"/>
        </a:spcBef>
        <a:buClr>
          <a:schemeClr val="accent1">
            <a:lumMod val="50000"/>
          </a:schemeClr>
        </a:buClr>
        <a:buFont typeface="Wingdings 2" pitchFamily="18" charset="2"/>
        <a:buChar char=""/>
        <a:defRPr lang="en-US" sz="1800" kern="1200" dirty="0" smtClean="0">
          <a:solidFill>
            <a:schemeClr val="tx2"/>
          </a:solidFill>
          <a:latin typeface="+mn-lt"/>
          <a:ea typeface="+mn-ea"/>
          <a:cs typeface="+mn-cs"/>
        </a:defRPr>
      </a:lvl6pPr>
      <a:lvl7pPr marL="1603375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lang="en-US" sz="1800" kern="1200" dirty="0" smtClean="0">
          <a:solidFill>
            <a:schemeClr val="tx2"/>
          </a:solidFill>
          <a:latin typeface="+mn-lt"/>
          <a:ea typeface="+mn-ea"/>
          <a:cs typeface="+mn-cs"/>
        </a:defRPr>
      </a:lvl7pPr>
      <a:lvl8pPr marL="1830388" indent="-228600" algn="l" defTabSz="914400" rtl="0" eaLnBrk="1" latinLnBrk="0" hangingPunct="1">
        <a:spcBef>
          <a:spcPct val="20000"/>
        </a:spcBef>
        <a:buClr>
          <a:schemeClr val="accent1">
            <a:lumMod val="50000"/>
          </a:schemeClr>
        </a:buClr>
        <a:buFont typeface="Wingdings 2" pitchFamily="18" charset="2"/>
        <a:buChar char=""/>
        <a:defRPr lang="en-US" sz="1800" kern="1200" dirty="0" smtClean="0">
          <a:solidFill>
            <a:schemeClr val="tx2"/>
          </a:solidFill>
          <a:latin typeface="+mn-lt"/>
          <a:ea typeface="+mn-ea"/>
          <a:cs typeface="+mn-cs"/>
        </a:defRPr>
      </a:lvl8pPr>
      <a:lvl9pPr marL="205740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lang="en-US" sz="1800" kern="1200" dirty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3600" dirty="0" err="1"/>
              <a:t>p</a:t>
            </a:r>
            <a:r>
              <a:rPr lang="en-US" sz="3600" dirty="0" err="1" smtClean="0"/>
              <a:t>oetika</a:t>
            </a:r>
            <a:r>
              <a:rPr lang="en-US" sz="3600" dirty="0" smtClean="0"/>
              <a:t> </a:t>
            </a:r>
            <a:r>
              <a:rPr lang="en-US" sz="3600" dirty="0" err="1" smtClean="0"/>
              <a:t>rétorika</a:t>
            </a:r>
            <a:r>
              <a:rPr lang="en-US" sz="3600" dirty="0" smtClean="0"/>
              <a:t> </a:t>
            </a:r>
            <a:br>
              <a:rPr lang="en-US" sz="3600" dirty="0" smtClean="0"/>
            </a:br>
            <a:r>
              <a:rPr lang="en-US" sz="3600" dirty="0" smtClean="0"/>
              <a:t>&amp; </a:t>
            </a:r>
            <a:r>
              <a:rPr lang="en-US" sz="3600" dirty="0" err="1" smtClean="0"/>
              <a:t>teorie</a:t>
            </a:r>
            <a:r>
              <a:rPr lang="en-US" sz="3600" dirty="0" smtClean="0"/>
              <a:t> </a:t>
            </a:r>
            <a:r>
              <a:rPr lang="en-US" sz="3600" dirty="0" err="1" smtClean="0"/>
              <a:t>vyprávění</a:t>
            </a:r>
            <a:endParaRPr lang="en-US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endParaRPr lang="en-US" dirty="0" smtClean="0"/>
          </a:p>
          <a:p>
            <a:r>
              <a:rPr lang="en-US" sz="3000" dirty="0" smtClean="0"/>
              <a:t>narx01</a:t>
            </a:r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323788176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</a:t>
            </a:r>
            <a:r>
              <a:rPr lang="en-US" dirty="0" err="1" smtClean="0"/>
              <a:t>radice</a:t>
            </a:r>
            <a:r>
              <a:rPr lang="en-US" dirty="0" smtClean="0"/>
              <a:t> </a:t>
            </a:r>
            <a:r>
              <a:rPr lang="en-US" dirty="0" err="1" smtClean="0"/>
              <a:t>poetiky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b="1" dirty="0"/>
              <a:t>PLATÓN</a:t>
            </a:r>
          </a:p>
          <a:p>
            <a:pPr lvl="0"/>
            <a:r>
              <a:rPr lang="en-US" i="1" dirty="0" err="1"/>
              <a:t>Republika</a:t>
            </a:r>
            <a:r>
              <a:rPr lang="en-US" dirty="0"/>
              <a:t> – </a:t>
            </a:r>
            <a:r>
              <a:rPr lang="en-US" dirty="0" err="1"/>
              <a:t>výstavba</a:t>
            </a:r>
            <a:r>
              <a:rPr lang="en-US" dirty="0"/>
              <a:t> </a:t>
            </a:r>
            <a:r>
              <a:rPr lang="en-US" dirty="0" err="1"/>
              <a:t>slovesných</a:t>
            </a:r>
            <a:r>
              <a:rPr lang="en-US" dirty="0"/>
              <a:t> </a:t>
            </a:r>
            <a:r>
              <a:rPr lang="en-US" dirty="0" err="1"/>
              <a:t>děl</a:t>
            </a:r>
            <a:r>
              <a:rPr lang="en-US" dirty="0"/>
              <a:t>, </a:t>
            </a:r>
            <a:r>
              <a:rPr lang="en-US" dirty="0" err="1"/>
              <a:t>postavy</a:t>
            </a:r>
            <a:endParaRPr lang="en-US" dirty="0"/>
          </a:p>
          <a:p>
            <a:pPr lvl="0"/>
            <a:r>
              <a:rPr lang="en-US" dirty="0"/>
              <a:t>diegesis a mimesis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b="1" dirty="0"/>
              <a:t>ARISTOTELÉS</a:t>
            </a:r>
          </a:p>
          <a:p>
            <a:pPr lvl="0"/>
            <a:r>
              <a:rPr lang="en-US" i="1" dirty="0"/>
              <a:t>Poetika</a:t>
            </a:r>
          </a:p>
          <a:p>
            <a:pPr lvl="1"/>
            <a:r>
              <a:rPr lang="en-US" dirty="0" err="1"/>
              <a:t>d</a:t>
            </a:r>
            <a:r>
              <a:rPr lang="en-US" dirty="0" err="1" smtClean="0"/>
              <a:t>efinice</a:t>
            </a:r>
            <a:r>
              <a:rPr lang="en-US" dirty="0" smtClean="0"/>
              <a:t> </a:t>
            </a:r>
            <a:r>
              <a:rPr lang="en-US" dirty="0" err="1"/>
              <a:t>tragédie</a:t>
            </a:r>
            <a:endParaRPr lang="en-US" dirty="0"/>
          </a:p>
          <a:p>
            <a:pPr lvl="1"/>
            <a:r>
              <a:rPr lang="en-US" dirty="0" err="1"/>
              <a:t>č</a:t>
            </a:r>
            <a:r>
              <a:rPr lang="en-US" dirty="0" err="1" smtClean="0"/>
              <a:t>ásti</a:t>
            </a:r>
            <a:r>
              <a:rPr lang="en-US" dirty="0" smtClean="0"/>
              <a:t> </a:t>
            </a:r>
            <a:r>
              <a:rPr lang="en-US" dirty="0"/>
              <a:t>a </a:t>
            </a:r>
            <a:r>
              <a:rPr lang="en-US" dirty="0" err="1"/>
              <a:t>složky</a:t>
            </a:r>
            <a:r>
              <a:rPr lang="en-US" dirty="0"/>
              <a:t> </a:t>
            </a:r>
            <a:r>
              <a:rPr lang="en-US" dirty="0" err="1"/>
              <a:t>tragédie</a:t>
            </a:r>
            <a:r>
              <a:rPr lang="en-US" dirty="0"/>
              <a:t> (DĚJ – POVAHY – MYŠLENÍ – MLUVA – VÝPRAVA – HUDBA)</a:t>
            </a:r>
          </a:p>
          <a:p>
            <a:pPr lvl="1"/>
            <a:r>
              <a:rPr lang="en-US" dirty="0" err="1"/>
              <a:t>v</a:t>
            </a:r>
            <a:r>
              <a:rPr lang="en-US" dirty="0" err="1" smtClean="0"/>
              <a:t>ymezení</a:t>
            </a:r>
            <a:r>
              <a:rPr lang="en-US" dirty="0" smtClean="0"/>
              <a:t> </a:t>
            </a:r>
            <a:r>
              <a:rPr lang="en-US" dirty="0" err="1"/>
              <a:t>tragédie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72612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</a:t>
            </a:r>
            <a:r>
              <a:rPr lang="en-US" dirty="0" err="1" smtClean="0"/>
              <a:t>radice</a:t>
            </a:r>
            <a:r>
              <a:rPr lang="en-US" dirty="0" smtClean="0"/>
              <a:t> </a:t>
            </a:r>
            <a:r>
              <a:rPr lang="en-US" dirty="0" err="1" smtClean="0"/>
              <a:t>poetiky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HORATIUS</a:t>
            </a:r>
          </a:p>
          <a:p>
            <a:pPr lvl="0"/>
            <a:r>
              <a:rPr lang="en-US" i="1" dirty="0" err="1"/>
              <a:t>Ars</a:t>
            </a:r>
            <a:r>
              <a:rPr lang="en-US" i="1" dirty="0"/>
              <a:t> </a:t>
            </a:r>
            <a:r>
              <a:rPr lang="en-US" i="1" dirty="0" err="1"/>
              <a:t>Poetica</a:t>
            </a:r>
            <a:endParaRPr lang="en-US" i="1" dirty="0"/>
          </a:p>
          <a:p>
            <a:pPr lvl="1"/>
            <a:r>
              <a:rPr lang="en-US" dirty="0" err="1"/>
              <a:t>n</a:t>
            </a:r>
            <a:r>
              <a:rPr lang="en-US" dirty="0" err="1" smtClean="0"/>
              <a:t>ení</a:t>
            </a:r>
            <a:r>
              <a:rPr lang="en-US" dirty="0" smtClean="0"/>
              <a:t> </a:t>
            </a:r>
            <a:r>
              <a:rPr lang="en-US" dirty="0" err="1" smtClean="0"/>
              <a:t>literárněteoretickou</a:t>
            </a:r>
            <a:r>
              <a:rPr lang="en-US" dirty="0" smtClean="0"/>
              <a:t> </a:t>
            </a:r>
            <a:r>
              <a:rPr lang="en-US" dirty="0" err="1" smtClean="0"/>
              <a:t>knihou</a:t>
            </a:r>
            <a:r>
              <a:rPr lang="en-US" dirty="0" smtClean="0"/>
              <a:t> v </a:t>
            </a:r>
            <a:r>
              <a:rPr lang="en-US" dirty="0" err="1" smtClean="0"/>
              <a:t>dnešním</a:t>
            </a:r>
            <a:r>
              <a:rPr lang="en-US" dirty="0" smtClean="0"/>
              <a:t> </a:t>
            </a:r>
            <a:r>
              <a:rPr lang="en-US" dirty="0" err="1" smtClean="0"/>
              <a:t>slova</a:t>
            </a:r>
            <a:r>
              <a:rPr lang="en-US" dirty="0" smtClean="0"/>
              <a:t> </a:t>
            </a:r>
            <a:r>
              <a:rPr lang="en-US" dirty="0" err="1" smtClean="0"/>
              <a:t>smyslu</a:t>
            </a:r>
            <a:r>
              <a:rPr lang="en-US" dirty="0" smtClean="0"/>
              <a:t>, je to </a:t>
            </a:r>
            <a:r>
              <a:rPr lang="en-US" dirty="0" err="1" smtClean="0"/>
              <a:t>veršovaná</a:t>
            </a:r>
            <a:r>
              <a:rPr lang="en-US" dirty="0" smtClean="0"/>
              <a:t> </a:t>
            </a:r>
            <a:r>
              <a:rPr lang="en-US" dirty="0" err="1" smtClean="0"/>
              <a:t>kniha</a:t>
            </a:r>
            <a:r>
              <a:rPr lang="en-US" dirty="0" smtClean="0"/>
              <a:t> pro </a:t>
            </a:r>
            <a:r>
              <a:rPr lang="en-US" dirty="0" err="1" smtClean="0"/>
              <a:t>přátele</a:t>
            </a:r>
            <a:r>
              <a:rPr lang="en-US" dirty="0" smtClean="0"/>
              <a:t> </a:t>
            </a:r>
            <a:r>
              <a:rPr lang="en-US" dirty="0" err="1" smtClean="0"/>
              <a:t>milující</a:t>
            </a:r>
            <a:r>
              <a:rPr lang="en-US" dirty="0" smtClean="0"/>
              <a:t> </a:t>
            </a:r>
            <a:r>
              <a:rPr lang="en-US" dirty="0" err="1" smtClean="0"/>
              <a:t>poesii</a:t>
            </a:r>
            <a:endParaRPr lang="en-US" dirty="0" smtClean="0"/>
          </a:p>
          <a:p>
            <a:pPr lvl="1"/>
            <a:endParaRPr lang="en-US" dirty="0"/>
          </a:p>
          <a:p>
            <a:pPr lvl="1"/>
            <a:r>
              <a:rPr lang="en-US" dirty="0" err="1"/>
              <a:t>p</a:t>
            </a:r>
            <a:r>
              <a:rPr lang="en-US" dirty="0" err="1" smtClean="0"/>
              <a:t>oesie</a:t>
            </a:r>
            <a:r>
              <a:rPr lang="en-US" dirty="0" smtClean="0"/>
              <a:t> je </a:t>
            </a:r>
            <a:r>
              <a:rPr lang="en-US" dirty="0" err="1" smtClean="0"/>
              <a:t>nahlížena</a:t>
            </a:r>
            <a:r>
              <a:rPr lang="en-US" dirty="0" smtClean="0"/>
              <a:t> z </a:t>
            </a:r>
            <a:r>
              <a:rPr lang="en-US" dirty="0" err="1" smtClean="0"/>
              <a:t>praktického</a:t>
            </a:r>
            <a:r>
              <a:rPr lang="en-US" dirty="0" smtClean="0"/>
              <a:t> </a:t>
            </a:r>
            <a:r>
              <a:rPr lang="en-US" dirty="0" err="1" smtClean="0"/>
              <a:t>úhlu</a:t>
            </a:r>
            <a:r>
              <a:rPr lang="en-US" dirty="0" smtClean="0"/>
              <a:t> </a:t>
            </a:r>
            <a:r>
              <a:rPr lang="en-US" dirty="0" err="1" smtClean="0"/>
              <a:t>pohledu</a:t>
            </a:r>
            <a:r>
              <a:rPr lang="en-US" dirty="0" smtClean="0"/>
              <a:t>, </a:t>
            </a:r>
            <a:r>
              <a:rPr lang="en-US" dirty="0" err="1" smtClean="0"/>
              <a:t>jakožto</a:t>
            </a:r>
            <a:r>
              <a:rPr lang="en-US" dirty="0" smtClean="0"/>
              <a:t> </a:t>
            </a:r>
            <a:r>
              <a:rPr lang="en-US" dirty="0" err="1" smtClean="0"/>
              <a:t>specifické</a:t>
            </a:r>
            <a:r>
              <a:rPr lang="en-US" dirty="0" smtClean="0"/>
              <a:t> </a:t>
            </a:r>
            <a:r>
              <a:rPr lang="en-US" dirty="0" err="1" smtClean="0"/>
              <a:t>umění</a:t>
            </a:r>
            <a:endParaRPr lang="en-US" dirty="0" smtClean="0"/>
          </a:p>
          <a:p>
            <a:pPr lvl="1"/>
            <a:endParaRPr lang="en-US" dirty="0" smtClean="0"/>
          </a:p>
          <a:p>
            <a:pPr lvl="1"/>
            <a:r>
              <a:rPr lang="en-US" dirty="0" err="1"/>
              <a:t>b</a:t>
            </a:r>
            <a:r>
              <a:rPr lang="en-US" dirty="0" err="1" smtClean="0"/>
              <a:t>ásník</a:t>
            </a:r>
            <a:r>
              <a:rPr lang="en-US" dirty="0" smtClean="0"/>
              <a:t> je </a:t>
            </a:r>
            <a:r>
              <a:rPr lang="en-US" dirty="0" err="1" smtClean="0"/>
              <a:t>velký</a:t>
            </a:r>
            <a:r>
              <a:rPr lang="en-US" dirty="0" smtClean="0"/>
              <a:t> </a:t>
            </a:r>
            <a:r>
              <a:rPr lang="en-US" dirty="0" err="1" smtClean="0"/>
              <a:t>umělec</a:t>
            </a:r>
            <a:r>
              <a:rPr lang="en-US" dirty="0" smtClean="0"/>
              <a:t> a </a:t>
            </a:r>
            <a:r>
              <a:rPr lang="en-US" dirty="0" err="1" smtClean="0"/>
              <a:t>zaslouží</a:t>
            </a:r>
            <a:r>
              <a:rPr lang="en-US" dirty="0" smtClean="0"/>
              <a:t> </a:t>
            </a:r>
            <a:r>
              <a:rPr lang="en-US" dirty="0" err="1" smtClean="0"/>
              <a:t>si</a:t>
            </a:r>
            <a:r>
              <a:rPr lang="en-US" dirty="0" smtClean="0"/>
              <a:t> </a:t>
            </a:r>
            <a:r>
              <a:rPr lang="en-US" dirty="0" err="1" smtClean="0"/>
              <a:t>vážnost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725412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</a:t>
            </a:r>
            <a:r>
              <a:rPr lang="en-US" dirty="0" err="1" smtClean="0"/>
              <a:t>radice</a:t>
            </a:r>
            <a:r>
              <a:rPr lang="en-US" dirty="0" smtClean="0"/>
              <a:t> </a:t>
            </a:r>
            <a:r>
              <a:rPr lang="en-US" dirty="0" err="1" smtClean="0"/>
              <a:t>poetiky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HORATIUS</a:t>
            </a:r>
          </a:p>
          <a:p>
            <a:pPr lvl="0"/>
            <a:r>
              <a:rPr lang="en-US" i="1" dirty="0" err="1"/>
              <a:t>Ars</a:t>
            </a:r>
            <a:r>
              <a:rPr lang="en-US" i="1" dirty="0"/>
              <a:t> </a:t>
            </a:r>
            <a:r>
              <a:rPr lang="en-US" i="1" dirty="0" err="1"/>
              <a:t>Poetica</a:t>
            </a:r>
            <a:endParaRPr lang="en-US" i="1" dirty="0"/>
          </a:p>
          <a:p>
            <a:pPr lvl="1"/>
            <a:r>
              <a:rPr lang="en-US" dirty="0" err="1"/>
              <a:t>n</a:t>
            </a:r>
            <a:r>
              <a:rPr lang="en-US" dirty="0" err="1" smtClean="0"/>
              <a:t>ení</a:t>
            </a:r>
            <a:r>
              <a:rPr lang="en-US" dirty="0" smtClean="0"/>
              <a:t> </a:t>
            </a:r>
            <a:r>
              <a:rPr lang="en-US" dirty="0" err="1" smtClean="0"/>
              <a:t>literárněteoretickou</a:t>
            </a:r>
            <a:r>
              <a:rPr lang="en-US" dirty="0" smtClean="0"/>
              <a:t> </a:t>
            </a:r>
            <a:r>
              <a:rPr lang="en-US" dirty="0" err="1" smtClean="0"/>
              <a:t>knihou</a:t>
            </a:r>
            <a:r>
              <a:rPr lang="en-US" dirty="0" smtClean="0"/>
              <a:t> v </a:t>
            </a:r>
            <a:r>
              <a:rPr lang="en-US" dirty="0" err="1" smtClean="0"/>
              <a:t>dnešním</a:t>
            </a:r>
            <a:r>
              <a:rPr lang="en-US" dirty="0" smtClean="0"/>
              <a:t> </a:t>
            </a:r>
            <a:r>
              <a:rPr lang="en-US" dirty="0" err="1" smtClean="0"/>
              <a:t>slova</a:t>
            </a:r>
            <a:r>
              <a:rPr lang="en-US" dirty="0" smtClean="0"/>
              <a:t> </a:t>
            </a:r>
            <a:r>
              <a:rPr lang="en-US" dirty="0" err="1" smtClean="0"/>
              <a:t>smyslu</a:t>
            </a:r>
            <a:r>
              <a:rPr lang="en-US" dirty="0" smtClean="0"/>
              <a:t>, je to </a:t>
            </a:r>
            <a:r>
              <a:rPr lang="en-US" dirty="0" err="1" smtClean="0"/>
              <a:t>veršovaná</a:t>
            </a:r>
            <a:r>
              <a:rPr lang="en-US" dirty="0" smtClean="0"/>
              <a:t> </a:t>
            </a:r>
            <a:r>
              <a:rPr lang="en-US" dirty="0" err="1" smtClean="0"/>
              <a:t>kniha</a:t>
            </a:r>
            <a:r>
              <a:rPr lang="en-US" dirty="0" smtClean="0"/>
              <a:t> pro </a:t>
            </a:r>
            <a:r>
              <a:rPr lang="en-US" dirty="0" err="1" smtClean="0"/>
              <a:t>přátele</a:t>
            </a:r>
            <a:r>
              <a:rPr lang="en-US" dirty="0" smtClean="0"/>
              <a:t> </a:t>
            </a:r>
            <a:r>
              <a:rPr lang="en-US" dirty="0" err="1" smtClean="0"/>
              <a:t>milující</a:t>
            </a:r>
            <a:r>
              <a:rPr lang="en-US" dirty="0" smtClean="0"/>
              <a:t> </a:t>
            </a:r>
            <a:r>
              <a:rPr lang="en-US" dirty="0" err="1" smtClean="0"/>
              <a:t>poesii</a:t>
            </a:r>
            <a:endParaRPr lang="en-US" dirty="0" smtClean="0"/>
          </a:p>
          <a:p>
            <a:pPr lvl="1"/>
            <a:endParaRPr lang="en-US" dirty="0"/>
          </a:p>
          <a:p>
            <a:pPr lvl="1"/>
            <a:r>
              <a:rPr lang="en-US" dirty="0" err="1"/>
              <a:t>p</a:t>
            </a:r>
            <a:r>
              <a:rPr lang="en-US" dirty="0" err="1" smtClean="0"/>
              <a:t>oesie</a:t>
            </a:r>
            <a:r>
              <a:rPr lang="en-US" dirty="0" smtClean="0"/>
              <a:t> je </a:t>
            </a:r>
            <a:r>
              <a:rPr lang="en-US" dirty="0" err="1" smtClean="0"/>
              <a:t>nahlížena</a:t>
            </a:r>
            <a:r>
              <a:rPr lang="en-US" dirty="0" smtClean="0"/>
              <a:t> z </a:t>
            </a:r>
            <a:r>
              <a:rPr lang="en-US" dirty="0" err="1" smtClean="0"/>
              <a:t>praktického</a:t>
            </a:r>
            <a:r>
              <a:rPr lang="en-US" dirty="0" smtClean="0"/>
              <a:t> </a:t>
            </a:r>
            <a:r>
              <a:rPr lang="en-US" dirty="0" err="1" smtClean="0"/>
              <a:t>úhlu</a:t>
            </a:r>
            <a:r>
              <a:rPr lang="en-US" dirty="0" smtClean="0"/>
              <a:t> </a:t>
            </a:r>
            <a:r>
              <a:rPr lang="en-US" dirty="0" err="1" smtClean="0"/>
              <a:t>pohledu</a:t>
            </a:r>
            <a:r>
              <a:rPr lang="en-US" dirty="0" smtClean="0"/>
              <a:t>, </a:t>
            </a:r>
            <a:r>
              <a:rPr lang="en-US" dirty="0" err="1" smtClean="0"/>
              <a:t>jakožto</a:t>
            </a:r>
            <a:r>
              <a:rPr lang="en-US" dirty="0" smtClean="0"/>
              <a:t> </a:t>
            </a:r>
            <a:r>
              <a:rPr lang="en-US" dirty="0" err="1" smtClean="0"/>
              <a:t>specifické</a:t>
            </a:r>
            <a:r>
              <a:rPr lang="en-US" dirty="0" smtClean="0"/>
              <a:t> </a:t>
            </a:r>
            <a:r>
              <a:rPr lang="en-US" dirty="0" err="1" smtClean="0"/>
              <a:t>umění</a:t>
            </a:r>
            <a:endParaRPr lang="en-US" dirty="0" smtClean="0"/>
          </a:p>
          <a:p>
            <a:pPr lvl="1"/>
            <a:endParaRPr lang="en-US" dirty="0" smtClean="0"/>
          </a:p>
          <a:p>
            <a:pPr lvl="1"/>
            <a:r>
              <a:rPr lang="en-US" dirty="0" err="1"/>
              <a:t>b</a:t>
            </a:r>
            <a:r>
              <a:rPr lang="en-US" dirty="0" err="1" smtClean="0"/>
              <a:t>ásník</a:t>
            </a:r>
            <a:r>
              <a:rPr lang="en-US" dirty="0" smtClean="0"/>
              <a:t> je </a:t>
            </a:r>
            <a:r>
              <a:rPr lang="en-US" dirty="0" err="1" smtClean="0"/>
              <a:t>velký</a:t>
            </a:r>
            <a:r>
              <a:rPr lang="en-US" dirty="0" smtClean="0"/>
              <a:t> </a:t>
            </a:r>
            <a:r>
              <a:rPr lang="en-US" dirty="0" err="1" smtClean="0"/>
              <a:t>umělec</a:t>
            </a:r>
            <a:r>
              <a:rPr lang="en-US" dirty="0" smtClean="0"/>
              <a:t> a </a:t>
            </a:r>
            <a:r>
              <a:rPr lang="en-US" dirty="0" err="1" smtClean="0"/>
              <a:t>zaslouží</a:t>
            </a:r>
            <a:r>
              <a:rPr lang="en-US" dirty="0" smtClean="0"/>
              <a:t> </a:t>
            </a:r>
            <a:r>
              <a:rPr lang="en-US" dirty="0" err="1" smtClean="0"/>
              <a:t>si</a:t>
            </a:r>
            <a:r>
              <a:rPr lang="en-US" dirty="0" smtClean="0"/>
              <a:t> </a:t>
            </a:r>
            <a:r>
              <a:rPr lang="en-US" dirty="0" err="1" smtClean="0"/>
              <a:t>vážnost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167946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</a:t>
            </a:r>
            <a:r>
              <a:rPr lang="en-US" dirty="0" err="1" smtClean="0"/>
              <a:t>radice</a:t>
            </a:r>
            <a:r>
              <a:rPr lang="en-US" dirty="0" smtClean="0"/>
              <a:t> </a:t>
            </a:r>
            <a:r>
              <a:rPr lang="en-US" dirty="0" err="1" smtClean="0"/>
              <a:t>poetiky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err="1"/>
              <a:t>Gotthold</a:t>
            </a:r>
            <a:r>
              <a:rPr lang="en-US" b="1" dirty="0"/>
              <a:t> Ephraim LESSING </a:t>
            </a:r>
            <a:endParaRPr lang="en-US" b="1" dirty="0" smtClean="0"/>
          </a:p>
          <a:p>
            <a:pPr marL="0" indent="0">
              <a:buNone/>
            </a:pPr>
            <a:r>
              <a:rPr lang="en-US" i="1" dirty="0" err="1" smtClean="0"/>
              <a:t>Láokoon</a:t>
            </a:r>
            <a:endParaRPr lang="en-US" i="1" dirty="0"/>
          </a:p>
          <a:p>
            <a:r>
              <a:rPr lang="en-US" dirty="0" err="1"/>
              <a:t>l</a:t>
            </a:r>
            <a:r>
              <a:rPr lang="en-US" dirty="0" err="1" smtClean="0"/>
              <a:t>iterární</a:t>
            </a:r>
            <a:r>
              <a:rPr lang="en-US" dirty="0" smtClean="0"/>
              <a:t> </a:t>
            </a:r>
            <a:r>
              <a:rPr lang="en-US" dirty="0" err="1" smtClean="0"/>
              <a:t>vědec</a:t>
            </a:r>
            <a:endParaRPr lang="en-US" dirty="0" smtClean="0"/>
          </a:p>
          <a:p>
            <a:r>
              <a:rPr lang="en-US" i="1" dirty="0" err="1" smtClean="0"/>
              <a:t>Laokoon</a:t>
            </a:r>
            <a:r>
              <a:rPr lang="en-US" dirty="0" smtClean="0"/>
              <a:t> – </a:t>
            </a:r>
            <a:r>
              <a:rPr lang="en-US" dirty="0" err="1" smtClean="0"/>
              <a:t>limitech</a:t>
            </a:r>
            <a:r>
              <a:rPr lang="en-US" dirty="0" smtClean="0"/>
              <a:t> </a:t>
            </a:r>
            <a:r>
              <a:rPr lang="en-US" dirty="0" err="1" smtClean="0"/>
              <a:t>malířství</a:t>
            </a:r>
            <a:r>
              <a:rPr lang="en-US" dirty="0" smtClean="0"/>
              <a:t> a </a:t>
            </a:r>
            <a:r>
              <a:rPr lang="en-US" dirty="0" err="1" smtClean="0"/>
              <a:t>básnictví</a:t>
            </a:r>
            <a:r>
              <a:rPr lang="en-US" dirty="0" smtClean="0"/>
              <a:t> </a:t>
            </a:r>
          </a:p>
          <a:p>
            <a:r>
              <a:rPr lang="en-US" dirty="0" err="1"/>
              <a:t>p</a:t>
            </a:r>
            <a:r>
              <a:rPr lang="en-US" dirty="0" err="1" smtClean="0"/>
              <a:t>oesie</a:t>
            </a:r>
            <a:r>
              <a:rPr lang="en-US" dirty="0" smtClean="0"/>
              <a:t> je </a:t>
            </a:r>
            <a:r>
              <a:rPr lang="en-US" dirty="0" err="1" smtClean="0"/>
              <a:t>definována</a:t>
            </a:r>
            <a:r>
              <a:rPr lang="en-US" dirty="0" smtClean="0"/>
              <a:t> </a:t>
            </a:r>
            <a:r>
              <a:rPr lang="en-US" dirty="0" err="1" smtClean="0"/>
              <a:t>jako</a:t>
            </a:r>
            <a:r>
              <a:rPr lang="en-US" dirty="0" smtClean="0"/>
              <a:t> </a:t>
            </a:r>
            <a:r>
              <a:rPr lang="en-US" dirty="0" err="1" smtClean="0"/>
              <a:t>umění</a:t>
            </a:r>
            <a:r>
              <a:rPr lang="en-US" dirty="0" smtClean="0"/>
              <a:t> </a:t>
            </a:r>
            <a:r>
              <a:rPr lang="en-US" dirty="0" err="1" smtClean="0"/>
              <a:t>časové</a:t>
            </a:r>
            <a:r>
              <a:rPr lang="en-US" dirty="0" smtClean="0"/>
              <a:t> </a:t>
            </a:r>
          </a:p>
          <a:p>
            <a:r>
              <a:rPr lang="en-US" dirty="0" err="1"/>
              <a:t>č</a:t>
            </a:r>
            <a:r>
              <a:rPr lang="en-US" dirty="0" err="1" smtClean="0"/>
              <a:t>asová</a:t>
            </a:r>
            <a:r>
              <a:rPr lang="en-US" dirty="0" smtClean="0"/>
              <a:t> </a:t>
            </a:r>
            <a:r>
              <a:rPr lang="en-US" dirty="0" err="1" smtClean="0"/>
              <a:t>suksesivita</a:t>
            </a:r>
            <a:r>
              <a:rPr lang="en-US" dirty="0" smtClean="0"/>
              <a:t> </a:t>
            </a:r>
            <a:r>
              <a:rPr lang="en-US" dirty="0" err="1" smtClean="0"/>
              <a:t>vyprávění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265475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</a:t>
            </a:r>
            <a:r>
              <a:rPr lang="en-US" dirty="0" err="1" smtClean="0"/>
              <a:t>radice</a:t>
            </a:r>
            <a:r>
              <a:rPr lang="en-US" dirty="0" smtClean="0"/>
              <a:t> </a:t>
            </a:r>
            <a:r>
              <a:rPr lang="en-US" dirty="0" err="1" smtClean="0"/>
              <a:t>poetiky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/>
              <a:t>Josef JUNGMANN</a:t>
            </a:r>
          </a:p>
          <a:p>
            <a:pPr marL="0" lvl="0" indent="0">
              <a:buNone/>
            </a:pPr>
            <a:r>
              <a:rPr lang="en-US" i="1" dirty="0" err="1"/>
              <a:t>Slowesnost</a:t>
            </a:r>
            <a:r>
              <a:rPr lang="en-US" dirty="0"/>
              <a:t> 1820/1845</a:t>
            </a:r>
          </a:p>
          <a:p>
            <a:pPr lvl="0"/>
            <a:r>
              <a:rPr lang="en-US" dirty="0" err="1"/>
              <a:t>teorie</a:t>
            </a:r>
            <a:r>
              <a:rPr lang="en-US" dirty="0"/>
              <a:t> </a:t>
            </a:r>
            <a:r>
              <a:rPr lang="en-US" dirty="0" err="1"/>
              <a:t>literatury</a:t>
            </a:r>
            <a:r>
              <a:rPr lang="en-US" dirty="0"/>
              <a:t>, </a:t>
            </a:r>
            <a:r>
              <a:rPr lang="en-US" dirty="0" err="1"/>
              <a:t>líčí</a:t>
            </a:r>
            <a:r>
              <a:rPr lang="en-US" dirty="0"/>
              <a:t> </a:t>
            </a:r>
            <a:r>
              <a:rPr lang="en-US" dirty="0" err="1"/>
              <a:t>zde</a:t>
            </a:r>
            <a:r>
              <a:rPr lang="en-US" dirty="0"/>
              <a:t> </a:t>
            </a:r>
            <a:r>
              <a:rPr lang="en-US" dirty="0" err="1"/>
              <a:t>bohatství</a:t>
            </a:r>
            <a:r>
              <a:rPr lang="en-US" dirty="0"/>
              <a:t> </a:t>
            </a:r>
            <a:r>
              <a:rPr lang="en-US" dirty="0" err="1"/>
              <a:t>české</a:t>
            </a:r>
            <a:r>
              <a:rPr lang="en-US" dirty="0"/>
              <a:t> </a:t>
            </a:r>
            <a:r>
              <a:rPr lang="en-US" dirty="0" err="1"/>
              <a:t>literatury</a:t>
            </a:r>
            <a:r>
              <a:rPr lang="en-US" dirty="0"/>
              <a:t> </a:t>
            </a:r>
            <a:r>
              <a:rPr lang="en-US" dirty="0" smtClean="0"/>
              <a:t>od </a:t>
            </a:r>
            <a:r>
              <a:rPr lang="en-US" dirty="0" err="1" smtClean="0"/>
              <a:t>Husa</a:t>
            </a:r>
            <a:endParaRPr lang="en-US" dirty="0" smtClean="0"/>
          </a:p>
          <a:p>
            <a:pPr lvl="0"/>
            <a:r>
              <a:rPr lang="en-US" dirty="0" err="1" smtClean="0"/>
              <a:t>slohová</a:t>
            </a:r>
            <a:r>
              <a:rPr lang="en-US" dirty="0" smtClean="0"/>
              <a:t> </a:t>
            </a:r>
            <a:r>
              <a:rPr lang="en-US" dirty="0" err="1" smtClean="0"/>
              <a:t>čítanka</a:t>
            </a:r>
            <a:r>
              <a:rPr lang="en-US" dirty="0" smtClean="0"/>
              <a:t> </a:t>
            </a:r>
            <a:r>
              <a:rPr lang="en-US" dirty="0"/>
              <a:t>– </a:t>
            </a:r>
            <a:r>
              <a:rPr lang="en-US" dirty="0" err="1"/>
              <a:t>deskriptivně-preskriptivní</a:t>
            </a:r>
            <a:r>
              <a:rPr lang="en-US" dirty="0"/>
              <a:t> </a:t>
            </a:r>
            <a:r>
              <a:rPr lang="en-US" dirty="0" err="1"/>
              <a:t>příručka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lvl="0"/>
            <a:r>
              <a:rPr lang="en-US" dirty="0" err="1"/>
              <a:t>f</a:t>
            </a:r>
            <a:r>
              <a:rPr lang="en-US" dirty="0" err="1" smtClean="0"/>
              <a:t>iktivní</a:t>
            </a:r>
            <a:r>
              <a:rPr lang="en-US" dirty="0" smtClean="0"/>
              <a:t> </a:t>
            </a:r>
            <a:r>
              <a:rPr lang="en-US" dirty="0" err="1"/>
              <a:t>svět</a:t>
            </a:r>
            <a:r>
              <a:rPr lang="en-US" dirty="0"/>
              <a:t>!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801706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</a:t>
            </a:r>
            <a:r>
              <a:rPr lang="en-US" dirty="0" err="1" smtClean="0"/>
              <a:t>radice</a:t>
            </a:r>
            <a:r>
              <a:rPr lang="en-US" dirty="0" smtClean="0"/>
              <a:t> </a:t>
            </a:r>
            <a:r>
              <a:rPr lang="en-US" dirty="0" err="1" smtClean="0"/>
              <a:t>poetiky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sz="1200" b="1" dirty="0"/>
              <a:t>Josef DURDÍK</a:t>
            </a:r>
          </a:p>
          <a:p>
            <a:pPr marL="0" lvl="0" indent="0">
              <a:buNone/>
            </a:pPr>
            <a:r>
              <a:rPr lang="en-US" sz="1200" i="1" dirty="0"/>
              <a:t>Poetika </a:t>
            </a:r>
            <a:r>
              <a:rPr lang="en-US" sz="1200" i="1" dirty="0" err="1"/>
              <a:t>jakožto</a:t>
            </a:r>
            <a:r>
              <a:rPr lang="en-US" sz="1200" i="1" dirty="0"/>
              <a:t> </a:t>
            </a:r>
            <a:r>
              <a:rPr lang="en-US" sz="1200" i="1" dirty="0" err="1"/>
              <a:t>aesthetika</a:t>
            </a:r>
            <a:r>
              <a:rPr lang="en-US" sz="1200" i="1" dirty="0"/>
              <a:t> </a:t>
            </a:r>
            <a:r>
              <a:rPr lang="en-US" sz="1200" i="1" dirty="0" err="1"/>
              <a:t>básnického</a:t>
            </a:r>
            <a:r>
              <a:rPr lang="en-US" sz="1200" i="1" dirty="0"/>
              <a:t> </a:t>
            </a:r>
            <a:r>
              <a:rPr lang="en-US" sz="1200" i="1" dirty="0" err="1"/>
              <a:t>umění</a:t>
            </a:r>
            <a:r>
              <a:rPr lang="en-US" sz="1200" i="1" dirty="0"/>
              <a:t> </a:t>
            </a:r>
            <a:r>
              <a:rPr lang="en-US" sz="1200" dirty="0"/>
              <a:t>1881</a:t>
            </a:r>
          </a:p>
          <a:p>
            <a:pPr lvl="0"/>
            <a:r>
              <a:rPr lang="en-US" sz="1200" dirty="0"/>
              <a:t>„</a:t>
            </a:r>
            <a:r>
              <a:rPr lang="en-US" sz="1200" dirty="0" err="1"/>
              <a:t>Poněvadž</a:t>
            </a:r>
            <a:r>
              <a:rPr lang="en-US" sz="1200" dirty="0"/>
              <a:t> </a:t>
            </a:r>
            <a:r>
              <a:rPr lang="en-US" sz="1200" dirty="0" err="1"/>
              <a:t>všechny</a:t>
            </a:r>
            <a:r>
              <a:rPr lang="en-US" sz="1200" dirty="0"/>
              <a:t> </a:t>
            </a:r>
            <a:r>
              <a:rPr lang="en-US" sz="1200" dirty="0" err="1"/>
              <a:t>jeho</a:t>
            </a:r>
            <a:r>
              <a:rPr lang="en-US" sz="1200" dirty="0"/>
              <a:t> </a:t>
            </a:r>
            <a:r>
              <a:rPr lang="en-US" sz="1200" dirty="0" err="1"/>
              <a:t>složky</a:t>
            </a:r>
            <a:r>
              <a:rPr lang="en-US" sz="1200" dirty="0"/>
              <a:t> k </a:t>
            </a:r>
            <a:r>
              <a:rPr lang="en-US" sz="1200" dirty="0" err="1"/>
              <a:t>sobě</a:t>
            </a:r>
            <a:r>
              <a:rPr lang="en-US" sz="1200" dirty="0"/>
              <a:t> se </a:t>
            </a:r>
            <a:r>
              <a:rPr lang="en-US" sz="1200" dirty="0" err="1"/>
              <a:t>hodí</a:t>
            </a:r>
            <a:r>
              <a:rPr lang="en-US" sz="1200" dirty="0"/>
              <a:t> a </a:t>
            </a:r>
            <a:r>
              <a:rPr lang="en-US" sz="1200" dirty="0" err="1"/>
              <a:t>harmonický</a:t>
            </a:r>
            <a:r>
              <a:rPr lang="en-US" sz="1200" dirty="0"/>
              <a:t> </a:t>
            </a:r>
            <a:r>
              <a:rPr lang="en-US" sz="1200" dirty="0" err="1"/>
              <a:t>celek</a:t>
            </a:r>
            <a:r>
              <a:rPr lang="en-US" sz="1200" dirty="0"/>
              <a:t> </a:t>
            </a:r>
            <a:r>
              <a:rPr lang="en-US" sz="1200" dirty="0" err="1"/>
              <a:t>skládají</a:t>
            </a:r>
            <a:r>
              <a:rPr lang="en-US" sz="1200" dirty="0"/>
              <a:t>, </a:t>
            </a:r>
            <a:r>
              <a:rPr lang="en-US" sz="1200" dirty="0" err="1"/>
              <a:t>tak</a:t>
            </a:r>
            <a:r>
              <a:rPr lang="en-US" sz="1200" dirty="0"/>
              <a:t> </a:t>
            </a:r>
            <a:r>
              <a:rPr lang="en-US" sz="1200" dirty="0" err="1"/>
              <a:t>že</a:t>
            </a:r>
            <a:r>
              <a:rPr lang="en-US" sz="1200" dirty="0"/>
              <a:t> </a:t>
            </a:r>
            <a:r>
              <a:rPr lang="en-US" sz="1200" dirty="0" err="1"/>
              <a:t>nemůže</a:t>
            </a:r>
            <a:r>
              <a:rPr lang="en-US" sz="1200" dirty="0"/>
              <a:t> </a:t>
            </a:r>
            <a:r>
              <a:rPr lang="en-US" sz="1200" dirty="0" err="1"/>
              <a:t>nic</a:t>
            </a:r>
            <a:r>
              <a:rPr lang="en-US" sz="1200" dirty="0"/>
              <a:t> </a:t>
            </a:r>
            <a:r>
              <a:rPr lang="en-US" sz="1200" dirty="0" err="1"/>
              <a:t>býti</a:t>
            </a:r>
            <a:r>
              <a:rPr lang="en-US" sz="1200" dirty="0"/>
              <a:t> </a:t>
            </a:r>
            <a:r>
              <a:rPr lang="en-US" sz="1200" dirty="0" err="1"/>
              <a:t>přidáno</a:t>
            </a:r>
            <a:r>
              <a:rPr lang="en-US" sz="1200" dirty="0"/>
              <a:t> </a:t>
            </a:r>
            <a:r>
              <a:rPr lang="en-US" sz="1200" dirty="0" err="1"/>
              <a:t>ani</a:t>
            </a:r>
            <a:r>
              <a:rPr lang="en-US" sz="1200" dirty="0"/>
              <a:t> </a:t>
            </a:r>
            <a:r>
              <a:rPr lang="en-US" sz="1200" dirty="0" err="1"/>
              <a:t>odňato</a:t>
            </a:r>
            <a:r>
              <a:rPr lang="en-US" sz="1200" dirty="0"/>
              <a:t>, </a:t>
            </a:r>
            <a:r>
              <a:rPr lang="en-US" sz="1200" dirty="0" err="1"/>
              <a:t>každá</a:t>
            </a:r>
            <a:r>
              <a:rPr lang="en-US" sz="1200" dirty="0"/>
              <a:t> </a:t>
            </a:r>
            <a:r>
              <a:rPr lang="en-US" sz="1200" dirty="0" err="1"/>
              <a:t>složka</a:t>
            </a:r>
            <a:r>
              <a:rPr lang="en-US" sz="1200" dirty="0"/>
              <a:t> </a:t>
            </a:r>
            <a:r>
              <a:rPr lang="en-US" sz="1200" dirty="0" err="1"/>
              <a:t>kvůli</a:t>
            </a:r>
            <a:r>
              <a:rPr lang="en-US" sz="1200" dirty="0"/>
              <a:t> </a:t>
            </a:r>
            <a:r>
              <a:rPr lang="en-US" sz="1200" dirty="0" err="1"/>
              <a:t>ostatním</a:t>
            </a:r>
            <a:r>
              <a:rPr lang="en-US" sz="1200" dirty="0"/>
              <a:t> a </a:t>
            </a:r>
            <a:r>
              <a:rPr lang="en-US" sz="1200" dirty="0" err="1"/>
              <a:t>ony</a:t>
            </a:r>
            <a:r>
              <a:rPr lang="en-US" sz="1200" dirty="0"/>
              <a:t> </a:t>
            </a:r>
            <a:r>
              <a:rPr lang="en-US" sz="1200" dirty="0" err="1"/>
              <a:t>zas</a:t>
            </a:r>
            <a:r>
              <a:rPr lang="en-US" sz="1200" dirty="0"/>
              <a:t> </a:t>
            </a:r>
            <a:r>
              <a:rPr lang="en-US" sz="1200" dirty="0" err="1"/>
              <a:t>kvůli</a:t>
            </a:r>
            <a:r>
              <a:rPr lang="en-US" sz="1200" dirty="0"/>
              <a:t> </a:t>
            </a:r>
            <a:r>
              <a:rPr lang="en-US" sz="1200" dirty="0" err="1"/>
              <a:t>ní</a:t>
            </a:r>
            <a:r>
              <a:rPr lang="en-US" sz="1200" dirty="0"/>
              <a:t> </a:t>
            </a:r>
            <a:r>
              <a:rPr lang="en-US" sz="1200" dirty="0" err="1"/>
              <a:t>bytovati</a:t>
            </a:r>
            <a:r>
              <a:rPr lang="en-US" sz="1200" dirty="0"/>
              <a:t> se </a:t>
            </a:r>
            <a:r>
              <a:rPr lang="en-US" sz="1200" dirty="0" err="1"/>
              <a:t>zdají</a:t>
            </a:r>
            <a:r>
              <a:rPr lang="en-US" sz="1200" dirty="0"/>
              <a:t>, </a:t>
            </a:r>
            <a:r>
              <a:rPr lang="en-US" sz="1200" dirty="0" err="1"/>
              <a:t>přikládá</a:t>
            </a:r>
            <a:r>
              <a:rPr lang="en-US" sz="1200" dirty="0"/>
              <a:t> se </a:t>
            </a:r>
            <a:r>
              <a:rPr lang="en-US" sz="1200" dirty="0" err="1"/>
              <a:t>výtvoru</a:t>
            </a:r>
            <a:r>
              <a:rPr lang="en-US" sz="1200" dirty="0"/>
              <a:t> </a:t>
            </a:r>
            <a:r>
              <a:rPr lang="en-US" sz="1200" dirty="0" err="1"/>
              <a:t>název</a:t>
            </a:r>
            <a:r>
              <a:rPr lang="en-US" sz="1200" dirty="0"/>
              <a:t> </a:t>
            </a:r>
            <a:r>
              <a:rPr lang="en-US" sz="1200" dirty="0" err="1"/>
              <a:t>organismu</a:t>
            </a:r>
            <a:r>
              <a:rPr lang="en-US" sz="1200" dirty="0"/>
              <a:t>, </a:t>
            </a:r>
            <a:r>
              <a:rPr lang="en-US" sz="1200" dirty="0" err="1"/>
              <a:t>ovšem</a:t>
            </a:r>
            <a:r>
              <a:rPr lang="en-US" sz="1200" dirty="0"/>
              <a:t> </a:t>
            </a:r>
            <a:r>
              <a:rPr lang="en-US" sz="1200" dirty="0" err="1"/>
              <a:t>ve</a:t>
            </a:r>
            <a:r>
              <a:rPr lang="en-US" sz="1200" dirty="0"/>
              <a:t> </a:t>
            </a:r>
            <a:r>
              <a:rPr lang="en-US" sz="1200" dirty="0" err="1"/>
              <a:t>smyslu</a:t>
            </a:r>
            <a:r>
              <a:rPr lang="en-US" sz="1200" dirty="0"/>
              <a:t> </a:t>
            </a:r>
            <a:r>
              <a:rPr lang="en-US" sz="1200" dirty="0" err="1"/>
              <a:t>přeneseném</a:t>
            </a:r>
            <a:r>
              <a:rPr lang="en-US" sz="1200" dirty="0"/>
              <a:t>. </a:t>
            </a:r>
            <a:r>
              <a:rPr lang="en-US" sz="1200" dirty="0" err="1"/>
              <a:t>Totéž</a:t>
            </a:r>
            <a:r>
              <a:rPr lang="en-US" sz="1200" dirty="0"/>
              <a:t> </a:t>
            </a:r>
            <a:r>
              <a:rPr lang="en-US" sz="1200" dirty="0" err="1"/>
              <a:t>chceme</a:t>
            </a:r>
            <a:r>
              <a:rPr lang="en-US" sz="1200" dirty="0"/>
              <a:t> </a:t>
            </a:r>
            <a:r>
              <a:rPr lang="en-US" sz="1200" dirty="0" err="1"/>
              <a:t>naznačiti</a:t>
            </a:r>
            <a:r>
              <a:rPr lang="en-US" sz="1200" dirty="0"/>
              <a:t> </a:t>
            </a:r>
            <a:r>
              <a:rPr lang="en-US" sz="1200" dirty="0" err="1"/>
              <a:t>slovem</a:t>
            </a:r>
            <a:r>
              <a:rPr lang="en-US" sz="1200" dirty="0"/>
              <a:t> </a:t>
            </a:r>
            <a:r>
              <a:rPr lang="en-US" sz="1200" dirty="0" err="1"/>
              <a:t>ucelenosti</a:t>
            </a:r>
            <a:r>
              <a:rPr lang="en-US" sz="1200" dirty="0"/>
              <a:t>, </a:t>
            </a:r>
            <a:r>
              <a:rPr lang="en-US" sz="1200" dirty="0" err="1"/>
              <a:t>jen</a:t>
            </a:r>
            <a:r>
              <a:rPr lang="en-US" sz="1200" dirty="0"/>
              <a:t> </a:t>
            </a:r>
            <a:r>
              <a:rPr lang="en-US" sz="1200" dirty="0" err="1"/>
              <a:t>že</a:t>
            </a:r>
            <a:r>
              <a:rPr lang="en-US" sz="1200" dirty="0"/>
              <a:t> </a:t>
            </a:r>
            <a:r>
              <a:rPr lang="en-US" sz="1200" dirty="0" err="1"/>
              <a:t>při</a:t>
            </a:r>
            <a:r>
              <a:rPr lang="en-US" sz="1200" dirty="0"/>
              <a:t> </a:t>
            </a:r>
            <a:r>
              <a:rPr lang="en-US" sz="1200" dirty="0" err="1"/>
              <a:t>organismu</a:t>
            </a:r>
            <a:r>
              <a:rPr lang="en-US" sz="1200" dirty="0"/>
              <a:t> </a:t>
            </a:r>
            <a:r>
              <a:rPr lang="en-US" sz="1200" dirty="0" err="1"/>
              <a:t>ještě</a:t>
            </a:r>
            <a:r>
              <a:rPr lang="en-US" sz="1200" dirty="0"/>
              <a:t> </a:t>
            </a:r>
            <a:r>
              <a:rPr lang="en-US" sz="1200" dirty="0" err="1"/>
              <a:t>zdání</a:t>
            </a:r>
            <a:r>
              <a:rPr lang="en-US" sz="1200" dirty="0"/>
              <a:t> </a:t>
            </a:r>
            <a:r>
              <a:rPr lang="en-US" sz="1200" dirty="0" err="1"/>
              <a:t>života</a:t>
            </a:r>
            <a:r>
              <a:rPr lang="en-US" sz="1200" dirty="0"/>
              <a:t> </a:t>
            </a:r>
            <a:r>
              <a:rPr lang="en-US" sz="1200" dirty="0" err="1"/>
              <a:t>přistupuje</a:t>
            </a:r>
            <a:r>
              <a:rPr lang="en-US" sz="1200" dirty="0"/>
              <a:t>. </a:t>
            </a:r>
            <a:r>
              <a:rPr lang="en-US" sz="1200" dirty="0" err="1"/>
              <a:t>Každý</a:t>
            </a:r>
            <a:r>
              <a:rPr lang="en-US" sz="1200" dirty="0"/>
              <a:t> </a:t>
            </a:r>
            <a:r>
              <a:rPr lang="en-US" sz="1200" dirty="0" err="1"/>
              <a:t>orgán</a:t>
            </a:r>
            <a:r>
              <a:rPr lang="en-US" sz="1200" dirty="0"/>
              <a:t> </a:t>
            </a:r>
            <a:r>
              <a:rPr lang="en-US" sz="1200" dirty="0" err="1"/>
              <a:t>má</a:t>
            </a:r>
            <a:r>
              <a:rPr lang="en-US" sz="1200" dirty="0"/>
              <a:t> </a:t>
            </a:r>
            <a:r>
              <a:rPr lang="en-US" sz="1200" dirty="0" err="1"/>
              <a:t>svůj</a:t>
            </a:r>
            <a:r>
              <a:rPr lang="en-US" sz="1200" dirty="0"/>
              <a:t> </a:t>
            </a:r>
            <a:r>
              <a:rPr lang="en-US" sz="1200" dirty="0" err="1"/>
              <a:t>účel</a:t>
            </a:r>
            <a:r>
              <a:rPr lang="en-US" sz="1200" dirty="0"/>
              <a:t>, a </a:t>
            </a:r>
            <a:r>
              <a:rPr lang="en-US" sz="1200" dirty="0" err="1"/>
              <a:t>podobně</a:t>
            </a:r>
            <a:r>
              <a:rPr lang="en-US" sz="1200" dirty="0"/>
              <a:t> v </a:t>
            </a:r>
            <a:r>
              <a:rPr lang="en-US" sz="1200" dirty="0" err="1"/>
              <a:t>uměleckém</a:t>
            </a:r>
            <a:r>
              <a:rPr lang="en-US" sz="1200" dirty="0"/>
              <a:t> </a:t>
            </a:r>
            <a:r>
              <a:rPr lang="en-US" sz="1200" dirty="0" err="1"/>
              <a:t>díle</a:t>
            </a:r>
            <a:r>
              <a:rPr lang="en-US" sz="1200" dirty="0"/>
              <a:t> </a:t>
            </a:r>
            <a:r>
              <a:rPr lang="en-US" sz="1200" dirty="0" err="1"/>
              <a:t>každá</a:t>
            </a:r>
            <a:r>
              <a:rPr lang="en-US" sz="1200" dirty="0"/>
              <a:t> </a:t>
            </a:r>
            <a:r>
              <a:rPr lang="en-US" sz="1200" dirty="0" err="1"/>
              <a:t>složka</a:t>
            </a:r>
            <a:r>
              <a:rPr lang="en-US" sz="1200" dirty="0"/>
              <a:t>, </a:t>
            </a:r>
            <a:r>
              <a:rPr lang="en-US" sz="1200" dirty="0" err="1"/>
              <a:t>nechť</a:t>
            </a:r>
            <a:r>
              <a:rPr lang="en-US" sz="1200" dirty="0"/>
              <a:t> </a:t>
            </a:r>
            <a:r>
              <a:rPr lang="en-US" sz="1200" dirty="0" err="1"/>
              <a:t>bychom</a:t>
            </a:r>
            <a:r>
              <a:rPr lang="en-US" sz="1200" dirty="0"/>
              <a:t> </a:t>
            </a:r>
            <a:r>
              <a:rPr lang="en-US" sz="1200" dirty="0" err="1"/>
              <a:t>její</a:t>
            </a:r>
            <a:r>
              <a:rPr lang="en-US" sz="1200" dirty="0"/>
              <a:t> </a:t>
            </a:r>
            <a:r>
              <a:rPr lang="en-US" sz="1200" dirty="0" err="1"/>
              <a:t>účel</a:t>
            </a:r>
            <a:r>
              <a:rPr lang="en-US" sz="1200" dirty="0"/>
              <a:t>, </a:t>
            </a:r>
            <a:r>
              <a:rPr lang="en-US" sz="1200" dirty="0" err="1"/>
              <a:t>její</a:t>
            </a:r>
            <a:r>
              <a:rPr lang="en-US" sz="1200" dirty="0"/>
              <a:t> „</a:t>
            </a:r>
            <a:r>
              <a:rPr lang="en-US" sz="1200" dirty="0" err="1"/>
              <a:t>rozum</a:t>
            </a:r>
            <a:r>
              <a:rPr lang="en-US" sz="1200" dirty="0"/>
              <a:t>“ </a:t>
            </a:r>
            <a:r>
              <a:rPr lang="en-US" sz="1200" dirty="0" err="1"/>
              <a:t>nemohli</a:t>
            </a:r>
            <a:r>
              <a:rPr lang="en-US" sz="1200" dirty="0"/>
              <a:t> </a:t>
            </a:r>
            <a:r>
              <a:rPr lang="en-US" sz="1200" dirty="0" err="1"/>
              <a:t>určitým</a:t>
            </a:r>
            <a:r>
              <a:rPr lang="en-US" sz="1200" dirty="0"/>
              <a:t> </a:t>
            </a:r>
            <a:r>
              <a:rPr lang="en-US" sz="1200" dirty="0" err="1"/>
              <a:t>slovem</a:t>
            </a:r>
            <a:r>
              <a:rPr lang="en-US" sz="1200" dirty="0"/>
              <a:t> </a:t>
            </a:r>
            <a:r>
              <a:rPr lang="en-US" sz="1200" dirty="0" err="1"/>
              <a:t>uvědomiti</a:t>
            </a:r>
            <a:r>
              <a:rPr lang="en-US" sz="1200" dirty="0"/>
              <a:t>“</a:t>
            </a:r>
          </a:p>
          <a:p>
            <a:pPr lvl="0"/>
            <a:r>
              <a:rPr lang="en-US" sz="1200" dirty="0"/>
              <a:t>„</a:t>
            </a:r>
            <a:r>
              <a:rPr lang="en-US" sz="1200" dirty="0" err="1"/>
              <a:t>Tu</a:t>
            </a:r>
            <a:r>
              <a:rPr lang="en-US" sz="1200" dirty="0"/>
              <a:t> jest </a:t>
            </a:r>
            <a:r>
              <a:rPr lang="en-US" sz="1200" dirty="0" err="1"/>
              <a:t>především</a:t>
            </a:r>
            <a:r>
              <a:rPr lang="en-US" sz="1200" dirty="0"/>
              <a:t> </a:t>
            </a:r>
            <a:r>
              <a:rPr lang="en-US" sz="1200" dirty="0" err="1"/>
              <a:t>děj</a:t>
            </a:r>
            <a:r>
              <a:rPr lang="en-US" sz="1200" dirty="0"/>
              <a:t> </a:t>
            </a:r>
            <a:r>
              <a:rPr lang="en-US" sz="1200" dirty="0" err="1"/>
              <a:t>sám</a:t>
            </a:r>
            <a:r>
              <a:rPr lang="en-US" sz="1200" dirty="0"/>
              <a:t>, </a:t>
            </a:r>
            <a:r>
              <a:rPr lang="en-US" sz="1200" dirty="0" err="1"/>
              <a:t>jakožto</a:t>
            </a:r>
            <a:r>
              <a:rPr lang="en-US" sz="1200" dirty="0"/>
              <a:t> </a:t>
            </a:r>
            <a:r>
              <a:rPr lang="en-US" sz="1200" dirty="0" err="1"/>
              <a:t>řada</a:t>
            </a:r>
            <a:r>
              <a:rPr lang="en-US" sz="1200" dirty="0"/>
              <a:t> </a:t>
            </a:r>
            <a:r>
              <a:rPr lang="en-US" sz="1200" dirty="0" err="1"/>
              <a:t>zjevů</a:t>
            </a:r>
            <a:r>
              <a:rPr lang="en-US" sz="1200" dirty="0"/>
              <a:t> </a:t>
            </a:r>
            <a:r>
              <a:rPr lang="en-US" sz="1200" dirty="0" err="1"/>
              <a:t>způsobených</a:t>
            </a:r>
            <a:r>
              <a:rPr lang="en-US" sz="1200" dirty="0"/>
              <a:t> </a:t>
            </a:r>
            <a:r>
              <a:rPr lang="en-US" sz="1200" dirty="0" err="1"/>
              <a:t>činěním</a:t>
            </a:r>
            <a:r>
              <a:rPr lang="en-US" sz="1200" dirty="0"/>
              <a:t> </a:t>
            </a:r>
            <a:r>
              <a:rPr lang="en-US" sz="1200" dirty="0" err="1"/>
              <a:t>lidským</a:t>
            </a:r>
            <a:r>
              <a:rPr lang="en-US" sz="1200" dirty="0"/>
              <a:t>. </a:t>
            </a:r>
            <a:r>
              <a:rPr lang="en-US" sz="1200" dirty="0" err="1"/>
              <a:t>Pronikavě</a:t>
            </a:r>
            <a:r>
              <a:rPr lang="en-US" sz="1200" dirty="0"/>
              <a:t> </a:t>
            </a:r>
            <a:r>
              <a:rPr lang="en-US" sz="1200" dirty="0" err="1"/>
              <a:t>kouzlí</a:t>
            </a:r>
            <a:r>
              <a:rPr lang="en-US" sz="1200" dirty="0"/>
              <a:t> </a:t>
            </a:r>
            <a:r>
              <a:rPr lang="en-US" sz="1200" dirty="0" err="1"/>
              <a:t>jej</a:t>
            </a:r>
            <a:r>
              <a:rPr lang="en-US" sz="1200" dirty="0"/>
              <a:t> </a:t>
            </a:r>
            <a:r>
              <a:rPr lang="en-US" sz="1200" dirty="0" err="1"/>
              <a:t>básník</a:t>
            </a:r>
            <a:r>
              <a:rPr lang="en-US" sz="1200" dirty="0"/>
              <a:t> </a:t>
            </a:r>
            <a:r>
              <a:rPr lang="en-US" sz="1200" dirty="0" err="1"/>
              <a:t>před</a:t>
            </a:r>
            <a:r>
              <a:rPr lang="en-US" sz="1200" dirty="0"/>
              <a:t> </a:t>
            </a:r>
            <a:r>
              <a:rPr lang="en-US" sz="1200" dirty="0" err="1"/>
              <a:t>nás</a:t>
            </a:r>
            <a:r>
              <a:rPr lang="en-US" sz="1200" dirty="0"/>
              <a:t>, </a:t>
            </a:r>
            <a:r>
              <a:rPr lang="en-US" sz="1200" dirty="0" err="1"/>
              <a:t>tak</a:t>
            </a:r>
            <a:r>
              <a:rPr lang="en-US" sz="1200" dirty="0"/>
              <a:t> </a:t>
            </a:r>
            <a:r>
              <a:rPr lang="en-US" sz="1200" dirty="0" err="1"/>
              <a:t>že</a:t>
            </a:r>
            <a:r>
              <a:rPr lang="en-US" sz="1200" dirty="0"/>
              <a:t> </a:t>
            </a:r>
            <a:r>
              <a:rPr lang="en-US" sz="1200" dirty="0" err="1"/>
              <a:t>zapomínáme</a:t>
            </a:r>
            <a:r>
              <a:rPr lang="en-US" sz="1200" dirty="0"/>
              <a:t> </a:t>
            </a:r>
            <a:r>
              <a:rPr lang="en-US" sz="1200" dirty="0" err="1"/>
              <a:t>zastavovati</a:t>
            </a:r>
            <a:r>
              <a:rPr lang="en-US" sz="1200" dirty="0"/>
              <a:t> se </a:t>
            </a:r>
            <a:r>
              <a:rPr lang="en-US" sz="1200" dirty="0" err="1"/>
              <a:t>na</a:t>
            </a:r>
            <a:r>
              <a:rPr lang="en-US" sz="1200" dirty="0"/>
              <a:t> </a:t>
            </a:r>
            <a:r>
              <a:rPr lang="en-US" sz="1200" dirty="0" err="1"/>
              <a:t>podmínkách</a:t>
            </a:r>
            <a:r>
              <a:rPr lang="en-US" sz="1200" dirty="0"/>
              <a:t> </a:t>
            </a:r>
            <a:r>
              <a:rPr lang="en-US" sz="1200" dirty="0" err="1"/>
              <a:t>krásy</a:t>
            </a:r>
            <a:r>
              <a:rPr lang="en-US" sz="1200" dirty="0"/>
              <a:t>, </a:t>
            </a:r>
            <a:r>
              <a:rPr lang="en-US" sz="1200" dirty="0" err="1"/>
              <a:t>nýbrž</a:t>
            </a:r>
            <a:r>
              <a:rPr lang="en-US" sz="1200" dirty="0"/>
              <a:t> </a:t>
            </a:r>
            <a:r>
              <a:rPr lang="en-US" sz="1200" dirty="0" err="1"/>
              <a:t>vzdáváme</a:t>
            </a:r>
            <a:r>
              <a:rPr lang="en-US" sz="1200" dirty="0"/>
              <a:t> se </a:t>
            </a:r>
            <a:r>
              <a:rPr lang="en-US" sz="1200" dirty="0" err="1"/>
              <a:t>jí</a:t>
            </a:r>
            <a:r>
              <a:rPr lang="en-US" sz="1200" dirty="0"/>
              <a:t>, </a:t>
            </a:r>
            <a:r>
              <a:rPr lang="en-US" sz="1200" dirty="0" err="1"/>
              <a:t>jsouce</a:t>
            </a:r>
            <a:r>
              <a:rPr lang="en-US" sz="1200" dirty="0"/>
              <a:t> </a:t>
            </a:r>
            <a:r>
              <a:rPr lang="en-US" sz="1200" dirty="0" err="1"/>
              <a:t>zajati</a:t>
            </a:r>
            <a:r>
              <a:rPr lang="en-US" sz="1200" dirty="0"/>
              <a:t> </a:t>
            </a:r>
            <a:r>
              <a:rPr lang="en-US" sz="1200" dirty="0" err="1"/>
              <a:t>proudem</a:t>
            </a:r>
            <a:r>
              <a:rPr lang="en-US" sz="1200" dirty="0"/>
              <a:t> </a:t>
            </a:r>
            <a:r>
              <a:rPr lang="en-US" sz="1200" dirty="0" err="1"/>
              <a:t>představ</a:t>
            </a:r>
            <a:r>
              <a:rPr lang="en-US" sz="1200" dirty="0"/>
              <a:t>. </a:t>
            </a:r>
            <a:r>
              <a:rPr lang="en-US" sz="1200" dirty="0" err="1"/>
              <a:t>Každý</a:t>
            </a:r>
            <a:r>
              <a:rPr lang="en-US" sz="1200" dirty="0"/>
              <a:t> </a:t>
            </a:r>
            <a:r>
              <a:rPr lang="en-US" sz="1200" dirty="0" err="1"/>
              <a:t>děj</a:t>
            </a:r>
            <a:r>
              <a:rPr lang="en-US" sz="1200" dirty="0"/>
              <a:t> je </a:t>
            </a:r>
            <a:r>
              <a:rPr lang="en-US" sz="1200" dirty="0" err="1"/>
              <a:t>celek</a:t>
            </a:r>
            <a:r>
              <a:rPr lang="en-US" sz="1200" dirty="0"/>
              <a:t> </a:t>
            </a:r>
            <a:r>
              <a:rPr lang="en-US" sz="1200" dirty="0" err="1"/>
              <a:t>zřetelně</a:t>
            </a:r>
            <a:r>
              <a:rPr lang="en-US" sz="1200" dirty="0"/>
              <a:t> se </a:t>
            </a:r>
            <a:r>
              <a:rPr lang="en-US" sz="1200" dirty="0" err="1"/>
              <a:t>skládající</a:t>
            </a:r>
            <a:r>
              <a:rPr lang="en-US" sz="1200" dirty="0"/>
              <a:t> z </a:t>
            </a:r>
            <a:r>
              <a:rPr lang="en-US" sz="1200" dirty="0" err="1"/>
              <a:t>jiných</a:t>
            </a:r>
            <a:r>
              <a:rPr lang="en-US" sz="1200" dirty="0"/>
              <a:t> </a:t>
            </a:r>
            <a:r>
              <a:rPr lang="en-US" sz="1200" dirty="0" err="1"/>
              <a:t>částí</a:t>
            </a:r>
            <a:r>
              <a:rPr lang="en-US" sz="1200" dirty="0"/>
              <a:t>, </a:t>
            </a:r>
            <a:r>
              <a:rPr lang="en-US" sz="1200" dirty="0" err="1"/>
              <a:t>má</a:t>
            </a:r>
            <a:r>
              <a:rPr lang="en-US" sz="1200" dirty="0"/>
              <a:t> </a:t>
            </a:r>
            <a:r>
              <a:rPr lang="en-US" sz="1200" dirty="0" err="1"/>
              <a:t>průpravný</a:t>
            </a:r>
            <a:r>
              <a:rPr lang="en-US" sz="1200" dirty="0"/>
              <a:t> </a:t>
            </a:r>
            <a:r>
              <a:rPr lang="en-US" sz="1200" dirty="0" err="1"/>
              <a:t>vstup</a:t>
            </a:r>
            <a:r>
              <a:rPr lang="en-US" sz="1200" dirty="0"/>
              <a:t> (</a:t>
            </a:r>
            <a:r>
              <a:rPr lang="en-US" sz="1200" dirty="0" err="1"/>
              <a:t>výklad</a:t>
            </a:r>
            <a:r>
              <a:rPr lang="en-US" sz="1200" dirty="0"/>
              <a:t>), </a:t>
            </a:r>
            <a:r>
              <a:rPr lang="en-US" sz="1200" dirty="0" err="1"/>
              <a:t>stoupání</a:t>
            </a:r>
            <a:r>
              <a:rPr lang="en-US" sz="1200" dirty="0"/>
              <a:t> </a:t>
            </a:r>
            <a:r>
              <a:rPr lang="en-US" sz="1200" dirty="0" err="1"/>
              <a:t>vrchol</a:t>
            </a:r>
            <a:r>
              <a:rPr lang="en-US" sz="1200" dirty="0"/>
              <a:t> </a:t>
            </a:r>
            <a:r>
              <a:rPr lang="en-US" sz="1200" dirty="0" err="1"/>
              <a:t>svůj</a:t>
            </a:r>
            <a:r>
              <a:rPr lang="en-US" sz="1200" dirty="0"/>
              <a:t>, </a:t>
            </a:r>
            <a:r>
              <a:rPr lang="en-US" sz="1200" dirty="0" err="1"/>
              <a:t>obrat</a:t>
            </a:r>
            <a:r>
              <a:rPr lang="en-US" sz="1200" dirty="0"/>
              <a:t> a </a:t>
            </a:r>
            <a:r>
              <a:rPr lang="en-US" sz="1200" dirty="0" err="1"/>
              <a:t>závěr</a:t>
            </a:r>
            <a:r>
              <a:rPr lang="en-US" sz="1200" dirty="0"/>
              <a:t>. </a:t>
            </a:r>
            <a:r>
              <a:rPr lang="en-US" sz="1200" dirty="0" err="1"/>
              <a:t>Děj</a:t>
            </a:r>
            <a:r>
              <a:rPr lang="en-US" sz="1200" dirty="0"/>
              <a:t> </a:t>
            </a:r>
            <a:r>
              <a:rPr lang="en-US" sz="1200" dirty="0" err="1"/>
              <a:t>pak</a:t>
            </a:r>
            <a:r>
              <a:rPr lang="en-US" sz="1200" dirty="0"/>
              <a:t> </a:t>
            </a:r>
            <a:r>
              <a:rPr lang="en-US" sz="1200" dirty="0" err="1"/>
              <a:t>provozen</a:t>
            </a:r>
            <a:r>
              <a:rPr lang="en-US" sz="1200" dirty="0"/>
              <a:t> je </a:t>
            </a:r>
            <a:r>
              <a:rPr lang="en-US" sz="1200" dirty="0" err="1"/>
              <a:t>lidmi</a:t>
            </a:r>
            <a:r>
              <a:rPr lang="en-US" sz="1200" dirty="0"/>
              <a:t>, </a:t>
            </a:r>
            <a:r>
              <a:rPr lang="en-US" sz="1200" dirty="0" err="1"/>
              <a:t>jež</a:t>
            </a:r>
            <a:r>
              <a:rPr lang="en-US" sz="1200" dirty="0"/>
              <a:t> </a:t>
            </a:r>
            <a:r>
              <a:rPr lang="en-US" sz="1200" dirty="0" err="1"/>
              <a:t>básník</a:t>
            </a:r>
            <a:r>
              <a:rPr lang="en-US" sz="1200" dirty="0"/>
              <a:t> </a:t>
            </a:r>
            <a:r>
              <a:rPr lang="en-US" sz="1200" dirty="0" err="1"/>
              <a:t>líčí</a:t>
            </a:r>
            <a:r>
              <a:rPr lang="en-US" sz="1200" dirty="0"/>
              <a:t>, </a:t>
            </a:r>
            <a:r>
              <a:rPr lang="en-US" sz="1200" dirty="0" err="1"/>
              <a:t>postavami</a:t>
            </a:r>
            <a:r>
              <a:rPr lang="en-US" sz="1200" dirty="0"/>
              <a:t>. </a:t>
            </a:r>
            <a:r>
              <a:rPr lang="en-US" sz="1200" dirty="0" err="1"/>
              <a:t>Kdykoli</a:t>
            </a:r>
            <a:r>
              <a:rPr lang="en-US" sz="1200" dirty="0"/>
              <a:t> </a:t>
            </a:r>
            <a:r>
              <a:rPr lang="en-US" sz="1200" dirty="0" err="1"/>
              <a:t>vynikají</a:t>
            </a:r>
            <a:r>
              <a:rPr lang="en-US" sz="1200" dirty="0"/>
              <a:t> </a:t>
            </a:r>
            <a:r>
              <a:rPr lang="en-US" sz="1200" dirty="0" err="1"/>
              <a:t>zvláště</a:t>
            </a:r>
            <a:r>
              <a:rPr lang="en-US" sz="1200" dirty="0"/>
              <a:t> </a:t>
            </a:r>
            <a:r>
              <a:rPr lang="en-US" sz="1200" dirty="0" err="1"/>
              <a:t>silou</a:t>
            </a:r>
            <a:r>
              <a:rPr lang="en-US" sz="1200" dirty="0"/>
              <a:t> a </a:t>
            </a:r>
            <a:r>
              <a:rPr lang="en-US" sz="1200" dirty="0" err="1"/>
              <a:t>důsledností</a:t>
            </a:r>
            <a:r>
              <a:rPr lang="en-US" sz="1200" dirty="0"/>
              <a:t>, </a:t>
            </a:r>
            <a:r>
              <a:rPr lang="en-US" sz="1200" dirty="0" err="1"/>
              <a:t>zoveme</a:t>
            </a:r>
            <a:r>
              <a:rPr lang="en-US" sz="1200" dirty="0"/>
              <a:t> je </a:t>
            </a:r>
            <a:r>
              <a:rPr lang="en-US" sz="1200" dirty="0" err="1"/>
              <a:t>povahami</a:t>
            </a:r>
            <a:r>
              <a:rPr lang="en-US" sz="1200" dirty="0"/>
              <a:t> </a:t>
            </a:r>
            <a:r>
              <a:rPr lang="en-US" sz="1200" dirty="0" err="1"/>
              <a:t>čili</a:t>
            </a:r>
            <a:r>
              <a:rPr lang="en-US" sz="1200" dirty="0"/>
              <a:t> </a:t>
            </a:r>
            <a:r>
              <a:rPr lang="en-US" sz="1200" dirty="0" err="1"/>
              <a:t>charaktery</a:t>
            </a:r>
            <a:r>
              <a:rPr lang="en-US" sz="1200" dirty="0"/>
              <a:t>. </a:t>
            </a:r>
            <a:r>
              <a:rPr lang="en-US" sz="1200" dirty="0" err="1"/>
              <a:t>Děj</a:t>
            </a:r>
            <a:r>
              <a:rPr lang="en-US" sz="1200" dirty="0"/>
              <a:t> a </a:t>
            </a:r>
            <a:r>
              <a:rPr lang="en-US" sz="1200" dirty="0" err="1"/>
              <a:t>postava</a:t>
            </a:r>
            <a:r>
              <a:rPr lang="en-US" sz="1200" dirty="0"/>
              <a:t> </a:t>
            </a:r>
            <a:r>
              <a:rPr lang="en-US" sz="1200" dirty="0" err="1"/>
              <a:t>jsou</a:t>
            </a:r>
            <a:r>
              <a:rPr lang="en-US" sz="1200" dirty="0"/>
              <a:t> </a:t>
            </a:r>
            <a:r>
              <a:rPr lang="en-US" sz="1200" dirty="0" err="1"/>
              <a:t>sdruženy</a:t>
            </a:r>
            <a:r>
              <a:rPr lang="en-US" sz="1200" dirty="0"/>
              <a:t>, a </a:t>
            </a:r>
            <a:r>
              <a:rPr lang="en-US" sz="1200" dirty="0" err="1"/>
              <a:t>sice</a:t>
            </a:r>
            <a:r>
              <a:rPr lang="en-US" sz="1200" dirty="0"/>
              <a:t> </a:t>
            </a:r>
            <a:r>
              <a:rPr lang="en-US" sz="1200" dirty="0" err="1"/>
              <a:t>svazkem</a:t>
            </a:r>
            <a:r>
              <a:rPr lang="en-US" sz="1200" dirty="0"/>
              <a:t> </a:t>
            </a:r>
            <a:r>
              <a:rPr lang="en-US" sz="1200" dirty="0" err="1"/>
              <a:t>příčinnosti</a:t>
            </a:r>
            <a:r>
              <a:rPr lang="en-US" sz="1200" dirty="0"/>
              <a:t> </a:t>
            </a:r>
            <a:r>
              <a:rPr lang="en-US" sz="1200" dirty="0" err="1"/>
              <a:t>obojstranné</a:t>
            </a:r>
            <a:r>
              <a:rPr lang="en-US" sz="1200" dirty="0"/>
              <a:t>; </a:t>
            </a:r>
            <a:r>
              <a:rPr lang="en-US" sz="1200" dirty="0" err="1"/>
              <a:t>jedno</a:t>
            </a:r>
            <a:r>
              <a:rPr lang="en-US" sz="1200" dirty="0"/>
              <a:t> k </a:t>
            </a:r>
            <a:r>
              <a:rPr lang="en-US" sz="1200" dirty="0" err="1"/>
              <a:t>druhému</a:t>
            </a:r>
            <a:r>
              <a:rPr lang="en-US" sz="1200" dirty="0"/>
              <a:t> </a:t>
            </a:r>
            <a:r>
              <a:rPr lang="en-US" sz="1200" dirty="0" err="1"/>
              <a:t>ukazuje</a:t>
            </a:r>
            <a:r>
              <a:rPr lang="en-US" sz="1200" dirty="0"/>
              <a:t>. </a:t>
            </a:r>
            <a:r>
              <a:rPr lang="en-US" sz="1200" dirty="0" err="1"/>
              <a:t>Postava</a:t>
            </a:r>
            <a:r>
              <a:rPr lang="en-US" sz="1200" dirty="0"/>
              <a:t> je </a:t>
            </a:r>
            <a:r>
              <a:rPr lang="en-US" sz="1200" dirty="0" err="1"/>
              <a:t>provoditelem</a:t>
            </a:r>
            <a:r>
              <a:rPr lang="en-US" sz="1200" dirty="0"/>
              <a:t> </a:t>
            </a:r>
            <a:r>
              <a:rPr lang="en-US" sz="1200" dirty="0" err="1"/>
              <a:t>děje</a:t>
            </a:r>
            <a:r>
              <a:rPr lang="en-US" sz="1200" dirty="0"/>
              <a:t>, </a:t>
            </a:r>
            <a:r>
              <a:rPr lang="en-US" sz="1200" dirty="0" err="1"/>
              <a:t>děj</a:t>
            </a:r>
            <a:r>
              <a:rPr lang="en-US" sz="1200" dirty="0"/>
              <a:t> </a:t>
            </a:r>
            <a:r>
              <a:rPr lang="en-US" sz="1200" dirty="0" err="1"/>
              <a:t>průkazem</a:t>
            </a:r>
            <a:r>
              <a:rPr lang="en-US" sz="1200" dirty="0"/>
              <a:t> </a:t>
            </a:r>
            <a:r>
              <a:rPr lang="en-US" sz="1200" dirty="0" err="1"/>
              <a:t>postavy</a:t>
            </a:r>
            <a:r>
              <a:rPr lang="en-US" sz="1200" dirty="0"/>
              <a:t>. </a:t>
            </a:r>
            <a:r>
              <a:rPr lang="en-US" sz="1200" dirty="0" err="1"/>
              <a:t>Někdy</a:t>
            </a:r>
            <a:r>
              <a:rPr lang="en-US" sz="1200" dirty="0"/>
              <a:t> </a:t>
            </a:r>
            <a:r>
              <a:rPr lang="en-US" sz="1200" dirty="0" err="1"/>
              <a:t>spadá</a:t>
            </a:r>
            <a:r>
              <a:rPr lang="en-US" sz="1200" dirty="0"/>
              <a:t> </a:t>
            </a:r>
            <a:r>
              <a:rPr lang="en-US" sz="1200" dirty="0" err="1"/>
              <a:t>váha</a:t>
            </a:r>
            <a:r>
              <a:rPr lang="en-US" sz="1200" dirty="0"/>
              <a:t> </a:t>
            </a:r>
            <a:r>
              <a:rPr lang="en-US" sz="1200" dirty="0" err="1"/>
              <a:t>na</a:t>
            </a:r>
            <a:r>
              <a:rPr lang="en-US" sz="1200" dirty="0"/>
              <a:t> </a:t>
            </a:r>
            <a:r>
              <a:rPr lang="en-US" sz="1200" dirty="0" err="1"/>
              <a:t>děj</a:t>
            </a:r>
            <a:r>
              <a:rPr lang="en-US" sz="1200" dirty="0"/>
              <a:t> […] </a:t>
            </a:r>
            <a:r>
              <a:rPr lang="en-US" sz="1200" dirty="0" err="1"/>
              <a:t>jindy</a:t>
            </a:r>
            <a:r>
              <a:rPr lang="en-US" sz="1200" dirty="0"/>
              <a:t> </a:t>
            </a:r>
            <a:r>
              <a:rPr lang="en-US" sz="1200" dirty="0" err="1"/>
              <a:t>naopak</a:t>
            </a:r>
            <a:r>
              <a:rPr lang="en-US" sz="1200" dirty="0"/>
              <a:t>, </a:t>
            </a:r>
            <a:r>
              <a:rPr lang="en-US" sz="1200" dirty="0" err="1"/>
              <a:t>postavy</a:t>
            </a:r>
            <a:r>
              <a:rPr lang="en-US" sz="1200" dirty="0"/>
              <a:t> </a:t>
            </a:r>
            <a:r>
              <a:rPr lang="en-US" sz="1200" dirty="0" err="1"/>
              <a:t>jsou</a:t>
            </a:r>
            <a:r>
              <a:rPr lang="en-US" sz="1200" dirty="0"/>
              <a:t> </a:t>
            </a:r>
            <a:r>
              <a:rPr lang="en-US" sz="1200" dirty="0" err="1"/>
              <a:t>prius</a:t>
            </a:r>
            <a:r>
              <a:rPr lang="en-US" sz="1200" dirty="0"/>
              <a:t> […] </a:t>
            </a:r>
            <a:r>
              <a:rPr lang="en-US" sz="1200" dirty="0" err="1"/>
              <a:t>Obojí</a:t>
            </a:r>
            <a:r>
              <a:rPr lang="en-US" sz="1200" dirty="0"/>
              <a:t> jest </a:t>
            </a:r>
            <a:r>
              <a:rPr lang="en-US" sz="1200" dirty="0" err="1"/>
              <a:t>zdání</a:t>
            </a:r>
            <a:r>
              <a:rPr lang="en-US" sz="1200" dirty="0"/>
              <a:t>; </a:t>
            </a:r>
            <a:r>
              <a:rPr lang="en-US" sz="1200" dirty="0" err="1"/>
              <a:t>jako</a:t>
            </a:r>
            <a:r>
              <a:rPr lang="en-US" sz="1200" dirty="0"/>
              <a:t> z </a:t>
            </a:r>
            <a:r>
              <a:rPr lang="en-US" sz="1200" dirty="0" err="1"/>
              <a:t>děje</a:t>
            </a:r>
            <a:r>
              <a:rPr lang="en-US" sz="1200" dirty="0"/>
              <a:t> </a:t>
            </a:r>
            <a:r>
              <a:rPr lang="en-US" sz="1200" dirty="0" err="1"/>
              <a:t>neplynou</a:t>
            </a:r>
            <a:r>
              <a:rPr lang="en-US" sz="1200" dirty="0"/>
              <a:t> </a:t>
            </a:r>
            <a:r>
              <a:rPr lang="en-US" sz="1200" dirty="0" err="1"/>
              <a:t>postavy</a:t>
            </a:r>
            <a:r>
              <a:rPr lang="en-US" sz="1200" dirty="0"/>
              <a:t>, </a:t>
            </a:r>
            <a:r>
              <a:rPr lang="en-US" sz="1200" dirty="0" err="1"/>
              <a:t>tak</a:t>
            </a:r>
            <a:r>
              <a:rPr lang="en-US" sz="1200" dirty="0"/>
              <a:t> </a:t>
            </a:r>
            <a:r>
              <a:rPr lang="en-US" sz="1200" dirty="0" err="1"/>
              <a:t>ani</a:t>
            </a:r>
            <a:r>
              <a:rPr lang="en-US" sz="1200" dirty="0"/>
              <a:t> z </a:t>
            </a:r>
            <a:r>
              <a:rPr lang="en-US" sz="1200" dirty="0" err="1"/>
              <a:t>postav</a:t>
            </a:r>
            <a:r>
              <a:rPr lang="en-US" sz="1200" dirty="0"/>
              <a:t> </a:t>
            </a:r>
            <a:r>
              <a:rPr lang="en-US" sz="1200" dirty="0" err="1"/>
              <a:t>děje</a:t>
            </a:r>
            <a:r>
              <a:rPr lang="en-US" sz="1200" dirty="0"/>
              <a:t>“</a:t>
            </a:r>
          </a:p>
          <a:p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316084434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k</a:t>
            </a:r>
            <a:r>
              <a:rPr lang="en-US" dirty="0" err="1" smtClean="0"/>
              <a:t>ategorie</a:t>
            </a:r>
            <a:r>
              <a:rPr lang="en-US" dirty="0" smtClean="0"/>
              <a:t> a </a:t>
            </a:r>
            <a:r>
              <a:rPr lang="en-US" dirty="0" err="1" smtClean="0"/>
              <a:t>termíny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Aristotelés: DĚJ </a:t>
            </a:r>
            <a:r>
              <a:rPr lang="en-US" dirty="0"/>
              <a:t>– POVAHY – MYŠLENÍ – MLUVA – VÝPRAVA – HUDBA)</a:t>
            </a:r>
          </a:p>
          <a:p>
            <a:pPr lvl="0"/>
            <a:r>
              <a:rPr lang="en-US" dirty="0"/>
              <a:t>DĚJ</a:t>
            </a:r>
          </a:p>
          <a:p>
            <a:pPr lvl="0"/>
            <a:r>
              <a:rPr lang="en-US" dirty="0"/>
              <a:t>POSTAVA</a:t>
            </a:r>
          </a:p>
          <a:p>
            <a:pPr lvl="0"/>
            <a:r>
              <a:rPr lang="en-US" dirty="0"/>
              <a:t>PROSTOR</a:t>
            </a:r>
          </a:p>
          <a:p>
            <a:pPr lvl="0"/>
            <a:r>
              <a:rPr lang="en-US" dirty="0"/>
              <a:t>ČAS</a:t>
            </a:r>
          </a:p>
          <a:p>
            <a:pPr lvl="0"/>
            <a:r>
              <a:rPr lang="en-US" dirty="0"/>
              <a:t>VYPRÁVĚNÍ</a:t>
            </a:r>
          </a:p>
          <a:p>
            <a:pPr lvl="0"/>
            <a:r>
              <a:rPr lang="en-US" dirty="0"/>
              <a:t>PŘÍBĚH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29389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</a:t>
            </a:r>
            <a:r>
              <a:rPr lang="en-US" dirty="0" err="1" smtClean="0"/>
              <a:t>radice</a:t>
            </a:r>
            <a:r>
              <a:rPr lang="en-US" dirty="0" smtClean="0"/>
              <a:t> </a:t>
            </a:r>
            <a:r>
              <a:rPr lang="en-US" dirty="0" err="1" smtClean="0"/>
              <a:t>rétoriky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err="1" smtClean="0"/>
              <a:t>rétorika</a:t>
            </a:r>
            <a:endParaRPr lang="en-US" b="1" dirty="0" smtClean="0"/>
          </a:p>
          <a:p>
            <a:endParaRPr lang="en-US" b="1" dirty="0" smtClean="0"/>
          </a:p>
          <a:p>
            <a:r>
              <a:rPr lang="en-US" dirty="0" err="1" smtClean="0"/>
              <a:t>praktické</a:t>
            </a:r>
            <a:r>
              <a:rPr lang="en-US" dirty="0" smtClean="0"/>
              <a:t> </a:t>
            </a:r>
            <a:r>
              <a:rPr lang="en-US" dirty="0" err="1" smtClean="0"/>
              <a:t>řečnictví</a:t>
            </a:r>
            <a:r>
              <a:rPr lang="en-US" dirty="0" smtClean="0"/>
              <a:t> - </a:t>
            </a:r>
            <a:r>
              <a:rPr lang="en-US" u="sng" dirty="0" err="1"/>
              <a:t>umění</a:t>
            </a:r>
            <a:r>
              <a:rPr lang="en-US" dirty="0"/>
              <a:t> vest </a:t>
            </a:r>
            <a:r>
              <a:rPr lang="en-US" dirty="0" err="1"/>
              <a:t>rozhovor</a:t>
            </a:r>
            <a:r>
              <a:rPr lang="en-US" dirty="0"/>
              <a:t> </a:t>
            </a:r>
            <a:endParaRPr lang="en-US" dirty="0" smtClean="0"/>
          </a:p>
          <a:p>
            <a:pPr lvl="0"/>
            <a:r>
              <a:rPr lang="en-US" u="sng" dirty="0" err="1" smtClean="0"/>
              <a:t>umění</a:t>
            </a:r>
            <a:r>
              <a:rPr lang="en-US" dirty="0"/>
              <a:t>, </a:t>
            </a:r>
            <a:r>
              <a:rPr lang="en-US" dirty="0" err="1"/>
              <a:t>které</a:t>
            </a:r>
            <a:r>
              <a:rPr lang="en-US" dirty="0"/>
              <a:t> </a:t>
            </a:r>
            <a:r>
              <a:rPr lang="en-US" dirty="0" err="1"/>
              <a:t>řečníkovi</a:t>
            </a:r>
            <a:r>
              <a:rPr lang="en-US" dirty="0"/>
              <a:t> </a:t>
            </a:r>
            <a:r>
              <a:rPr lang="en-US" dirty="0" err="1"/>
              <a:t>umožňuje</a:t>
            </a:r>
            <a:r>
              <a:rPr lang="en-US" dirty="0"/>
              <a:t> </a:t>
            </a:r>
            <a:r>
              <a:rPr lang="en-US" dirty="0" err="1"/>
              <a:t>informovat</a:t>
            </a:r>
            <a:r>
              <a:rPr lang="en-US" dirty="0"/>
              <a:t>, </a:t>
            </a:r>
            <a:r>
              <a:rPr lang="en-US" dirty="0" err="1"/>
              <a:t>přesvědčovat</a:t>
            </a:r>
            <a:r>
              <a:rPr lang="en-US" dirty="0"/>
              <a:t> </a:t>
            </a:r>
            <a:r>
              <a:rPr lang="en-US" dirty="0" err="1"/>
              <a:t>či</a:t>
            </a:r>
            <a:r>
              <a:rPr lang="en-US" dirty="0"/>
              <a:t> </a:t>
            </a:r>
            <a:r>
              <a:rPr lang="en-US" dirty="0" err="1"/>
              <a:t>motivovat</a:t>
            </a:r>
            <a:r>
              <a:rPr lang="en-US" dirty="0"/>
              <a:t> </a:t>
            </a:r>
            <a:r>
              <a:rPr lang="en-US" dirty="0" err="1"/>
              <a:t>posluchače</a:t>
            </a:r>
            <a:r>
              <a:rPr lang="en-US" dirty="0"/>
              <a:t> v </a:t>
            </a:r>
            <a:r>
              <a:rPr lang="en-US" dirty="0" err="1"/>
              <a:t>konkrétní</a:t>
            </a:r>
            <a:r>
              <a:rPr lang="en-US" dirty="0"/>
              <a:t> </a:t>
            </a:r>
            <a:r>
              <a:rPr lang="en-US" dirty="0" err="1"/>
              <a:t>specifické</a:t>
            </a:r>
            <a:r>
              <a:rPr lang="en-US" dirty="0"/>
              <a:t> </a:t>
            </a:r>
            <a:r>
              <a:rPr lang="en-US" dirty="0" err="1" smtClean="0"/>
              <a:t>situaci</a:t>
            </a:r>
            <a:endParaRPr lang="en-US" dirty="0" smtClean="0"/>
          </a:p>
          <a:p>
            <a:r>
              <a:rPr lang="en-US" dirty="0" err="1" smtClean="0"/>
              <a:t>teorie</a:t>
            </a:r>
            <a:r>
              <a:rPr lang="en-US" dirty="0" smtClean="0"/>
              <a:t> </a:t>
            </a:r>
            <a:r>
              <a:rPr lang="en-US" dirty="0" err="1"/>
              <a:t>řečnické</a:t>
            </a:r>
            <a:r>
              <a:rPr lang="en-US" dirty="0"/>
              <a:t> </a:t>
            </a:r>
            <a:r>
              <a:rPr lang="en-US" dirty="0" err="1"/>
              <a:t>stylizace</a:t>
            </a:r>
            <a:r>
              <a:rPr lang="en-US" dirty="0"/>
              <a:t> a </a:t>
            </a:r>
            <a:r>
              <a:rPr lang="en-US" dirty="0" err="1" smtClean="0"/>
              <a:t>argumentace</a:t>
            </a:r>
            <a:endParaRPr lang="en-US" dirty="0" smtClean="0"/>
          </a:p>
          <a:p>
            <a:r>
              <a:rPr lang="en-US" dirty="0" err="1" smtClean="0"/>
              <a:t>ustálený</a:t>
            </a:r>
            <a:r>
              <a:rPr lang="en-US" dirty="0" smtClean="0"/>
              <a:t> </a:t>
            </a:r>
            <a:r>
              <a:rPr lang="en-US" dirty="0" err="1"/>
              <a:t>způsob</a:t>
            </a:r>
            <a:r>
              <a:rPr lang="en-US" dirty="0"/>
              <a:t> </a:t>
            </a:r>
            <a:r>
              <a:rPr lang="en-US" dirty="0" err="1"/>
              <a:t>veřejného</a:t>
            </a:r>
            <a:r>
              <a:rPr lang="en-US" dirty="0"/>
              <a:t> </a:t>
            </a:r>
            <a:r>
              <a:rPr lang="en-US" dirty="0" err="1" smtClean="0"/>
              <a:t>vyjadřování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06121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</a:t>
            </a:r>
            <a:r>
              <a:rPr lang="en-US" dirty="0" err="1" smtClean="0"/>
              <a:t>radice</a:t>
            </a:r>
            <a:r>
              <a:rPr lang="en-US" dirty="0" smtClean="0"/>
              <a:t> </a:t>
            </a:r>
            <a:r>
              <a:rPr lang="en-US" dirty="0" err="1" smtClean="0"/>
              <a:t>rétoriky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lvl="0" indent="0">
              <a:buNone/>
            </a:pPr>
            <a:r>
              <a:rPr lang="en-US" b="1" dirty="0"/>
              <a:t>PLATÓN</a:t>
            </a:r>
          </a:p>
          <a:p>
            <a:pPr lvl="1"/>
            <a:r>
              <a:rPr lang="en-US" dirty="0" err="1"/>
              <a:t>sókratovský</a:t>
            </a:r>
            <a:r>
              <a:rPr lang="en-US" dirty="0"/>
              <a:t> dialog vs. </a:t>
            </a:r>
            <a:r>
              <a:rPr lang="en-US" dirty="0" err="1"/>
              <a:t>rétorika</a:t>
            </a:r>
            <a:r>
              <a:rPr lang="en-US" dirty="0"/>
              <a:t> (</a:t>
            </a:r>
            <a:r>
              <a:rPr lang="en-US" dirty="0" err="1"/>
              <a:t>sofistika</a:t>
            </a:r>
            <a:r>
              <a:rPr lang="en-US" dirty="0"/>
              <a:t> – </a:t>
            </a:r>
            <a:r>
              <a:rPr lang="en-US" dirty="0" err="1"/>
              <a:t>činění</a:t>
            </a:r>
            <a:r>
              <a:rPr lang="en-US" dirty="0"/>
              <a:t> </a:t>
            </a:r>
            <a:r>
              <a:rPr lang="en-US" dirty="0" err="1"/>
              <a:t>slabšího</a:t>
            </a:r>
            <a:r>
              <a:rPr lang="en-US" dirty="0"/>
              <a:t> </a:t>
            </a:r>
            <a:r>
              <a:rPr lang="en-US" dirty="0" err="1"/>
              <a:t>důvodu</a:t>
            </a:r>
            <a:r>
              <a:rPr lang="en-US" dirty="0"/>
              <a:t> </a:t>
            </a:r>
            <a:r>
              <a:rPr lang="en-US" dirty="0" err="1"/>
              <a:t>silnějším</a:t>
            </a:r>
            <a:r>
              <a:rPr lang="en-US" dirty="0"/>
              <a:t>)</a:t>
            </a:r>
          </a:p>
          <a:p>
            <a:pPr marL="0" lvl="0" indent="0">
              <a:buNone/>
            </a:pPr>
            <a:r>
              <a:rPr lang="en-US" b="1" dirty="0"/>
              <a:t>ARISTOTELÉS</a:t>
            </a:r>
          </a:p>
          <a:p>
            <a:pPr lvl="1"/>
            <a:r>
              <a:rPr lang="en-US" dirty="0" err="1"/>
              <a:t>rétorika</a:t>
            </a:r>
            <a:r>
              <a:rPr lang="en-US" dirty="0"/>
              <a:t> je </a:t>
            </a:r>
            <a:r>
              <a:rPr lang="en-US" dirty="0" err="1"/>
              <a:t>protikladem</a:t>
            </a:r>
            <a:r>
              <a:rPr lang="en-US" dirty="0"/>
              <a:t> </a:t>
            </a:r>
            <a:r>
              <a:rPr lang="en-US" dirty="0" err="1"/>
              <a:t>logiky</a:t>
            </a:r>
            <a:r>
              <a:rPr lang="en-US" dirty="0"/>
              <a:t> a </a:t>
            </a:r>
            <a:r>
              <a:rPr lang="en-US" dirty="0" err="1"/>
              <a:t>politiky</a:t>
            </a:r>
            <a:endParaRPr lang="en-US" dirty="0"/>
          </a:p>
          <a:p>
            <a:pPr lvl="1"/>
            <a:r>
              <a:rPr lang="en-US" dirty="0" err="1"/>
              <a:t>podle</a:t>
            </a:r>
            <a:r>
              <a:rPr lang="en-US" dirty="0"/>
              <a:t> </a:t>
            </a:r>
            <a:r>
              <a:rPr lang="en-US" dirty="0" err="1"/>
              <a:t>Aristotela</a:t>
            </a:r>
            <a:r>
              <a:rPr lang="en-US" dirty="0"/>
              <a:t> </a:t>
            </a:r>
            <a:r>
              <a:rPr lang="en-US" dirty="0" err="1"/>
              <a:t>rétorika</a:t>
            </a:r>
            <a:r>
              <a:rPr lang="en-US" dirty="0"/>
              <a:t> </a:t>
            </a:r>
            <a:r>
              <a:rPr lang="en-US" dirty="0" err="1"/>
              <a:t>souvisí</a:t>
            </a:r>
            <a:r>
              <a:rPr lang="en-US" dirty="0"/>
              <a:t> s logos, pathos, ethos</a:t>
            </a:r>
          </a:p>
          <a:p>
            <a:pPr lvl="1"/>
            <a:r>
              <a:rPr lang="en-US" dirty="0" err="1"/>
              <a:t>rétorika</a:t>
            </a:r>
            <a:r>
              <a:rPr lang="en-US" dirty="0"/>
              <a:t> vs. </a:t>
            </a:r>
            <a:r>
              <a:rPr lang="en-US" dirty="0" err="1" smtClean="0"/>
              <a:t>dialektika</a:t>
            </a:r>
            <a:r>
              <a:rPr lang="en-US" dirty="0" smtClean="0"/>
              <a:t>, </a:t>
            </a:r>
            <a:r>
              <a:rPr lang="en-US" dirty="0" err="1"/>
              <a:t>p</a:t>
            </a:r>
            <a:r>
              <a:rPr lang="en-US" dirty="0" err="1" smtClean="0"/>
              <a:t>ostup</a:t>
            </a:r>
            <a:r>
              <a:rPr lang="en-US" dirty="0" smtClean="0"/>
              <a:t> </a:t>
            </a:r>
            <a:r>
              <a:rPr lang="en-US" dirty="0" err="1"/>
              <a:t>tvorby</a:t>
            </a:r>
            <a:r>
              <a:rPr lang="en-US" dirty="0"/>
              <a:t> </a:t>
            </a:r>
            <a:r>
              <a:rPr lang="en-US" dirty="0" err="1"/>
              <a:t>řečnických</a:t>
            </a:r>
            <a:r>
              <a:rPr lang="en-US" dirty="0"/>
              <a:t> </a:t>
            </a:r>
            <a:r>
              <a:rPr lang="en-US" dirty="0" err="1"/>
              <a:t>děl</a:t>
            </a:r>
            <a:endParaRPr lang="en-US" dirty="0"/>
          </a:p>
          <a:p>
            <a:pPr lvl="0"/>
            <a:r>
              <a:rPr lang="en-US" dirty="0"/>
              <a:t>1. </a:t>
            </a:r>
            <a:r>
              <a:rPr lang="en-US" dirty="0" err="1"/>
              <a:t>inventio</a:t>
            </a:r>
            <a:r>
              <a:rPr lang="en-US" dirty="0"/>
              <a:t> = </a:t>
            </a:r>
            <a:r>
              <a:rPr lang="en-US" dirty="0" err="1"/>
              <a:t>nalezení</a:t>
            </a:r>
            <a:r>
              <a:rPr lang="en-US" dirty="0"/>
              <a:t> </a:t>
            </a:r>
            <a:r>
              <a:rPr lang="en-US" dirty="0" err="1"/>
              <a:t>látky</a:t>
            </a:r>
            <a:r>
              <a:rPr lang="en-US" dirty="0"/>
              <a:t> </a:t>
            </a:r>
            <a:r>
              <a:rPr lang="en-US" dirty="0" err="1"/>
              <a:t>či</a:t>
            </a:r>
            <a:r>
              <a:rPr lang="en-US" dirty="0"/>
              <a:t> </a:t>
            </a:r>
            <a:r>
              <a:rPr lang="en-US" dirty="0" err="1"/>
              <a:t>tématu</a:t>
            </a:r>
            <a:r>
              <a:rPr lang="en-US" dirty="0"/>
              <a:t> </a:t>
            </a:r>
            <a:r>
              <a:rPr lang="en-US" dirty="0" err="1"/>
              <a:t>řeči</a:t>
            </a:r>
            <a:endParaRPr lang="en-US" dirty="0"/>
          </a:p>
          <a:p>
            <a:pPr lvl="0"/>
            <a:r>
              <a:rPr lang="en-US" dirty="0"/>
              <a:t>2. </a:t>
            </a:r>
            <a:r>
              <a:rPr lang="en-US" dirty="0" err="1"/>
              <a:t>dispositio</a:t>
            </a:r>
            <a:r>
              <a:rPr lang="en-US" dirty="0"/>
              <a:t> = </a:t>
            </a:r>
            <a:r>
              <a:rPr lang="en-US" dirty="0" err="1"/>
              <a:t>uspořádání</a:t>
            </a:r>
            <a:r>
              <a:rPr lang="en-US" dirty="0"/>
              <a:t> a </a:t>
            </a:r>
            <a:r>
              <a:rPr lang="en-US" dirty="0" err="1"/>
              <a:t>strukturalizace</a:t>
            </a:r>
            <a:r>
              <a:rPr lang="en-US" dirty="0"/>
              <a:t> </a:t>
            </a:r>
            <a:r>
              <a:rPr lang="en-US" dirty="0" err="1"/>
              <a:t>té</a:t>
            </a:r>
            <a:r>
              <a:rPr lang="en-US" dirty="0"/>
              <a:t> </a:t>
            </a:r>
            <a:r>
              <a:rPr lang="en-US" dirty="0" err="1"/>
              <a:t>látky</a:t>
            </a:r>
            <a:endParaRPr lang="en-US" dirty="0"/>
          </a:p>
          <a:p>
            <a:pPr lvl="0"/>
            <a:r>
              <a:rPr lang="en-US" dirty="0"/>
              <a:t>3. </a:t>
            </a:r>
            <a:r>
              <a:rPr lang="en-US" dirty="0" err="1"/>
              <a:t>elocutio</a:t>
            </a:r>
            <a:r>
              <a:rPr lang="en-US" dirty="0"/>
              <a:t> = </a:t>
            </a:r>
            <a:r>
              <a:rPr lang="en-US" dirty="0" err="1"/>
              <a:t>nalezení</a:t>
            </a:r>
            <a:r>
              <a:rPr lang="en-US" dirty="0"/>
              <a:t> </a:t>
            </a:r>
            <a:r>
              <a:rPr lang="en-US" dirty="0" err="1"/>
              <a:t>výrazu</a:t>
            </a:r>
            <a:r>
              <a:rPr lang="en-US" dirty="0"/>
              <a:t> a </a:t>
            </a:r>
            <a:r>
              <a:rPr lang="en-US" dirty="0" err="1"/>
              <a:t>formy</a:t>
            </a:r>
            <a:r>
              <a:rPr lang="en-US" dirty="0"/>
              <a:t>, v </a:t>
            </a:r>
            <a:r>
              <a:rPr lang="en-US" dirty="0" err="1"/>
              <a:t>nichž</a:t>
            </a:r>
            <a:r>
              <a:rPr lang="en-US" dirty="0"/>
              <a:t> </a:t>
            </a:r>
            <a:r>
              <a:rPr lang="en-US" dirty="0" err="1"/>
              <a:t>bude</a:t>
            </a:r>
            <a:r>
              <a:rPr lang="en-US" dirty="0"/>
              <a:t> </a:t>
            </a:r>
            <a:r>
              <a:rPr lang="en-US" dirty="0" err="1"/>
              <a:t>řeč</a:t>
            </a:r>
            <a:r>
              <a:rPr lang="en-US" dirty="0"/>
              <a:t> </a:t>
            </a:r>
            <a:r>
              <a:rPr lang="en-US" dirty="0" err="1"/>
              <a:t>pronesena</a:t>
            </a:r>
            <a:endParaRPr lang="en-US" dirty="0"/>
          </a:p>
          <a:p>
            <a:pPr lvl="0"/>
            <a:r>
              <a:rPr lang="en-US" dirty="0"/>
              <a:t>4. </a:t>
            </a:r>
            <a:r>
              <a:rPr lang="en-US" dirty="0" err="1"/>
              <a:t>memoria</a:t>
            </a:r>
            <a:r>
              <a:rPr lang="en-US" dirty="0"/>
              <a:t> = </a:t>
            </a:r>
            <a:r>
              <a:rPr lang="en-US" dirty="0" err="1"/>
              <a:t>zapamatování</a:t>
            </a:r>
            <a:r>
              <a:rPr lang="en-US" dirty="0"/>
              <a:t> </a:t>
            </a:r>
            <a:r>
              <a:rPr lang="en-US" dirty="0" err="1"/>
              <a:t>si</a:t>
            </a:r>
            <a:r>
              <a:rPr lang="en-US" dirty="0"/>
              <a:t> </a:t>
            </a:r>
            <a:r>
              <a:rPr lang="en-US" dirty="0" err="1"/>
              <a:t>připravené</a:t>
            </a:r>
            <a:r>
              <a:rPr lang="en-US" dirty="0"/>
              <a:t> </a:t>
            </a:r>
            <a:r>
              <a:rPr lang="en-US" dirty="0" err="1"/>
              <a:t>řeči</a:t>
            </a:r>
            <a:r>
              <a:rPr lang="en-US" dirty="0"/>
              <a:t>, </a:t>
            </a:r>
            <a:r>
              <a:rPr lang="en-US" dirty="0" err="1"/>
              <a:t>uložení</a:t>
            </a:r>
            <a:r>
              <a:rPr lang="en-US" dirty="0"/>
              <a:t> </a:t>
            </a:r>
            <a:r>
              <a:rPr lang="en-US" dirty="0" err="1"/>
              <a:t>si</a:t>
            </a:r>
            <a:r>
              <a:rPr lang="en-US" dirty="0"/>
              <a:t> do </a:t>
            </a:r>
            <a:r>
              <a:rPr lang="en-US" dirty="0" err="1"/>
              <a:t>paměti</a:t>
            </a:r>
            <a:endParaRPr lang="en-US" dirty="0"/>
          </a:p>
          <a:p>
            <a:pPr lvl="0"/>
            <a:r>
              <a:rPr lang="en-US" dirty="0"/>
              <a:t>5. </a:t>
            </a:r>
            <a:r>
              <a:rPr lang="en-US" dirty="0" err="1"/>
              <a:t>actio</a:t>
            </a:r>
            <a:r>
              <a:rPr lang="en-US" dirty="0"/>
              <a:t> = </a:t>
            </a:r>
            <a:r>
              <a:rPr lang="en-US" dirty="0" err="1"/>
              <a:t>samotný</a:t>
            </a:r>
            <a:r>
              <a:rPr lang="en-US" dirty="0"/>
              <a:t> </a:t>
            </a:r>
            <a:r>
              <a:rPr lang="en-US" dirty="0" err="1"/>
              <a:t>přednes</a:t>
            </a:r>
            <a:r>
              <a:rPr lang="en-US" dirty="0"/>
              <a:t>, </a:t>
            </a:r>
            <a:r>
              <a:rPr lang="en-US" dirty="0" err="1"/>
              <a:t>výstup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79166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</a:t>
            </a:r>
            <a:r>
              <a:rPr lang="en-US" dirty="0" err="1" smtClean="0"/>
              <a:t>radice</a:t>
            </a:r>
            <a:r>
              <a:rPr lang="en-US" dirty="0" smtClean="0"/>
              <a:t> </a:t>
            </a:r>
            <a:r>
              <a:rPr lang="en-US" dirty="0" err="1" smtClean="0"/>
              <a:t>rétoriky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 smtClean="0"/>
              <a:t>CICERO</a:t>
            </a:r>
          </a:p>
          <a:p>
            <a:pPr lvl="0"/>
            <a:endParaRPr lang="en-US" dirty="0"/>
          </a:p>
          <a:p>
            <a:pPr lvl="1"/>
            <a:r>
              <a:rPr lang="en-US" dirty="0" err="1"/>
              <a:t>z</a:t>
            </a:r>
            <a:r>
              <a:rPr lang="en-US" dirty="0" err="1" smtClean="0"/>
              <a:t>důrazňoval</a:t>
            </a:r>
            <a:r>
              <a:rPr lang="en-US" dirty="0" smtClean="0"/>
              <a:t> </a:t>
            </a:r>
            <a:r>
              <a:rPr lang="en-US" dirty="0" err="1" smtClean="0"/>
              <a:t>důležitost</a:t>
            </a:r>
            <a:r>
              <a:rPr lang="en-US" dirty="0" smtClean="0"/>
              <a:t> </a:t>
            </a:r>
            <a:r>
              <a:rPr lang="en-US" dirty="0" err="1" smtClean="0"/>
              <a:t>všech</a:t>
            </a:r>
            <a:r>
              <a:rPr lang="en-US" dirty="0" smtClean="0"/>
              <a:t> </a:t>
            </a:r>
            <a:r>
              <a:rPr lang="en-US" dirty="0" err="1" smtClean="0"/>
              <a:t>složek</a:t>
            </a:r>
            <a:r>
              <a:rPr lang="en-US" dirty="0" smtClean="0"/>
              <a:t> </a:t>
            </a:r>
            <a:r>
              <a:rPr lang="en-US" dirty="0" err="1" smtClean="0"/>
              <a:t>promluvy</a:t>
            </a:r>
            <a:r>
              <a:rPr lang="en-US" dirty="0" smtClean="0"/>
              <a:t> </a:t>
            </a:r>
            <a:endParaRPr lang="en-US" dirty="0" smtClean="0"/>
          </a:p>
          <a:p>
            <a:pPr lvl="1"/>
            <a:endParaRPr lang="en-US" dirty="0" smtClean="0"/>
          </a:p>
          <a:p>
            <a:pPr lvl="1"/>
            <a:r>
              <a:rPr lang="en-US" dirty="0" err="1"/>
              <a:t>r</a:t>
            </a:r>
            <a:r>
              <a:rPr lang="en-US" dirty="0" err="1" smtClean="0"/>
              <a:t>étor</a:t>
            </a:r>
            <a:r>
              <a:rPr lang="en-US" dirty="0" smtClean="0"/>
              <a:t> </a:t>
            </a:r>
            <a:r>
              <a:rPr lang="en-US" dirty="0" err="1" smtClean="0"/>
              <a:t>má</a:t>
            </a:r>
            <a:r>
              <a:rPr lang="en-US" dirty="0" smtClean="0"/>
              <a:t> </a:t>
            </a:r>
            <a:r>
              <a:rPr lang="en-US" dirty="0" err="1" smtClean="0"/>
              <a:t>znát</a:t>
            </a:r>
            <a:r>
              <a:rPr lang="en-US" dirty="0" smtClean="0"/>
              <a:t> </a:t>
            </a:r>
            <a:r>
              <a:rPr lang="en-US" dirty="0" err="1" smtClean="0"/>
              <a:t>nejenom</a:t>
            </a:r>
            <a:r>
              <a:rPr lang="en-US" dirty="0" smtClean="0"/>
              <a:t> </a:t>
            </a:r>
            <a:r>
              <a:rPr lang="en-US" dirty="0" err="1" smtClean="0"/>
              <a:t>specifika</a:t>
            </a:r>
            <a:r>
              <a:rPr lang="en-US" dirty="0" smtClean="0"/>
              <a:t> </a:t>
            </a:r>
            <a:r>
              <a:rPr lang="en-US" dirty="0" err="1" smtClean="0"/>
              <a:t>konkrétního</a:t>
            </a:r>
            <a:r>
              <a:rPr lang="en-US" dirty="0" smtClean="0"/>
              <a:t> </a:t>
            </a:r>
            <a:r>
              <a:rPr lang="en-US" dirty="0" err="1" smtClean="0"/>
              <a:t>případu</a:t>
            </a:r>
            <a:r>
              <a:rPr lang="en-US" dirty="0" smtClean="0"/>
              <a:t> (</a:t>
            </a:r>
            <a:r>
              <a:rPr lang="en-US" i="1" dirty="0" smtClean="0"/>
              <a:t>hypothesis</a:t>
            </a:r>
            <a:r>
              <a:rPr lang="en-US" dirty="0" smtClean="0"/>
              <a:t>), ale </a:t>
            </a:r>
            <a:r>
              <a:rPr lang="en-US" dirty="0" err="1" smtClean="0"/>
              <a:t>má</a:t>
            </a:r>
            <a:r>
              <a:rPr lang="en-US" dirty="0" smtClean="0"/>
              <a:t> </a:t>
            </a:r>
            <a:r>
              <a:rPr lang="en-US" dirty="0" err="1" smtClean="0"/>
              <a:t>mít</a:t>
            </a:r>
            <a:r>
              <a:rPr lang="en-US" dirty="0" smtClean="0"/>
              <a:t> </a:t>
            </a:r>
            <a:r>
              <a:rPr lang="en-US" dirty="0" err="1" smtClean="0"/>
              <a:t>též</a:t>
            </a:r>
            <a:r>
              <a:rPr lang="en-US" dirty="0" smtClean="0"/>
              <a:t> </a:t>
            </a:r>
            <a:r>
              <a:rPr lang="en-US" dirty="0" err="1" smtClean="0"/>
              <a:t>obecnou</a:t>
            </a:r>
            <a:r>
              <a:rPr lang="en-US" dirty="0" smtClean="0"/>
              <a:t> </a:t>
            </a:r>
            <a:r>
              <a:rPr lang="en-US" dirty="0" err="1" smtClean="0"/>
              <a:t>ideu</a:t>
            </a:r>
            <a:r>
              <a:rPr lang="en-US" dirty="0" smtClean="0"/>
              <a:t>, o </a:t>
            </a:r>
            <a:r>
              <a:rPr lang="en-US" dirty="0" err="1" smtClean="0"/>
              <a:t>niž</a:t>
            </a:r>
            <a:r>
              <a:rPr lang="en-US" dirty="0" smtClean="0"/>
              <a:t> </a:t>
            </a:r>
            <a:r>
              <a:rPr lang="en-US" dirty="0" err="1" smtClean="0"/>
              <a:t>výklad</a:t>
            </a:r>
            <a:r>
              <a:rPr lang="en-US" dirty="0" smtClean="0"/>
              <a:t> </a:t>
            </a:r>
            <a:r>
              <a:rPr lang="en-US" dirty="0" err="1" smtClean="0"/>
              <a:t>opírá</a:t>
            </a:r>
            <a:r>
              <a:rPr lang="en-US" dirty="0" smtClean="0"/>
              <a:t> (</a:t>
            </a:r>
            <a:r>
              <a:rPr lang="en-US" i="1" dirty="0" smtClean="0"/>
              <a:t>theses</a:t>
            </a:r>
            <a:r>
              <a:rPr lang="en-US" dirty="0" smtClean="0"/>
              <a:t>)</a:t>
            </a:r>
          </a:p>
          <a:p>
            <a:pPr lvl="1"/>
            <a:endParaRPr lang="en-US" dirty="0"/>
          </a:p>
          <a:p>
            <a:pPr lvl="1"/>
            <a:r>
              <a:rPr lang="en-US" dirty="0" err="1"/>
              <a:t>r</a:t>
            </a:r>
            <a:r>
              <a:rPr lang="en-US" dirty="0" err="1" smtClean="0"/>
              <a:t>étor</a:t>
            </a:r>
            <a:r>
              <a:rPr lang="en-US" dirty="0" smtClean="0"/>
              <a:t> </a:t>
            </a:r>
            <a:r>
              <a:rPr lang="en-US" dirty="0" err="1" smtClean="0"/>
              <a:t>musí</a:t>
            </a:r>
            <a:r>
              <a:rPr lang="en-US" dirty="0" smtClean="0"/>
              <a:t> </a:t>
            </a:r>
            <a:r>
              <a:rPr lang="en-US" dirty="0" err="1" smtClean="0"/>
              <a:t>být</a:t>
            </a:r>
            <a:r>
              <a:rPr lang="en-US" dirty="0" smtClean="0"/>
              <a:t> </a:t>
            </a:r>
            <a:r>
              <a:rPr lang="en-US" dirty="0" err="1" smtClean="0"/>
              <a:t>vzdělaný</a:t>
            </a:r>
            <a:r>
              <a:rPr lang="en-US" dirty="0" smtClean="0"/>
              <a:t> co </a:t>
            </a:r>
            <a:r>
              <a:rPr lang="en-US" dirty="0" err="1" smtClean="0"/>
              <a:t>nejšířeji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78458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</a:t>
            </a:r>
            <a:r>
              <a:rPr lang="en-US" dirty="0" err="1" smtClean="0"/>
              <a:t>radice</a:t>
            </a:r>
            <a:r>
              <a:rPr lang="en-US" dirty="0" smtClean="0"/>
              <a:t> </a:t>
            </a:r>
            <a:r>
              <a:rPr lang="en-US" dirty="0" err="1" smtClean="0"/>
              <a:t>rétoriky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 smtClean="0"/>
              <a:t>QUINTILIANUS</a:t>
            </a:r>
            <a:endParaRPr lang="en-US" dirty="0"/>
          </a:p>
          <a:p>
            <a:pPr lvl="1"/>
            <a:r>
              <a:rPr lang="en-US" i="1" dirty="0" err="1" smtClean="0"/>
              <a:t>Inventio</a:t>
            </a:r>
            <a:r>
              <a:rPr lang="en-US" dirty="0" smtClean="0"/>
              <a:t> je </a:t>
            </a:r>
            <a:r>
              <a:rPr lang="en-US" dirty="0" err="1" smtClean="0"/>
              <a:t>proces</a:t>
            </a:r>
            <a:r>
              <a:rPr lang="en-US" dirty="0" smtClean="0"/>
              <a:t>, </a:t>
            </a:r>
            <a:r>
              <a:rPr lang="en-US" dirty="0" err="1" smtClean="0"/>
              <a:t>který</a:t>
            </a:r>
            <a:r>
              <a:rPr lang="en-US" dirty="0" smtClean="0"/>
              <a:t> </a:t>
            </a:r>
            <a:r>
              <a:rPr lang="en-US" dirty="0" err="1" smtClean="0"/>
              <a:t>vede</a:t>
            </a:r>
            <a:r>
              <a:rPr lang="en-US" dirty="0" smtClean="0"/>
              <a:t> k </a:t>
            </a:r>
            <a:r>
              <a:rPr lang="en-US" dirty="0" err="1" smtClean="0"/>
              <a:t>formulaci</a:t>
            </a:r>
            <a:r>
              <a:rPr lang="en-US" dirty="0" smtClean="0"/>
              <a:t> a </a:t>
            </a:r>
            <a:r>
              <a:rPr lang="en-US" dirty="0" err="1" smtClean="0"/>
              <a:t>upřesnění</a:t>
            </a:r>
            <a:r>
              <a:rPr lang="en-US" dirty="0" smtClean="0"/>
              <a:t> </a:t>
            </a:r>
            <a:r>
              <a:rPr lang="en-US" dirty="0" err="1" smtClean="0"/>
              <a:t>argumentu</a:t>
            </a:r>
            <a:endParaRPr lang="en-US" dirty="0"/>
          </a:p>
          <a:p>
            <a:pPr lvl="1"/>
            <a:r>
              <a:rPr lang="en-US" dirty="0" err="1"/>
              <a:t>j</a:t>
            </a:r>
            <a:r>
              <a:rPr lang="en-US" dirty="0" err="1" smtClean="0"/>
              <a:t>akmile</a:t>
            </a:r>
            <a:r>
              <a:rPr lang="en-US" dirty="0" smtClean="0"/>
              <a:t> je argument </a:t>
            </a:r>
            <a:r>
              <a:rPr lang="en-US" dirty="0" err="1" smtClean="0"/>
              <a:t>vytvořen</a:t>
            </a:r>
            <a:r>
              <a:rPr lang="en-US" dirty="0" smtClean="0"/>
              <a:t>, </a:t>
            </a:r>
            <a:r>
              <a:rPr lang="en-US" dirty="0" err="1" smtClean="0"/>
              <a:t>nastupuje</a:t>
            </a:r>
            <a:r>
              <a:rPr lang="en-US" dirty="0" smtClean="0"/>
              <a:t> </a:t>
            </a:r>
            <a:r>
              <a:rPr lang="en-US" i="1" dirty="0" err="1" smtClean="0"/>
              <a:t>dispositio</a:t>
            </a:r>
            <a:r>
              <a:rPr lang="en-US" dirty="0" smtClean="0"/>
              <a:t>, </a:t>
            </a:r>
            <a:r>
              <a:rPr lang="en-US" dirty="0" err="1" smtClean="0"/>
              <a:t>struktura</a:t>
            </a:r>
            <a:r>
              <a:rPr lang="en-US" dirty="0" smtClean="0"/>
              <a:t> </a:t>
            </a:r>
            <a:r>
              <a:rPr lang="en-US" dirty="0" err="1" smtClean="0"/>
              <a:t>argumentu</a:t>
            </a:r>
            <a:r>
              <a:rPr lang="en-US" dirty="0" smtClean="0"/>
              <a:t> pro co </a:t>
            </a:r>
            <a:r>
              <a:rPr lang="en-US" dirty="0" err="1" smtClean="0"/>
              <a:t>největší</a:t>
            </a:r>
            <a:r>
              <a:rPr lang="en-US" dirty="0" smtClean="0"/>
              <a:t> </a:t>
            </a:r>
            <a:r>
              <a:rPr lang="en-US" dirty="0" err="1" smtClean="0"/>
              <a:t>efekt</a:t>
            </a:r>
            <a:endParaRPr lang="en-US" dirty="0"/>
          </a:p>
          <a:p>
            <a:pPr lvl="1"/>
            <a:r>
              <a:rPr lang="en-US" dirty="0" err="1"/>
              <a:t>j</a:t>
            </a:r>
            <a:r>
              <a:rPr lang="en-US" dirty="0" err="1" smtClean="0"/>
              <a:t>akmile</a:t>
            </a:r>
            <a:r>
              <a:rPr lang="en-US" dirty="0" smtClean="0"/>
              <a:t> je </a:t>
            </a:r>
            <a:r>
              <a:rPr lang="en-US" dirty="0" err="1" smtClean="0"/>
              <a:t>obsah</a:t>
            </a:r>
            <a:r>
              <a:rPr lang="en-US" dirty="0" smtClean="0"/>
              <a:t> </a:t>
            </a:r>
            <a:r>
              <a:rPr lang="en-US" dirty="0" err="1" smtClean="0"/>
              <a:t>řeči</a:t>
            </a:r>
            <a:r>
              <a:rPr lang="en-US" dirty="0" smtClean="0"/>
              <a:t> </a:t>
            </a:r>
            <a:r>
              <a:rPr lang="en-US" dirty="0" err="1" smtClean="0"/>
              <a:t>známý</a:t>
            </a:r>
            <a:r>
              <a:rPr lang="en-US" dirty="0" smtClean="0"/>
              <a:t> a je </a:t>
            </a:r>
            <a:r>
              <a:rPr lang="en-US" dirty="0" err="1" smtClean="0"/>
              <a:t>určena</a:t>
            </a:r>
            <a:r>
              <a:rPr lang="en-US" dirty="0" smtClean="0"/>
              <a:t> </a:t>
            </a:r>
            <a:r>
              <a:rPr lang="en-US" dirty="0" err="1" smtClean="0"/>
              <a:t>její</a:t>
            </a:r>
            <a:r>
              <a:rPr lang="en-US" dirty="0" smtClean="0"/>
              <a:t> </a:t>
            </a:r>
            <a:r>
              <a:rPr lang="en-US" dirty="0" err="1" smtClean="0"/>
              <a:t>struktura</a:t>
            </a:r>
            <a:r>
              <a:rPr lang="en-US" dirty="0" smtClean="0"/>
              <a:t> , je </a:t>
            </a:r>
            <a:r>
              <a:rPr lang="en-US" dirty="0" err="1" smtClean="0"/>
              <a:t>dalším</a:t>
            </a:r>
            <a:r>
              <a:rPr lang="en-US" dirty="0" smtClean="0"/>
              <a:t> </a:t>
            </a:r>
            <a:r>
              <a:rPr lang="en-US" dirty="0" err="1" smtClean="0"/>
              <a:t>krokem</a:t>
            </a:r>
            <a:r>
              <a:rPr lang="en-US" dirty="0" smtClean="0"/>
              <a:t> </a:t>
            </a:r>
            <a:r>
              <a:rPr lang="en-US" dirty="0" err="1" smtClean="0"/>
              <a:t>volba</a:t>
            </a:r>
            <a:r>
              <a:rPr lang="en-US" dirty="0" smtClean="0"/>
              <a:t> </a:t>
            </a:r>
            <a:r>
              <a:rPr lang="en-US" dirty="0" err="1" smtClean="0"/>
              <a:t>stylu</a:t>
            </a:r>
            <a:r>
              <a:rPr lang="en-US" dirty="0" smtClean="0"/>
              <a:t> (</a:t>
            </a:r>
            <a:r>
              <a:rPr lang="en-US" dirty="0" err="1" smtClean="0"/>
              <a:t>elocutio</a:t>
            </a:r>
            <a:r>
              <a:rPr lang="en-US" dirty="0" smtClean="0"/>
              <a:t>) a </a:t>
            </a:r>
            <a:r>
              <a:rPr lang="en-US" dirty="0" err="1" smtClean="0"/>
              <a:t>prezentace</a:t>
            </a:r>
            <a:r>
              <a:rPr lang="en-US" dirty="0" smtClean="0"/>
              <a:t> (</a:t>
            </a:r>
            <a:r>
              <a:rPr lang="en-US" dirty="0" err="1" smtClean="0"/>
              <a:t>presentatio</a:t>
            </a:r>
            <a:r>
              <a:rPr lang="en-US" dirty="0" smtClean="0"/>
              <a:t>)</a:t>
            </a:r>
            <a:endParaRPr lang="en-US" dirty="0"/>
          </a:p>
          <a:p>
            <a:pPr lvl="1"/>
            <a:r>
              <a:rPr lang="en-US" dirty="0" err="1" smtClean="0"/>
              <a:t>pamě</a:t>
            </a:r>
            <a:r>
              <a:rPr lang="en-US" dirty="0" err="1" smtClean="0"/>
              <a:t>ť</a:t>
            </a:r>
            <a:r>
              <a:rPr lang="en-US" dirty="0" smtClean="0"/>
              <a:t> </a:t>
            </a:r>
            <a:r>
              <a:rPr lang="en-US" dirty="0" smtClean="0"/>
              <a:t>(</a:t>
            </a:r>
            <a:r>
              <a:rPr lang="en-US" i="1" dirty="0" err="1" smtClean="0"/>
              <a:t>memoria</a:t>
            </a:r>
            <a:r>
              <a:rPr lang="en-US" dirty="0" smtClean="0"/>
              <a:t>) </a:t>
            </a:r>
            <a:r>
              <a:rPr lang="en-US" dirty="0" err="1" smtClean="0"/>
              <a:t>přichází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řadu</a:t>
            </a:r>
            <a:r>
              <a:rPr lang="en-US" dirty="0" smtClean="0"/>
              <a:t> </a:t>
            </a:r>
            <a:r>
              <a:rPr lang="en-US" dirty="0" err="1" smtClean="0"/>
              <a:t>při</a:t>
            </a:r>
            <a:r>
              <a:rPr lang="en-US" dirty="0" smtClean="0"/>
              <a:t> </a:t>
            </a:r>
            <a:r>
              <a:rPr lang="en-US" dirty="0" err="1" smtClean="0"/>
              <a:t>prezentaci</a:t>
            </a:r>
            <a:r>
              <a:rPr lang="en-US" dirty="0" smtClean="0"/>
              <a:t>, </a:t>
            </a:r>
            <a:r>
              <a:rPr lang="en-US" dirty="0" err="1" smtClean="0"/>
              <a:t>kdy</a:t>
            </a:r>
            <a:r>
              <a:rPr lang="en-US" dirty="0" smtClean="0"/>
              <a:t> </a:t>
            </a:r>
            <a:r>
              <a:rPr lang="en-US" dirty="0" err="1" smtClean="0"/>
              <a:t>si</a:t>
            </a:r>
            <a:r>
              <a:rPr lang="en-US" dirty="0" smtClean="0"/>
              <a:t> </a:t>
            </a:r>
            <a:r>
              <a:rPr lang="en-US" dirty="0" err="1" smtClean="0"/>
              <a:t>rétor</a:t>
            </a:r>
            <a:r>
              <a:rPr lang="en-US" dirty="0" smtClean="0"/>
              <a:t> </a:t>
            </a:r>
            <a:r>
              <a:rPr lang="en-US" dirty="0" err="1" smtClean="0"/>
              <a:t>vybavuje</a:t>
            </a:r>
            <a:r>
              <a:rPr lang="en-US" dirty="0" smtClean="0"/>
              <a:t> </a:t>
            </a:r>
            <a:r>
              <a:rPr lang="en-US" dirty="0" err="1" smtClean="0"/>
              <a:t>výše</a:t>
            </a:r>
            <a:r>
              <a:rPr lang="en-US" dirty="0" smtClean="0"/>
              <a:t> </a:t>
            </a:r>
            <a:r>
              <a:rPr lang="en-US" dirty="0" err="1" smtClean="0"/>
              <a:t>uvedené</a:t>
            </a:r>
            <a:endParaRPr lang="en-US" dirty="0"/>
          </a:p>
          <a:p>
            <a:pPr lvl="1"/>
            <a:r>
              <a:rPr lang="en-US" dirty="0" smtClean="0"/>
              <a:t>(</a:t>
            </a:r>
            <a:r>
              <a:rPr lang="en-US" i="1" dirty="0" err="1" smtClean="0"/>
              <a:t>actio</a:t>
            </a:r>
            <a:r>
              <a:rPr lang="en-US" dirty="0" smtClean="0"/>
              <a:t>) je </a:t>
            </a:r>
            <a:r>
              <a:rPr lang="en-US" dirty="0" err="1" smtClean="0"/>
              <a:t>přednesem</a:t>
            </a:r>
            <a:r>
              <a:rPr lang="en-US" dirty="0" smtClean="0"/>
              <a:t> </a:t>
            </a:r>
            <a:r>
              <a:rPr lang="en-US" dirty="0" err="1" smtClean="0"/>
              <a:t>samým</a:t>
            </a:r>
            <a:r>
              <a:rPr lang="en-US" dirty="0" smtClean="0"/>
              <a:t>, </a:t>
            </a:r>
            <a:r>
              <a:rPr lang="en-US" dirty="0" err="1" smtClean="0"/>
              <a:t>kdy</a:t>
            </a:r>
            <a:r>
              <a:rPr lang="en-US" dirty="0" smtClean="0"/>
              <a:t> je </a:t>
            </a:r>
            <a:r>
              <a:rPr lang="en-US" dirty="0" err="1" smtClean="0"/>
              <a:t>řeč</a:t>
            </a:r>
            <a:r>
              <a:rPr lang="en-US" dirty="0" smtClean="0"/>
              <a:t> </a:t>
            </a:r>
            <a:r>
              <a:rPr lang="en-US" dirty="0" err="1" smtClean="0"/>
              <a:t>prezentována</a:t>
            </a:r>
            <a:r>
              <a:rPr lang="en-US" dirty="0" smtClean="0"/>
              <a:t> </a:t>
            </a:r>
            <a:r>
              <a:rPr lang="en-US" dirty="0" err="1" smtClean="0"/>
              <a:t>publiku</a:t>
            </a:r>
            <a:r>
              <a:rPr lang="en-US" dirty="0" smtClean="0"/>
              <a:t> s </a:t>
            </a:r>
            <a:r>
              <a:rPr lang="en-US" dirty="0" err="1" smtClean="0"/>
              <a:t>grácií</a:t>
            </a:r>
            <a:r>
              <a:rPr lang="en-US" dirty="0" smtClean="0"/>
              <a:t> a pro </a:t>
            </a:r>
            <a:r>
              <a:rPr lang="en-US" dirty="0" err="1" smtClean="0"/>
              <a:t>potěchu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36497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</a:t>
            </a:r>
            <a:r>
              <a:rPr lang="en-US" dirty="0" err="1" smtClean="0"/>
              <a:t>radice</a:t>
            </a:r>
            <a:r>
              <a:rPr lang="en-US" dirty="0" smtClean="0"/>
              <a:t> </a:t>
            </a:r>
            <a:r>
              <a:rPr lang="en-US" dirty="0" err="1" smtClean="0"/>
              <a:t>rétoriky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s</a:t>
            </a:r>
            <a:r>
              <a:rPr lang="en-US" dirty="0" err="1" smtClean="0"/>
              <a:t>tředověká</a:t>
            </a:r>
            <a:r>
              <a:rPr lang="en-US" dirty="0" smtClean="0"/>
              <a:t> </a:t>
            </a:r>
            <a:r>
              <a:rPr lang="en-US" dirty="0"/>
              <a:t>a </a:t>
            </a:r>
            <a:r>
              <a:rPr lang="en-US" dirty="0" err="1"/>
              <a:t>novověká</a:t>
            </a:r>
            <a:r>
              <a:rPr lang="en-US" dirty="0"/>
              <a:t> </a:t>
            </a:r>
            <a:r>
              <a:rPr lang="en-US" dirty="0" err="1"/>
              <a:t>rétorika</a:t>
            </a:r>
            <a:r>
              <a:rPr lang="en-US" dirty="0"/>
              <a:t> </a:t>
            </a:r>
            <a:r>
              <a:rPr lang="en-US" dirty="0" err="1"/>
              <a:t>byly</a:t>
            </a:r>
            <a:r>
              <a:rPr lang="en-US" dirty="0"/>
              <a:t> </a:t>
            </a:r>
            <a:r>
              <a:rPr lang="en-US" dirty="0" err="1"/>
              <a:t>spojeny</a:t>
            </a:r>
            <a:r>
              <a:rPr lang="en-US" dirty="0"/>
              <a:t> s </a:t>
            </a:r>
            <a:r>
              <a:rPr lang="en-US" dirty="0" err="1"/>
              <a:t>náboženskými</a:t>
            </a:r>
            <a:r>
              <a:rPr lang="en-US" dirty="0"/>
              <a:t> </a:t>
            </a:r>
            <a:r>
              <a:rPr lang="en-US" dirty="0" err="1"/>
              <a:t>disputacemi</a:t>
            </a:r>
            <a:r>
              <a:rPr lang="en-US" dirty="0"/>
              <a:t> a </a:t>
            </a:r>
            <a:r>
              <a:rPr lang="en-US" dirty="0" err="1"/>
              <a:t>rodící</a:t>
            </a:r>
            <a:r>
              <a:rPr lang="en-US" dirty="0"/>
              <a:t> se </a:t>
            </a:r>
            <a:r>
              <a:rPr lang="en-US" dirty="0" err="1" smtClean="0"/>
              <a:t>vědou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err="1"/>
              <a:t>n</a:t>
            </a:r>
            <a:r>
              <a:rPr lang="en-US" dirty="0" err="1" smtClean="0"/>
              <a:t>ovověká</a:t>
            </a:r>
            <a:r>
              <a:rPr lang="en-US" dirty="0" smtClean="0"/>
              <a:t> </a:t>
            </a:r>
            <a:r>
              <a:rPr lang="en-US" dirty="0" err="1" smtClean="0"/>
              <a:t>tradice</a:t>
            </a:r>
            <a:r>
              <a:rPr lang="en-US" dirty="0" smtClean="0"/>
              <a:t> se </a:t>
            </a:r>
            <a:r>
              <a:rPr lang="en-US" dirty="0" err="1" smtClean="0"/>
              <a:t>udržela</a:t>
            </a:r>
            <a:r>
              <a:rPr lang="en-US" dirty="0" smtClean="0"/>
              <a:t> </a:t>
            </a:r>
            <a:r>
              <a:rPr lang="en-US" dirty="0" err="1" smtClean="0"/>
              <a:t>především</a:t>
            </a:r>
            <a:r>
              <a:rPr lang="en-US" dirty="0" smtClean="0"/>
              <a:t> v </a:t>
            </a:r>
            <a:r>
              <a:rPr lang="en-US" dirty="0" err="1" smtClean="0"/>
              <a:t>právní</a:t>
            </a:r>
            <a:r>
              <a:rPr lang="en-US" dirty="0" smtClean="0"/>
              <a:t> </a:t>
            </a:r>
            <a:r>
              <a:rPr lang="en-US" dirty="0" err="1" smtClean="0"/>
              <a:t>vědě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/>
              <a:t>v</a:t>
            </a:r>
            <a:r>
              <a:rPr lang="en-US" dirty="0" smtClean="0"/>
              <a:t> </a:t>
            </a:r>
            <a:r>
              <a:rPr lang="en-US" dirty="0" err="1" smtClean="0"/>
              <a:t>literární</a:t>
            </a:r>
            <a:r>
              <a:rPr lang="en-US" dirty="0" smtClean="0"/>
              <a:t> </a:t>
            </a:r>
            <a:r>
              <a:rPr lang="en-US" dirty="0" err="1" smtClean="0"/>
              <a:t>vědě</a:t>
            </a:r>
            <a:r>
              <a:rPr lang="en-US" dirty="0" smtClean="0"/>
              <a:t> </a:t>
            </a:r>
            <a:r>
              <a:rPr lang="en-US" dirty="0" err="1" smtClean="0"/>
              <a:t>rétorika</a:t>
            </a:r>
            <a:r>
              <a:rPr lang="en-US" dirty="0" smtClean="0"/>
              <a:t> </a:t>
            </a:r>
            <a:r>
              <a:rPr lang="en-US" dirty="0" err="1" smtClean="0"/>
              <a:t>ovlivnila</a:t>
            </a:r>
            <a:r>
              <a:rPr lang="en-US" dirty="0" smtClean="0"/>
              <a:t> </a:t>
            </a:r>
            <a:r>
              <a:rPr lang="en-US" dirty="0" err="1" smtClean="0"/>
              <a:t>především</a:t>
            </a:r>
            <a:r>
              <a:rPr lang="en-US" dirty="0" smtClean="0"/>
              <a:t> </a:t>
            </a:r>
            <a:r>
              <a:rPr lang="en-US" dirty="0" err="1" smtClean="0"/>
              <a:t>anglosaskou</a:t>
            </a:r>
            <a:r>
              <a:rPr lang="en-US" dirty="0" smtClean="0"/>
              <a:t> </a:t>
            </a:r>
            <a:r>
              <a:rPr lang="en-US" dirty="0" err="1" smtClean="0"/>
              <a:t>tradici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2860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</a:t>
            </a:r>
            <a:r>
              <a:rPr lang="en-US" dirty="0" err="1" smtClean="0"/>
              <a:t>radice</a:t>
            </a:r>
            <a:r>
              <a:rPr lang="en-US" dirty="0" smtClean="0"/>
              <a:t> </a:t>
            </a:r>
            <a:r>
              <a:rPr lang="en-US" dirty="0" err="1" smtClean="0"/>
              <a:t>rétoriky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err="1" smtClean="0"/>
              <a:t>rétorika</a:t>
            </a:r>
            <a:endParaRPr lang="en-US" b="1" dirty="0" smtClean="0"/>
          </a:p>
          <a:p>
            <a:endParaRPr lang="en-US" b="1" dirty="0" smtClean="0"/>
          </a:p>
          <a:p>
            <a:r>
              <a:rPr lang="en-US" dirty="0" smtClean="0"/>
              <a:t>- </a:t>
            </a:r>
            <a:r>
              <a:rPr lang="en-US" dirty="0" err="1" smtClean="0"/>
              <a:t>praktické</a:t>
            </a:r>
            <a:r>
              <a:rPr lang="en-US" dirty="0" smtClean="0"/>
              <a:t> </a:t>
            </a:r>
            <a:r>
              <a:rPr lang="en-US" dirty="0" err="1" smtClean="0"/>
              <a:t>řečnictví</a:t>
            </a:r>
            <a:r>
              <a:rPr lang="en-US" dirty="0" smtClean="0"/>
              <a:t> - </a:t>
            </a:r>
            <a:r>
              <a:rPr lang="en-US" u="sng" dirty="0" err="1"/>
              <a:t>umění</a:t>
            </a:r>
            <a:r>
              <a:rPr lang="en-US" dirty="0"/>
              <a:t> vest </a:t>
            </a:r>
            <a:r>
              <a:rPr lang="en-US" dirty="0" err="1"/>
              <a:t>rozhovor</a:t>
            </a:r>
            <a:r>
              <a:rPr lang="en-US" dirty="0"/>
              <a:t> </a:t>
            </a:r>
            <a:endParaRPr lang="en-US" dirty="0" smtClean="0"/>
          </a:p>
          <a:p>
            <a:pPr lvl="0"/>
            <a:r>
              <a:rPr lang="en-US" dirty="0" smtClean="0"/>
              <a:t>- </a:t>
            </a:r>
            <a:r>
              <a:rPr lang="en-US" u="sng" dirty="0" err="1"/>
              <a:t>umění</a:t>
            </a:r>
            <a:r>
              <a:rPr lang="en-US" dirty="0"/>
              <a:t>, </a:t>
            </a:r>
            <a:r>
              <a:rPr lang="en-US" dirty="0" err="1"/>
              <a:t>které</a:t>
            </a:r>
            <a:r>
              <a:rPr lang="en-US" dirty="0"/>
              <a:t> </a:t>
            </a:r>
            <a:r>
              <a:rPr lang="en-US" dirty="0" err="1"/>
              <a:t>řečníkovi</a:t>
            </a:r>
            <a:r>
              <a:rPr lang="en-US" dirty="0"/>
              <a:t> </a:t>
            </a:r>
            <a:r>
              <a:rPr lang="en-US" dirty="0" err="1"/>
              <a:t>umožňuje</a:t>
            </a:r>
            <a:r>
              <a:rPr lang="en-US" dirty="0"/>
              <a:t> </a:t>
            </a:r>
            <a:r>
              <a:rPr lang="en-US" dirty="0" err="1"/>
              <a:t>informovat</a:t>
            </a:r>
            <a:r>
              <a:rPr lang="en-US" dirty="0"/>
              <a:t>, </a:t>
            </a:r>
            <a:r>
              <a:rPr lang="en-US" dirty="0" err="1"/>
              <a:t>přesvědčovat</a:t>
            </a:r>
            <a:r>
              <a:rPr lang="en-US" dirty="0"/>
              <a:t> </a:t>
            </a:r>
            <a:r>
              <a:rPr lang="en-US" dirty="0" err="1"/>
              <a:t>či</a:t>
            </a:r>
            <a:r>
              <a:rPr lang="en-US" dirty="0"/>
              <a:t> </a:t>
            </a:r>
            <a:r>
              <a:rPr lang="en-US" dirty="0" err="1"/>
              <a:t>motivovat</a:t>
            </a:r>
            <a:r>
              <a:rPr lang="en-US" dirty="0"/>
              <a:t> </a:t>
            </a:r>
            <a:r>
              <a:rPr lang="en-US" dirty="0" err="1"/>
              <a:t>posluchače</a:t>
            </a:r>
            <a:r>
              <a:rPr lang="en-US" dirty="0"/>
              <a:t> v </a:t>
            </a:r>
            <a:r>
              <a:rPr lang="en-US" dirty="0" err="1"/>
              <a:t>konkrétní</a:t>
            </a:r>
            <a:r>
              <a:rPr lang="en-US" dirty="0"/>
              <a:t> </a:t>
            </a:r>
            <a:r>
              <a:rPr lang="en-US" dirty="0" err="1"/>
              <a:t>specifické</a:t>
            </a:r>
            <a:r>
              <a:rPr lang="en-US" dirty="0"/>
              <a:t> </a:t>
            </a:r>
            <a:r>
              <a:rPr lang="en-US" dirty="0" err="1" smtClean="0"/>
              <a:t>situaci</a:t>
            </a:r>
            <a:endParaRPr lang="en-US" dirty="0" smtClean="0"/>
          </a:p>
          <a:p>
            <a:r>
              <a:rPr lang="en-US" dirty="0" smtClean="0"/>
              <a:t>- </a:t>
            </a:r>
            <a:r>
              <a:rPr lang="en-US" dirty="0" err="1" smtClean="0"/>
              <a:t>teorie</a:t>
            </a:r>
            <a:r>
              <a:rPr lang="en-US" dirty="0" smtClean="0"/>
              <a:t> </a:t>
            </a:r>
            <a:r>
              <a:rPr lang="en-US" dirty="0" err="1"/>
              <a:t>řečnické</a:t>
            </a:r>
            <a:r>
              <a:rPr lang="en-US" dirty="0"/>
              <a:t> </a:t>
            </a:r>
            <a:r>
              <a:rPr lang="en-US" dirty="0" err="1"/>
              <a:t>stylizace</a:t>
            </a:r>
            <a:r>
              <a:rPr lang="en-US" dirty="0"/>
              <a:t> a </a:t>
            </a:r>
            <a:r>
              <a:rPr lang="en-US" dirty="0" err="1" smtClean="0"/>
              <a:t>argumentace</a:t>
            </a:r>
            <a:endParaRPr lang="en-US" dirty="0" smtClean="0"/>
          </a:p>
          <a:p>
            <a:r>
              <a:rPr lang="en-US" dirty="0" smtClean="0"/>
              <a:t>- </a:t>
            </a:r>
            <a:r>
              <a:rPr lang="en-US" dirty="0" err="1" smtClean="0"/>
              <a:t>ustálený</a:t>
            </a:r>
            <a:r>
              <a:rPr lang="en-US" dirty="0" smtClean="0"/>
              <a:t> </a:t>
            </a:r>
            <a:r>
              <a:rPr lang="en-US" dirty="0" err="1"/>
              <a:t>způsob</a:t>
            </a:r>
            <a:r>
              <a:rPr lang="en-US" dirty="0"/>
              <a:t> </a:t>
            </a:r>
            <a:r>
              <a:rPr lang="en-US" dirty="0" err="1"/>
              <a:t>veřejného</a:t>
            </a:r>
            <a:r>
              <a:rPr lang="en-US" dirty="0"/>
              <a:t> </a:t>
            </a:r>
            <a:r>
              <a:rPr lang="en-US" dirty="0" err="1" smtClean="0"/>
              <a:t>vyjadřování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30560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645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</a:t>
            </a:r>
            <a:r>
              <a:rPr lang="en-US" dirty="0" err="1" smtClean="0"/>
              <a:t>radice</a:t>
            </a:r>
            <a:r>
              <a:rPr lang="en-US" dirty="0" smtClean="0"/>
              <a:t> </a:t>
            </a:r>
            <a:r>
              <a:rPr lang="en-US" dirty="0" err="1" smtClean="0"/>
              <a:t>poetiky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err="1"/>
              <a:t>p</a:t>
            </a:r>
            <a:r>
              <a:rPr lang="en-US" b="1" dirty="0" err="1" smtClean="0"/>
              <a:t>oetika</a:t>
            </a:r>
            <a:endParaRPr lang="en-US" b="1" dirty="0" smtClean="0"/>
          </a:p>
          <a:p>
            <a:endParaRPr lang="en-US" b="1" dirty="0"/>
          </a:p>
          <a:p>
            <a:pPr lvl="0"/>
            <a:r>
              <a:rPr lang="en-US" dirty="0" err="1"/>
              <a:t>nauka</a:t>
            </a:r>
            <a:r>
              <a:rPr lang="en-US" dirty="0"/>
              <a:t> o </a:t>
            </a:r>
            <a:r>
              <a:rPr lang="en-US" dirty="0" err="1"/>
              <a:t>výstavbě</a:t>
            </a:r>
            <a:r>
              <a:rPr lang="en-US" dirty="0"/>
              <a:t> </a:t>
            </a:r>
            <a:r>
              <a:rPr lang="en-US" dirty="0" err="1"/>
              <a:t>literárního</a:t>
            </a:r>
            <a:r>
              <a:rPr lang="en-US" dirty="0"/>
              <a:t> </a:t>
            </a:r>
            <a:r>
              <a:rPr lang="en-US" dirty="0" err="1"/>
              <a:t>díla</a:t>
            </a:r>
            <a:endParaRPr lang="en-US" dirty="0"/>
          </a:p>
          <a:p>
            <a:pPr lvl="0"/>
            <a:r>
              <a:rPr lang="en-US" dirty="0" err="1"/>
              <a:t>soubor</a:t>
            </a:r>
            <a:r>
              <a:rPr lang="en-US" dirty="0"/>
              <a:t> </a:t>
            </a:r>
            <a:r>
              <a:rPr lang="en-US" dirty="0" err="1"/>
              <a:t>prostředků</a:t>
            </a:r>
            <a:r>
              <a:rPr lang="en-US" dirty="0"/>
              <a:t> </a:t>
            </a:r>
            <a:r>
              <a:rPr lang="en-US" dirty="0" err="1"/>
              <a:t>užitých</a:t>
            </a:r>
            <a:r>
              <a:rPr lang="en-US" dirty="0"/>
              <a:t> v </a:t>
            </a:r>
            <a:r>
              <a:rPr lang="en-US" dirty="0" err="1"/>
              <a:t>literárním</a:t>
            </a:r>
            <a:r>
              <a:rPr lang="en-US" dirty="0"/>
              <a:t> </a:t>
            </a:r>
            <a:r>
              <a:rPr lang="en-US" dirty="0" err="1"/>
              <a:t>díle</a:t>
            </a:r>
            <a:endParaRPr lang="en-US" dirty="0"/>
          </a:p>
          <a:p>
            <a:pPr lvl="0"/>
            <a:r>
              <a:rPr lang="en-US" dirty="0" err="1"/>
              <a:t>příručka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2010433"/>
      </p:ext>
    </p:extLst>
  </p:cSld>
  <p:clrMapOvr>
    <a:masterClrMapping/>
  </p:clrMapOvr>
</p:sld>
</file>

<file path=ppt/theme/theme1.xml><?xml version="1.0" encoding="utf-8"?>
<a:theme xmlns:a="http://schemas.openxmlformats.org/drawingml/2006/main" name="Plaza">
  <a:themeElements>
    <a:clrScheme name="Plaza">
      <a:dk1>
        <a:sysClr val="windowText" lastClr="000000"/>
      </a:dk1>
      <a:lt1>
        <a:sysClr val="window" lastClr="FFFFFF"/>
      </a:lt1>
      <a:dk2>
        <a:srgbClr val="333333"/>
      </a:dk2>
      <a:lt2>
        <a:srgbClr val="CCCCCC"/>
      </a:lt2>
      <a:accent1>
        <a:srgbClr val="990000"/>
      </a:accent1>
      <a:accent2>
        <a:srgbClr val="580101"/>
      </a:accent2>
      <a:accent3>
        <a:srgbClr val="E94A00"/>
      </a:accent3>
      <a:accent4>
        <a:srgbClr val="EB8F00"/>
      </a:accent4>
      <a:accent5>
        <a:srgbClr val="A4A4A4"/>
      </a:accent5>
      <a:accent6>
        <a:srgbClr val="666666"/>
      </a:accent6>
      <a:hlink>
        <a:srgbClr val="D01010"/>
      </a:hlink>
      <a:folHlink>
        <a:srgbClr val="E6682E"/>
      </a:folHlink>
    </a:clrScheme>
    <a:fontScheme name="Plaza">
      <a:majorFont>
        <a:latin typeface="Century Gothic"/>
        <a:ea typeface=""/>
        <a:cs typeface=""/>
        <a:font script="Jpan" typeface="メイリオ"/>
        <a:font script="Hans" typeface="宋体"/>
        <a:font script="Hant" typeface="新細明體"/>
      </a:majorFont>
      <a:minorFont>
        <a:latin typeface="Century Gothic"/>
        <a:ea typeface=""/>
        <a:cs typeface=""/>
        <a:font script="Jpan" typeface="メイリオ"/>
        <a:font script="Hans" typeface="宋体"/>
        <a:font script="Hant" typeface="新細明體"/>
      </a:minorFont>
    </a:fontScheme>
    <a:fmtScheme name="Plaza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60000"/>
                <a:satMod val="135000"/>
              </a:schemeClr>
            </a:gs>
            <a:gs pos="100000">
              <a:schemeClr val="phClr">
                <a:tint val="100000"/>
                <a:shade val="100000"/>
                <a:satMod val="13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70000"/>
                <a:satMod val="120000"/>
              </a:schemeClr>
            </a:gs>
            <a:gs pos="35000">
              <a:schemeClr val="phClr">
                <a:shade val="100000"/>
                <a:satMod val="150000"/>
              </a:schemeClr>
            </a:gs>
            <a:gs pos="70000">
              <a:schemeClr val="phClr">
                <a:tint val="100000"/>
                <a:shade val="100000"/>
                <a:satMod val="200000"/>
                <a:greenMod val="100000"/>
              </a:schemeClr>
            </a:gs>
            <a:gs pos="100000">
              <a:schemeClr val="phClr">
                <a:tint val="100000"/>
                <a:shade val="100000"/>
                <a:satMod val="250000"/>
                <a:greenMod val="100000"/>
              </a:schemeClr>
            </a:gs>
          </a:gsLst>
          <a:lin ang="16200000" scaled="1"/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190500" dist="63500" dir="5400000">
              <a:srgbClr val="FFFFFF">
                <a:alpha val="65000"/>
              </a:srgbClr>
            </a:innerShdw>
          </a:effectLst>
          <a:scene3d>
            <a:camera prst="orthographicFront">
              <a:rot lat="0" lon="0" rev="0"/>
            </a:camera>
            <a:lightRig rig="twoPt" dir="r">
              <a:rot lat="0" lon="0" rev="6000000"/>
            </a:lightRig>
          </a:scene3d>
          <a:sp3d prstMaterial="matte">
            <a:bevelT w="0" h="0" prst="relaxedInset"/>
          </a:sp3d>
        </a:effectStyle>
        <a:effectStyle>
          <a:effectLst>
            <a:innerShdw blurRad="50800" dist="25400" dir="13500000">
              <a:srgbClr val="FFFFFF">
                <a:alpha val="75000"/>
              </a:srgbClr>
            </a:innerShdw>
            <a:outerShdw blurRad="88900" dist="38100" dir="6600000" sx="101000" sy="101000" rotWithShape="0">
              <a:srgbClr val="000000">
                <a:alpha val="50000"/>
              </a:srgbClr>
            </a:outerShdw>
          </a:effectLst>
          <a:scene3d>
            <a:camera prst="perspectiveFront" fov="3000000"/>
            <a:lightRig rig="morning" dir="tl">
              <a:rot lat="0" lon="0" rev="1800000"/>
            </a:lightRig>
          </a:scene3d>
          <a:sp3d contourW="38100" prstMaterial="softEdge">
            <a:bevelT w="25400" h="38100"/>
            <a:contourClr>
              <a:schemeClr val="phClr">
                <a:tint val="6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Plaza.thmx</Template>
  <TotalTime>100</TotalTime>
  <Words>544</Words>
  <Application>Microsoft Macintosh PowerPoint</Application>
  <PresentationFormat>On-screen Show (4:3)</PresentationFormat>
  <Paragraphs>109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Plaza</vt:lpstr>
      <vt:lpstr>poetika rétorika  &amp; teorie vyprávění</vt:lpstr>
      <vt:lpstr>tradice rétoriky </vt:lpstr>
      <vt:lpstr>tradice rétoriky </vt:lpstr>
      <vt:lpstr>tradice rétoriky </vt:lpstr>
      <vt:lpstr>tradice rétoriky </vt:lpstr>
      <vt:lpstr>tradice rétoriky </vt:lpstr>
      <vt:lpstr>tradice rétoriky </vt:lpstr>
      <vt:lpstr>PowerPoint Presentation</vt:lpstr>
      <vt:lpstr>tradice poetiky </vt:lpstr>
      <vt:lpstr>tradice poetiky </vt:lpstr>
      <vt:lpstr>tradice poetiky </vt:lpstr>
      <vt:lpstr>tradice poetiky </vt:lpstr>
      <vt:lpstr>tradice poetiky </vt:lpstr>
      <vt:lpstr>tradice poetiky </vt:lpstr>
      <vt:lpstr>tradice poetiky </vt:lpstr>
      <vt:lpstr>kategorie a termíny </vt:lpstr>
    </vt:vector>
  </TitlesOfParts>
  <Company>Fort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poetika rétorika  teorie vyprávění</dc:title>
  <dc:creator>Bohumil Fort</dc:creator>
  <cp:lastModifiedBy>Bohumil Fort</cp:lastModifiedBy>
  <cp:revision>16</cp:revision>
  <dcterms:created xsi:type="dcterms:W3CDTF">2019-02-22T03:55:41Z</dcterms:created>
  <dcterms:modified xsi:type="dcterms:W3CDTF">2019-02-23T04:34:53Z</dcterms:modified>
</cp:coreProperties>
</file>