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4" r:id="rId5"/>
    <p:sldId id="265" r:id="rId6"/>
    <p:sldId id="267" r:id="rId7"/>
    <p:sldId id="263" r:id="rId8"/>
    <p:sldId id="261" r:id="rId9"/>
    <p:sldId id="269" r:id="rId10"/>
    <p:sldId id="257" r:id="rId11"/>
    <p:sldId id="268" r:id="rId12"/>
    <p:sldId id="271" r:id="rId13"/>
    <p:sldId id="270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p</a:t>
            </a:r>
            <a:r>
              <a:rPr lang="en-US" sz="3600" dirty="0" err="1" smtClean="0"/>
              <a:t>oetika</a:t>
            </a:r>
            <a:r>
              <a:rPr lang="en-US" sz="3600" dirty="0" smtClean="0"/>
              <a:t> </a:t>
            </a:r>
            <a:r>
              <a:rPr lang="en-US" sz="3600" dirty="0" err="1" smtClean="0"/>
              <a:t>rétorika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&amp; </a:t>
            </a:r>
            <a:r>
              <a:rPr lang="en-US" sz="3600" dirty="0" err="1" smtClean="0"/>
              <a:t>teorie</a:t>
            </a:r>
            <a:r>
              <a:rPr lang="en-US" sz="3600" dirty="0" smtClean="0"/>
              <a:t> </a:t>
            </a:r>
            <a:r>
              <a:rPr lang="en-US" sz="3600" dirty="0" err="1" smtClean="0"/>
              <a:t>vyprávění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3000" dirty="0" smtClean="0"/>
              <a:t>narx01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37881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radice</a:t>
            </a:r>
            <a:r>
              <a:rPr lang="en-US" dirty="0" smtClean="0"/>
              <a:t> </a:t>
            </a:r>
            <a:r>
              <a:rPr lang="en-US" dirty="0" err="1" smtClean="0"/>
              <a:t>poetiky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PLATÓN</a:t>
            </a:r>
          </a:p>
          <a:p>
            <a:pPr lvl="0"/>
            <a:r>
              <a:rPr lang="en-US" i="1" dirty="0" err="1"/>
              <a:t>Republika</a:t>
            </a:r>
            <a:r>
              <a:rPr lang="en-US" dirty="0"/>
              <a:t> – </a:t>
            </a:r>
            <a:r>
              <a:rPr lang="en-US" dirty="0" err="1"/>
              <a:t>výstavba</a:t>
            </a:r>
            <a:r>
              <a:rPr lang="en-US" dirty="0"/>
              <a:t> </a:t>
            </a:r>
            <a:r>
              <a:rPr lang="en-US" dirty="0" err="1"/>
              <a:t>slovesných</a:t>
            </a:r>
            <a:r>
              <a:rPr lang="en-US" dirty="0"/>
              <a:t> </a:t>
            </a:r>
            <a:r>
              <a:rPr lang="en-US" dirty="0" err="1"/>
              <a:t>děl</a:t>
            </a:r>
            <a:r>
              <a:rPr lang="en-US" dirty="0"/>
              <a:t>, </a:t>
            </a:r>
            <a:r>
              <a:rPr lang="en-US" dirty="0" err="1"/>
              <a:t>postavy</a:t>
            </a:r>
            <a:endParaRPr lang="en-US" dirty="0"/>
          </a:p>
          <a:p>
            <a:pPr lvl="0"/>
            <a:r>
              <a:rPr lang="en-US" dirty="0"/>
              <a:t>diegesis a mimesis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ARISTOTELÉS</a:t>
            </a:r>
          </a:p>
          <a:p>
            <a:pPr lvl="0"/>
            <a:r>
              <a:rPr lang="en-US" i="1" dirty="0"/>
              <a:t>Poetika</a:t>
            </a:r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efinice</a:t>
            </a:r>
            <a:r>
              <a:rPr lang="en-US" dirty="0" smtClean="0"/>
              <a:t> </a:t>
            </a:r>
            <a:r>
              <a:rPr lang="en-US" dirty="0" err="1"/>
              <a:t>tragédie</a:t>
            </a:r>
            <a:endParaRPr lang="en-US" dirty="0"/>
          </a:p>
          <a:p>
            <a:pPr lvl="1"/>
            <a:r>
              <a:rPr lang="en-US" dirty="0" err="1"/>
              <a:t>č</a:t>
            </a:r>
            <a:r>
              <a:rPr lang="en-US" dirty="0" err="1" smtClean="0"/>
              <a:t>ásti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složky</a:t>
            </a:r>
            <a:r>
              <a:rPr lang="en-US" dirty="0"/>
              <a:t> </a:t>
            </a:r>
            <a:r>
              <a:rPr lang="en-US" dirty="0" err="1"/>
              <a:t>tragédie</a:t>
            </a:r>
            <a:r>
              <a:rPr lang="en-US" dirty="0"/>
              <a:t> (DĚJ – POVAHY – MYŠLENÍ – MLUVA – VÝPRAVA – HUDBA)</a:t>
            </a:r>
          </a:p>
          <a:p>
            <a:pPr lvl="1"/>
            <a:r>
              <a:rPr lang="en-US" dirty="0" err="1"/>
              <a:t>v</a:t>
            </a:r>
            <a:r>
              <a:rPr lang="en-US" dirty="0" err="1" smtClean="0"/>
              <a:t>ymezení</a:t>
            </a:r>
            <a:r>
              <a:rPr lang="en-US" dirty="0" smtClean="0"/>
              <a:t> </a:t>
            </a:r>
            <a:r>
              <a:rPr lang="en-US" dirty="0" err="1"/>
              <a:t>tragédie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261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radice</a:t>
            </a:r>
            <a:r>
              <a:rPr lang="en-US" dirty="0" smtClean="0"/>
              <a:t> </a:t>
            </a:r>
            <a:r>
              <a:rPr lang="en-US" dirty="0" err="1" smtClean="0"/>
              <a:t>poetiky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HORATIUS</a:t>
            </a:r>
          </a:p>
          <a:p>
            <a:pPr lvl="0"/>
            <a:r>
              <a:rPr lang="en-US" i="1" dirty="0" err="1"/>
              <a:t>Ars</a:t>
            </a:r>
            <a:r>
              <a:rPr lang="en-US" i="1" dirty="0"/>
              <a:t> </a:t>
            </a:r>
            <a:r>
              <a:rPr lang="en-US" i="1" dirty="0" err="1"/>
              <a:t>Poetica</a:t>
            </a:r>
            <a:endParaRPr lang="en-US" i="1" dirty="0"/>
          </a:p>
          <a:p>
            <a:pPr lvl="1"/>
            <a:r>
              <a:rPr lang="en-US" dirty="0" err="1"/>
              <a:t>n</a:t>
            </a:r>
            <a:r>
              <a:rPr lang="en-US" dirty="0" err="1" smtClean="0"/>
              <a:t>ení</a:t>
            </a:r>
            <a:r>
              <a:rPr lang="en-US" dirty="0" smtClean="0"/>
              <a:t> </a:t>
            </a:r>
            <a:r>
              <a:rPr lang="en-US" dirty="0" err="1" smtClean="0"/>
              <a:t>literárněteoretickou</a:t>
            </a:r>
            <a:r>
              <a:rPr lang="en-US" dirty="0" smtClean="0"/>
              <a:t> </a:t>
            </a:r>
            <a:r>
              <a:rPr lang="en-US" dirty="0" err="1" smtClean="0"/>
              <a:t>knihou</a:t>
            </a:r>
            <a:r>
              <a:rPr lang="en-US" dirty="0" smtClean="0"/>
              <a:t> v </a:t>
            </a:r>
            <a:r>
              <a:rPr lang="en-US" dirty="0" err="1" smtClean="0"/>
              <a:t>dnešním</a:t>
            </a:r>
            <a:r>
              <a:rPr lang="en-US" dirty="0" smtClean="0"/>
              <a:t> </a:t>
            </a:r>
            <a:r>
              <a:rPr lang="en-US" dirty="0" err="1" smtClean="0"/>
              <a:t>slova</a:t>
            </a:r>
            <a:r>
              <a:rPr lang="en-US" dirty="0" smtClean="0"/>
              <a:t> </a:t>
            </a:r>
            <a:r>
              <a:rPr lang="en-US" dirty="0" err="1" smtClean="0"/>
              <a:t>smyslu</a:t>
            </a:r>
            <a:r>
              <a:rPr lang="en-US" dirty="0" smtClean="0"/>
              <a:t>, je to </a:t>
            </a:r>
            <a:r>
              <a:rPr lang="en-US" dirty="0" err="1" smtClean="0"/>
              <a:t>veršovaná</a:t>
            </a:r>
            <a:r>
              <a:rPr lang="en-US" dirty="0" smtClean="0"/>
              <a:t> </a:t>
            </a:r>
            <a:r>
              <a:rPr lang="en-US" dirty="0" err="1" smtClean="0"/>
              <a:t>kniha</a:t>
            </a:r>
            <a:r>
              <a:rPr lang="en-US" dirty="0" smtClean="0"/>
              <a:t> pro </a:t>
            </a:r>
            <a:r>
              <a:rPr lang="en-US" dirty="0" err="1" smtClean="0"/>
              <a:t>přátele</a:t>
            </a:r>
            <a:r>
              <a:rPr lang="en-US" dirty="0" smtClean="0"/>
              <a:t> </a:t>
            </a:r>
            <a:r>
              <a:rPr lang="en-US" dirty="0" err="1" smtClean="0"/>
              <a:t>milující</a:t>
            </a:r>
            <a:r>
              <a:rPr lang="en-US" dirty="0" smtClean="0"/>
              <a:t> </a:t>
            </a:r>
            <a:r>
              <a:rPr lang="en-US" dirty="0" err="1" smtClean="0"/>
              <a:t>poesii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oesie</a:t>
            </a:r>
            <a:r>
              <a:rPr lang="en-US" dirty="0" smtClean="0"/>
              <a:t> je </a:t>
            </a:r>
            <a:r>
              <a:rPr lang="en-US" dirty="0" err="1" smtClean="0"/>
              <a:t>nahlížena</a:t>
            </a:r>
            <a:r>
              <a:rPr lang="en-US" dirty="0" smtClean="0"/>
              <a:t> z </a:t>
            </a:r>
            <a:r>
              <a:rPr lang="en-US" dirty="0" err="1" smtClean="0"/>
              <a:t>praktického</a:t>
            </a:r>
            <a:r>
              <a:rPr lang="en-US" dirty="0" smtClean="0"/>
              <a:t> </a:t>
            </a:r>
            <a:r>
              <a:rPr lang="en-US" dirty="0" err="1" smtClean="0"/>
              <a:t>úhlu</a:t>
            </a:r>
            <a:r>
              <a:rPr lang="en-US" dirty="0" smtClean="0"/>
              <a:t> </a:t>
            </a:r>
            <a:r>
              <a:rPr lang="en-US" dirty="0" err="1" smtClean="0"/>
              <a:t>pohledu</a:t>
            </a:r>
            <a:r>
              <a:rPr lang="en-US" dirty="0" smtClean="0"/>
              <a:t>, </a:t>
            </a:r>
            <a:r>
              <a:rPr lang="en-US" dirty="0" err="1" smtClean="0"/>
              <a:t>jakožto</a:t>
            </a:r>
            <a:r>
              <a:rPr lang="en-US" dirty="0" smtClean="0"/>
              <a:t> </a:t>
            </a:r>
            <a:r>
              <a:rPr lang="en-US" dirty="0" err="1" smtClean="0"/>
              <a:t>specifické</a:t>
            </a:r>
            <a:r>
              <a:rPr lang="en-US" dirty="0" smtClean="0"/>
              <a:t> </a:t>
            </a:r>
            <a:r>
              <a:rPr lang="en-US" dirty="0" err="1" smtClean="0"/>
              <a:t>umění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/>
              <a:t>b</a:t>
            </a:r>
            <a:r>
              <a:rPr lang="en-US" dirty="0" err="1" smtClean="0"/>
              <a:t>ásník</a:t>
            </a:r>
            <a:r>
              <a:rPr lang="en-US" dirty="0" smtClean="0"/>
              <a:t> je </a:t>
            </a:r>
            <a:r>
              <a:rPr lang="en-US" dirty="0" err="1" smtClean="0"/>
              <a:t>velký</a:t>
            </a:r>
            <a:r>
              <a:rPr lang="en-US" dirty="0" smtClean="0"/>
              <a:t> </a:t>
            </a:r>
            <a:r>
              <a:rPr lang="en-US" dirty="0" err="1" smtClean="0"/>
              <a:t>umělec</a:t>
            </a:r>
            <a:r>
              <a:rPr lang="en-US" dirty="0" smtClean="0"/>
              <a:t> a </a:t>
            </a:r>
            <a:r>
              <a:rPr lang="en-US" dirty="0" err="1" smtClean="0"/>
              <a:t>zaslouží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vážnost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254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radice</a:t>
            </a:r>
            <a:r>
              <a:rPr lang="en-US" dirty="0" smtClean="0"/>
              <a:t> </a:t>
            </a:r>
            <a:r>
              <a:rPr lang="en-US" dirty="0" err="1" smtClean="0"/>
              <a:t>poetiky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HORATIUS</a:t>
            </a:r>
          </a:p>
          <a:p>
            <a:pPr lvl="0"/>
            <a:r>
              <a:rPr lang="en-US" i="1" dirty="0" err="1"/>
              <a:t>Ars</a:t>
            </a:r>
            <a:r>
              <a:rPr lang="en-US" i="1" dirty="0"/>
              <a:t> </a:t>
            </a:r>
            <a:r>
              <a:rPr lang="en-US" i="1" dirty="0" err="1"/>
              <a:t>Poetica</a:t>
            </a:r>
            <a:endParaRPr lang="en-US" i="1" dirty="0"/>
          </a:p>
          <a:p>
            <a:pPr lvl="1"/>
            <a:r>
              <a:rPr lang="en-US" dirty="0" err="1"/>
              <a:t>n</a:t>
            </a:r>
            <a:r>
              <a:rPr lang="en-US" dirty="0" err="1" smtClean="0"/>
              <a:t>ení</a:t>
            </a:r>
            <a:r>
              <a:rPr lang="en-US" dirty="0" smtClean="0"/>
              <a:t> </a:t>
            </a:r>
            <a:r>
              <a:rPr lang="en-US" dirty="0" err="1" smtClean="0"/>
              <a:t>literárněteoretickou</a:t>
            </a:r>
            <a:r>
              <a:rPr lang="en-US" dirty="0" smtClean="0"/>
              <a:t> </a:t>
            </a:r>
            <a:r>
              <a:rPr lang="en-US" dirty="0" err="1" smtClean="0"/>
              <a:t>knihou</a:t>
            </a:r>
            <a:r>
              <a:rPr lang="en-US" dirty="0" smtClean="0"/>
              <a:t> v </a:t>
            </a:r>
            <a:r>
              <a:rPr lang="en-US" dirty="0" err="1" smtClean="0"/>
              <a:t>dnešním</a:t>
            </a:r>
            <a:r>
              <a:rPr lang="en-US" dirty="0" smtClean="0"/>
              <a:t> </a:t>
            </a:r>
            <a:r>
              <a:rPr lang="en-US" dirty="0" err="1" smtClean="0"/>
              <a:t>slova</a:t>
            </a:r>
            <a:r>
              <a:rPr lang="en-US" dirty="0" smtClean="0"/>
              <a:t> </a:t>
            </a:r>
            <a:r>
              <a:rPr lang="en-US" dirty="0" err="1" smtClean="0"/>
              <a:t>smyslu</a:t>
            </a:r>
            <a:r>
              <a:rPr lang="en-US" dirty="0" smtClean="0"/>
              <a:t>, je to </a:t>
            </a:r>
            <a:r>
              <a:rPr lang="en-US" dirty="0" err="1" smtClean="0"/>
              <a:t>veršovaná</a:t>
            </a:r>
            <a:r>
              <a:rPr lang="en-US" dirty="0" smtClean="0"/>
              <a:t> </a:t>
            </a:r>
            <a:r>
              <a:rPr lang="en-US" dirty="0" err="1" smtClean="0"/>
              <a:t>kniha</a:t>
            </a:r>
            <a:r>
              <a:rPr lang="en-US" dirty="0" smtClean="0"/>
              <a:t> pro </a:t>
            </a:r>
            <a:r>
              <a:rPr lang="en-US" dirty="0" err="1" smtClean="0"/>
              <a:t>přátele</a:t>
            </a:r>
            <a:r>
              <a:rPr lang="en-US" dirty="0" smtClean="0"/>
              <a:t> </a:t>
            </a:r>
            <a:r>
              <a:rPr lang="en-US" dirty="0" err="1" smtClean="0"/>
              <a:t>milující</a:t>
            </a:r>
            <a:r>
              <a:rPr lang="en-US" dirty="0" smtClean="0"/>
              <a:t> </a:t>
            </a:r>
            <a:r>
              <a:rPr lang="en-US" dirty="0" err="1" smtClean="0"/>
              <a:t>poesii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oesie</a:t>
            </a:r>
            <a:r>
              <a:rPr lang="en-US" dirty="0" smtClean="0"/>
              <a:t> je </a:t>
            </a:r>
            <a:r>
              <a:rPr lang="en-US" dirty="0" err="1" smtClean="0"/>
              <a:t>nahlížena</a:t>
            </a:r>
            <a:r>
              <a:rPr lang="en-US" dirty="0" smtClean="0"/>
              <a:t> z </a:t>
            </a:r>
            <a:r>
              <a:rPr lang="en-US" dirty="0" err="1" smtClean="0"/>
              <a:t>praktického</a:t>
            </a:r>
            <a:r>
              <a:rPr lang="en-US" dirty="0" smtClean="0"/>
              <a:t> </a:t>
            </a:r>
            <a:r>
              <a:rPr lang="en-US" dirty="0" err="1" smtClean="0"/>
              <a:t>úhlu</a:t>
            </a:r>
            <a:r>
              <a:rPr lang="en-US" dirty="0" smtClean="0"/>
              <a:t> </a:t>
            </a:r>
            <a:r>
              <a:rPr lang="en-US" dirty="0" err="1" smtClean="0"/>
              <a:t>pohledu</a:t>
            </a:r>
            <a:r>
              <a:rPr lang="en-US" dirty="0" smtClean="0"/>
              <a:t>, </a:t>
            </a:r>
            <a:r>
              <a:rPr lang="en-US" dirty="0" err="1" smtClean="0"/>
              <a:t>jakožto</a:t>
            </a:r>
            <a:r>
              <a:rPr lang="en-US" dirty="0" smtClean="0"/>
              <a:t> </a:t>
            </a:r>
            <a:r>
              <a:rPr lang="en-US" dirty="0" err="1" smtClean="0"/>
              <a:t>specifické</a:t>
            </a:r>
            <a:r>
              <a:rPr lang="en-US" dirty="0" smtClean="0"/>
              <a:t> </a:t>
            </a:r>
            <a:r>
              <a:rPr lang="en-US" dirty="0" err="1" smtClean="0"/>
              <a:t>umění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/>
              <a:t>b</a:t>
            </a:r>
            <a:r>
              <a:rPr lang="en-US" dirty="0" err="1" smtClean="0"/>
              <a:t>ásník</a:t>
            </a:r>
            <a:r>
              <a:rPr lang="en-US" dirty="0" smtClean="0"/>
              <a:t> je </a:t>
            </a:r>
            <a:r>
              <a:rPr lang="en-US" dirty="0" err="1" smtClean="0"/>
              <a:t>velký</a:t>
            </a:r>
            <a:r>
              <a:rPr lang="en-US" dirty="0" smtClean="0"/>
              <a:t> </a:t>
            </a:r>
            <a:r>
              <a:rPr lang="en-US" dirty="0" err="1" smtClean="0"/>
              <a:t>umělec</a:t>
            </a:r>
            <a:r>
              <a:rPr lang="en-US" dirty="0" smtClean="0"/>
              <a:t> a </a:t>
            </a:r>
            <a:r>
              <a:rPr lang="en-US" dirty="0" err="1" smtClean="0"/>
              <a:t>zaslouží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vážnost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679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radice</a:t>
            </a:r>
            <a:r>
              <a:rPr lang="en-US" dirty="0" smtClean="0"/>
              <a:t> </a:t>
            </a:r>
            <a:r>
              <a:rPr lang="en-US" dirty="0" err="1" smtClean="0"/>
              <a:t>poetiky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Gotthold</a:t>
            </a:r>
            <a:r>
              <a:rPr lang="en-US" b="1" dirty="0"/>
              <a:t> Ephraim LESSING </a:t>
            </a:r>
            <a:endParaRPr lang="en-US" b="1" dirty="0" smtClean="0"/>
          </a:p>
          <a:p>
            <a:pPr marL="0" indent="0">
              <a:buNone/>
            </a:pPr>
            <a:r>
              <a:rPr lang="en-US" i="1" dirty="0" err="1" smtClean="0"/>
              <a:t>Láokoon</a:t>
            </a:r>
            <a:endParaRPr lang="en-US" i="1" dirty="0"/>
          </a:p>
          <a:p>
            <a:r>
              <a:rPr lang="en-US" dirty="0" err="1"/>
              <a:t>l</a:t>
            </a:r>
            <a:r>
              <a:rPr lang="en-US" dirty="0" err="1" smtClean="0"/>
              <a:t>iterární</a:t>
            </a:r>
            <a:r>
              <a:rPr lang="en-US" dirty="0" smtClean="0"/>
              <a:t> </a:t>
            </a:r>
            <a:r>
              <a:rPr lang="en-US" dirty="0" err="1" smtClean="0"/>
              <a:t>vědec</a:t>
            </a:r>
            <a:endParaRPr lang="en-US" dirty="0" smtClean="0"/>
          </a:p>
          <a:p>
            <a:r>
              <a:rPr lang="en-US" i="1" dirty="0" err="1" smtClean="0"/>
              <a:t>Laokoon</a:t>
            </a:r>
            <a:r>
              <a:rPr lang="en-US" dirty="0" smtClean="0"/>
              <a:t> – </a:t>
            </a:r>
            <a:r>
              <a:rPr lang="en-US" dirty="0" err="1" smtClean="0"/>
              <a:t>limitech</a:t>
            </a:r>
            <a:r>
              <a:rPr lang="en-US" dirty="0" smtClean="0"/>
              <a:t> </a:t>
            </a:r>
            <a:r>
              <a:rPr lang="en-US" dirty="0" err="1" smtClean="0"/>
              <a:t>malířství</a:t>
            </a:r>
            <a:r>
              <a:rPr lang="en-US" dirty="0" smtClean="0"/>
              <a:t> a </a:t>
            </a:r>
            <a:r>
              <a:rPr lang="en-US" dirty="0" err="1" smtClean="0"/>
              <a:t>básnictví</a:t>
            </a:r>
            <a:r>
              <a:rPr lang="en-US" dirty="0" smtClean="0"/>
              <a:t> 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oesie</a:t>
            </a:r>
            <a:r>
              <a:rPr lang="en-US" dirty="0" smtClean="0"/>
              <a:t> je </a:t>
            </a:r>
            <a:r>
              <a:rPr lang="en-US" dirty="0" err="1" smtClean="0"/>
              <a:t>definována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umění</a:t>
            </a:r>
            <a:r>
              <a:rPr lang="en-US" dirty="0" smtClean="0"/>
              <a:t> </a:t>
            </a:r>
            <a:r>
              <a:rPr lang="en-US" dirty="0" err="1" smtClean="0"/>
              <a:t>časové</a:t>
            </a:r>
            <a:r>
              <a:rPr lang="en-US" dirty="0" smtClean="0"/>
              <a:t> </a:t>
            </a:r>
          </a:p>
          <a:p>
            <a:r>
              <a:rPr lang="en-US" dirty="0" err="1"/>
              <a:t>č</a:t>
            </a:r>
            <a:r>
              <a:rPr lang="en-US" dirty="0" err="1" smtClean="0"/>
              <a:t>asová</a:t>
            </a:r>
            <a:r>
              <a:rPr lang="en-US" dirty="0" smtClean="0"/>
              <a:t> </a:t>
            </a:r>
            <a:r>
              <a:rPr lang="en-US" dirty="0" err="1" smtClean="0"/>
              <a:t>suksesivita</a:t>
            </a:r>
            <a:r>
              <a:rPr lang="en-US" dirty="0" smtClean="0"/>
              <a:t> </a:t>
            </a:r>
            <a:r>
              <a:rPr lang="en-US" dirty="0" err="1" smtClean="0"/>
              <a:t>vyprávění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654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radice</a:t>
            </a:r>
            <a:r>
              <a:rPr lang="en-US" dirty="0" smtClean="0"/>
              <a:t> </a:t>
            </a:r>
            <a:r>
              <a:rPr lang="en-US" dirty="0" err="1" smtClean="0"/>
              <a:t>poetiky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Josef JUNGMANN</a:t>
            </a:r>
          </a:p>
          <a:p>
            <a:pPr marL="0" lvl="0" indent="0">
              <a:buNone/>
            </a:pPr>
            <a:r>
              <a:rPr lang="en-US" i="1" dirty="0" err="1"/>
              <a:t>Slowesnost</a:t>
            </a:r>
            <a:r>
              <a:rPr lang="en-US" dirty="0"/>
              <a:t> 1820/1845</a:t>
            </a:r>
          </a:p>
          <a:p>
            <a:pPr lvl="0"/>
            <a:r>
              <a:rPr lang="en-US" dirty="0" err="1"/>
              <a:t>teorie</a:t>
            </a:r>
            <a:r>
              <a:rPr lang="en-US" dirty="0"/>
              <a:t> </a:t>
            </a:r>
            <a:r>
              <a:rPr lang="en-US" dirty="0" err="1"/>
              <a:t>literatury</a:t>
            </a:r>
            <a:r>
              <a:rPr lang="en-US" dirty="0"/>
              <a:t>, </a:t>
            </a:r>
            <a:r>
              <a:rPr lang="en-US" dirty="0" err="1"/>
              <a:t>líčí</a:t>
            </a:r>
            <a:r>
              <a:rPr lang="en-US" dirty="0"/>
              <a:t> </a:t>
            </a:r>
            <a:r>
              <a:rPr lang="en-US" dirty="0" err="1"/>
              <a:t>zde</a:t>
            </a:r>
            <a:r>
              <a:rPr lang="en-US" dirty="0"/>
              <a:t> </a:t>
            </a:r>
            <a:r>
              <a:rPr lang="en-US" dirty="0" err="1"/>
              <a:t>bohatství</a:t>
            </a:r>
            <a:r>
              <a:rPr lang="en-US" dirty="0"/>
              <a:t> </a:t>
            </a:r>
            <a:r>
              <a:rPr lang="en-US" dirty="0" err="1"/>
              <a:t>české</a:t>
            </a:r>
            <a:r>
              <a:rPr lang="en-US" dirty="0"/>
              <a:t> </a:t>
            </a:r>
            <a:r>
              <a:rPr lang="en-US" dirty="0" err="1"/>
              <a:t>literatury</a:t>
            </a:r>
            <a:r>
              <a:rPr lang="en-US" dirty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Husa</a:t>
            </a:r>
            <a:endParaRPr lang="en-US" dirty="0" smtClean="0"/>
          </a:p>
          <a:p>
            <a:pPr lvl="0"/>
            <a:r>
              <a:rPr lang="en-US" dirty="0" err="1" smtClean="0"/>
              <a:t>slohová</a:t>
            </a:r>
            <a:r>
              <a:rPr lang="en-US" dirty="0" smtClean="0"/>
              <a:t> </a:t>
            </a:r>
            <a:r>
              <a:rPr lang="en-US" dirty="0" err="1" smtClean="0"/>
              <a:t>čítanka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deskriptivně-preskriptivní</a:t>
            </a:r>
            <a:r>
              <a:rPr lang="en-US" dirty="0"/>
              <a:t> </a:t>
            </a:r>
            <a:r>
              <a:rPr lang="en-US" dirty="0" err="1"/>
              <a:t>příručka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 err="1"/>
              <a:t>f</a:t>
            </a:r>
            <a:r>
              <a:rPr lang="en-US" dirty="0" err="1" smtClean="0"/>
              <a:t>iktivní</a:t>
            </a:r>
            <a:r>
              <a:rPr lang="en-US" dirty="0" smtClean="0"/>
              <a:t> </a:t>
            </a:r>
            <a:r>
              <a:rPr lang="en-US" dirty="0" err="1"/>
              <a:t>svět</a:t>
            </a:r>
            <a:r>
              <a:rPr lang="en-US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17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radice</a:t>
            </a:r>
            <a:r>
              <a:rPr lang="en-US" dirty="0" smtClean="0"/>
              <a:t> </a:t>
            </a:r>
            <a:r>
              <a:rPr lang="en-US" dirty="0" err="1" smtClean="0"/>
              <a:t>poetiky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/>
              <a:t>Josef DURDÍK</a:t>
            </a:r>
          </a:p>
          <a:p>
            <a:pPr marL="0" lvl="0" indent="0">
              <a:buNone/>
            </a:pPr>
            <a:r>
              <a:rPr lang="en-US" sz="1200" i="1" dirty="0"/>
              <a:t>Poetika </a:t>
            </a:r>
            <a:r>
              <a:rPr lang="en-US" sz="1200" i="1" dirty="0" err="1"/>
              <a:t>jakožto</a:t>
            </a:r>
            <a:r>
              <a:rPr lang="en-US" sz="1200" i="1" dirty="0"/>
              <a:t> </a:t>
            </a:r>
            <a:r>
              <a:rPr lang="en-US" sz="1200" i="1" dirty="0" err="1"/>
              <a:t>aesthetika</a:t>
            </a:r>
            <a:r>
              <a:rPr lang="en-US" sz="1200" i="1" dirty="0"/>
              <a:t> </a:t>
            </a:r>
            <a:r>
              <a:rPr lang="en-US" sz="1200" i="1" dirty="0" err="1"/>
              <a:t>básnického</a:t>
            </a:r>
            <a:r>
              <a:rPr lang="en-US" sz="1200" i="1" dirty="0"/>
              <a:t> </a:t>
            </a:r>
            <a:r>
              <a:rPr lang="en-US" sz="1200" i="1" dirty="0" err="1"/>
              <a:t>umění</a:t>
            </a:r>
            <a:r>
              <a:rPr lang="en-US" sz="1200" i="1" dirty="0"/>
              <a:t> </a:t>
            </a:r>
            <a:r>
              <a:rPr lang="en-US" sz="1200" dirty="0"/>
              <a:t>1881</a:t>
            </a:r>
          </a:p>
          <a:p>
            <a:pPr lvl="0"/>
            <a:r>
              <a:rPr lang="en-US" sz="1200" dirty="0"/>
              <a:t>„</a:t>
            </a:r>
            <a:r>
              <a:rPr lang="en-US" sz="1200" dirty="0" err="1"/>
              <a:t>Poněvadž</a:t>
            </a:r>
            <a:r>
              <a:rPr lang="en-US" sz="1200" dirty="0"/>
              <a:t> </a:t>
            </a:r>
            <a:r>
              <a:rPr lang="en-US" sz="1200" dirty="0" err="1"/>
              <a:t>všechny</a:t>
            </a:r>
            <a:r>
              <a:rPr lang="en-US" sz="1200" dirty="0"/>
              <a:t> </a:t>
            </a:r>
            <a:r>
              <a:rPr lang="en-US" sz="1200" dirty="0" err="1"/>
              <a:t>jeho</a:t>
            </a:r>
            <a:r>
              <a:rPr lang="en-US" sz="1200" dirty="0"/>
              <a:t> </a:t>
            </a:r>
            <a:r>
              <a:rPr lang="en-US" sz="1200" dirty="0" err="1"/>
              <a:t>složky</a:t>
            </a:r>
            <a:r>
              <a:rPr lang="en-US" sz="1200" dirty="0"/>
              <a:t> k </a:t>
            </a:r>
            <a:r>
              <a:rPr lang="en-US" sz="1200" dirty="0" err="1"/>
              <a:t>sobě</a:t>
            </a:r>
            <a:r>
              <a:rPr lang="en-US" sz="1200" dirty="0"/>
              <a:t> se </a:t>
            </a:r>
            <a:r>
              <a:rPr lang="en-US" sz="1200" dirty="0" err="1"/>
              <a:t>hodí</a:t>
            </a:r>
            <a:r>
              <a:rPr lang="en-US" sz="1200" dirty="0"/>
              <a:t> a </a:t>
            </a:r>
            <a:r>
              <a:rPr lang="en-US" sz="1200" dirty="0" err="1"/>
              <a:t>harmonický</a:t>
            </a:r>
            <a:r>
              <a:rPr lang="en-US" sz="1200" dirty="0"/>
              <a:t> </a:t>
            </a:r>
            <a:r>
              <a:rPr lang="en-US" sz="1200" dirty="0" err="1"/>
              <a:t>celek</a:t>
            </a:r>
            <a:r>
              <a:rPr lang="en-US" sz="1200" dirty="0"/>
              <a:t> </a:t>
            </a:r>
            <a:r>
              <a:rPr lang="en-US" sz="1200" dirty="0" err="1"/>
              <a:t>skládají</a:t>
            </a:r>
            <a:r>
              <a:rPr lang="en-US" sz="1200" dirty="0"/>
              <a:t>, </a:t>
            </a:r>
            <a:r>
              <a:rPr lang="en-US" sz="1200" dirty="0" err="1"/>
              <a:t>tak</a:t>
            </a:r>
            <a:r>
              <a:rPr lang="en-US" sz="1200" dirty="0"/>
              <a:t> </a:t>
            </a:r>
            <a:r>
              <a:rPr lang="en-US" sz="1200" dirty="0" err="1"/>
              <a:t>že</a:t>
            </a:r>
            <a:r>
              <a:rPr lang="en-US" sz="1200" dirty="0"/>
              <a:t> </a:t>
            </a:r>
            <a:r>
              <a:rPr lang="en-US" sz="1200" dirty="0" err="1"/>
              <a:t>nemůže</a:t>
            </a:r>
            <a:r>
              <a:rPr lang="en-US" sz="1200" dirty="0"/>
              <a:t> </a:t>
            </a:r>
            <a:r>
              <a:rPr lang="en-US" sz="1200" dirty="0" err="1"/>
              <a:t>nic</a:t>
            </a:r>
            <a:r>
              <a:rPr lang="en-US" sz="1200" dirty="0"/>
              <a:t> </a:t>
            </a:r>
            <a:r>
              <a:rPr lang="en-US" sz="1200" dirty="0" err="1"/>
              <a:t>býti</a:t>
            </a:r>
            <a:r>
              <a:rPr lang="en-US" sz="1200" dirty="0"/>
              <a:t> </a:t>
            </a:r>
            <a:r>
              <a:rPr lang="en-US" sz="1200" dirty="0" err="1"/>
              <a:t>přidáno</a:t>
            </a:r>
            <a:r>
              <a:rPr lang="en-US" sz="1200" dirty="0"/>
              <a:t> </a:t>
            </a:r>
            <a:r>
              <a:rPr lang="en-US" sz="1200" dirty="0" err="1"/>
              <a:t>ani</a:t>
            </a:r>
            <a:r>
              <a:rPr lang="en-US" sz="1200" dirty="0"/>
              <a:t> </a:t>
            </a:r>
            <a:r>
              <a:rPr lang="en-US" sz="1200" dirty="0" err="1"/>
              <a:t>odňato</a:t>
            </a:r>
            <a:r>
              <a:rPr lang="en-US" sz="1200" dirty="0"/>
              <a:t>, </a:t>
            </a:r>
            <a:r>
              <a:rPr lang="en-US" sz="1200" dirty="0" err="1"/>
              <a:t>každá</a:t>
            </a:r>
            <a:r>
              <a:rPr lang="en-US" sz="1200" dirty="0"/>
              <a:t> </a:t>
            </a:r>
            <a:r>
              <a:rPr lang="en-US" sz="1200" dirty="0" err="1"/>
              <a:t>složka</a:t>
            </a:r>
            <a:r>
              <a:rPr lang="en-US" sz="1200" dirty="0"/>
              <a:t> </a:t>
            </a:r>
            <a:r>
              <a:rPr lang="en-US" sz="1200" dirty="0" err="1"/>
              <a:t>kvůli</a:t>
            </a:r>
            <a:r>
              <a:rPr lang="en-US" sz="1200" dirty="0"/>
              <a:t> </a:t>
            </a:r>
            <a:r>
              <a:rPr lang="en-US" sz="1200" dirty="0" err="1"/>
              <a:t>ostatním</a:t>
            </a:r>
            <a:r>
              <a:rPr lang="en-US" sz="1200" dirty="0"/>
              <a:t> a </a:t>
            </a:r>
            <a:r>
              <a:rPr lang="en-US" sz="1200" dirty="0" err="1"/>
              <a:t>ony</a:t>
            </a:r>
            <a:r>
              <a:rPr lang="en-US" sz="1200" dirty="0"/>
              <a:t> </a:t>
            </a:r>
            <a:r>
              <a:rPr lang="en-US" sz="1200" dirty="0" err="1"/>
              <a:t>zas</a:t>
            </a:r>
            <a:r>
              <a:rPr lang="en-US" sz="1200" dirty="0"/>
              <a:t> </a:t>
            </a:r>
            <a:r>
              <a:rPr lang="en-US" sz="1200" dirty="0" err="1"/>
              <a:t>kvůli</a:t>
            </a:r>
            <a:r>
              <a:rPr lang="en-US" sz="1200" dirty="0"/>
              <a:t> </a:t>
            </a:r>
            <a:r>
              <a:rPr lang="en-US" sz="1200" dirty="0" err="1"/>
              <a:t>ní</a:t>
            </a:r>
            <a:r>
              <a:rPr lang="en-US" sz="1200" dirty="0"/>
              <a:t> </a:t>
            </a:r>
            <a:r>
              <a:rPr lang="en-US" sz="1200" dirty="0" err="1"/>
              <a:t>bytovati</a:t>
            </a:r>
            <a:r>
              <a:rPr lang="en-US" sz="1200" dirty="0"/>
              <a:t> se </a:t>
            </a:r>
            <a:r>
              <a:rPr lang="en-US" sz="1200" dirty="0" err="1"/>
              <a:t>zdají</a:t>
            </a:r>
            <a:r>
              <a:rPr lang="en-US" sz="1200" dirty="0"/>
              <a:t>, </a:t>
            </a:r>
            <a:r>
              <a:rPr lang="en-US" sz="1200" dirty="0" err="1"/>
              <a:t>přikládá</a:t>
            </a:r>
            <a:r>
              <a:rPr lang="en-US" sz="1200" dirty="0"/>
              <a:t> se </a:t>
            </a:r>
            <a:r>
              <a:rPr lang="en-US" sz="1200" dirty="0" err="1"/>
              <a:t>výtvoru</a:t>
            </a:r>
            <a:r>
              <a:rPr lang="en-US" sz="1200" dirty="0"/>
              <a:t> </a:t>
            </a:r>
            <a:r>
              <a:rPr lang="en-US" sz="1200" dirty="0" err="1"/>
              <a:t>název</a:t>
            </a:r>
            <a:r>
              <a:rPr lang="en-US" sz="1200" dirty="0"/>
              <a:t> </a:t>
            </a:r>
            <a:r>
              <a:rPr lang="en-US" sz="1200" dirty="0" err="1"/>
              <a:t>organismu</a:t>
            </a:r>
            <a:r>
              <a:rPr lang="en-US" sz="1200" dirty="0"/>
              <a:t>, </a:t>
            </a:r>
            <a:r>
              <a:rPr lang="en-US" sz="1200" dirty="0" err="1"/>
              <a:t>ovšem</a:t>
            </a:r>
            <a:r>
              <a:rPr lang="en-US" sz="1200" dirty="0"/>
              <a:t> </a:t>
            </a:r>
            <a:r>
              <a:rPr lang="en-US" sz="1200" dirty="0" err="1"/>
              <a:t>ve</a:t>
            </a:r>
            <a:r>
              <a:rPr lang="en-US" sz="1200" dirty="0"/>
              <a:t> </a:t>
            </a:r>
            <a:r>
              <a:rPr lang="en-US" sz="1200" dirty="0" err="1"/>
              <a:t>smyslu</a:t>
            </a:r>
            <a:r>
              <a:rPr lang="en-US" sz="1200" dirty="0"/>
              <a:t> </a:t>
            </a:r>
            <a:r>
              <a:rPr lang="en-US" sz="1200" dirty="0" err="1"/>
              <a:t>přeneseném</a:t>
            </a:r>
            <a:r>
              <a:rPr lang="en-US" sz="1200" dirty="0"/>
              <a:t>. </a:t>
            </a:r>
            <a:r>
              <a:rPr lang="en-US" sz="1200" dirty="0" err="1"/>
              <a:t>Totéž</a:t>
            </a:r>
            <a:r>
              <a:rPr lang="en-US" sz="1200" dirty="0"/>
              <a:t> </a:t>
            </a:r>
            <a:r>
              <a:rPr lang="en-US" sz="1200" dirty="0" err="1"/>
              <a:t>chceme</a:t>
            </a:r>
            <a:r>
              <a:rPr lang="en-US" sz="1200" dirty="0"/>
              <a:t> </a:t>
            </a:r>
            <a:r>
              <a:rPr lang="en-US" sz="1200" dirty="0" err="1"/>
              <a:t>naznačiti</a:t>
            </a:r>
            <a:r>
              <a:rPr lang="en-US" sz="1200" dirty="0"/>
              <a:t> </a:t>
            </a:r>
            <a:r>
              <a:rPr lang="en-US" sz="1200" dirty="0" err="1"/>
              <a:t>slovem</a:t>
            </a:r>
            <a:r>
              <a:rPr lang="en-US" sz="1200" dirty="0"/>
              <a:t> </a:t>
            </a:r>
            <a:r>
              <a:rPr lang="en-US" sz="1200" dirty="0" err="1"/>
              <a:t>ucelenosti</a:t>
            </a:r>
            <a:r>
              <a:rPr lang="en-US" sz="1200" dirty="0"/>
              <a:t>, </a:t>
            </a:r>
            <a:r>
              <a:rPr lang="en-US" sz="1200" dirty="0" err="1"/>
              <a:t>jen</a:t>
            </a:r>
            <a:r>
              <a:rPr lang="en-US" sz="1200" dirty="0"/>
              <a:t> </a:t>
            </a:r>
            <a:r>
              <a:rPr lang="en-US" sz="1200" dirty="0" err="1"/>
              <a:t>že</a:t>
            </a:r>
            <a:r>
              <a:rPr lang="en-US" sz="1200" dirty="0"/>
              <a:t> </a:t>
            </a:r>
            <a:r>
              <a:rPr lang="en-US" sz="1200" dirty="0" err="1"/>
              <a:t>při</a:t>
            </a:r>
            <a:r>
              <a:rPr lang="en-US" sz="1200" dirty="0"/>
              <a:t> </a:t>
            </a:r>
            <a:r>
              <a:rPr lang="en-US" sz="1200" dirty="0" err="1"/>
              <a:t>organismu</a:t>
            </a:r>
            <a:r>
              <a:rPr lang="en-US" sz="1200" dirty="0"/>
              <a:t> </a:t>
            </a:r>
            <a:r>
              <a:rPr lang="en-US" sz="1200" dirty="0" err="1"/>
              <a:t>ještě</a:t>
            </a:r>
            <a:r>
              <a:rPr lang="en-US" sz="1200" dirty="0"/>
              <a:t> </a:t>
            </a:r>
            <a:r>
              <a:rPr lang="en-US" sz="1200" dirty="0" err="1"/>
              <a:t>zdání</a:t>
            </a:r>
            <a:r>
              <a:rPr lang="en-US" sz="1200" dirty="0"/>
              <a:t> </a:t>
            </a:r>
            <a:r>
              <a:rPr lang="en-US" sz="1200" dirty="0" err="1"/>
              <a:t>života</a:t>
            </a:r>
            <a:r>
              <a:rPr lang="en-US" sz="1200" dirty="0"/>
              <a:t> </a:t>
            </a:r>
            <a:r>
              <a:rPr lang="en-US" sz="1200" dirty="0" err="1"/>
              <a:t>přistupuje</a:t>
            </a:r>
            <a:r>
              <a:rPr lang="en-US" sz="1200" dirty="0"/>
              <a:t>. </a:t>
            </a:r>
            <a:r>
              <a:rPr lang="en-US" sz="1200" dirty="0" err="1"/>
              <a:t>Každý</a:t>
            </a:r>
            <a:r>
              <a:rPr lang="en-US" sz="1200" dirty="0"/>
              <a:t> </a:t>
            </a:r>
            <a:r>
              <a:rPr lang="en-US" sz="1200" dirty="0" err="1"/>
              <a:t>orgán</a:t>
            </a:r>
            <a:r>
              <a:rPr lang="en-US" sz="1200" dirty="0"/>
              <a:t> </a:t>
            </a:r>
            <a:r>
              <a:rPr lang="en-US" sz="1200" dirty="0" err="1"/>
              <a:t>má</a:t>
            </a:r>
            <a:r>
              <a:rPr lang="en-US" sz="1200" dirty="0"/>
              <a:t> </a:t>
            </a:r>
            <a:r>
              <a:rPr lang="en-US" sz="1200" dirty="0" err="1"/>
              <a:t>svůj</a:t>
            </a:r>
            <a:r>
              <a:rPr lang="en-US" sz="1200" dirty="0"/>
              <a:t> </a:t>
            </a:r>
            <a:r>
              <a:rPr lang="en-US" sz="1200" dirty="0" err="1"/>
              <a:t>účel</a:t>
            </a:r>
            <a:r>
              <a:rPr lang="en-US" sz="1200" dirty="0"/>
              <a:t>, a </a:t>
            </a:r>
            <a:r>
              <a:rPr lang="en-US" sz="1200" dirty="0" err="1"/>
              <a:t>podobně</a:t>
            </a:r>
            <a:r>
              <a:rPr lang="en-US" sz="1200" dirty="0"/>
              <a:t> v </a:t>
            </a:r>
            <a:r>
              <a:rPr lang="en-US" sz="1200" dirty="0" err="1"/>
              <a:t>uměleckém</a:t>
            </a:r>
            <a:r>
              <a:rPr lang="en-US" sz="1200" dirty="0"/>
              <a:t> </a:t>
            </a:r>
            <a:r>
              <a:rPr lang="en-US" sz="1200" dirty="0" err="1"/>
              <a:t>díle</a:t>
            </a:r>
            <a:r>
              <a:rPr lang="en-US" sz="1200" dirty="0"/>
              <a:t> </a:t>
            </a:r>
            <a:r>
              <a:rPr lang="en-US" sz="1200" dirty="0" err="1"/>
              <a:t>každá</a:t>
            </a:r>
            <a:r>
              <a:rPr lang="en-US" sz="1200" dirty="0"/>
              <a:t> </a:t>
            </a:r>
            <a:r>
              <a:rPr lang="en-US" sz="1200" dirty="0" err="1"/>
              <a:t>složka</a:t>
            </a:r>
            <a:r>
              <a:rPr lang="en-US" sz="1200" dirty="0"/>
              <a:t>, </a:t>
            </a:r>
            <a:r>
              <a:rPr lang="en-US" sz="1200" dirty="0" err="1"/>
              <a:t>nechť</a:t>
            </a:r>
            <a:r>
              <a:rPr lang="en-US" sz="1200" dirty="0"/>
              <a:t> </a:t>
            </a:r>
            <a:r>
              <a:rPr lang="en-US" sz="1200" dirty="0" err="1"/>
              <a:t>bychom</a:t>
            </a:r>
            <a:r>
              <a:rPr lang="en-US" sz="1200" dirty="0"/>
              <a:t> </a:t>
            </a:r>
            <a:r>
              <a:rPr lang="en-US" sz="1200" dirty="0" err="1"/>
              <a:t>její</a:t>
            </a:r>
            <a:r>
              <a:rPr lang="en-US" sz="1200" dirty="0"/>
              <a:t> </a:t>
            </a:r>
            <a:r>
              <a:rPr lang="en-US" sz="1200" dirty="0" err="1"/>
              <a:t>účel</a:t>
            </a:r>
            <a:r>
              <a:rPr lang="en-US" sz="1200" dirty="0"/>
              <a:t>, </a:t>
            </a:r>
            <a:r>
              <a:rPr lang="en-US" sz="1200" dirty="0" err="1"/>
              <a:t>její</a:t>
            </a:r>
            <a:r>
              <a:rPr lang="en-US" sz="1200" dirty="0"/>
              <a:t> „</a:t>
            </a:r>
            <a:r>
              <a:rPr lang="en-US" sz="1200" dirty="0" err="1"/>
              <a:t>rozum</a:t>
            </a:r>
            <a:r>
              <a:rPr lang="en-US" sz="1200" dirty="0"/>
              <a:t>“ </a:t>
            </a:r>
            <a:r>
              <a:rPr lang="en-US" sz="1200" dirty="0" err="1"/>
              <a:t>nemohli</a:t>
            </a:r>
            <a:r>
              <a:rPr lang="en-US" sz="1200" dirty="0"/>
              <a:t> </a:t>
            </a:r>
            <a:r>
              <a:rPr lang="en-US" sz="1200" dirty="0" err="1"/>
              <a:t>určitým</a:t>
            </a:r>
            <a:r>
              <a:rPr lang="en-US" sz="1200" dirty="0"/>
              <a:t> </a:t>
            </a:r>
            <a:r>
              <a:rPr lang="en-US" sz="1200" dirty="0" err="1"/>
              <a:t>slovem</a:t>
            </a:r>
            <a:r>
              <a:rPr lang="en-US" sz="1200" dirty="0"/>
              <a:t> </a:t>
            </a:r>
            <a:r>
              <a:rPr lang="en-US" sz="1200" dirty="0" err="1"/>
              <a:t>uvědomiti</a:t>
            </a:r>
            <a:r>
              <a:rPr lang="en-US" sz="1200" dirty="0"/>
              <a:t>“</a:t>
            </a:r>
          </a:p>
          <a:p>
            <a:pPr lvl="0"/>
            <a:r>
              <a:rPr lang="en-US" sz="1200" dirty="0"/>
              <a:t>„</a:t>
            </a:r>
            <a:r>
              <a:rPr lang="en-US" sz="1200" dirty="0" err="1"/>
              <a:t>Tu</a:t>
            </a:r>
            <a:r>
              <a:rPr lang="en-US" sz="1200" dirty="0"/>
              <a:t> jest </a:t>
            </a:r>
            <a:r>
              <a:rPr lang="en-US" sz="1200" dirty="0" err="1"/>
              <a:t>především</a:t>
            </a:r>
            <a:r>
              <a:rPr lang="en-US" sz="1200" dirty="0"/>
              <a:t> </a:t>
            </a:r>
            <a:r>
              <a:rPr lang="en-US" sz="1200" dirty="0" err="1"/>
              <a:t>děj</a:t>
            </a:r>
            <a:r>
              <a:rPr lang="en-US" sz="1200" dirty="0"/>
              <a:t> </a:t>
            </a:r>
            <a:r>
              <a:rPr lang="en-US" sz="1200" dirty="0" err="1"/>
              <a:t>sám</a:t>
            </a:r>
            <a:r>
              <a:rPr lang="en-US" sz="1200" dirty="0"/>
              <a:t>, </a:t>
            </a:r>
            <a:r>
              <a:rPr lang="en-US" sz="1200" dirty="0" err="1"/>
              <a:t>jakožto</a:t>
            </a:r>
            <a:r>
              <a:rPr lang="en-US" sz="1200" dirty="0"/>
              <a:t> </a:t>
            </a:r>
            <a:r>
              <a:rPr lang="en-US" sz="1200" dirty="0" err="1"/>
              <a:t>řada</a:t>
            </a:r>
            <a:r>
              <a:rPr lang="en-US" sz="1200" dirty="0"/>
              <a:t> </a:t>
            </a:r>
            <a:r>
              <a:rPr lang="en-US" sz="1200" dirty="0" err="1"/>
              <a:t>zjevů</a:t>
            </a:r>
            <a:r>
              <a:rPr lang="en-US" sz="1200" dirty="0"/>
              <a:t> </a:t>
            </a:r>
            <a:r>
              <a:rPr lang="en-US" sz="1200" dirty="0" err="1"/>
              <a:t>způsobených</a:t>
            </a:r>
            <a:r>
              <a:rPr lang="en-US" sz="1200" dirty="0"/>
              <a:t> </a:t>
            </a:r>
            <a:r>
              <a:rPr lang="en-US" sz="1200" dirty="0" err="1"/>
              <a:t>činěním</a:t>
            </a:r>
            <a:r>
              <a:rPr lang="en-US" sz="1200" dirty="0"/>
              <a:t> </a:t>
            </a:r>
            <a:r>
              <a:rPr lang="en-US" sz="1200" dirty="0" err="1"/>
              <a:t>lidským</a:t>
            </a:r>
            <a:r>
              <a:rPr lang="en-US" sz="1200" dirty="0"/>
              <a:t>. </a:t>
            </a:r>
            <a:r>
              <a:rPr lang="en-US" sz="1200" dirty="0" err="1"/>
              <a:t>Pronikavě</a:t>
            </a:r>
            <a:r>
              <a:rPr lang="en-US" sz="1200" dirty="0"/>
              <a:t> </a:t>
            </a:r>
            <a:r>
              <a:rPr lang="en-US" sz="1200" dirty="0" err="1"/>
              <a:t>kouzlí</a:t>
            </a:r>
            <a:r>
              <a:rPr lang="en-US" sz="1200" dirty="0"/>
              <a:t> </a:t>
            </a:r>
            <a:r>
              <a:rPr lang="en-US" sz="1200" dirty="0" err="1"/>
              <a:t>jej</a:t>
            </a:r>
            <a:r>
              <a:rPr lang="en-US" sz="1200" dirty="0"/>
              <a:t> </a:t>
            </a:r>
            <a:r>
              <a:rPr lang="en-US" sz="1200" dirty="0" err="1"/>
              <a:t>básník</a:t>
            </a:r>
            <a:r>
              <a:rPr lang="en-US" sz="1200" dirty="0"/>
              <a:t> </a:t>
            </a:r>
            <a:r>
              <a:rPr lang="en-US" sz="1200" dirty="0" err="1"/>
              <a:t>před</a:t>
            </a:r>
            <a:r>
              <a:rPr lang="en-US" sz="1200" dirty="0"/>
              <a:t> </a:t>
            </a:r>
            <a:r>
              <a:rPr lang="en-US" sz="1200" dirty="0" err="1"/>
              <a:t>nás</a:t>
            </a:r>
            <a:r>
              <a:rPr lang="en-US" sz="1200" dirty="0"/>
              <a:t>, </a:t>
            </a:r>
            <a:r>
              <a:rPr lang="en-US" sz="1200" dirty="0" err="1"/>
              <a:t>tak</a:t>
            </a:r>
            <a:r>
              <a:rPr lang="en-US" sz="1200" dirty="0"/>
              <a:t> </a:t>
            </a:r>
            <a:r>
              <a:rPr lang="en-US" sz="1200" dirty="0" err="1"/>
              <a:t>že</a:t>
            </a:r>
            <a:r>
              <a:rPr lang="en-US" sz="1200" dirty="0"/>
              <a:t> </a:t>
            </a:r>
            <a:r>
              <a:rPr lang="en-US" sz="1200" dirty="0" err="1"/>
              <a:t>zapomínáme</a:t>
            </a:r>
            <a:r>
              <a:rPr lang="en-US" sz="1200" dirty="0"/>
              <a:t> </a:t>
            </a:r>
            <a:r>
              <a:rPr lang="en-US" sz="1200" dirty="0" err="1"/>
              <a:t>zastavovati</a:t>
            </a:r>
            <a:r>
              <a:rPr lang="en-US" sz="1200" dirty="0"/>
              <a:t> se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podmínkách</a:t>
            </a:r>
            <a:r>
              <a:rPr lang="en-US" sz="1200" dirty="0"/>
              <a:t> </a:t>
            </a:r>
            <a:r>
              <a:rPr lang="en-US" sz="1200" dirty="0" err="1"/>
              <a:t>krásy</a:t>
            </a:r>
            <a:r>
              <a:rPr lang="en-US" sz="1200" dirty="0"/>
              <a:t>, </a:t>
            </a:r>
            <a:r>
              <a:rPr lang="en-US" sz="1200" dirty="0" err="1"/>
              <a:t>nýbrž</a:t>
            </a:r>
            <a:r>
              <a:rPr lang="en-US" sz="1200" dirty="0"/>
              <a:t> </a:t>
            </a:r>
            <a:r>
              <a:rPr lang="en-US" sz="1200" dirty="0" err="1"/>
              <a:t>vzdáváme</a:t>
            </a:r>
            <a:r>
              <a:rPr lang="en-US" sz="1200" dirty="0"/>
              <a:t> se </a:t>
            </a:r>
            <a:r>
              <a:rPr lang="en-US" sz="1200" dirty="0" err="1"/>
              <a:t>jí</a:t>
            </a:r>
            <a:r>
              <a:rPr lang="en-US" sz="1200" dirty="0"/>
              <a:t>, </a:t>
            </a:r>
            <a:r>
              <a:rPr lang="en-US" sz="1200" dirty="0" err="1"/>
              <a:t>jsouce</a:t>
            </a:r>
            <a:r>
              <a:rPr lang="en-US" sz="1200" dirty="0"/>
              <a:t> </a:t>
            </a:r>
            <a:r>
              <a:rPr lang="en-US" sz="1200" dirty="0" err="1"/>
              <a:t>zajati</a:t>
            </a:r>
            <a:r>
              <a:rPr lang="en-US" sz="1200" dirty="0"/>
              <a:t> </a:t>
            </a:r>
            <a:r>
              <a:rPr lang="en-US" sz="1200" dirty="0" err="1"/>
              <a:t>proudem</a:t>
            </a:r>
            <a:r>
              <a:rPr lang="en-US" sz="1200" dirty="0"/>
              <a:t> </a:t>
            </a:r>
            <a:r>
              <a:rPr lang="en-US" sz="1200" dirty="0" err="1"/>
              <a:t>představ</a:t>
            </a:r>
            <a:r>
              <a:rPr lang="en-US" sz="1200" dirty="0"/>
              <a:t>. </a:t>
            </a:r>
            <a:r>
              <a:rPr lang="en-US" sz="1200" dirty="0" err="1"/>
              <a:t>Každý</a:t>
            </a:r>
            <a:r>
              <a:rPr lang="en-US" sz="1200" dirty="0"/>
              <a:t> </a:t>
            </a:r>
            <a:r>
              <a:rPr lang="en-US" sz="1200" dirty="0" err="1"/>
              <a:t>děj</a:t>
            </a:r>
            <a:r>
              <a:rPr lang="en-US" sz="1200" dirty="0"/>
              <a:t> je </a:t>
            </a:r>
            <a:r>
              <a:rPr lang="en-US" sz="1200" dirty="0" err="1"/>
              <a:t>celek</a:t>
            </a:r>
            <a:r>
              <a:rPr lang="en-US" sz="1200" dirty="0"/>
              <a:t> </a:t>
            </a:r>
            <a:r>
              <a:rPr lang="en-US" sz="1200" dirty="0" err="1"/>
              <a:t>zřetelně</a:t>
            </a:r>
            <a:r>
              <a:rPr lang="en-US" sz="1200" dirty="0"/>
              <a:t> se </a:t>
            </a:r>
            <a:r>
              <a:rPr lang="en-US" sz="1200" dirty="0" err="1"/>
              <a:t>skládající</a:t>
            </a:r>
            <a:r>
              <a:rPr lang="en-US" sz="1200" dirty="0"/>
              <a:t> z </a:t>
            </a:r>
            <a:r>
              <a:rPr lang="en-US" sz="1200" dirty="0" err="1"/>
              <a:t>jiných</a:t>
            </a:r>
            <a:r>
              <a:rPr lang="en-US" sz="1200" dirty="0"/>
              <a:t> </a:t>
            </a:r>
            <a:r>
              <a:rPr lang="en-US" sz="1200" dirty="0" err="1"/>
              <a:t>částí</a:t>
            </a:r>
            <a:r>
              <a:rPr lang="en-US" sz="1200" dirty="0"/>
              <a:t>, </a:t>
            </a:r>
            <a:r>
              <a:rPr lang="en-US" sz="1200" dirty="0" err="1"/>
              <a:t>má</a:t>
            </a:r>
            <a:r>
              <a:rPr lang="en-US" sz="1200" dirty="0"/>
              <a:t> </a:t>
            </a:r>
            <a:r>
              <a:rPr lang="en-US" sz="1200" dirty="0" err="1"/>
              <a:t>průpravný</a:t>
            </a:r>
            <a:r>
              <a:rPr lang="en-US" sz="1200" dirty="0"/>
              <a:t> </a:t>
            </a:r>
            <a:r>
              <a:rPr lang="en-US" sz="1200" dirty="0" err="1"/>
              <a:t>vstup</a:t>
            </a:r>
            <a:r>
              <a:rPr lang="en-US" sz="1200" dirty="0"/>
              <a:t> (</a:t>
            </a:r>
            <a:r>
              <a:rPr lang="en-US" sz="1200" dirty="0" err="1"/>
              <a:t>výklad</a:t>
            </a:r>
            <a:r>
              <a:rPr lang="en-US" sz="1200" dirty="0"/>
              <a:t>), </a:t>
            </a:r>
            <a:r>
              <a:rPr lang="en-US" sz="1200" dirty="0" err="1"/>
              <a:t>stoupání</a:t>
            </a:r>
            <a:r>
              <a:rPr lang="en-US" sz="1200" dirty="0"/>
              <a:t> </a:t>
            </a:r>
            <a:r>
              <a:rPr lang="en-US" sz="1200" dirty="0" err="1"/>
              <a:t>vrchol</a:t>
            </a:r>
            <a:r>
              <a:rPr lang="en-US" sz="1200" dirty="0"/>
              <a:t> </a:t>
            </a:r>
            <a:r>
              <a:rPr lang="en-US" sz="1200" dirty="0" err="1"/>
              <a:t>svůj</a:t>
            </a:r>
            <a:r>
              <a:rPr lang="en-US" sz="1200" dirty="0"/>
              <a:t>, </a:t>
            </a:r>
            <a:r>
              <a:rPr lang="en-US" sz="1200" dirty="0" err="1"/>
              <a:t>obrat</a:t>
            </a:r>
            <a:r>
              <a:rPr lang="en-US" sz="1200" dirty="0"/>
              <a:t> a </a:t>
            </a:r>
            <a:r>
              <a:rPr lang="en-US" sz="1200" dirty="0" err="1"/>
              <a:t>závěr</a:t>
            </a:r>
            <a:r>
              <a:rPr lang="en-US" sz="1200" dirty="0"/>
              <a:t>. </a:t>
            </a:r>
            <a:r>
              <a:rPr lang="en-US" sz="1200" dirty="0" err="1"/>
              <a:t>Děj</a:t>
            </a:r>
            <a:r>
              <a:rPr lang="en-US" sz="1200" dirty="0"/>
              <a:t> </a:t>
            </a:r>
            <a:r>
              <a:rPr lang="en-US" sz="1200" dirty="0" err="1"/>
              <a:t>pak</a:t>
            </a:r>
            <a:r>
              <a:rPr lang="en-US" sz="1200" dirty="0"/>
              <a:t> </a:t>
            </a:r>
            <a:r>
              <a:rPr lang="en-US" sz="1200" dirty="0" err="1"/>
              <a:t>provozen</a:t>
            </a:r>
            <a:r>
              <a:rPr lang="en-US" sz="1200" dirty="0"/>
              <a:t> je </a:t>
            </a:r>
            <a:r>
              <a:rPr lang="en-US" sz="1200" dirty="0" err="1"/>
              <a:t>lidmi</a:t>
            </a:r>
            <a:r>
              <a:rPr lang="en-US" sz="1200" dirty="0"/>
              <a:t>, </a:t>
            </a:r>
            <a:r>
              <a:rPr lang="en-US" sz="1200" dirty="0" err="1"/>
              <a:t>jež</a:t>
            </a:r>
            <a:r>
              <a:rPr lang="en-US" sz="1200" dirty="0"/>
              <a:t> </a:t>
            </a:r>
            <a:r>
              <a:rPr lang="en-US" sz="1200" dirty="0" err="1"/>
              <a:t>básník</a:t>
            </a:r>
            <a:r>
              <a:rPr lang="en-US" sz="1200" dirty="0"/>
              <a:t> </a:t>
            </a:r>
            <a:r>
              <a:rPr lang="en-US" sz="1200" dirty="0" err="1"/>
              <a:t>líčí</a:t>
            </a:r>
            <a:r>
              <a:rPr lang="en-US" sz="1200" dirty="0"/>
              <a:t>, </a:t>
            </a:r>
            <a:r>
              <a:rPr lang="en-US" sz="1200" dirty="0" err="1"/>
              <a:t>postavami</a:t>
            </a:r>
            <a:r>
              <a:rPr lang="en-US" sz="1200" dirty="0"/>
              <a:t>. </a:t>
            </a:r>
            <a:r>
              <a:rPr lang="en-US" sz="1200" dirty="0" err="1"/>
              <a:t>Kdykoli</a:t>
            </a:r>
            <a:r>
              <a:rPr lang="en-US" sz="1200" dirty="0"/>
              <a:t> </a:t>
            </a:r>
            <a:r>
              <a:rPr lang="en-US" sz="1200" dirty="0" err="1"/>
              <a:t>vynikají</a:t>
            </a:r>
            <a:r>
              <a:rPr lang="en-US" sz="1200" dirty="0"/>
              <a:t> </a:t>
            </a:r>
            <a:r>
              <a:rPr lang="en-US" sz="1200" dirty="0" err="1"/>
              <a:t>zvláště</a:t>
            </a:r>
            <a:r>
              <a:rPr lang="en-US" sz="1200" dirty="0"/>
              <a:t> </a:t>
            </a:r>
            <a:r>
              <a:rPr lang="en-US" sz="1200" dirty="0" err="1"/>
              <a:t>silou</a:t>
            </a:r>
            <a:r>
              <a:rPr lang="en-US" sz="1200" dirty="0"/>
              <a:t> a </a:t>
            </a:r>
            <a:r>
              <a:rPr lang="en-US" sz="1200" dirty="0" err="1"/>
              <a:t>důsledností</a:t>
            </a:r>
            <a:r>
              <a:rPr lang="en-US" sz="1200" dirty="0"/>
              <a:t>, </a:t>
            </a:r>
            <a:r>
              <a:rPr lang="en-US" sz="1200" dirty="0" err="1"/>
              <a:t>zoveme</a:t>
            </a:r>
            <a:r>
              <a:rPr lang="en-US" sz="1200" dirty="0"/>
              <a:t> je </a:t>
            </a:r>
            <a:r>
              <a:rPr lang="en-US" sz="1200" dirty="0" err="1"/>
              <a:t>povahami</a:t>
            </a:r>
            <a:r>
              <a:rPr lang="en-US" sz="1200" dirty="0"/>
              <a:t> </a:t>
            </a:r>
            <a:r>
              <a:rPr lang="en-US" sz="1200" dirty="0" err="1"/>
              <a:t>čili</a:t>
            </a:r>
            <a:r>
              <a:rPr lang="en-US" sz="1200" dirty="0"/>
              <a:t> </a:t>
            </a:r>
            <a:r>
              <a:rPr lang="en-US" sz="1200" dirty="0" err="1"/>
              <a:t>charaktery</a:t>
            </a:r>
            <a:r>
              <a:rPr lang="en-US" sz="1200" dirty="0"/>
              <a:t>. </a:t>
            </a:r>
            <a:r>
              <a:rPr lang="en-US" sz="1200" dirty="0" err="1"/>
              <a:t>Děj</a:t>
            </a:r>
            <a:r>
              <a:rPr lang="en-US" sz="1200" dirty="0"/>
              <a:t> a </a:t>
            </a:r>
            <a:r>
              <a:rPr lang="en-US" sz="1200" dirty="0" err="1"/>
              <a:t>postava</a:t>
            </a:r>
            <a:r>
              <a:rPr lang="en-US" sz="1200" dirty="0"/>
              <a:t> </a:t>
            </a:r>
            <a:r>
              <a:rPr lang="en-US" sz="1200" dirty="0" err="1"/>
              <a:t>jsou</a:t>
            </a:r>
            <a:r>
              <a:rPr lang="en-US" sz="1200" dirty="0"/>
              <a:t> </a:t>
            </a:r>
            <a:r>
              <a:rPr lang="en-US" sz="1200" dirty="0" err="1"/>
              <a:t>sdruženy</a:t>
            </a:r>
            <a:r>
              <a:rPr lang="en-US" sz="1200" dirty="0"/>
              <a:t>, a </a:t>
            </a:r>
            <a:r>
              <a:rPr lang="en-US" sz="1200" dirty="0" err="1"/>
              <a:t>sice</a:t>
            </a:r>
            <a:r>
              <a:rPr lang="en-US" sz="1200" dirty="0"/>
              <a:t> </a:t>
            </a:r>
            <a:r>
              <a:rPr lang="en-US" sz="1200" dirty="0" err="1"/>
              <a:t>svazkem</a:t>
            </a:r>
            <a:r>
              <a:rPr lang="en-US" sz="1200" dirty="0"/>
              <a:t> </a:t>
            </a:r>
            <a:r>
              <a:rPr lang="en-US" sz="1200" dirty="0" err="1"/>
              <a:t>příčinnosti</a:t>
            </a:r>
            <a:r>
              <a:rPr lang="en-US" sz="1200" dirty="0"/>
              <a:t> </a:t>
            </a:r>
            <a:r>
              <a:rPr lang="en-US" sz="1200" dirty="0" err="1"/>
              <a:t>obojstranné</a:t>
            </a:r>
            <a:r>
              <a:rPr lang="en-US" sz="1200" dirty="0"/>
              <a:t>; </a:t>
            </a:r>
            <a:r>
              <a:rPr lang="en-US" sz="1200" dirty="0" err="1"/>
              <a:t>jedno</a:t>
            </a:r>
            <a:r>
              <a:rPr lang="en-US" sz="1200" dirty="0"/>
              <a:t> k </a:t>
            </a:r>
            <a:r>
              <a:rPr lang="en-US" sz="1200" dirty="0" err="1"/>
              <a:t>druhému</a:t>
            </a:r>
            <a:r>
              <a:rPr lang="en-US" sz="1200" dirty="0"/>
              <a:t> </a:t>
            </a:r>
            <a:r>
              <a:rPr lang="en-US" sz="1200" dirty="0" err="1"/>
              <a:t>ukazuje</a:t>
            </a:r>
            <a:r>
              <a:rPr lang="en-US" sz="1200" dirty="0"/>
              <a:t>. </a:t>
            </a:r>
            <a:r>
              <a:rPr lang="en-US" sz="1200" dirty="0" err="1"/>
              <a:t>Postava</a:t>
            </a:r>
            <a:r>
              <a:rPr lang="en-US" sz="1200" dirty="0"/>
              <a:t> je </a:t>
            </a:r>
            <a:r>
              <a:rPr lang="en-US" sz="1200" dirty="0" err="1"/>
              <a:t>provoditelem</a:t>
            </a:r>
            <a:r>
              <a:rPr lang="en-US" sz="1200" dirty="0"/>
              <a:t> </a:t>
            </a:r>
            <a:r>
              <a:rPr lang="en-US" sz="1200" dirty="0" err="1"/>
              <a:t>děje</a:t>
            </a:r>
            <a:r>
              <a:rPr lang="en-US" sz="1200" dirty="0"/>
              <a:t>, </a:t>
            </a:r>
            <a:r>
              <a:rPr lang="en-US" sz="1200" dirty="0" err="1"/>
              <a:t>děj</a:t>
            </a:r>
            <a:r>
              <a:rPr lang="en-US" sz="1200" dirty="0"/>
              <a:t> </a:t>
            </a:r>
            <a:r>
              <a:rPr lang="en-US" sz="1200" dirty="0" err="1"/>
              <a:t>průkazem</a:t>
            </a:r>
            <a:r>
              <a:rPr lang="en-US" sz="1200" dirty="0"/>
              <a:t> </a:t>
            </a:r>
            <a:r>
              <a:rPr lang="en-US" sz="1200" dirty="0" err="1"/>
              <a:t>postavy</a:t>
            </a:r>
            <a:r>
              <a:rPr lang="en-US" sz="1200" dirty="0"/>
              <a:t>. </a:t>
            </a:r>
            <a:r>
              <a:rPr lang="en-US" sz="1200" dirty="0" err="1"/>
              <a:t>Někdy</a:t>
            </a:r>
            <a:r>
              <a:rPr lang="en-US" sz="1200" dirty="0"/>
              <a:t> </a:t>
            </a:r>
            <a:r>
              <a:rPr lang="en-US" sz="1200" dirty="0" err="1"/>
              <a:t>spadá</a:t>
            </a:r>
            <a:r>
              <a:rPr lang="en-US" sz="1200" dirty="0"/>
              <a:t> </a:t>
            </a:r>
            <a:r>
              <a:rPr lang="en-US" sz="1200" dirty="0" err="1"/>
              <a:t>váha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děj</a:t>
            </a:r>
            <a:r>
              <a:rPr lang="en-US" sz="1200" dirty="0"/>
              <a:t> […] </a:t>
            </a:r>
            <a:r>
              <a:rPr lang="en-US" sz="1200" dirty="0" err="1"/>
              <a:t>jindy</a:t>
            </a:r>
            <a:r>
              <a:rPr lang="en-US" sz="1200" dirty="0"/>
              <a:t> </a:t>
            </a:r>
            <a:r>
              <a:rPr lang="en-US" sz="1200" dirty="0" err="1"/>
              <a:t>naopak</a:t>
            </a:r>
            <a:r>
              <a:rPr lang="en-US" sz="1200" dirty="0"/>
              <a:t>, </a:t>
            </a:r>
            <a:r>
              <a:rPr lang="en-US" sz="1200" dirty="0" err="1"/>
              <a:t>postavy</a:t>
            </a:r>
            <a:r>
              <a:rPr lang="en-US" sz="1200" dirty="0"/>
              <a:t> </a:t>
            </a:r>
            <a:r>
              <a:rPr lang="en-US" sz="1200" dirty="0" err="1"/>
              <a:t>jsou</a:t>
            </a:r>
            <a:r>
              <a:rPr lang="en-US" sz="1200" dirty="0"/>
              <a:t> </a:t>
            </a:r>
            <a:r>
              <a:rPr lang="en-US" sz="1200" dirty="0" err="1"/>
              <a:t>prius</a:t>
            </a:r>
            <a:r>
              <a:rPr lang="en-US" sz="1200" dirty="0"/>
              <a:t> […] </a:t>
            </a:r>
            <a:r>
              <a:rPr lang="en-US" sz="1200" dirty="0" err="1"/>
              <a:t>Obojí</a:t>
            </a:r>
            <a:r>
              <a:rPr lang="en-US" sz="1200" dirty="0"/>
              <a:t> jest </a:t>
            </a:r>
            <a:r>
              <a:rPr lang="en-US" sz="1200" dirty="0" err="1"/>
              <a:t>zdání</a:t>
            </a:r>
            <a:r>
              <a:rPr lang="en-US" sz="1200" dirty="0"/>
              <a:t>; </a:t>
            </a:r>
            <a:r>
              <a:rPr lang="en-US" sz="1200" dirty="0" err="1"/>
              <a:t>jako</a:t>
            </a:r>
            <a:r>
              <a:rPr lang="en-US" sz="1200" dirty="0"/>
              <a:t> z </a:t>
            </a:r>
            <a:r>
              <a:rPr lang="en-US" sz="1200" dirty="0" err="1"/>
              <a:t>děje</a:t>
            </a:r>
            <a:r>
              <a:rPr lang="en-US" sz="1200" dirty="0"/>
              <a:t> </a:t>
            </a:r>
            <a:r>
              <a:rPr lang="en-US" sz="1200" dirty="0" err="1"/>
              <a:t>neplynou</a:t>
            </a:r>
            <a:r>
              <a:rPr lang="en-US" sz="1200" dirty="0"/>
              <a:t> </a:t>
            </a:r>
            <a:r>
              <a:rPr lang="en-US" sz="1200" dirty="0" err="1"/>
              <a:t>postavy</a:t>
            </a:r>
            <a:r>
              <a:rPr lang="en-US" sz="1200" dirty="0"/>
              <a:t>, </a:t>
            </a:r>
            <a:r>
              <a:rPr lang="en-US" sz="1200" dirty="0" err="1"/>
              <a:t>tak</a:t>
            </a:r>
            <a:r>
              <a:rPr lang="en-US" sz="1200" dirty="0"/>
              <a:t> </a:t>
            </a:r>
            <a:r>
              <a:rPr lang="en-US" sz="1200" dirty="0" err="1"/>
              <a:t>ani</a:t>
            </a:r>
            <a:r>
              <a:rPr lang="en-US" sz="1200" dirty="0"/>
              <a:t> z </a:t>
            </a:r>
            <a:r>
              <a:rPr lang="en-US" sz="1200" dirty="0" err="1"/>
              <a:t>postav</a:t>
            </a:r>
            <a:r>
              <a:rPr lang="en-US" sz="1200" dirty="0"/>
              <a:t> </a:t>
            </a:r>
            <a:r>
              <a:rPr lang="en-US" sz="1200" dirty="0" err="1"/>
              <a:t>děje</a:t>
            </a:r>
            <a:r>
              <a:rPr lang="en-US" sz="1200" dirty="0"/>
              <a:t>“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60844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</a:t>
            </a:r>
            <a:r>
              <a:rPr lang="en-US" dirty="0" err="1" smtClean="0"/>
              <a:t>ategorie</a:t>
            </a:r>
            <a:r>
              <a:rPr lang="en-US" dirty="0" smtClean="0"/>
              <a:t> a </a:t>
            </a:r>
            <a:r>
              <a:rPr lang="en-US" dirty="0" err="1" smtClean="0"/>
              <a:t>termíny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Aristotelés: DĚJ </a:t>
            </a:r>
            <a:r>
              <a:rPr lang="en-US" dirty="0"/>
              <a:t>– POVAHY – MYŠLENÍ – MLUVA – VÝPRAVA – HUDBA)</a:t>
            </a:r>
          </a:p>
          <a:p>
            <a:pPr lvl="0"/>
            <a:r>
              <a:rPr lang="en-US" dirty="0"/>
              <a:t>DĚJ</a:t>
            </a:r>
          </a:p>
          <a:p>
            <a:pPr lvl="0"/>
            <a:r>
              <a:rPr lang="en-US" dirty="0"/>
              <a:t>POSTAVA</a:t>
            </a:r>
          </a:p>
          <a:p>
            <a:pPr lvl="0"/>
            <a:r>
              <a:rPr lang="en-US" dirty="0"/>
              <a:t>PROSTOR</a:t>
            </a:r>
          </a:p>
          <a:p>
            <a:pPr lvl="0"/>
            <a:r>
              <a:rPr lang="en-US" dirty="0"/>
              <a:t>ČAS</a:t>
            </a:r>
          </a:p>
          <a:p>
            <a:pPr lvl="0"/>
            <a:r>
              <a:rPr lang="en-US" dirty="0"/>
              <a:t>VYPRÁVĚNÍ</a:t>
            </a:r>
          </a:p>
          <a:p>
            <a:pPr lvl="0"/>
            <a:r>
              <a:rPr lang="en-US" dirty="0"/>
              <a:t>PŘÍBĚH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93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radice</a:t>
            </a:r>
            <a:r>
              <a:rPr lang="en-US" dirty="0" smtClean="0"/>
              <a:t> </a:t>
            </a:r>
            <a:r>
              <a:rPr lang="en-US" dirty="0" err="1" smtClean="0"/>
              <a:t>rétoriky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rétorika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dirty="0" err="1" smtClean="0"/>
              <a:t>praktické</a:t>
            </a:r>
            <a:r>
              <a:rPr lang="en-US" dirty="0" smtClean="0"/>
              <a:t> </a:t>
            </a:r>
            <a:r>
              <a:rPr lang="en-US" dirty="0" err="1" smtClean="0"/>
              <a:t>řečnictví</a:t>
            </a:r>
            <a:r>
              <a:rPr lang="en-US" dirty="0" smtClean="0"/>
              <a:t> - </a:t>
            </a:r>
            <a:r>
              <a:rPr lang="en-US" u="sng" dirty="0" err="1"/>
              <a:t>umění</a:t>
            </a:r>
            <a:r>
              <a:rPr lang="en-US" dirty="0"/>
              <a:t> vest </a:t>
            </a:r>
            <a:r>
              <a:rPr lang="en-US" dirty="0" err="1"/>
              <a:t>rozhovor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en-US" u="sng" dirty="0" err="1" smtClean="0"/>
              <a:t>umění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řečníkovi</a:t>
            </a:r>
            <a:r>
              <a:rPr lang="en-US" dirty="0"/>
              <a:t> </a:t>
            </a:r>
            <a:r>
              <a:rPr lang="en-US" dirty="0" err="1"/>
              <a:t>umožňuje</a:t>
            </a:r>
            <a:r>
              <a:rPr lang="en-US" dirty="0"/>
              <a:t> </a:t>
            </a:r>
            <a:r>
              <a:rPr lang="en-US" dirty="0" err="1"/>
              <a:t>informovat</a:t>
            </a:r>
            <a:r>
              <a:rPr lang="en-US" dirty="0"/>
              <a:t>, </a:t>
            </a:r>
            <a:r>
              <a:rPr lang="en-US" dirty="0" err="1"/>
              <a:t>přesvědčovat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motivovat</a:t>
            </a:r>
            <a:r>
              <a:rPr lang="en-US" dirty="0"/>
              <a:t> </a:t>
            </a:r>
            <a:r>
              <a:rPr lang="en-US" dirty="0" err="1"/>
              <a:t>posluchače</a:t>
            </a:r>
            <a:r>
              <a:rPr lang="en-US" dirty="0"/>
              <a:t> v </a:t>
            </a:r>
            <a:r>
              <a:rPr lang="en-US" dirty="0" err="1"/>
              <a:t>konkrétní</a:t>
            </a:r>
            <a:r>
              <a:rPr lang="en-US" dirty="0"/>
              <a:t> </a:t>
            </a:r>
            <a:r>
              <a:rPr lang="en-US" dirty="0" err="1"/>
              <a:t>specifické</a:t>
            </a:r>
            <a:r>
              <a:rPr lang="en-US" dirty="0"/>
              <a:t> </a:t>
            </a:r>
            <a:r>
              <a:rPr lang="en-US" dirty="0" err="1" smtClean="0"/>
              <a:t>situaci</a:t>
            </a:r>
            <a:endParaRPr lang="en-US" dirty="0" smtClean="0"/>
          </a:p>
          <a:p>
            <a:r>
              <a:rPr lang="en-US" dirty="0" err="1" smtClean="0"/>
              <a:t>teorie</a:t>
            </a:r>
            <a:r>
              <a:rPr lang="en-US" dirty="0" smtClean="0"/>
              <a:t> </a:t>
            </a:r>
            <a:r>
              <a:rPr lang="en-US" dirty="0" err="1"/>
              <a:t>řečnické</a:t>
            </a:r>
            <a:r>
              <a:rPr lang="en-US" dirty="0"/>
              <a:t> </a:t>
            </a:r>
            <a:r>
              <a:rPr lang="en-US" dirty="0" err="1"/>
              <a:t>stylizace</a:t>
            </a:r>
            <a:r>
              <a:rPr lang="en-US" dirty="0"/>
              <a:t> a </a:t>
            </a:r>
            <a:r>
              <a:rPr lang="en-US" dirty="0" err="1" smtClean="0"/>
              <a:t>argumentace</a:t>
            </a:r>
            <a:endParaRPr lang="en-US" dirty="0" smtClean="0"/>
          </a:p>
          <a:p>
            <a:r>
              <a:rPr lang="en-US" dirty="0" err="1" smtClean="0"/>
              <a:t>ustálený</a:t>
            </a:r>
            <a:r>
              <a:rPr lang="en-US" dirty="0" smtClean="0"/>
              <a:t> </a:t>
            </a:r>
            <a:r>
              <a:rPr lang="en-US" dirty="0" err="1"/>
              <a:t>způsob</a:t>
            </a:r>
            <a:r>
              <a:rPr lang="en-US" dirty="0"/>
              <a:t> </a:t>
            </a:r>
            <a:r>
              <a:rPr lang="en-US" dirty="0" err="1"/>
              <a:t>veřejného</a:t>
            </a:r>
            <a:r>
              <a:rPr lang="en-US" dirty="0"/>
              <a:t> </a:t>
            </a:r>
            <a:r>
              <a:rPr lang="en-US" dirty="0" err="1" smtClean="0"/>
              <a:t>vyjadřování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612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radice</a:t>
            </a:r>
            <a:r>
              <a:rPr lang="en-US" dirty="0" smtClean="0"/>
              <a:t> </a:t>
            </a:r>
            <a:r>
              <a:rPr lang="en-US" dirty="0" err="1" smtClean="0"/>
              <a:t>rétoriky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b="1" dirty="0"/>
              <a:t>PLATÓN</a:t>
            </a:r>
          </a:p>
          <a:p>
            <a:pPr lvl="1"/>
            <a:r>
              <a:rPr lang="en-US" dirty="0" err="1"/>
              <a:t>sókratovský</a:t>
            </a:r>
            <a:r>
              <a:rPr lang="en-US" dirty="0"/>
              <a:t> dialog vs. </a:t>
            </a:r>
            <a:r>
              <a:rPr lang="en-US" dirty="0" err="1"/>
              <a:t>rétorika</a:t>
            </a:r>
            <a:r>
              <a:rPr lang="en-US" dirty="0"/>
              <a:t> (</a:t>
            </a:r>
            <a:r>
              <a:rPr lang="en-US" dirty="0" err="1"/>
              <a:t>sofistika</a:t>
            </a:r>
            <a:r>
              <a:rPr lang="en-US" dirty="0"/>
              <a:t> – </a:t>
            </a:r>
            <a:r>
              <a:rPr lang="en-US" dirty="0" err="1"/>
              <a:t>činění</a:t>
            </a:r>
            <a:r>
              <a:rPr lang="en-US" dirty="0"/>
              <a:t> </a:t>
            </a:r>
            <a:r>
              <a:rPr lang="en-US" dirty="0" err="1"/>
              <a:t>slabšího</a:t>
            </a:r>
            <a:r>
              <a:rPr lang="en-US" dirty="0"/>
              <a:t> </a:t>
            </a:r>
            <a:r>
              <a:rPr lang="en-US" dirty="0" err="1"/>
              <a:t>důvodu</a:t>
            </a:r>
            <a:r>
              <a:rPr lang="en-US" dirty="0"/>
              <a:t> </a:t>
            </a:r>
            <a:r>
              <a:rPr lang="en-US" dirty="0" err="1"/>
              <a:t>silnějším</a:t>
            </a:r>
            <a:r>
              <a:rPr lang="en-US" dirty="0"/>
              <a:t>)</a:t>
            </a:r>
          </a:p>
          <a:p>
            <a:pPr marL="0" lvl="0" indent="0">
              <a:buNone/>
            </a:pPr>
            <a:r>
              <a:rPr lang="en-US" b="1" dirty="0"/>
              <a:t>ARISTOTELÉS</a:t>
            </a:r>
          </a:p>
          <a:p>
            <a:pPr lvl="1"/>
            <a:r>
              <a:rPr lang="en-US" dirty="0" err="1"/>
              <a:t>rétorika</a:t>
            </a:r>
            <a:r>
              <a:rPr lang="en-US" dirty="0"/>
              <a:t> je </a:t>
            </a:r>
            <a:r>
              <a:rPr lang="en-US" dirty="0" err="1"/>
              <a:t>protikladem</a:t>
            </a:r>
            <a:r>
              <a:rPr lang="en-US" dirty="0"/>
              <a:t> </a:t>
            </a:r>
            <a:r>
              <a:rPr lang="en-US" dirty="0" err="1"/>
              <a:t>logiky</a:t>
            </a:r>
            <a:r>
              <a:rPr lang="en-US" dirty="0"/>
              <a:t> a </a:t>
            </a:r>
            <a:r>
              <a:rPr lang="en-US" dirty="0" err="1"/>
              <a:t>politiky</a:t>
            </a:r>
            <a:endParaRPr lang="en-US" dirty="0"/>
          </a:p>
          <a:p>
            <a:pPr lvl="1"/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Aristotela</a:t>
            </a:r>
            <a:r>
              <a:rPr lang="en-US" dirty="0"/>
              <a:t> </a:t>
            </a:r>
            <a:r>
              <a:rPr lang="en-US" dirty="0" err="1"/>
              <a:t>rétorika</a:t>
            </a:r>
            <a:r>
              <a:rPr lang="en-US" dirty="0"/>
              <a:t> </a:t>
            </a:r>
            <a:r>
              <a:rPr lang="en-US" dirty="0" err="1"/>
              <a:t>souvisí</a:t>
            </a:r>
            <a:r>
              <a:rPr lang="en-US" dirty="0"/>
              <a:t> s logos, pathos, ethos</a:t>
            </a:r>
          </a:p>
          <a:p>
            <a:pPr lvl="1"/>
            <a:r>
              <a:rPr lang="en-US" dirty="0" err="1"/>
              <a:t>rétorika</a:t>
            </a:r>
            <a:r>
              <a:rPr lang="en-US" dirty="0"/>
              <a:t> vs. </a:t>
            </a:r>
            <a:r>
              <a:rPr lang="en-US" dirty="0" err="1" smtClean="0"/>
              <a:t>dialektika</a:t>
            </a:r>
            <a:r>
              <a:rPr lang="en-US" dirty="0" smtClean="0"/>
              <a:t>, </a:t>
            </a:r>
            <a:r>
              <a:rPr lang="en-US" dirty="0" err="1"/>
              <a:t>p</a:t>
            </a:r>
            <a:r>
              <a:rPr lang="en-US" dirty="0" err="1" smtClean="0"/>
              <a:t>ostup</a:t>
            </a:r>
            <a:r>
              <a:rPr lang="en-US" dirty="0" smtClean="0"/>
              <a:t> </a:t>
            </a:r>
            <a:r>
              <a:rPr lang="en-US" dirty="0" err="1"/>
              <a:t>tvorby</a:t>
            </a:r>
            <a:r>
              <a:rPr lang="en-US" dirty="0"/>
              <a:t> </a:t>
            </a:r>
            <a:r>
              <a:rPr lang="en-US" dirty="0" err="1"/>
              <a:t>řečnických</a:t>
            </a:r>
            <a:r>
              <a:rPr lang="en-US" dirty="0"/>
              <a:t> </a:t>
            </a:r>
            <a:r>
              <a:rPr lang="en-US" dirty="0" err="1"/>
              <a:t>děl</a:t>
            </a:r>
            <a:endParaRPr lang="en-US" dirty="0"/>
          </a:p>
          <a:p>
            <a:pPr lvl="0"/>
            <a:r>
              <a:rPr lang="en-US" dirty="0"/>
              <a:t>1. </a:t>
            </a:r>
            <a:r>
              <a:rPr lang="en-US" dirty="0" err="1"/>
              <a:t>inventio</a:t>
            </a:r>
            <a:r>
              <a:rPr lang="en-US" dirty="0"/>
              <a:t> = </a:t>
            </a:r>
            <a:r>
              <a:rPr lang="en-US" dirty="0" err="1"/>
              <a:t>nalezení</a:t>
            </a:r>
            <a:r>
              <a:rPr lang="en-US" dirty="0"/>
              <a:t> </a:t>
            </a:r>
            <a:r>
              <a:rPr lang="en-US" dirty="0" err="1"/>
              <a:t>látky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tématu</a:t>
            </a:r>
            <a:r>
              <a:rPr lang="en-US" dirty="0"/>
              <a:t> </a:t>
            </a:r>
            <a:r>
              <a:rPr lang="en-US" dirty="0" err="1"/>
              <a:t>řeči</a:t>
            </a:r>
            <a:endParaRPr lang="en-US" dirty="0"/>
          </a:p>
          <a:p>
            <a:pPr lvl="0"/>
            <a:r>
              <a:rPr lang="en-US" dirty="0"/>
              <a:t>2. </a:t>
            </a:r>
            <a:r>
              <a:rPr lang="en-US" dirty="0" err="1"/>
              <a:t>dispositio</a:t>
            </a:r>
            <a:r>
              <a:rPr lang="en-US" dirty="0"/>
              <a:t> = </a:t>
            </a:r>
            <a:r>
              <a:rPr lang="en-US" dirty="0" err="1"/>
              <a:t>uspořádání</a:t>
            </a:r>
            <a:r>
              <a:rPr lang="en-US" dirty="0"/>
              <a:t> a </a:t>
            </a:r>
            <a:r>
              <a:rPr lang="en-US" dirty="0" err="1"/>
              <a:t>strukturalizace</a:t>
            </a:r>
            <a:r>
              <a:rPr lang="en-US" dirty="0"/>
              <a:t> </a:t>
            </a:r>
            <a:r>
              <a:rPr lang="en-US" dirty="0" err="1"/>
              <a:t>té</a:t>
            </a:r>
            <a:r>
              <a:rPr lang="en-US" dirty="0"/>
              <a:t> </a:t>
            </a:r>
            <a:r>
              <a:rPr lang="en-US" dirty="0" err="1"/>
              <a:t>látky</a:t>
            </a:r>
            <a:endParaRPr lang="en-US" dirty="0"/>
          </a:p>
          <a:p>
            <a:pPr lvl="0"/>
            <a:r>
              <a:rPr lang="en-US" dirty="0"/>
              <a:t>3. </a:t>
            </a:r>
            <a:r>
              <a:rPr lang="en-US" dirty="0" err="1"/>
              <a:t>elocutio</a:t>
            </a:r>
            <a:r>
              <a:rPr lang="en-US" dirty="0"/>
              <a:t> = </a:t>
            </a:r>
            <a:r>
              <a:rPr lang="en-US" dirty="0" err="1"/>
              <a:t>nalezení</a:t>
            </a:r>
            <a:r>
              <a:rPr lang="en-US" dirty="0"/>
              <a:t> </a:t>
            </a:r>
            <a:r>
              <a:rPr lang="en-US" dirty="0" err="1"/>
              <a:t>výrazu</a:t>
            </a:r>
            <a:r>
              <a:rPr lang="en-US" dirty="0"/>
              <a:t> a </a:t>
            </a:r>
            <a:r>
              <a:rPr lang="en-US" dirty="0" err="1"/>
              <a:t>formy</a:t>
            </a:r>
            <a:r>
              <a:rPr lang="en-US" dirty="0"/>
              <a:t>, v </a:t>
            </a:r>
            <a:r>
              <a:rPr lang="en-US" dirty="0" err="1"/>
              <a:t>nichž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řeč</a:t>
            </a:r>
            <a:r>
              <a:rPr lang="en-US" dirty="0"/>
              <a:t> </a:t>
            </a:r>
            <a:r>
              <a:rPr lang="en-US" dirty="0" err="1"/>
              <a:t>pronesena</a:t>
            </a:r>
            <a:endParaRPr lang="en-US" dirty="0"/>
          </a:p>
          <a:p>
            <a:pPr lvl="0"/>
            <a:r>
              <a:rPr lang="en-US" dirty="0"/>
              <a:t>4. </a:t>
            </a:r>
            <a:r>
              <a:rPr lang="en-US" dirty="0" err="1"/>
              <a:t>memoria</a:t>
            </a:r>
            <a:r>
              <a:rPr lang="en-US" dirty="0"/>
              <a:t> = </a:t>
            </a:r>
            <a:r>
              <a:rPr lang="en-US" dirty="0" err="1"/>
              <a:t>zapamatování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připravené</a:t>
            </a:r>
            <a:r>
              <a:rPr lang="en-US" dirty="0"/>
              <a:t> </a:t>
            </a:r>
            <a:r>
              <a:rPr lang="en-US" dirty="0" err="1"/>
              <a:t>řeči</a:t>
            </a:r>
            <a:r>
              <a:rPr lang="en-US" dirty="0"/>
              <a:t>, </a:t>
            </a:r>
            <a:r>
              <a:rPr lang="en-US" dirty="0" err="1"/>
              <a:t>uložení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do </a:t>
            </a:r>
            <a:r>
              <a:rPr lang="en-US" dirty="0" err="1"/>
              <a:t>paměti</a:t>
            </a:r>
            <a:endParaRPr lang="en-US" dirty="0"/>
          </a:p>
          <a:p>
            <a:pPr lvl="0"/>
            <a:r>
              <a:rPr lang="en-US" dirty="0"/>
              <a:t>5. </a:t>
            </a:r>
            <a:r>
              <a:rPr lang="en-US" dirty="0" err="1"/>
              <a:t>actio</a:t>
            </a:r>
            <a:r>
              <a:rPr lang="en-US" dirty="0"/>
              <a:t> = </a:t>
            </a:r>
            <a:r>
              <a:rPr lang="en-US" dirty="0" err="1"/>
              <a:t>samotný</a:t>
            </a:r>
            <a:r>
              <a:rPr lang="en-US" dirty="0"/>
              <a:t> </a:t>
            </a:r>
            <a:r>
              <a:rPr lang="en-US" dirty="0" err="1"/>
              <a:t>přednes</a:t>
            </a:r>
            <a:r>
              <a:rPr lang="en-US" dirty="0"/>
              <a:t>, </a:t>
            </a:r>
            <a:r>
              <a:rPr lang="en-US" dirty="0" err="1"/>
              <a:t>výstup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916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radice</a:t>
            </a:r>
            <a:r>
              <a:rPr lang="en-US" dirty="0" smtClean="0"/>
              <a:t> </a:t>
            </a:r>
            <a:r>
              <a:rPr lang="en-US" dirty="0" err="1" smtClean="0"/>
              <a:t>rétoriky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CICERO</a:t>
            </a:r>
          </a:p>
          <a:p>
            <a:pPr lvl="0"/>
            <a:endParaRPr lang="en-US" dirty="0"/>
          </a:p>
          <a:p>
            <a:pPr lvl="1"/>
            <a:r>
              <a:rPr lang="en-US" dirty="0" err="1"/>
              <a:t>z</a:t>
            </a:r>
            <a:r>
              <a:rPr lang="en-US" dirty="0" err="1" smtClean="0"/>
              <a:t>důrazňoval</a:t>
            </a:r>
            <a:r>
              <a:rPr lang="en-US" dirty="0" smtClean="0"/>
              <a:t> </a:t>
            </a:r>
            <a:r>
              <a:rPr lang="en-US" dirty="0" err="1" smtClean="0"/>
              <a:t>důležitost</a:t>
            </a:r>
            <a:r>
              <a:rPr lang="en-US" dirty="0" smtClean="0"/>
              <a:t> </a:t>
            </a:r>
            <a:r>
              <a:rPr lang="en-US" dirty="0" err="1" smtClean="0"/>
              <a:t>všech</a:t>
            </a:r>
            <a:r>
              <a:rPr lang="en-US" dirty="0" smtClean="0"/>
              <a:t> </a:t>
            </a:r>
            <a:r>
              <a:rPr lang="en-US" dirty="0" err="1" smtClean="0"/>
              <a:t>složek</a:t>
            </a:r>
            <a:r>
              <a:rPr lang="en-US" dirty="0" smtClean="0"/>
              <a:t> </a:t>
            </a:r>
            <a:r>
              <a:rPr lang="en-US" dirty="0" err="1" smtClean="0"/>
              <a:t>promluvy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/>
              <a:t>r</a:t>
            </a:r>
            <a:r>
              <a:rPr lang="en-US" dirty="0" err="1" smtClean="0"/>
              <a:t>étor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znát</a:t>
            </a:r>
            <a:r>
              <a:rPr lang="en-US" dirty="0" smtClean="0"/>
              <a:t> </a:t>
            </a:r>
            <a:r>
              <a:rPr lang="en-US" dirty="0" err="1" smtClean="0"/>
              <a:t>nejenom</a:t>
            </a:r>
            <a:r>
              <a:rPr lang="en-US" dirty="0" smtClean="0"/>
              <a:t> </a:t>
            </a:r>
            <a:r>
              <a:rPr lang="en-US" dirty="0" err="1" smtClean="0"/>
              <a:t>specifika</a:t>
            </a:r>
            <a:r>
              <a:rPr lang="en-US" dirty="0" smtClean="0"/>
              <a:t> </a:t>
            </a:r>
            <a:r>
              <a:rPr lang="en-US" dirty="0" err="1" smtClean="0"/>
              <a:t>konkrétního</a:t>
            </a:r>
            <a:r>
              <a:rPr lang="en-US" dirty="0" smtClean="0"/>
              <a:t> </a:t>
            </a:r>
            <a:r>
              <a:rPr lang="en-US" dirty="0" err="1" smtClean="0"/>
              <a:t>případu</a:t>
            </a:r>
            <a:r>
              <a:rPr lang="en-US" dirty="0" smtClean="0"/>
              <a:t> (</a:t>
            </a:r>
            <a:r>
              <a:rPr lang="en-US" i="1" dirty="0" smtClean="0"/>
              <a:t>hypothesis</a:t>
            </a:r>
            <a:r>
              <a:rPr lang="en-US" dirty="0" smtClean="0"/>
              <a:t>), ale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mít</a:t>
            </a:r>
            <a:r>
              <a:rPr lang="en-US" dirty="0" smtClean="0"/>
              <a:t> </a:t>
            </a:r>
            <a:r>
              <a:rPr lang="en-US" dirty="0" err="1" smtClean="0"/>
              <a:t>též</a:t>
            </a:r>
            <a:r>
              <a:rPr lang="en-US" dirty="0" smtClean="0"/>
              <a:t> </a:t>
            </a:r>
            <a:r>
              <a:rPr lang="en-US" dirty="0" err="1" smtClean="0"/>
              <a:t>obecnou</a:t>
            </a:r>
            <a:r>
              <a:rPr lang="en-US" dirty="0" smtClean="0"/>
              <a:t> </a:t>
            </a:r>
            <a:r>
              <a:rPr lang="en-US" dirty="0" err="1" smtClean="0"/>
              <a:t>ideu</a:t>
            </a:r>
            <a:r>
              <a:rPr lang="en-US" dirty="0" smtClean="0"/>
              <a:t>, o </a:t>
            </a:r>
            <a:r>
              <a:rPr lang="en-US" dirty="0" err="1" smtClean="0"/>
              <a:t>niž</a:t>
            </a:r>
            <a:r>
              <a:rPr lang="en-US" dirty="0" smtClean="0"/>
              <a:t> </a:t>
            </a:r>
            <a:r>
              <a:rPr lang="en-US" dirty="0" err="1" smtClean="0"/>
              <a:t>výklad</a:t>
            </a:r>
            <a:r>
              <a:rPr lang="en-US" dirty="0" smtClean="0"/>
              <a:t> </a:t>
            </a:r>
            <a:r>
              <a:rPr lang="en-US" dirty="0" err="1" smtClean="0"/>
              <a:t>opírá</a:t>
            </a:r>
            <a:r>
              <a:rPr lang="en-US" dirty="0" smtClean="0"/>
              <a:t> (</a:t>
            </a:r>
            <a:r>
              <a:rPr lang="en-US" i="1" dirty="0" smtClean="0"/>
              <a:t>theses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r</a:t>
            </a:r>
            <a:r>
              <a:rPr lang="en-US" dirty="0" err="1" smtClean="0"/>
              <a:t>étor</a:t>
            </a:r>
            <a:r>
              <a:rPr lang="en-US" dirty="0" smtClean="0"/>
              <a:t> </a:t>
            </a:r>
            <a:r>
              <a:rPr lang="en-US" dirty="0" err="1" smtClean="0"/>
              <a:t>musí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vzdělaný</a:t>
            </a:r>
            <a:r>
              <a:rPr lang="en-US" dirty="0" smtClean="0"/>
              <a:t> co </a:t>
            </a:r>
            <a:r>
              <a:rPr lang="en-US" dirty="0" err="1" smtClean="0"/>
              <a:t>nejšířeji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845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radice</a:t>
            </a:r>
            <a:r>
              <a:rPr lang="en-US" dirty="0" smtClean="0"/>
              <a:t> </a:t>
            </a:r>
            <a:r>
              <a:rPr lang="en-US" dirty="0" err="1" smtClean="0"/>
              <a:t>rétoriky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QUINTILIANUS</a:t>
            </a:r>
            <a:endParaRPr lang="en-US" dirty="0"/>
          </a:p>
          <a:p>
            <a:pPr lvl="1"/>
            <a:r>
              <a:rPr lang="en-US" i="1" dirty="0" err="1" smtClean="0"/>
              <a:t>Inventio</a:t>
            </a:r>
            <a:r>
              <a:rPr lang="en-US" dirty="0" smtClean="0"/>
              <a:t> je </a:t>
            </a:r>
            <a:r>
              <a:rPr lang="en-US" dirty="0" err="1" smtClean="0"/>
              <a:t>proces</a:t>
            </a:r>
            <a:r>
              <a:rPr lang="en-US" dirty="0" smtClean="0"/>
              <a:t>, </a:t>
            </a:r>
            <a:r>
              <a:rPr lang="en-US" dirty="0" err="1" smtClean="0"/>
              <a:t>který</a:t>
            </a:r>
            <a:r>
              <a:rPr lang="en-US" dirty="0" smtClean="0"/>
              <a:t> </a:t>
            </a:r>
            <a:r>
              <a:rPr lang="en-US" dirty="0" err="1" smtClean="0"/>
              <a:t>vede</a:t>
            </a:r>
            <a:r>
              <a:rPr lang="en-US" dirty="0" smtClean="0"/>
              <a:t> k </a:t>
            </a:r>
            <a:r>
              <a:rPr lang="en-US" dirty="0" err="1" smtClean="0"/>
              <a:t>formulaci</a:t>
            </a:r>
            <a:r>
              <a:rPr lang="en-US" dirty="0" smtClean="0"/>
              <a:t> a </a:t>
            </a:r>
            <a:r>
              <a:rPr lang="en-US" dirty="0" err="1" smtClean="0"/>
              <a:t>upřesnění</a:t>
            </a:r>
            <a:r>
              <a:rPr lang="en-US" dirty="0" smtClean="0"/>
              <a:t> </a:t>
            </a:r>
            <a:r>
              <a:rPr lang="en-US" dirty="0" err="1" smtClean="0"/>
              <a:t>argumentu</a:t>
            </a:r>
            <a:endParaRPr lang="en-US" dirty="0"/>
          </a:p>
          <a:p>
            <a:pPr lvl="1"/>
            <a:r>
              <a:rPr lang="en-US" dirty="0" err="1"/>
              <a:t>j</a:t>
            </a:r>
            <a:r>
              <a:rPr lang="en-US" dirty="0" err="1" smtClean="0"/>
              <a:t>akmile</a:t>
            </a:r>
            <a:r>
              <a:rPr lang="en-US" dirty="0" smtClean="0"/>
              <a:t> je argument </a:t>
            </a:r>
            <a:r>
              <a:rPr lang="en-US" dirty="0" err="1" smtClean="0"/>
              <a:t>vytvořen</a:t>
            </a:r>
            <a:r>
              <a:rPr lang="en-US" dirty="0" smtClean="0"/>
              <a:t>, </a:t>
            </a:r>
            <a:r>
              <a:rPr lang="en-US" dirty="0" err="1" smtClean="0"/>
              <a:t>nastupuje</a:t>
            </a:r>
            <a:r>
              <a:rPr lang="en-US" dirty="0" smtClean="0"/>
              <a:t> </a:t>
            </a:r>
            <a:r>
              <a:rPr lang="en-US" i="1" dirty="0" err="1" smtClean="0"/>
              <a:t>dispositio</a:t>
            </a:r>
            <a:r>
              <a:rPr lang="en-US" dirty="0" smtClean="0"/>
              <a:t>,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argumentu</a:t>
            </a:r>
            <a:r>
              <a:rPr lang="en-US" dirty="0" smtClean="0"/>
              <a:t> pro co </a:t>
            </a:r>
            <a:r>
              <a:rPr lang="en-US" dirty="0" err="1" smtClean="0"/>
              <a:t>největší</a:t>
            </a:r>
            <a:r>
              <a:rPr lang="en-US" dirty="0" smtClean="0"/>
              <a:t> </a:t>
            </a:r>
            <a:r>
              <a:rPr lang="en-US" dirty="0" err="1" smtClean="0"/>
              <a:t>efekt</a:t>
            </a:r>
            <a:endParaRPr lang="en-US" dirty="0"/>
          </a:p>
          <a:p>
            <a:pPr lvl="1"/>
            <a:r>
              <a:rPr lang="en-US" dirty="0" err="1"/>
              <a:t>j</a:t>
            </a:r>
            <a:r>
              <a:rPr lang="en-US" dirty="0" err="1" smtClean="0"/>
              <a:t>akmile</a:t>
            </a:r>
            <a:r>
              <a:rPr lang="en-US" dirty="0" smtClean="0"/>
              <a:t> je </a:t>
            </a:r>
            <a:r>
              <a:rPr lang="en-US" dirty="0" err="1" smtClean="0"/>
              <a:t>obsah</a:t>
            </a:r>
            <a:r>
              <a:rPr lang="en-US" dirty="0" smtClean="0"/>
              <a:t> </a:t>
            </a:r>
            <a:r>
              <a:rPr lang="en-US" dirty="0" err="1" smtClean="0"/>
              <a:t>řeči</a:t>
            </a:r>
            <a:r>
              <a:rPr lang="en-US" dirty="0" smtClean="0"/>
              <a:t> </a:t>
            </a:r>
            <a:r>
              <a:rPr lang="en-US" dirty="0" err="1" smtClean="0"/>
              <a:t>známý</a:t>
            </a:r>
            <a:r>
              <a:rPr lang="en-US" dirty="0" smtClean="0"/>
              <a:t> a je </a:t>
            </a:r>
            <a:r>
              <a:rPr lang="en-US" dirty="0" err="1" smtClean="0"/>
              <a:t>určena</a:t>
            </a:r>
            <a:r>
              <a:rPr lang="en-US" dirty="0" smtClean="0"/>
              <a:t> </a:t>
            </a:r>
            <a:r>
              <a:rPr lang="en-US" dirty="0" err="1" smtClean="0"/>
              <a:t>její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, je </a:t>
            </a:r>
            <a:r>
              <a:rPr lang="en-US" dirty="0" err="1" smtClean="0"/>
              <a:t>dalším</a:t>
            </a:r>
            <a:r>
              <a:rPr lang="en-US" dirty="0" smtClean="0"/>
              <a:t> </a:t>
            </a:r>
            <a:r>
              <a:rPr lang="en-US" dirty="0" err="1" smtClean="0"/>
              <a:t>krokem</a:t>
            </a:r>
            <a:r>
              <a:rPr lang="en-US" dirty="0" smtClean="0"/>
              <a:t> </a:t>
            </a:r>
            <a:r>
              <a:rPr lang="en-US" dirty="0" err="1" smtClean="0"/>
              <a:t>volba</a:t>
            </a:r>
            <a:r>
              <a:rPr lang="en-US" dirty="0" smtClean="0"/>
              <a:t> </a:t>
            </a:r>
            <a:r>
              <a:rPr lang="en-US" dirty="0" err="1" smtClean="0"/>
              <a:t>stylu</a:t>
            </a:r>
            <a:r>
              <a:rPr lang="en-US" dirty="0" smtClean="0"/>
              <a:t> (</a:t>
            </a:r>
            <a:r>
              <a:rPr lang="en-US" dirty="0" err="1" smtClean="0"/>
              <a:t>elocutio</a:t>
            </a:r>
            <a:r>
              <a:rPr lang="en-US" dirty="0" smtClean="0"/>
              <a:t>) a </a:t>
            </a:r>
            <a:r>
              <a:rPr lang="en-US" dirty="0" err="1" smtClean="0"/>
              <a:t>prezentace</a:t>
            </a:r>
            <a:r>
              <a:rPr lang="en-US" dirty="0" smtClean="0"/>
              <a:t> (</a:t>
            </a:r>
            <a:r>
              <a:rPr lang="en-US" dirty="0" err="1" smtClean="0"/>
              <a:t>presentatio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err="1" smtClean="0"/>
              <a:t>pamě</a:t>
            </a:r>
            <a:r>
              <a:rPr lang="en-US" dirty="0" err="1" smtClean="0"/>
              <a:t>ť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i="1" dirty="0" err="1" smtClean="0"/>
              <a:t>memoria</a:t>
            </a:r>
            <a:r>
              <a:rPr lang="en-US" dirty="0" smtClean="0"/>
              <a:t>) </a:t>
            </a:r>
            <a:r>
              <a:rPr lang="en-US" dirty="0" err="1" smtClean="0"/>
              <a:t>přichází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řadu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prezentaci</a:t>
            </a:r>
            <a:r>
              <a:rPr lang="en-US" dirty="0" smtClean="0"/>
              <a:t>, </a:t>
            </a:r>
            <a:r>
              <a:rPr lang="en-US" dirty="0" err="1" smtClean="0"/>
              <a:t>kdy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rétor</a:t>
            </a:r>
            <a:r>
              <a:rPr lang="en-US" dirty="0" smtClean="0"/>
              <a:t> </a:t>
            </a:r>
            <a:r>
              <a:rPr lang="en-US" dirty="0" err="1" smtClean="0"/>
              <a:t>vybavuje</a:t>
            </a:r>
            <a:r>
              <a:rPr lang="en-US" dirty="0" smtClean="0"/>
              <a:t> </a:t>
            </a:r>
            <a:r>
              <a:rPr lang="en-US" dirty="0" err="1" smtClean="0"/>
              <a:t>výše</a:t>
            </a:r>
            <a:r>
              <a:rPr lang="en-US" dirty="0" smtClean="0"/>
              <a:t> </a:t>
            </a:r>
            <a:r>
              <a:rPr lang="en-US" dirty="0" err="1" smtClean="0"/>
              <a:t>uvedené</a:t>
            </a:r>
            <a:endParaRPr lang="en-US" dirty="0"/>
          </a:p>
          <a:p>
            <a:pPr lvl="1"/>
            <a:r>
              <a:rPr lang="en-US" dirty="0" smtClean="0"/>
              <a:t>(</a:t>
            </a:r>
            <a:r>
              <a:rPr lang="en-US" i="1" dirty="0" err="1" smtClean="0"/>
              <a:t>actio</a:t>
            </a:r>
            <a:r>
              <a:rPr lang="en-US" dirty="0" smtClean="0"/>
              <a:t>) je </a:t>
            </a:r>
            <a:r>
              <a:rPr lang="en-US" dirty="0" err="1" smtClean="0"/>
              <a:t>přednesem</a:t>
            </a:r>
            <a:r>
              <a:rPr lang="en-US" dirty="0" smtClean="0"/>
              <a:t> </a:t>
            </a:r>
            <a:r>
              <a:rPr lang="en-US" dirty="0" err="1" smtClean="0"/>
              <a:t>samým</a:t>
            </a:r>
            <a:r>
              <a:rPr lang="en-US" dirty="0" smtClean="0"/>
              <a:t>, </a:t>
            </a:r>
            <a:r>
              <a:rPr lang="en-US" dirty="0" err="1" smtClean="0"/>
              <a:t>kdy</a:t>
            </a:r>
            <a:r>
              <a:rPr lang="en-US" dirty="0" smtClean="0"/>
              <a:t> je </a:t>
            </a:r>
            <a:r>
              <a:rPr lang="en-US" dirty="0" err="1" smtClean="0"/>
              <a:t>řeč</a:t>
            </a:r>
            <a:r>
              <a:rPr lang="en-US" dirty="0" smtClean="0"/>
              <a:t> </a:t>
            </a:r>
            <a:r>
              <a:rPr lang="en-US" dirty="0" err="1" smtClean="0"/>
              <a:t>prezentována</a:t>
            </a:r>
            <a:r>
              <a:rPr lang="en-US" dirty="0" smtClean="0"/>
              <a:t> </a:t>
            </a:r>
            <a:r>
              <a:rPr lang="en-US" dirty="0" err="1" smtClean="0"/>
              <a:t>publiku</a:t>
            </a:r>
            <a:r>
              <a:rPr lang="en-US" dirty="0" smtClean="0"/>
              <a:t> s </a:t>
            </a:r>
            <a:r>
              <a:rPr lang="en-US" dirty="0" err="1" smtClean="0"/>
              <a:t>grácií</a:t>
            </a:r>
            <a:r>
              <a:rPr lang="en-US" dirty="0" smtClean="0"/>
              <a:t> a pro </a:t>
            </a:r>
            <a:r>
              <a:rPr lang="en-US" dirty="0" err="1" smtClean="0"/>
              <a:t>potěchu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49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radice</a:t>
            </a:r>
            <a:r>
              <a:rPr lang="en-US" dirty="0" smtClean="0"/>
              <a:t> </a:t>
            </a:r>
            <a:r>
              <a:rPr lang="en-US" dirty="0" err="1" smtClean="0"/>
              <a:t>rétoriky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tředověká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novověká</a:t>
            </a:r>
            <a:r>
              <a:rPr lang="en-US" dirty="0"/>
              <a:t> </a:t>
            </a:r>
            <a:r>
              <a:rPr lang="en-US" dirty="0" err="1"/>
              <a:t>rétorika</a:t>
            </a:r>
            <a:r>
              <a:rPr lang="en-US" dirty="0"/>
              <a:t> </a:t>
            </a:r>
            <a:r>
              <a:rPr lang="en-US" dirty="0" err="1"/>
              <a:t>byly</a:t>
            </a:r>
            <a:r>
              <a:rPr lang="en-US" dirty="0"/>
              <a:t> </a:t>
            </a:r>
            <a:r>
              <a:rPr lang="en-US" dirty="0" err="1"/>
              <a:t>spojeny</a:t>
            </a:r>
            <a:r>
              <a:rPr lang="en-US" dirty="0"/>
              <a:t> s </a:t>
            </a:r>
            <a:r>
              <a:rPr lang="en-US" dirty="0" err="1"/>
              <a:t>náboženskými</a:t>
            </a:r>
            <a:r>
              <a:rPr lang="en-US" dirty="0"/>
              <a:t> </a:t>
            </a:r>
            <a:r>
              <a:rPr lang="en-US" dirty="0" err="1"/>
              <a:t>disputacemi</a:t>
            </a:r>
            <a:r>
              <a:rPr lang="en-US" dirty="0"/>
              <a:t> a </a:t>
            </a:r>
            <a:r>
              <a:rPr lang="en-US" dirty="0" err="1"/>
              <a:t>rodící</a:t>
            </a:r>
            <a:r>
              <a:rPr lang="en-US" dirty="0"/>
              <a:t> se </a:t>
            </a:r>
            <a:r>
              <a:rPr lang="en-US" dirty="0" err="1" smtClean="0"/>
              <a:t>vědou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ovověká</a:t>
            </a:r>
            <a:r>
              <a:rPr lang="en-US" dirty="0" smtClean="0"/>
              <a:t> </a:t>
            </a:r>
            <a:r>
              <a:rPr lang="en-US" dirty="0" err="1" smtClean="0"/>
              <a:t>tradice</a:t>
            </a:r>
            <a:r>
              <a:rPr lang="en-US" dirty="0" smtClean="0"/>
              <a:t> se </a:t>
            </a:r>
            <a:r>
              <a:rPr lang="en-US" dirty="0" err="1" smtClean="0"/>
              <a:t>udržela</a:t>
            </a:r>
            <a:r>
              <a:rPr lang="en-US" dirty="0" smtClean="0"/>
              <a:t> </a:t>
            </a:r>
            <a:r>
              <a:rPr lang="en-US" dirty="0" err="1" smtClean="0"/>
              <a:t>především</a:t>
            </a:r>
            <a:r>
              <a:rPr lang="en-US" dirty="0" smtClean="0"/>
              <a:t> v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vědě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literární</a:t>
            </a:r>
            <a:r>
              <a:rPr lang="en-US" dirty="0" smtClean="0"/>
              <a:t> </a:t>
            </a:r>
            <a:r>
              <a:rPr lang="en-US" dirty="0" err="1" smtClean="0"/>
              <a:t>vědě</a:t>
            </a:r>
            <a:r>
              <a:rPr lang="en-US" dirty="0" smtClean="0"/>
              <a:t> </a:t>
            </a:r>
            <a:r>
              <a:rPr lang="en-US" dirty="0" err="1" smtClean="0"/>
              <a:t>rétorika</a:t>
            </a:r>
            <a:r>
              <a:rPr lang="en-US" dirty="0" smtClean="0"/>
              <a:t> </a:t>
            </a:r>
            <a:r>
              <a:rPr lang="en-US" dirty="0" err="1" smtClean="0"/>
              <a:t>ovlivnila</a:t>
            </a:r>
            <a:r>
              <a:rPr lang="en-US" dirty="0" smtClean="0"/>
              <a:t> </a:t>
            </a:r>
            <a:r>
              <a:rPr lang="en-US" dirty="0" err="1" smtClean="0"/>
              <a:t>především</a:t>
            </a:r>
            <a:r>
              <a:rPr lang="en-US" dirty="0" smtClean="0"/>
              <a:t> </a:t>
            </a:r>
            <a:r>
              <a:rPr lang="en-US" dirty="0" err="1" smtClean="0"/>
              <a:t>anglosaskou</a:t>
            </a:r>
            <a:r>
              <a:rPr lang="en-US" dirty="0" smtClean="0"/>
              <a:t> </a:t>
            </a:r>
            <a:r>
              <a:rPr lang="en-US" dirty="0" err="1" smtClean="0"/>
              <a:t>tradici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86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radice</a:t>
            </a:r>
            <a:r>
              <a:rPr lang="en-US" dirty="0" smtClean="0"/>
              <a:t> </a:t>
            </a:r>
            <a:r>
              <a:rPr lang="en-US" dirty="0" err="1" smtClean="0"/>
              <a:t>rétoriky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rétorika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praktické</a:t>
            </a:r>
            <a:r>
              <a:rPr lang="en-US" dirty="0" smtClean="0"/>
              <a:t> </a:t>
            </a:r>
            <a:r>
              <a:rPr lang="en-US" dirty="0" err="1" smtClean="0"/>
              <a:t>řečnictví</a:t>
            </a:r>
            <a:r>
              <a:rPr lang="en-US" dirty="0" smtClean="0"/>
              <a:t> - </a:t>
            </a:r>
            <a:r>
              <a:rPr lang="en-US" u="sng" dirty="0" err="1"/>
              <a:t>umění</a:t>
            </a:r>
            <a:r>
              <a:rPr lang="en-US" dirty="0"/>
              <a:t> vest </a:t>
            </a:r>
            <a:r>
              <a:rPr lang="en-US" dirty="0" err="1"/>
              <a:t>rozhovor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en-US" dirty="0" smtClean="0"/>
              <a:t>- </a:t>
            </a:r>
            <a:r>
              <a:rPr lang="en-US" u="sng" dirty="0" err="1"/>
              <a:t>umění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řečníkovi</a:t>
            </a:r>
            <a:r>
              <a:rPr lang="en-US" dirty="0"/>
              <a:t> </a:t>
            </a:r>
            <a:r>
              <a:rPr lang="en-US" dirty="0" err="1"/>
              <a:t>umožňuje</a:t>
            </a:r>
            <a:r>
              <a:rPr lang="en-US" dirty="0"/>
              <a:t> </a:t>
            </a:r>
            <a:r>
              <a:rPr lang="en-US" dirty="0" err="1"/>
              <a:t>informovat</a:t>
            </a:r>
            <a:r>
              <a:rPr lang="en-US" dirty="0"/>
              <a:t>, </a:t>
            </a:r>
            <a:r>
              <a:rPr lang="en-US" dirty="0" err="1"/>
              <a:t>přesvědčovat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motivovat</a:t>
            </a:r>
            <a:r>
              <a:rPr lang="en-US" dirty="0"/>
              <a:t> </a:t>
            </a:r>
            <a:r>
              <a:rPr lang="en-US" dirty="0" err="1"/>
              <a:t>posluchače</a:t>
            </a:r>
            <a:r>
              <a:rPr lang="en-US" dirty="0"/>
              <a:t> v </a:t>
            </a:r>
            <a:r>
              <a:rPr lang="en-US" dirty="0" err="1"/>
              <a:t>konkrétní</a:t>
            </a:r>
            <a:r>
              <a:rPr lang="en-US" dirty="0"/>
              <a:t> </a:t>
            </a:r>
            <a:r>
              <a:rPr lang="en-US" dirty="0" err="1"/>
              <a:t>specifické</a:t>
            </a:r>
            <a:r>
              <a:rPr lang="en-US" dirty="0"/>
              <a:t> </a:t>
            </a:r>
            <a:r>
              <a:rPr lang="en-US" dirty="0" err="1" smtClean="0"/>
              <a:t>situaci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teorie</a:t>
            </a:r>
            <a:r>
              <a:rPr lang="en-US" dirty="0" smtClean="0"/>
              <a:t> </a:t>
            </a:r>
            <a:r>
              <a:rPr lang="en-US" dirty="0" err="1"/>
              <a:t>řečnické</a:t>
            </a:r>
            <a:r>
              <a:rPr lang="en-US" dirty="0"/>
              <a:t> </a:t>
            </a:r>
            <a:r>
              <a:rPr lang="en-US" dirty="0" err="1"/>
              <a:t>stylizace</a:t>
            </a:r>
            <a:r>
              <a:rPr lang="en-US" dirty="0"/>
              <a:t> a </a:t>
            </a:r>
            <a:r>
              <a:rPr lang="en-US" dirty="0" err="1" smtClean="0"/>
              <a:t>argumentace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ustálený</a:t>
            </a:r>
            <a:r>
              <a:rPr lang="en-US" dirty="0" smtClean="0"/>
              <a:t> </a:t>
            </a:r>
            <a:r>
              <a:rPr lang="en-US" dirty="0" err="1"/>
              <a:t>způsob</a:t>
            </a:r>
            <a:r>
              <a:rPr lang="en-US" dirty="0"/>
              <a:t> </a:t>
            </a:r>
            <a:r>
              <a:rPr lang="en-US" dirty="0" err="1"/>
              <a:t>veřejného</a:t>
            </a:r>
            <a:r>
              <a:rPr lang="en-US" dirty="0"/>
              <a:t> </a:t>
            </a:r>
            <a:r>
              <a:rPr lang="en-US" dirty="0" err="1" smtClean="0"/>
              <a:t>vyjadřování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56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radice</a:t>
            </a:r>
            <a:r>
              <a:rPr lang="en-US" dirty="0" smtClean="0"/>
              <a:t> </a:t>
            </a:r>
            <a:r>
              <a:rPr lang="en-US" dirty="0" err="1" smtClean="0"/>
              <a:t>poetiky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p</a:t>
            </a:r>
            <a:r>
              <a:rPr lang="en-US" b="1" dirty="0" err="1" smtClean="0"/>
              <a:t>oetika</a:t>
            </a:r>
            <a:endParaRPr lang="en-US" b="1" dirty="0" smtClean="0"/>
          </a:p>
          <a:p>
            <a:endParaRPr lang="en-US" b="1" dirty="0"/>
          </a:p>
          <a:p>
            <a:pPr lvl="0"/>
            <a:r>
              <a:rPr lang="en-US" dirty="0" err="1"/>
              <a:t>nauka</a:t>
            </a:r>
            <a:r>
              <a:rPr lang="en-US" dirty="0"/>
              <a:t> o </a:t>
            </a:r>
            <a:r>
              <a:rPr lang="en-US" dirty="0" err="1"/>
              <a:t>výstavbě</a:t>
            </a:r>
            <a:r>
              <a:rPr lang="en-US" dirty="0"/>
              <a:t> </a:t>
            </a:r>
            <a:r>
              <a:rPr lang="en-US" dirty="0" err="1"/>
              <a:t>literárního</a:t>
            </a:r>
            <a:r>
              <a:rPr lang="en-US" dirty="0"/>
              <a:t> </a:t>
            </a:r>
            <a:r>
              <a:rPr lang="en-US" dirty="0" err="1"/>
              <a:t>díla</a:t>
            </a:r>
            <a:endParaRPr lang="en-US" dirty="0"/>
          </a:p>
          <a:p>
            <a:pPr lvl="0"/>
            <a:r>
              <a:rPr lang="en-US" dirty="0" err="1"/>
              <a:t>soubor</a:t>
            </a:r>
            <a:r>
              <a:rPr lang="en-US" dirty="0"/>
              <a:t> </a:t>
            </a:r>
            <a:r>
              <a:rPr lang="en-US" dirty="0" err="1"/>
              <a:t>prostředků</a:t>
            </a:r>
            <a:r>
              <a:rPr lang="en-US" dirty="0"/>
              <a:t> </a:t>
            </a:r>
            <a:r>
              <a:rPr lang="en-US" dirty="0" err="1"/>
              <a:t>užitých</a:t>
            </a:r>
            <a:r>
              <a:rPr lang="en-US" dirty="0"/>
              <a:t> v </a:t>
            </a:r>
            <a:r>
              <a:rPr lang="en-US" dirty="0" err="1"/>
              <a:t>literárním</a:t>
            </a:r>
            <a:r>
              <a:rPr lang="en-US" dirty="0"/>
              <a:t> </a:t>
            </a:r>
            <a:r>
              <a:rPr lang="en-US" dirty="0" err="1"/>
              <a:t>díle</a:t>
            </a:r>
            <a:endParaRPr lang="en-US" dirty="0"/>
          </a:p>
          <a:p>
            <a:pPr lvl="0"/>
            <a:r>
              <a:rPr lang="en-US" dirty="0" err="1"/>
              <a:t>příručka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10433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100</TotalTime>
  <Words>544</Words>
  <Application>Microsoft Macintosh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Plaza</vt:lpstr>
      <vt:lpstr>poetika rétorika  &amp; teorie vyprávění</vt:lpstr>
      <vt:lpstr>tradice rétoriky </vt:lpstr>
      <vt:lpstr>tradice rétoriky </vt:lpstr>
      <vt:lpstr>tradice rétoriky </vt:lpstr>
      <vt:lpstr>tradice rétoriky </vt:lpstr>
      <vt:lpstr>tradice rétoriky </vt:lpstr>
      <vt:lpstr>tradice rétoriky </vt:lpstr>
      <vt:lpstr>PowerPoint Presentation</vt:lpstr>
      <vt:lpstr>tradice poetiky </vt:lpstr>
      <vt:lpstr>tradice poetiky </vt:lpstr>
      <vt:lpstr>tradice poetiky </vt:lpstr>
      <vt:lpstr>tradice poetiky </vt:lpstr>
      <vt:lpstr>tradice poetiky </vt:lpstr>
      <vt:lpstr>tradice poetiky </vt:lpstr>
      <vt:lpstr>tradice poetiky </vt:lpstr>
      <vt:lpstr>kategorie a termíny 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poetika rétorika  teorie vyprávění</dc:title>
  <dc:creator>Bohumil Fort</dc:creator>
  <cp:lastModifiedBy>Bohumil Fort</cp:lastModifiedBy>
  <cp:revision>16</cp:revision>
  <dcterms:created xsi:type="dcterms:W3CDTF">2019-02-22T03:55:41Z</dcterms:created>
  <dcterms:modified xsi:type="dcterms:W3CDTF">2019-02-23T04:34:53Z</dcterms:modified>
</cp:coreProperties>
</file>