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6" r:id="rId6"/>
    <p:sldId id="265" r:id="rId7"/>
    <p:sldId id="267" r:id="rId8"/>
    <p:sldId id="268" r:id="rId9"/>
    <p:sldId id="271" r:id="rId10"/>
    <p:sldId id="259" r:id="rId11"/>
    <p:sldId id="269" r:id="rId12"/>
    <p:sldId id="270" r:id="rId13"/>
    <p:sldId id="261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F6133-DFED-4079-9387-D0A5ED3870E5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CE65E-3515-45DE-B592-3CE38056CE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CE65E-3515-45DE-B592-3CE38056CE3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0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35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170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4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321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315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060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7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69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15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81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1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85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87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43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24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FD23E-1227-48A6-9190-DB522B1F8EF0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75B5FC5-F592-476B-80C2-A15734218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30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Taalverwerving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4437112"/>
            <a:ext cx="3887440" cy="648072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Taal</a:t>
            </a:r>
            <a:r>
              <a:rPr lang="cs-CZ" sz="2400" dirty="0" smtClean="0"/>
              <a:t> en </a:t>
            </a:r>
            <a:r>
              <a:rPr lang="cs-CZ" sz="2400" dirty="0" err="1" smtClean="0"/>
              <a:t>taalwetenschap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Tweede-</a:t>
            </a:r>
            <a:r>
              <a:rPr lang="cs-CZ" dirty="0" err="1" smtClean="0"/>
              <a:t>taalverwerving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Vreemde</a:t>
            </a:r>
            <a:r>
              <a:rPr lang="cs-CZ" dirty="0" smtClean="0"/>
              <a:t>- vs. tweede-</a:t>
            </a:r>
            <a:r>
              <a:rPr lang="cs-CZ" dirty="0" err="1" smtClean="0"/>
              <a:t>taalverwerving</a:t>
            </a:r>
            <a:endParaRPr lang="cs-CZ" dirty="0" smtClean="0"/>
          </a:p>
          <a:p>
            <a:r>
              <a:rPr lang="cs-CZ" dirty="0" err="1" smtClean="0"/>
              <a:t>Factoren</a:t>
            </a:r>
            <a:r>
              <a:rPr lang="cs-CZ" dirty="0" smtClean="0"/>
              <a:t> :</a:t>
            </a:r>
          </a:p>
          <a:p>
            <a:pPr lvl="1"/>
            <a:r>
              <a:rPr lang="cs-CZ" dirty="0" err="1" smtClean="0"/>
              <a:t>Moedertaal</a:t>
            </a:r>
            <a:endParaRPr lang="cs-CZ" dirty="0" smtClean="0"/>
          </a:p>
          <a:p>
            <a:pPr lvl="1"/>
            <a:r>
              <a:rPr lang="cs-CZ" dirty="0" err="1" smtClean="0"/>
              <a:t>Leeftijd</a:t>
            </a:r>
            <a:r>
              <a:rPr lang="cs-CZ" dirty="0" smtClean="0"/>
              <a:t> – </a:t>
            </a:r>
            <a:r>
              <a:rPr lang="cs-CZ" dirty="0" err="1" smtClean="0"/>
              <a:t>kritische</a:t>
            </a:r>
            <a:r>
              <a:rPr lang="cs-CZ" dirty="0" smtClean="0"/>
              <a:t> </a:t>
            </a:r>
            <a:r>
              <a:rPr lang="cs-CZ" dirty="0" err="1" smtClean="0"/>
              <a:t>periode</a:t>
            </a:r>
            <a:endParaRPr lang="cs-CZ" dirty="0" smtClean="0"/>
          </a:p>
          <a:p>
            <a:pPr lvl="1"/>
            <a:r>
              <a:rPr lang="cs-CZ" dirty="0" err="1" smtClean="0"/>
              <a:t>Contact</a:t>
            </a:r>
            <a:r>
              <a:rPr lang="cs-CZ" dirty="0" smtClean="0"/>
              <a:t> met de </a:t>
            </a:r>
            <a:r>
              <a:rPr lang="cs-CZ" dirty="0" err="1" smtClean="0"/>
              <a:t>doeltaal</a:t>
            </a:r>
            <a:endParaRPr lang="cs-CZ" dirty="0" smtClean="0"/>
          </a:p>
          <a:p>
            <a:pPr lvl="1"/>
            <a:r>
              <a:rPr lang="cs-CZ" dirty="0" err="1" smtClean="0"/>
              <a:t>Motivatie</a:t>
            </a:r>
            <a:endParaRPr lang="cs-CZ" dirty="0" smtClean="0"/>
          </a:p>
          <a:p>
            <a:pPr lvl="1"/>
            <a:r>
              <a:rPr lang="cs-CZ" dirty="0" err="1" smtClean="0"/>
              <a:t>Attitude</a:t>
            </a:r>
            <a:endParaRPr lang="cs-CZ" dirty="0" smtClean="0"/>
          </a:p>
          <a:p>
            <a:pPr lvl="1"/>
            <a:r>
              <a:rPr lang="cs-CZ" dirty="0" err="1" smtClean="0"/>
              <a:t>Taalaanleg</a:t>
            </a:r>
            <a:endParaRPr lang="cs-CZ" dirty="0" smtClean="0"/>
          </a:p>
          <a:p>
            <a:pPr lvl="1"/>
            <a:r>
              <a:rPr lang="cs-CZ" dirty="0" err="1" smtClean="0"/>
              <a:t>Onderwijs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Verloop</a:t>
            </a:r>
            <a:r>
              <a:rPr lang="cs-CZ" dirty="0" smtClean="0"/>
              <a:t> van tweede </a:t>
            </a:r>
            <a:r>
              <a:rPr lang="cs-CZ" dirty="0" err="1" smtClean="0"/>
              <a:t>taalverwerving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Overgangsstructuren</a:t>
            </a:r>
            <a:r>
              <a:rPr lang="cs-CZ" dirty="0" smtClean="0"/>
              <a:t>, </a:t>
            </a:r>
            <a:r>
              <a:rPr lang="cs-CZ" dirty="0" err="1" smtClean="0"/>
              <a:t>tussentaalstadia</a:t>
            </a:r>
            <a:endParaRPr lang="cs-CZ" dirty="0" smtClean="0"/>
          </a:p>
          <a:p>
            <a:r>
              <a:rPr lang="cs-CZ" dirty="0" err="1" smtClean="0"/>
              <a:t>Fossilisatie</a:t>
            </a:r>
            <a:endParaRPr lang="cs-CZ" dirty="0" smtClean="0"/>
          </a:p>
          <a:p>
            <a:r>
              <a:rPr lang="cs-CZ" dirty="0" err="1" smtClean="0"/>
              <a:t>Verwerwingsvolgorde</a:t>
            </a:r>
            <a:endParaRPr lang="cs-CZ" dirty="0" smtClean="0"/>
          </a:p>
          <a:p>
            <a:r>
              <a:rPr lang="cs-CZ" dirty="0" err="1" smtClean="0"/>
              <a:t>Positieve</a:t>
            </a:r>
            <a:r>
              <a:rPr lang="cs-CZ" dirty="0" smtClean="0"/>
              <a:t> vs. </a:t>
            </a:r>
            <a:r>
              <a:rPr lang="cs-CZ" dirty="0" err="1" smtClean="0"/>
              <a:t>negatieve</a:t>
            </a:r>
            <a:r>
              <a:rPr lang="cs-CZ" dirty="0" smtClean="0"/>
              <a:t> transfer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Leerproces</a:t>
            </a:r>
            <a:r>
              <a:rPr lang="cs-CZ" dirty="0" smtClean="0"/>
              <a:t> bij </a:t>
            </a:r>
            <a:r>
              <a:rPr lang="cs-CZ" dirty="0" err="1" smtClean="0"/>
              <a:t>eerste</a:t>
            </a:r>
            <a:r>
              <a:rPr lang="cs-CZ" dirty="0" smtClean="0"/>
              <a:t>- </a:t>
            </a:r>
            <a:r>
              <a:rPr lang="cs-CZ" dirty="0" err="1" smtClean="0"/>
              <a:t>en</a:t>
            </a:r>
            <a:r>
              <a:rPr lang="cs-CZ" dirty="0" smtClean="0"/>
              <a:t> tweede-</a:t>
            </a:r>
            <a:r>
              <a:rPr lang="cs-CZ" dirty="0" err="1" smtClean="0"/>
              <a:t>taalverwerving</a:t>
            </a:r>
            <a:r>
              <a:rPr lang="cs-CZ" dirty="0" smtClean="0"/>
              <a:t> </a:t>
            </a:r>
            <a:r>
              <a:rPr lang="cs-CZ" dirty="0" err="1" smtClean="0"/>
              <a:t>vergelijkbaar</a:t>
            </a:r>
            <a:endParaRPr lang="cs-CZ" dirty="0" smtClean="0"/>
          </a:p>
          <a:p>
            <a:r>
              <a:rPr lang="cs-CZ" dirty="0" err="1" smtClean="0"/>
              <a:t>Verschillen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Brabbelen</a:t>
            </a:r>
            <a:endParaRPr lang="cs-CZ" dirty="0" smtClean="0"/>
          </a:p>
          <a:p>
            <a:pPr lvl="1"/>
            <a:r>
              <a:rPr lang="cs-CZ" dirty="0" err="1" smtClean="0"/>
              <a:t>Invloed</a:t>
            </a:r>
            <a:r>
              <a:rPr lang="cs-CZ" dirty="0" smtClean="0"/>
              <a:t> van </a:t>
            </a:r>
            <a:r>
              <a:rPr lang="cs-CZ" dirty="0" err="1" smtClean="0"/>
              <a:t>moedertaal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720080"/>
          </a:xfrm>
        </p:spPr>
        <p:txBody>
          <a:bodyPr/>
          <a:lstStyle/>
          <a:p>
            <a:pPr algn="ctr"/>
            <a:r>
              <a:rPr lang="cs-CZ" dirty="0" err="1" smtClean="0"/>
              <a:t>Vragen</a:t>
            </a:r>
            <a:r>
              <a:rPr lang="cs-CZ" dirty="0" smtClean="0"/>
              <a:t> – </a:t>
            </a:r>
            <a:r>
              <a:rPr lang="cs-CZ" dirty="0" err="1" smtClean="0"/>
              <a:t>eerstetaalverwerving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196752"/>
            <a:ext cx="763284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Analyseer</a:t>
            </a:r>
            <a:r>
              <a:rPr lang="cs-CZ" b="1" dirty="0"/>
              <a:t> de </a:t>
            </a:r>
            <a:r>
              <a:rPr lang="cs-CZ" b="1" dirty="0" err="1"/>
              <a:t>volgende</a:t>
            </a:r>
            <a:r>
              <a:rPr lang="cs-CZ" b="1" dirty="0"/>
              <a:t> </a:t>
            </a:r>
            <a:r>
              <a:rPr lang="cs-CZ" b="1" dirty="0" err="1"/>
              <a:t>dialoogjes</a:t>
            </a:r>
            <a:r>
              <a:rPr lang="cs-CZ" b="1" dirty="0"/>
              <a:t>: </a:t>
            </a:r>
            <a:r>
              <a:rPr lang="cs-CZ" b="1" dirty="0" err="1"/>
              <a:t>Tot</a:t>
            </a:r>
            <a:r>
              <a:rPr lang="cs-CZ" b="1" dirty="0"/>
              <a:t> </a:t>
            </a:r>
            <a:r>
              <a:rPr lang="cs-CZ" b="1" dirty="0" err="1"/>
              <a:t>welke</a:t>
            </a:r>
            <a:r>
              <a:rPr lang="cs-CZ" b="1" dirty="0"/>
              <a:t> </a:t>
            </a:r>
            <a:r>
              <a:rPr lang="cs-CZ" b="1" dirty="0" err="1"/>
              <a:t>ontwikkelingsfase</a:t>
            </a:r>
            <a:r>
              <a:rPr lang="cs-CZ" b="1" dirty="0"/>
              <a:t> </a:t>
            </a:r>
            <a:r>
              <a:rPr lang="cs-CZ" b="1" dirty="0" err="1"/>
              <a:t>behoren</a:t>
            </a:r>
            <a:r>
              <a:rPr lang="cs-CZ" b="1" dirty="0"/>
              <a:t> ze en </a:t>
            </a:r>
            <a:r>
              <a:rPr lang="cs-CZ" b="1" dirty="0" err="1"/>
              <a:t>wat</a:t>
            </a:r>
            <a:r>
              <a:rPr lang="cs-CZ" b="1" dirty="0"/>
              <a:t> </a:t>
            </a:r>
            <a:r>
              <a:rPr lang="cs-CZ" b="1" dirty="0" err="1"/>
              <a:t>zijn</a:t>
            </a:r>
            <a:r>
              <a:rPr lang="cs-CZ" b="1" dirty="0"/>
              <a:t> de </a:t>
            </a:r>
            <a:r>
              <a:rPr lang="cs-CZ" b="1" dirty="0" err="1"/>
              <a:t>kenmerken</a:t>
            </a:r>
            <a:r>
              <a:rPr lang="cs-CZ" b="1" dirty="0"/>
              <a:t> van de </a:t>
            </a:r>
            <a:r>
              <a:rPr lang="cs-CZ" b="1" dirty="0" err="1"/>
              <a:t>taalontwikkeling</a:t>
            </a:r>
            <a:r>
              <a:rPr lang="cs-CZ" b="1" dirty="0"/>
              <a:t> in de </a:t>
            </a:r>
            <a:r>
              <a:rPr lang="cs-CZ" b="1" dirty="0" err="1"/>
              <a:t>dialoogjes</a:t>
            </a:r>
            <a:r>
              <a:rPr lang="cs-CZ" b="1" dirty="0" smtClean="0"/>
              <a:t>?</a:t>
            </a:r>
          </a:p>
          <a:p>
            <a:endParaRPr lang="cs-CZ" sz="1600" dirty="0"/>
          </a:p>
          <a:p>
            <a:r>
              <a:rPr lang="cs-CZ" b="1" dirty="0"/>
              <a:t> </a:t>
            </a:r>
            <a:r>
              <a:rPr lang="cs-CZ" dirty="0" smtClean="0"/>
              <a:t>Alan </a:t>
            </a:r>
            <a:r>
              <a:rPr lang="cs-CZ" dirty="0" err="1"/>
              <a:t>opent</a:t>
            </a:r>
            <a:r>
              <a:rPr lang="cs-CZ" dirty="0"/>
              <a:t> de </a:t>
            </a:r>
            <a:r>
              <a:rPr lang="cs-CZ" dirty="0" err="1" smtClean="0"/>
              <a:t>yoghurt</a:t>
            </a:r>
            <a:r>
              <a:rPr lang="cs-CZ" dirty="0" smtClean="0"/>
              <a:t> </a:t>
            </a:r>
            <a:r>
              <a:rPr lang="cs-CZ" dirty="0"/>
              <a:t>met </a:t>
            </a:r>
            <a:r>
              <a:rPr lang="cs-CZ" dirty="0" err="1"/>
              <a:t>behulp</a:t>
            </a:r>
            <a:r>
              <a:rPr lang="cs-CZ" dirty="0"/>
              <a:t> van </a:t>
            </a:r>
            <a:r>
              <a:rPr lang="cs-CZ" dirty="0" err="1"/>
              <a:t>zijn</a:t>
            </a:r>
            <a:r>
              <a:rPr lang="cs-CZ" dirty="0"/>
              <a:t> </a:t>
            </a:r>
            <a:r>
              <a:rPr lang="cs-CZ" dirty="0" err="1"/>
              <a:t>tanden</a:t>
            </a:r>
            <a:r>
              <a:rPr lang="cs-CZ" dirty="0"/>
              <a:t>. (16.10.2014) </a:t>
            </a:r>
            <a:r>
              <a:rPr lang="cs-CZ" dirty="0" smtClean="0"/>
              <a:t>(</a:t>
            </a:r>
            <a:r>
              <a:rPr lang="cs-CZ" dirty="0"/>
              <a:t>2,6)</a:t>
            </a:r>
            <a:endParaRPr lang="cs-CZ" sz="1600" dirty="0"/>
          </a:p>
          <a:p>
            <a:r>
              <a:rPr lang="cs-CZ" dirty="0"/>
              <a:t>M: Ali, mám ti pomoct?</a:t>
            </a:r>
            <a:endParaRPr lang="cs-CZ" sz="1600" dirty="0"/>
          </a:p>
          <a:p>
            <a:r>
              <a:rPr lang="cs-CZ" dirty="0"/>
              <a:t>A: Ne, </a:t>
            </a:r>
            <a:r>
              <a:rPr lang="cs-CZ" dirty="0" err="1"/>
              <a:t>An</a:t>
            </a:r>
            <a:r>
              <a:rPr lang="cs-CZ" dirty="0"/>
              <a:t> sám, zuby doma.</a:t>
            </a:r>
            <a:endParaRPr lang="cs-CZ" sz="1600" dirty="0"/>
          </a:p>
          <a:p>
            <a:r>
              <a:rPr lang="cs-CZ" dirty="0"/>
              <a:t> </a:t>
            </a:r>
            <a:endParaRPr lang="cs-CZ" sz="1600" dirty="0"/>
          </a:p>
          <a:p>
            <a:pPr lvl="1"/>
            <a:r>
              <a:rPr lang="cs-CZ" dirty="0"/>
              <a:t>Bij </a:t>
            </a:r>
            <a:r>
              <a:rPr lang="cs-CZ" dirty="0" err="1"/>
              <a:t>het</a:t>
            </a:r>
            <a:r>
              <a:rPr lang="cs-CZ" dirty="0"/>
              <a:t> lezen van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boek</a:t>
            </a:r>
            <a:r>
              <a:rPr lang="cs-CZ" dirty="0"/>
              <a:t>: (18.10.2014) (2,6)</a:t>
            </a:r>
            <a:endParaRPr lang="cs-CZ" sz="1600" dirty="0"/>
          </a:p>
          <a:p>
            <a:r>
              <a:rPr lang="cs-CZ" dirty="0"/>
              <a:t>M: A toto je moře.</a:t>
            </a:r>
            <a:endParaRPr lang="cs-CZ" sz="1600" dirty="0"/>
          </a:p>
          <a:p>
            <a:r>
              <a:rPr lang="cs-CZ" dirty="0"/>
              <a:t>A: Babička moře.</a:t>
            </a:r>
            <a:endParaRPr lang="cs-CZ" sz="1600" dirty="0"/>
          </a:p>
          <a:p>
            <a:r>
              <a:rPr lang="cs-CZ" dirty="0"/>
              <a:t>M: Ano, babička je u moře.</a:t>
            </a:r>
            <a:endParaRPr lang="cs-CZ" sz="1600" dirty="0"/>
          </a:p>
          <a:p>
            <a:r>
              <a:rPr lang="cs-CZ" dirty="0"/>
              <a:t>A: Babičku ham </a:t>
            </a:r>
            <a:r>
              <a:rPr lang="cs-CZ" dirty="0" err="1"/>
              <a:t>žuaok</a:t>
            </a:r>
            <a:r>
              <a:rPr lang="cs-CZ" dirty="0"/>
              <a:t>.</a:t>
            </a:r>
            <a:endParaRPr lang="cs-CZ" sz="1600" dirty="0"/>
          </a:p>
          <a:p>
            <a:r>
              <a:rPr lang="cs-CZ" dirty="0"/>
              <a:t> 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980728"/>
            <a:ext cx="64087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dirty="0"/>
              <a:t>Co to je být/ Co to je </a:t>
            </a:r>
            <a:r>
              <a:rPr lang="cs-CZ" dirty="0" err="1"/>
              <a:t>byjo</a:t>
            </a:r>
            <a:r>
              <a:rPr lang="cs-CZ" dirty="0"/>
              <a:t>?/ Co to je máš? (2,11)</a:t>
            </a:r>
            <a:endParaRPr lang="cs-CZ" sz="1600" dirty="0"/>
          </a:p>
          <a:p>
            <a:pPr lvl="1"/>
            <a:r>
              <a:rPr lang="cs-CZ" dirty="0"/>
              <a:t>Lezu jámy (2,9</a:t>
            </a:r>
            <a:r>
              <a:rPr lang="cs-CZ" dirty="0" smtClean="0"/>
              <a:t>)</a:t>
            </a:r>
          </a:p>
          <a:p>
            <a:pPr lvl="1"/>
            <a:endParaRPr lang="cs-CZ" sz="1600" dirty="0"/>
          </a:p>
          <a:p>
            <a:pPr lvl="1"/>
            <a:r>
              <a:rPr lang="cs-CZ" dirty="0"/>
              <a:t>Můžu to </a:t>
            </a:r>
            <a:r>
              <a:rPr lang="cs-CZ" dirty="0" err="1"/>
              <a:t>vemet</a:t>
            </a:r>
            <a:r>
              <a:rPr lang="cs-CZ" dirty="0"/>
              <a:t>? (2,11), </a:t>
            </a:r>
            <a:endParaRPr lang="cs-CZ" dirty="0" smtClean="0"/>
          </a:p>
          <a:p>
            <a:pPr lvl="1"/>
            <a:r>
              <a:rPr lang="cs-CZ" dirty="0" smtClean="0"/>
              <a:t>Já </a:t>
            </a:r>
            <a:r>
              <a:rPr lang="cs-CZ" dirty="0"/>
              <a:t>si to </a:t>
            </a:r>
            <a:r>
              <a:rPr lang="cs-CZ" dirty="0" err="1"/>
              <a:t>vzím</a:t>
            </a:r>
            <a:r>
              <a:rPr lang="cs-CZ" dirty="0"/>
              <a:t> (3,0); </a:t>
            </a:r>
            <a:endParaRPr lang="cs-CZ" dirty="0" smtClean="0"/>
          </a:p>
          <a:p>
            <a:pPr lvl="1"/>
            <a:r>
              <a:rPr lang="cs-CZ" dirty="0" smtClean="0"/>
              <a:t>pavouk </a:t>
            </a:r>
            <a:r>
              <a:rPr lang="cs-CZ" dirty="0"/>
              <a:t>– </a:t>
            </a:r>
            <a:r>
              <a:rPr lang="cs-CZ" dirty="0" err="1"/>
              <a:t>pavoučina</a:t>
            </a:r>
            <a:r>
              <a:rPr lang="cs-CZ" dirty="0"/>
              <a:t> (3,5); já tě </a:t>
            </a:r>
            <a:r>
              <a:rPr lang="cs-CZ" dirty="0" err="1"/>
              <a:t>zavázám</a:t>
            </a:r>
            <a:r>
              <a:rPr lang="cs-CZ" dirty="0"/>
              <a:t> do </a:t>
            </a:r>
            <a:r>
              <a:rPr lang="cs-CZ" dirty="0" err="1"/>
              <a:t>pavoučiny</a:t>
            </a:r>
            <a:r>
              <a:rPr lang="cs-CZ" dirty="0"/>
              <a:t> (3,2)</a:t>
            </a:r>
            <a:endParaRPr lang="cs-CZ" sz="1600" dirty="0"/>
          </a:p>
          <a:p>
            <a:pPr lvl="1"/>
            <a:r>
              <a:rPr lang="cs-CZ" dirty="0"/>
              <a:t>Mami, já už se </a:t>
            </a:r>
            <a:r>
              <a:rPr lang="cs-CZ" dirty="0" err="1"/>
              <a:t>vyčůrával</a:t>
            </a:r>
            <a:r>
              <a:rPr lang="cs-CZ" dirty="0"/>
              <a:t> (3,5); on mi lítnul na mě [andulka přistála na rameni](3,6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Pes – moc </a:t>
            </a:r>
            <a:r>
              <a:rPr lang="cs-CZ" dirty="0" err="1" smtClean="0"/>
              <a:t>pesů</a:t>
            </a:r>
            <a:r>
              <a:rPr lang="cs-CZ" dirty="0" smtClean="0"/>
              <a:t> (4,5)</a:t>
            </a:r>
          </a:p>
          <a:p>
            <a:pPr lvl="1"/>
            <a:endParaRPr lang="cs-CZ" sz="1600" dirty="0"/>
          </a:p>
          <a:p>
            <a:pPr lvl="1"/>
            <a:r>
              <a:rPr lang="cs-CZ" dirty="0" err="1"/>
              <a:t>kka</a:t>
            </a:r>
            <a:r>
              <a:rPr lang="cs-CZ" dirty="0"/>
              <a:t> – </a:t>
            </a:r>
            <a:r>
              <a:rPr lang="cs-CZ" dirty="0" err="1"/>
              <a:t>kkáá</a:t>
            </a:r>
            <a:r>
              <a:rPr lang="cs-CZ" dirty="0"/>
              <a:t>, </a:t>
            </a:r>
            <a:r>
              <a:rPr lang="cs-CZ" dirty="0" err="1"/>
              <a:t>kka</a:t>
            </a:r>
            <a:r>
              <a:rPr lang="cs-CZ" dirty="0"/>
              <a:t> </a:t>
            </a:r>
            <a:r>
              <a:rPr lang="cs-CZ" dirty="0" err="1"/>
              <a:t>žáža</a:t>
            </a:r>
            <a:r>
              <a:rPr lang="cs-CZ" dirty="0"/>
              <a:t> (2 – 2,4); auto (2,4+); </a:t>
            </a:r>
            <a:endParaRPr lang="cs-CZ" dirty="0" smtClean="0"/>
          </a:p>
          <a:p>
            <a:pPr lvl="1"/>
            <a:r>
              <a:rPr lang="cs-CZ" dirty="0" err="1" smtClean="0"/>
              <a:t>kakoj</a:t>
            </a:r>
            <a:r>
              <a:rPr lang="cs-CZ" dirty="0" smtClean="0"/>
              <a:t> </a:t>
            </a:r>
            <a:r>
              <a:rPr lang="cs-CZ" dirty="0"/>
              <a:t>(2,3 – 3,5) = </a:t>
            </a:r>
            <a:r>
              <a:rPr lang="cs-CZ" dirty="0" err="1"/>
              <a:t>kaktor</a:t>
            </a:r>
            <a:r>
              <a:rPr lang="cs-CZ" dirty="0"/>
              <a:t> (3,5</a:t>
            </a:r>
            <a:r>
              <a:rPr lang="cs-CZ" dirty="0" smtClean="0"/>
              <a:t>+)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637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628800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Aspectualiteit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onderzoek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NL/PL </a:t>
            </a:r>
            <a:r>
              <a:rPr lang="cs-CZ" dirty="0" err="1" smtClean="0"/>
              <a:t>verschil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de </a:t>
            </a:r>
            <a:r>
              <a:rPr lang="cs-CZ" dirty="0" err="1" smtClean="0"/>
              <a:t>aspectanalyse</a:t>
            </a:r>
            <a:r>
              <a:rPr lang="cs-CZ" dirty="0" smtClean="0"/>
              <a:t> </a:t>
            </a:r>
            <a:r>
              <a:rPr lang="cs-CZ" dirty="0" err="1" smtClean="0"/>
              <a:t>blijkt</a:t>
            </a:r>
            <a:r>
              <a:rPr lang="cs-CZ" dirty="0" smtClean="0"/>
              <a:t>, dat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onderzoek</a:t>
            </a:r>
            <a:r>
              <a:rPr lang="cs-CZ" dirty="0" smtClean="0"/>
              <a:t> de </a:t>
            </a:r>
            <a:r>
              <a:rPr lang="cs-CZ" dirty="0" err="1" smtClean="0"/>
              <a:t>zgn</a:t>
            </a:r>
            <a:r>
              <a:rPr lang="cs-CZ" dirty="0" smtClean="0"/>
              <a:t>. </a:t>
            </a:r>
            <a:r>
              <a:rPr lang="cs-CZ" dirty="0" err="1" smtClean="0"/>
              <a:t>Compositionele</a:t>
            </a:r>
            <a:r>
              <a:rPr lang="cs-CZ" dirty="0" smtClean="0"/>
              <a:t> </a:t>
            </a:r>
            <a:r>
              <a:rPr lang="cs-CZ" dirty="0" err="1" smtClean="0"/>
              <a:t>theorie</a:t>
            </a:r>
            <a:r>
              <a:rPr lang="cs-CZ" dirty="0" smtClean="0"/>
              <a:t> </a:t>
            </a:r>
            <a:r>
              <a:rPr lang="cs-CZ" dirty="0" err="1" smtClean="0"/>
              <a:t>zou</a:t>
            </a:r>
            <a:r>
              <a:rPr lang="cs-CZ" dirty="0" smtClean="0"/>
              <a:t> </a:t>
            </a:r>
            <a:r>
              <a:rPr lang="cs-CZ" dirty="0" err="1" smtClean="0"/>
              <a:t>moeten</a:t>
            </a:r>
            <a:r>
              <a:rPr lang="cs-CZ" dirty="0" smtClean="0"/>
              <a:t> </a:t>
            </a:r>
            <a:r>
              <a:rPr lang="cs-CZ" dirty="0" err="1" smtClean="0"/>
              <a:t>toepassen</a:t>
            </a:r>
            <a:r>
              <a:rPr lang="cs-CZ" dirty="0" smtClean="0"/>
              <a:t>,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houdt</a:t>
            </a:r>
            <a:r>
              <a:rPr lang="cs-CZ" dirty="0" smtClean="0"/>
              <a:t> </a:t>
            </a:r>
            <a:r>
              <a:rPr lang="cs-CZ" dirty="0" err="1" smtClean="0"/>
              <a:t>dit</a:t>
            </a:r>
            <a:r>
              <a:rPr lang="cs-CZ" dirty="0" smtClean="0"/>
              <a:t> in?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verschil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de </a:t>
            </a:r>
            <a:r>
              <a:rPr lang="cs-CZ" dirty="0" err="1" smtClean="0"/>
              <a:t>aspectualiteit</a:t>
            </a:r>
            <a:r>
              <a:rPr lang="cs-CZ" dirty="0" smtClean="0"/>
              <a:t> in </a:t>
            </a:r>
            <a:r>
              <a:rPr lang="cs-CZ" dirty="0" err="1" smtClean="0"/>
              <a:t>het</a:t>
            </a:r>
            <a:r>
              <a:rPr lang="cs-CZ" dirty="0" smtClean="0"/>
              <a:t> CZ en in </a:t>
            </a:r>
            <a:r>
              <a:rPr lang="cs-CZ" dirty="0" err="1" smtClean="0"/>
              <a:t>het</a:t>
            </a:r>
            <a:r>
              <a:rPr lang="cs-CZ" dirty="0" smtClean="0"/>
              <a:t> NL </a:t>
            </a:r>
            <a:r>
              <a:rPr lang="cs-CZ" dirty="0" err="1" smtClean="0"/>
              <a:t>volgens</a:t>
            </a:r>
            <a:r>
              <a:rPr lang="cs-CZ" dirty="0" smtClean="0"/>
              <a:t> de </a:t>
            </a:r>
            <a:r>
              <a:rPr lang="cs-CZ" dirty="0" err="1" smtClean="0"/>
              <a:t>opvatting</a:t>
            </a:r>
            <a:r>
              <a:rPr lang="cs-CZ" dirty="0" smtClean="0"/>
              <a:t> van de ANS en de </a:t>
            </a:r>
            <a:r>
              <a:rPr lang="cs-CZ" dirty="0" err="1" smtClean="0"/>
              <a:t>Tsjechische</a:t>
            </a:r>
            <a:r>
              <a:rPr lang="cs-CZ" dirty="0" smtClean="0"/>
              <a:t> </a:t>
            </a:r>
            <a:r>
              <a:rPr lang="cs-CZ" dirty="0" err="1" smtClean="0"/>
              <a:t>grammatica</a:t>
            </a:r>
            <a:r>
              <a:rPr lang="cs-CZ" dirty="0" smtClean="0"/>
              <a:t>? 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begrippen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volgens</a:t>
            </a:r>
            <a:r>
              <a:rPr lang="cs-CZ" dirty="0" smtClean="0"/>
              <a:t> </a:t>
            </a:r>
            <a:r>
              <a:rPr lang="cs-CZ" dirty="0" err="1" smtClean="0"/>
              <a:t>Engelbrecht</a:t>
            </a:r>
            <a:r>
              <a:rPr lang="cs-CZ" dirty="0" smtClean="0"/>
              <a:t> </a:t>
            </a:r>
            <a:r>
              <a:rPr lang="cs-CZ" dirty="0" err="1" smtClean="0"/>
              <a:t>betrekking</a:t>
            </a:r>
            <a:r>
              <a:rPr lang="cs-CZ" dirty="0" smtClean="0"/>
              <a:t> op de </a:t>
            </a:r>
            <a:r>
              <a:rPr lang="cs-CZ" dirty="0" err="1" smtClean="0"/>
              <a:t>tijd</a:t>
            </a:r>
            <a:r>
              <a:rPr lang="cs-CZ" dirty="0" smtClean="0"/>
              <a:t>/</a:t>
            </a:r>
            <a:r>
              <a:rPr lang="cs-CZ" dirty="0" err="1" smtClean="0"/>
              <a:t>handelingsfactor</a:t>
            </a:r>
            <a:r>
              <a:rPr lang="cs-CZ" dirty="0" smtClean="0"/>
              <a:t> van de </a:t>
            </a:r>
            <a:r>
              <a:rPr lang="cs-CZ" dirty="0" err="1" smtClean="0"/>
              <a:t>werkwoorden</a:t>
            </a:r>
            <a:r>
              <a:rPr lang="cs-CZ" dirty="0" smtClean="0"/>
              <a:t>? Leg de </a:t>
            </a:r>
            <a:r>
              <a:rPr lang="cs-CZ" dirty="0" err="1" smtClean="0"/>
              <a:t>termen</a:t>
            </a:r>
            <a:r>
              <a:rPr lang="cs-CZ" dirty="0" smtClean="0"/>
              <a:t> </a:t>
            </a:r>
            <a:r>
              <a:rPr lang="cs-CZ" dirty="0" err="1" smtClean="0"/>
              <a:t>uit</a:t>
            </a:r>
            <a:r>
              <a:rPr lang="cs-CZ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karakteriseer</a:t>
            </a:r>
            <a:r>
              <a:rPr lang="cs-CZ" dirty="0" smtClean="0"/>
              <a:t> je de </a:t>
            </a:r>
            <a:r>
              <a:rPr lang="cs-CZ" dirty="0" err="1" smtClean="0"/>
              <a:t>Nederlandse</a:t>
            </a:r>
            <a:r>
              <a:rPr lang="cs-CZ" dirty="0" smtClean="0"/>
              <a:t> </a:t>
            </a:r>
            <a:r>
              <a:rPr lang="cs-CZ" dirty="0" err="1" smtClean="0"/>
              <a:t>tijden</a:t>
            </a:r>
            <a:r>
              <a:rPr lang="cs-CZ" dirty="0" smtClean="0"/>
              <a:t> en </a:t>
            </a:r>
            <a:r>
              <a:rPr lang="cs-CZ" dirty="0" err="1" smtClean="0"/>
              <a:t>hoe</a:t>
            </a:r>
            <a:r>
              <a:rPr lang="cs-CZ" dirty="0" smtClean="0"/>
              <a:t> de </a:t>
            </a:r>
            <a:r>
              <a:rPr lang="cs-CZ" dirty="0" err="1" smtClean="0"/>
              <a:t>Tsjechische</a:t>
            </a:r>
            <a:r>
              <a:rPr lang="cs-CZ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de </a:t>
            </a:r>
            <a:r>
              <a:rPr lang="cs-CZ" dirty="0" err="1" smtClean="0"/>
              <a:t>conclusie</a:t>
            </a:r>
            <a:r>
              <a:rPr lang="cs-CZ" smtClean="0"/>
              <a:t>?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97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Centrale</a:t>
            </a:r>
            <a:r>
              <a:rPr lang="cs-CZ" dirty="0" smtClean="0"/>
              <a:t> </a:t>
            </a:r>
            <a:r>
              <a:rPr lang="cs-CZ" dirty="0" err="1" smtClean="0"/>
              <a:t>vragen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verwerft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de </a:t>
            </a:r>
            <a:r>
              <a:rPr lang="cs-CZ" dirty="0" err="1" smtClean="0"/>
              <a:t>taal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Verwerven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kinderen</a:t>
            </a:r>
            <a:r>
              <a:rPr lang="cs-CZ" dirty="0" smtClean="0"/>
              <a:t> </a:t>
            </a:r>
            <a:r>
              <a:rPr lang="cs-CZ" dirty="0" err="1" smtClean="0"/>
              <a:t>hun</a:t>
            </a:r>
            <a:r>
              <a:rPr lang="cs-CZ" dirty="0" smtClean="0"/>
              <a:t> </a:t>
            </a:r>
            <a:r>
              <a:rPr lang="cs-CZ" dirty="0" err="1" smtClean="0"/>
              <a:t>moedertaal</a:t>
            </a:r>
            <a:r>
              <a:rPr lang="cs-CZ" dirty="0" smtClean="0"/>
              <a:t> op </a:t>
            </a:r>
            <a:r>
              <a:rPr lang="cs-CZ" dirty="0" err="1" smtClean="0"/>
              <a:t>hetzelfde</a:t>
            </a:r>
            <a:r>
              <a:rPr lang="cs-CZ" dirty="0" smtClean="0"/>
              <a:t> </a:t>
            </a:r>
            <a:r>
              <a:rPr lang="cs-CZ" dirty="0" err="1" smtClean="0"/>
              <a:t>gemak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Waarom</a:t>
            </a:r>
            <a:r>
              <a:rPr lang="cs-CZ" dirty="0" smtClean="0"/>
              <a:t> </a:t>
            </a:r>
            <a:r>
              <a:rPr lang="cs-CZ" dirty="0" err="1" smtClean="0"/>
              <a:t>onstaan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fouten</a:t>
            </a:r>
            <a:r>
              <a:rPr lang="cs-CZ" dirty="0" smtClean="0"/>
              <a:t> </a:t>
            </a:r>
            <a:r>
              <a:rPr lang="cs-CZ" dirty="0" err="1" smtClean="0"/>
              <a:t>tijdens</a:t>
            </a:r>
            <a:r>
              <a:rPr lang="cs-CZ" dirty="0" smtClean="0"/>
              <a:t> de </a:t>
            </a:r>
            <a:r>
              <a:rPr lang="cs-CZ" dirty="0" err="1" smtClean="0"/>
              <a:t>verwerving</a:t>
            </a:r>
            <a:r>
              <a:rPr lang="cs-CZ" dirty="0" smtClean="0"/>
              <a:t> en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zeggen</a:t>
            </a:r>
            <a:r>
              <a:rPr lang="cs-CZ" dirty="0" smtClean="0"/>
              <a:t> ze </a:t>
            </a:r>
            <a:r>
              <a:rPr lang="cs-CZ" dirty="0" err="1" smtClean="0"/>
              <a:t>ons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de </a:t>
            </a:r>
            <a:r>
              <a:rPr lang="cs-CZ" dirty="0" err="1" smtClean="0"/>
              <a:t>taalverwerving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leert</a:t>
            </a:r>
            <a:r>
              <a:rPr lang="cs-CZ" dirty="0" smtClean="0"/>
              <a:t>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tweede </a:t>
            </a:r>
            <a:r>
              <a:rPr lang="cs-CZ" dirty="0" err="1" smtClean="0"/>
              <a:t>taal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 de </a:t>
            </a:r>
            <a:r>
              <a:rPr lang="cs-CZ" dirty="0" err="1" smtClean="0"/>
              <a:t>mogelijkheden</a:t>
            </a:r>
            <a:r>
              <a:rPr lang="cs-CZ" dirty="0" smtClean="0"/>
              <a:t> en </a:t>
            </a:r>
            <a:r>
              <a:rPr lang="cs-CZ" dirty="0" err="1" smtClean="0"/>
              <a:t>grenzen</a:t>
            </a:r>
            <a:r>
              <a:rPr lang="cs-CZ" dirty="0" smtClean="0"/>
              <a:t> </a:t>
            </a:r>
            <a:r>
              <a:rPr lang="cs-CZ" dirty="0" err="1" smtClean="0"/>
              <a:t>ervan</a:t>
            </a:r>
            <a:r>
              <a:rPr lang="cs-CZ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Moedertaalverwerving</a:t>
            </a:r>
            <a:r>
              <a:rPr lang="cs-CZ" dirty="0" smtClean="0"/>
              <a:t> –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taalverwerving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leren</a:t>
            </a:r>
            <a:r>
              <a:rPr lang="cs-CZ" dirty="0" smtClean="0"/>
              <a:t> </a:t>
            </a:r>
            <a:r>
              <a:rPr lang="cs-CZ" dirty="0" err="1" smtClean="0"/>
              <a:t>kinderen</a:t>
            </a:r>
            <a:r>
              <a:rPr lang="cs-CZ" dirty="0" smtClean="0"/>
              <a:t> </a:t>
            </a:r>
            <a:r>
              <a:rPr lang="cs-CZ" dirty="0" err="1" smtClean="0"/>
              <a:t>taal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Drie</a:t>
            </a:r>
            <a:r>
              <a:rPr lang="cs-CZ" dirty="0" smtClean="0"/>
              <a:t> </a:t>
            </a:r>
            <a:r>
              <a:rPr lang="cs-CZ" dirty="0" err="1" smtClean="0"/>
              <a:t>visies</a:t>
            </a:r>
            <a:endParaRPr lang="cs-CZ" dirty="0" smtClean="0"/>
          </a:p>
          <a:p>
            <a:pPr lvl="1"/>
            <a:r>
              <a:rPr lang="cs-CZ" dirty="0" err="1" smtClean="0"/>
              <a:t>Chomsky</a:t>
            </a:r>
            <a:r>
              <a:rPr lang="cs-CZ" dirty="0" smtClean="0"/>
              <a:t>: </a:t>
            </a:r>
            <a:r>
              <a:rPr lang="cs-CZ" dirty="0" err="1" smtClean="0"/>
              <a:t>aangeboren</a:t>
            </a:r>
            <a:r>
              <a:rPr lang="cs-CZ" dirty="0" smtClean="0"/>
              <a:t> </a:t>
            </a:r>
            <a:r>
              <a:rPr lang="cs-CZ" dirty="0" err="1" smtClean="0"/>
              <a:t>taalvermogen</a:t>
            </a:r>
            <a:endParaRPr lang="cs-CZ" dirty="0" smtClean="0"/>
          </a:p>
          <a:p>
            <a:pPr lvl="1"/>
            <a:r>
              <a:rPr lang="cs-CZ" dirty="0" err="1" smtClean="0"/>
              <a:t>Imitatie</a:t>
            </a:r>
            <a:endParaRPr lang="cs-CZ" dirty="0" smtClean="0"/>
          </a:p>
          <a:p>
            <a:pPr lvl="1"/>
            <a:r>
              <a:rPr lang="cs-CZ" dirty="0" err="1" smtClean="0"/>
              <a:t>Combinatie</a:t>
            </a:r>
            <a:r>
              <a:rPr lang="cs-CZ" dirty="0" smtClean="0"/>
              <a:t> van </a:t>
            </a:r>
            <a:r>
              <a:rPr lang="cs-CZ" dirty="0" err="1" smtClean="0"/>
              <a:t>bovengenoemde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Chomsky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554689" cy="3880773"/>
          </a:xfrm>
        </p:spPr>
        <p:txBody>
          <a:bodyPr/>
          <a:lstStyle/>
          <a:p>
            <a:r>
              <a:rPr lang="cs-CZ" dirty="0" err="1" smtClean="0"/>
              <a:t>Aangeboren</a:t>
            </a:r>
            <a:r>
              <a:rPr lang="cs-CZ" dirty="0" smtClean="0"/>
              <a:t> </a:t>
            </a:r>
            <a:r>
              <a:rPr lang="cs-CZ" dirty="0" err="1" smtClean="0"/>
              <a:t>taalvermogen</a:t>
            </a:r>
            <a:endParaRPr lang="cs-CZ" dirty="0" smtClean="0"/>
          </a:p>
          <a:p>
            <a:pPr lvl="1"/>
            <a:r>
              <a:rPr lang="cs-CZ" dirty="0" err="1" smtClean="0"/>
              <a:t>Algemene</a:t>
            </a:r>
            <a:r>
              <a:rPr lang="cs-CZ" dirty="0" smtClean="0"/>
              <a:t> </a:t>
            </a:r>
            <a:r>
              <a:rPr lang="cs-CZ" dirty="0" err="1" smtClean="0"/>
              <a:t>principes</a:t>
            </a:r>
            <a:endParaRPr lang="cs-CZ" dirty="0" smtClean="0"/>
          </a:p>
          <a:p>
            <a:r>
              <a:rPr lang="cs-CZ" dirty="0" err="1" smtClean="0"/>
              <a:t>Regels</a:t>
            </a:r>
            <a:r>
              <a:rPr lang="cs-CZ" dirty="0" smtClean="0"/>
              <a:t> </a:t>
            </a:r>
            <a:r>
              <a:rPr lang="cs-CZ" dirty="0" err="1" smtClean="0"/>
              <a:t>selecteren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de </a:t>
            </a:r>
            <a:r>
              <a:rPr lang="cs-CZ" dirty="0" err="1" smtClean="0"/>
              <a:t>moedertaal</a:t>
            </a:r>
            <a:endParaRPr lang="cs-CZ" dirty="0" smtClean="0"/>
          </a:p>
          <a:p>
            <a:r>
              <a:rPr lang="cs-CZ" dirty="0" err="1" smtClean="0"/>
              <a:t>Beperking</a:t>
            </a:r>
            <a:r>
              <a:rPr lang="cs-CZ" dirty="0" smtClean="0"/>
              <a:t> van </a:t>
            </a:r>
            <a:r>
              <a:rPr lang="cs-CZ" dirty="0" err="1" smtClean="0"/>
              <a:t>brede</a:t>
            </a:r>
            <a:r>
              <a:rPr lang="cs-CZ" dirty="0" smtClean="0"/>
              <a:t> </a:t>
            </a:r>
            <a:r>
              <a:rPr lang="cs-CZ" dirty="0" err="1" smtClean="0"/>
              <a:t>scala</a:t>
            </a:r>
            <a:r>
              <a:rPr lang="cs-CZ" dirty="0" smtClean="0"/>
              <a:t> </a:t>
            </a:r>
            <a:r>
              <a:rPr lang="cs-CZ" dirty="0" err="1" smtClean="0"/>
              <a:t>taalregels</a:t>
            </a:r>
            <a:endParaRPr lang="cs-CZ" dirty="0" smtClean="0"/>
          </a:p>
          <a:p>
            <a:r>
              <a:rPr lang="cs-CZ" dirty="0" err="1" smtClean="0"/>
              <a:t>Hypotheses</a:t>
            </a:r>
            <a:r>
              <a:rPr lang="cs-CZ" dirty="0" smtClean="0"/>
              <a:t> </a:t>
            </a:r>
            <a:r>
              <a:rPr lang="cs-CZ" dirty="0" err="1" smtClean="0"/>
              <a:t>toetsen</a:t>
            </a:r>
            <a:endParaRPr lang="cs-CZ" dirty="0" smtClean="0"/>
          </a:p>
          <a:p>
            <a:r>
              <a:rPr lang="cs-CZ" dirty="0" err="1" smtClean="0"/>
              <a:t>Benoemen</a:t>
            </a:r>
            <a:r>
              <a:rPr lang="cs-CZ" dirty="0" smtClean="0"/>
              <a:t> + </a:t>
            </a:r>
            <a:r>
              <a:rPr lang="cs-CZ" dirty="0" err="1" smtClean="0"/>
              <a:t>herhalen</a:t>
            </a:r>
            <a:r>
              <a:rPr lang="cs-CZ" dirty="0" smtClean="0"/>
              <a:t> + </a:t>
            </a:r>
            <a:r>
              <a:rPr lang="cs-CZ" dirty="0" err="1" smtClean="0"/>
              <a:t>uitbreiden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Imitatie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Kind</a:t>
            </a:r>
            <a:r>
              <a:rPr lang="cs-CZ" dirty="0" smtClean="0"/>
              <a:t> = </a:t>
            </a:r>
            <a:r>
              <a:rPr lang="cs-CZ" dirty="0" err="1" smtClean="0"/>
              <a:t>papegaai</a:t>
            </a:r>
            <a:endParaRPr lang="cs-CZ" dirty="0" smtClean="0"/>
          </a:p>
          <a:p>
            <a:r>
              <a:rPr lang="cs-CZ" dirty="0" err="1" smtClean="0"/>
              <a:t>Taalomgeving</a:t>
            </a:r>
            <a:endParaRPr lang="cs-CZ" dirty="0" smtClean="0"/>
          </a:p>
          <a:p>
            <a:r>
              <a:rPr lang="cs-CZ" dirty="0" err="1" smtClean="0"/>
              <a:t>Fouten</a:t>
            </a:r>
            <a:r>
              <a:rPr lang="cs-CZ" dirty="0" smtClean="0"/>
              <a:t>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/>
              <a:t>“</a:t>
            </a:r>
            <a:r>
              <a:rPr lang="cs-CZ" dirty="0" err="1" smtClean="0"/>
              <a:t>Actieve</a:t>
            </a:r>
            <a:r>
              <a:rPr lang="cs-CZ" dirty="0" smtClean="0"/>
              <a:t> </a:t>
            </a:r>
            <a:r>
              <a:rPr lang="cs-CZ" dirty="0" err="1" smtClean="0"/>
              <a:t>taalverwervingˮ</a:t>
            </a:r>
            <a:endParaRPr lang="cs-CZ" dirty="0" smtClean="0"/>
          </a:p>
          <a:p>
            <a:r>
              <a:rPr lang="cs-CZ" dirty="0" err="1" smtClean="0"/>
              <a:t>Grammaticale</a:t>
            </a:r>
            <a:r>
              <a:rPr lang="cs-CZ" dirty="0" smtClean="0"/>
              <a:t> </a:t>
            </a:r>
            <a:r>
              <a:rPr lang="cs-CZ" dirty="0" err="1" smtClean="0"/>
              <a:t>regels</a:t>
            </a:r>
            <a:endParaRPr lang="cs-CZ" dirty="0" smtClean="0"/>
          </a:p>
          <a:p>
            <a:pPr lvl="1"/>
            <a:r>
              <a:rPr lang="cs-CZ" i="1" dirty="0" err="1" smtClean="0"/>
              <a:t>Lusten</a:t>
            </a:r>
            <a:r>
              <a:rPr lang="cs-CZ" i="1" dirty="0" smtClean="0"/>
              <a:t> – </a:t>
            </a:r>
            <a:r>
              <a:rPr lang="cs-CZ" i="1" dirty="0" err="1" smtClean="0"/>
              <a:t>ik</a:t>
            </a:r>
            <a:r>
              <a:rPr lang="cs-CZ" i="1" dirty="0" smtClean="0"/>
              <a:t> </a:t>
            </a:r>
            <a:r>
              <a:rPr lang="cs-CZ" i="1" dirty="0" err="1" smtClean="0"/>
              <a:t>lustte</a:t>
            </a:r>
            <a:r>
              <a:rPr lang="cs-CZ" i="1" dirty="0" smtClean="0"/>
              <a:t> x </a:t>
            </a:r>
            <a:r>
              <a:rPr lang="cs-CZ" i="1" dirty="0" err="1" smtClean="0"/>
              <a:t>eten</a:t>
            </a:r>
            <a:r>
              <a:rPr lang="cs-CZ" i="1" dirty="0" smtClean="0"/>
              <a:t> – </a:t>
            </a:r>
            <a:r>
              <a:rPr lang="cs-CZ" i="1" dirty="0" err="1" smtClean="0"/>
              <a:t>ik</a:t>
            </a:r>
            <a:r>
              <a:rPr lang="cs-CZ" i="1" dirty="0" smtClean="0"/>
              <a:t> </a:t>
            </a:r>
            <a:r>
              <a:rPr lang="cs-CZ" i="1" dirty="0" err="1" smtClean="0"/>
              <a:t>eette</a:t>
            </a:r>
            <a:endParaRPr lang="cs-CZ" i="1" dirty="0" smtClean="0"/>
          </a:p>
          <a:p>
            <a:pPr lvl="1"/>
            <a:r>
              <a:rPr lang="cs-CZ" i="1" dirty="0" err="1" smtClean="0"/>
              <a:t>Laten</a:t>
            </a:r>
            <a:r>
              <a:rPr lang="cs-CZ" i="1" dirty="0" smtClean="0"/>
              <a:t> – </a:t>
            </a:r>
            <a:r>
              <a:rPr lang="cs-CZ" i="1" dirty="0" err="1" smtClean="0"/>
              <a:t>gelaten</a:t>
            </a:r>
            <a:r>
              <a:rPr lang="cs-CZ" i="1" dirty="0" smtClean="0"/>
              <a:t> x </a:t>
            </a:r>
            <a:r>
              <a:rPr lang="cs-CZ" i="1" dirty="0" err="1" smtClean="0"/>
              <a:t>maken</a:t>
            </a:r>
            <a:r>
              <a:rPr lang="cs-CZ" i="1" dirty="0" smtClean="0"/>
              <a:t> – </a:t>
            </a:r>
            <a:r>
              <a:rPr lang="cs-CZ" i="1" dirty="0" err="1" smtClean="0"/>
              <a:t>gemaken</a:t>
            </a:r>
            <a:endParaRPr lang="cs-CZ" i="1" dirty="0" smtClean="0"/>
          </a:p>
          <a:p>
            <a:r>
              <a:rPr lang="cs-CZ" dirty="0" smtClean="0"/>
              <a:t>→ </a:t>
            </a:r>
            <a:r>
              <a:rPr lang="cs-CZ" strike="sngStrike" dirty="0" err="1" smtClean="0"/>
              <a:t>imitatie</a:t>
            </a:r>
            <a:endParaRPr lang="cs-CZ" strike="sngStrik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Combinatie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Aangeboren</a:t>
            </a:r>
            <a:r>
              <a:rPr lang="cs-CZ" dirty="0" smtClean="0"/>
              <a:t> </a:t>
            </a:r>
            <a:r>
              <a:rPr lang="cs-CZ" dirty="0" err="1" smtClean="0"/>
              <a:t>taalvermogen</a:t>
            </a:r>
            <a:r>
              <a:rPr lang="cs-CZ" dirty="0" smtClean="0"/>
              <a:t> + </a:t>
            </a:r>
            <a:r>
              <a:rPr lang="cs-CZ" dirty="0" err="1" smtClean="0"/>
              <a:t>taalomgeving</a:t>
            </a:r>
            <a:endParaRPr lang="cs-CZ" dirty="0" smtClean="0"/>
          </a:p>
          <a:p>
            <a:r>
              <a:rPr lang="cs-CZ" dirty="0" err="1" smtClean="0"/>
              <a:t>Taalaanbod</a:t>
            </a:r>
            <a:r>
              <a:rPr lang="cs-CZ" dirty="0" smtClean="0"/>
              <a:t> + </a:t>
            </a:r>
            <a:r>
              <a:rPr lang="cs-CZ" dirty="0" err="1" smtClean="0"/>
              <a:t>interactie</a:t>
            </a:r>
            <a:endParaRPr lang="cs-CZ" dirty="0" smtClean="0"/>
          </a:p>
          <a:p>
            <a:r>
              <a:rPr lang="cs-CZ" dirty="0" err="1" smtClean="0"/>
              <a:t>Beurtgedrag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Verloop</a:t>
            </a:r>
            <a:r>
              <a:rPr lang="cs-CZ" dirty="0" smtClean="0"/>
              <a:t> van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taalverwerving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Voortalige</a:t>
            </a:r>
            <a:r>
              <a:rPr lang="cs-CZ" dirty="0" smtClean="0"/>
              <a:t> </a:t>
            </a:r>
            <a:r>
              <a:rPr lang="cs-CZ" dirty="0" err="1" smtClean="0"/>
              <a:t>periode</a:t>
            </a:r>
            <a:r>
              <a:rPr lang="cs-CZ" dirty="0" smtClean="0"/>
              <a:t> (0-1)</a:t>
            </a:r>
          </a:p>
          <a:p>
            <a:pPr lvl="1"/>
            <a:r>
              <a:rPr lang="cs-CZ" dirty="0" err="1" smtClean="0"/>
              <a:t>Huilen</a:t>
            </a:r>
            <a:r>
              <a:rPr lang="cs-CZ" dirty="0" smtClean="0"/>
              <a:t>, </a:t>
            </a:r>
            <a:r>
              <a:rPr lang="cs-CZ" dirty="0" err="1" smtClean="0"/>
              <a:t>geluidjes</a:t>
            </a:r>
            <a:endParaRPr lang="cs-CZ" dirty="0" smtClean="0"/>
          </a:p>
          <a:p>
            <a:pPr lvl="1"/>
            <a:r>
              <a:rPr lang="cs-CZ" dirty="0" err="1" smtClean="0"/>
              <a:t>Brabbelen</a:t>
            </a:r>
            <a:r>
              <a:rPr lang="cs-CZ" dirty="0" smtClean="0"/>
              <a:t> – </a:t>
            </a:r>
            <a:r>
              <a:rPr lang="cs-CZ" i="1" dirty="0" err="1" smtClean="0"/>
              <a:t>bababa</a:t>
            </a:r>
            <a:endParaRPr lang="cs-CZ" i="1" dirty="0" smtClean="0"/>
          </a:p>
          <a:p>
            <a:r>
              <a:rPr lang="cs-CZ" dirty="0" err="1" smtClean="0"/>
              <a:t>Vroegtalige</a:t>
            </a:r>
            <a:r>
              <a:rPr lang="cs-CZ" dirty="0" smtClean="0"/>
              <a:t> </a:t>
            </a:r>
            <a:r>
              <a:rPr lang="cs-CZ" dirty="0" err="1" smtClean="0"/>
              <a:t>periode</a:t>
            </a:r>
            <a:r>
              <a:rPr lang="cs-CZ" dirty="0" smtClean="0"/>
              <a:t> (1-2,5)</a:t>
            </a:r>
          </a:p>
          <a:p>
            <a:pPr lvl="1"/>
            <a:r>
              <a:rPr lang="cs-CZ" dirty="0" err="1" smtClean="0"/>
              <a:t>Weglatingen</a:t>
            </a:r>
            <a:endParaRPr lang="cs-CZ" dirty="0" smtClean="0"/>
          </a:p>
          <a:p>
            <a:pPr lvl="1"/>
            <a:r>
              <a:rPr lang="cs-CZ" dirty="0" err="1" smtClean="0"/>
              <a:t>Vervangingen</a:t>
            </a:r>
            <a:endParaRPr lang="cs-CZ" dirty="0" smtClean="0"/>
          </a:p>
          <a:p>
            <a:pPr lvl="1"/>
            <a:r>
              <a:rPr lang="cs-CZ" dirty="0" err="1" smtClean="0"/>
              <a:t>Overextensie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Verloop</a:t>
            </a:r>
            <a:r>
              <a:rPr lang="cs-CZ" dirty="0" smtClean="0"/>
              <a:t> van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taalverwerving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Differentiatiefase</a:t>
            </a:r>
            <a:r>
              <a:rPr lang="cs-CZ" dirty="0" smtClean="0"/>
              <a:t> (2,5-5)</a:t>
            </a:r>
          </a:p>
          <a:p>
            <a:pPr lvl="1"/>
            <a:r>
              <a:rPr lang="cs-CZ" dirty="0" err="1" smtClean="0"/>
              <a:t>Overgeneralisatie</a:t>
            </a:r>
            <a:endParaRPr lang="cs-CZ" dirty="0" smtClean="0"/>
          </a:p>
          <a:p>
            <a:pPr lvl="1"/>
            <a:r>
              <a:rPr lang="cs-CZ" dirty="0" err="1" smtClean="0"/>
              <a:t>Ontwikkelingsfouten</a:t>
            </a:r>
            <a:endParaRPr lang="cs-CZ" dirty="0" smtClean="0"/>
          </a:p>
          <a:p>
            <a:r>
              <a:rPr lang="cs-CZ" dirty="0" err="1" smtClean="0"/>
              <a:t>Voltooiingsfase</a:t>
            </a:r>
            <a:r>
              <a:rPr lang="cs-CZ" dirty="0" smtClean="0"/>
              <a:t> (5-</a:t>
            </a:r>
            <a:r>
              <a:rPr lang="cs-CZ" dirty="0" smtClean="0">
                <a:latin typeface="Times New Roman"/>
                <a:cs typeface="Times New Roman"/>
              </a:rPr>
              <a:t>∞)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* </a:t>
            </a:r>
            <a:r>
              <a:rPr lang="cs-CZ" dirty="0" err="1" smtClean="0"/>
              <a:t>spraak</a:t>
            </a:r>
            <a:r>
              <a:rPr lang="cs-CZ" dirty="0" smtClean="0"/>
              <a:t>-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taalontwikkelingsstoornissen</a:t>
            </a:r>
            <a:endParaRPr lang="cs-CZ" dirty="0" smtClean="0"/>
          </a:p>
          <a:p>
            <a:r>
              <a:rPr lang="cs-CZ" dirty="0" smtClean="0"/>
              <a:t>* </a:t>
            </a:r>
            <a:r>
              <a:rPr lang="cs-CZ" dirty="0" err="1" smtClean="0"/>
              <a:t>tweetalige</a:t>
            </a:r>
            <a:r>
              <a:rPr lang="cs-CZ" dirty="0" smtClean="0"/>
              <a:t> </a:t>
            </a:r>
            <a:r>
              <a:rPr lang="cs-CZ" dirty="0" err="1" smtClean="0"/>
              <a:t>ontwikkeling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Kenmerken</a:t>
            </a:r>
            <a:r>
              <a:rPr lang="cs-CZ" dirty="0" smtClean="0"/>
              <a:t> van </a:t>
            </a:r>
            <a:r>
              <a:rPr lang="cs-CZ" dirty="0" err="1" smtClean="0"/>
              <a:t>moedertaalaanbod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Korte</a:t>
            </a:r>
            <a:r>
              <a:rPr lang="cs-CZ" dirty="0" smtClean="0"/>
              <a:t> </a:t>
            </a:r>
            <a:r>
              <a:rPr lang="cs-CZ" dirty="0" err="1" smtClean="0"/>
              <a:t>zinnen</a:t>
            </a:r>
            <a:endParaRPr lang="cs-CZ" dirty="0" smtClean="0"/>
          </a:p>
          <a:p>
            <a:r>
              <a:rPr lang="cs-CZ" dirty="0" err="1" smtClean="0"/>
              <a:t>Woordkeus</a:t>
            </a:r>
            <a:endParaRPr lang="cs-CZ" dirty="0" smtClean="0"/>
          </a:p>
          <a:p>
            <a:r>
              <a:rPr lang="cs-CZ" dirty="0" err="1" smtClean="0"/>
              <a:t>Herhalingen</a:t>
            </a:r>
            <a:endParaRPr lang="cs-CZ" dirty="0" smtClean="0"/>
          </a:p>
          <a:p>
            <a:r>
              <a:rPr lang="cs-CZ" dirty="0" err="1" smtClean="0"/>
              <a:t>Langzaam</a:t>
            </a:r>
            <a:r>
              <a:rPr lang="cs-CZ" dirty="0" smtClean="0"/>
              <a:t> </a:t>
            </a:r>
            <a:r>
              <a:rPr lang="cs-CZ" dirty="0" err="1" smtClean="0"/>
              <a:t>spreektempo</a:t>
            </a:r>
            <a:endParaRPr lang="cs-CZ" dirty="0" smtClean="0"/>
          </a:p>
          <a:p>
            <a:r>
              <a:rPr lang="cs-CZ" dirty="0" err="1" smtClean="0"/>
              <a:t>Hogere</a:t>
            </a:r>
            <a:r>
              <a:rPr lang="cs-CZ" dirty="0" smtClean="0"/>
              <a:t> </a:t>
            </a:r>
            <a:r>
              <a:rPr lang="cs-CZ" dirty="0" err="1" smtClean="0"/>
              <a:t>toon</a:t>
            </a:r>
            <a:endParaRPr lang="cs-CZ" dirty="0" smtClean="0"/>
          </a:p>
          <a:p>
            <a:r>
              <a:rPr lang="cs-CZ" dirty="0" err="1" smtClean="0"/>
              <a:t>Overdreven</a:t>
            </a:r>
            <a:r>
              <a:rPr lang="cs-CZ" dirty="0" smtClean="0"/>
              <a:t> </a:t>
            </a:r>
            <a:r>
              <a:rPr lang="cs-CZ" dirty="0" err="1" smtClean="0"/>
              <a:t>nadruk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 </a:t>
            </a:r>
            <a:r>
              <a:rPr lang="cs-CZ" dirty="0" err="1" smtClean="0"/>
              <a:t>woorden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Předvádění na obrazovce (4:3)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Fazeta</vt:lpstr>
      <vt:lpstr>Taalverwerving</vt:lpstr>
      <vt:lpstr>Centrale vragen</vt:lpstr>
      <vt:lpstr>Moedertaalverwerving – eerste taalverwerving</vt:lpstr>
      <vt:lpstr>Chomsky</vt:lpstr>
      <vt:lpstr>Imitatie?</vt:lpstr>
      <vt:lpstr>Combinatie</vt:lpstr>
      <vt:lpstr>Verloop van eerste taalverwerving</vt:lpstr>
      <vt:lpstr>Verloop van eerste taalverwerving</vt:lpstr>
      <vt:lpstr>Kenmerken van moedertaalaanbod</vt:lpstr>
      <vt:lpstr>Tweede-taalverwerving</vt:lpstr>
      <vt:lpstr>Verloop van tweede taalverwerving</vt:lpstr>
      <vt:lpstr>Conclusie</vt:lpstr>
      <vt:lpstr>Vragen – eerstetaalverwerving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Taalverwerving</dc:title>
  <dc:creator>Maty</dc:creator>
  <cp:lastModifiedBy>Marta Kostelecká</cp:lastModifiedBy>
  <cp:revision>70</cp:revision>
  <dcterms:created xsi:type="dcterms:W3CDTF">2015-10-18T20:37:53Z</dcterms:created>
  <dcterms:modified xsi:type="dcterms:W3CDTF">2019-03-15T13:20:08Z</dcterms:modified>
</cp:coreProperties>
</file>