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440" r:id="rId3"/>
    <p:sldId id="441" r:id="rId4"/>
    <p:sldId id="340" r:id="rId5"/>
    <p:sldId id="361" r:id="rId6"/>
    <p:sldId id="434" r:id="rId7"/>
    <p:sldId id="416" r:id="rId8"/>
    <p:sldId id="421" r:id="rId9"/>
    <p:sldId id="422" r:id="rId10"/>
    <p:sldId id="424" r:id="rId11"/>
    <p:sldId id="425" r:id="rId12"/>
    <p:sldId id="426" r:id="rId13"/>
    <p:sldId id="428" r:id="rId14"/>
    <p:sldId id="429" r:id="rId15"/>
    <p:sldId id="430" r:id="rId16"/>
    <p:sldId id="435" r:id="rId17"/>
    <p:sldId id="436" r:id="rId18"/>
    <p:sldId id="437" r:id="rId19"/>
    <p:sldId id="442" r:id="rId20"/>
    <p:sldId id="438" r:id="rId21"/>
    <p:sldId id="439" r:id="rId22"/>
    <p:sldId id="443" r:id="rId23"/>
    <p:sldId id="445" r:id="rId24"/>
    <p:sldId id="446"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 id="459" r:id="rId38"/>
    <p:sldId id="460" r:id="rId39"/>
    <p:sldId id="461" r:id="rId40"/>
    <p:sldId id="462" r:id="rId41"/>
    <p:sldId id="463" r:id="rId42"/>
    <p:sldId id="464" r:id="rId43"/>
    <p:sldId id="465" r:id="rId44"/>
    <p:sldId id="466" r:id="rId45"/>
    <p:sldId id="467" r:id="rId46"/>
    <p:sldId id="468" r:id="rId47"/>
    <p:sldId id="469" r:id="rId48"/>
    <p:sldId id="470"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4" r:id="rId63"/>
    <p:sldId id="485" r:id="rId64"/>
    <p:sldId id="486" r:id="rId65"/>
    <p:sldId id="487" r:id="rId66"/>
    <p:sldId id="488" r:id="rId67"/>
    <p:sldId id="489" r:id="rId68"/>
    <p:sldId id="490" r:id="rId69"/>
    <p:sldId id="432" r:id="rId70"/>
    <p:sldId id="433" r:id="rId7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0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36391-BB85-4A00-A6C6-154CF7009B00}" type="datetimeFigureOut">
              <a:rPr lang="de-DE" smtClean="0"/>
              <a:pPr/>
              <a:t>02.05.2019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8AD70-5AE3-4C64-B02E-F3F00CA4896C}"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02.05.2019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02.05.2019</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oeck@mail.muni.cz"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vimeo.com/874984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kleinezeitung.at/kaernten/sanktveit/3222545/grandiose-granny.sto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hoertexte-deutsch.at/mp3/krautfleckerln.mp3" TargetMode="External"/><Relationship Id="rId2" Type="http://schemas.openxmlformats.org/officeDocument/2006/relationships/hyperlink" Target="https://deutschlernerblog.de/uebung-zum-hoerverstehen-deutsch-a1-koerper-und-gesundheit-33-wie-gehts/" TargetMode="External"/><Relationship Id="rId1" Type="http://schemas.openxmlformats.org/officeDocument/2006/relationships/slideLayout" Target="../slideLayouts/slideLayout2.xml"/><Relationship Id="rId4" Type="http://schemas.openxmlformats.org/officeDocument/2006/relationships/hyperlink" Target="https://www.radio-machen.de/horbeispiele/"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71480"/>
            <a:ext cx="7851648" cy="2214578"/>
          </a:xfrm>
        </p:spPr>
        <p:txBody>
          <a:bodyPr>
            <a:normAutofit/>
          </a:bodyPr>
          <a:lstStyle/>
          <a:p>
            <a:r>
              <a:rPr lang="de-DE" dirty="0" smtClean="0"/>
              <a:t> </a:t>
            </a:r>
            <a:br>
              <a:rPr lang="de-DE" dirty="0" smtClean="0"/>
            </a:br>
            <a:endParaRPr lang="de-DE" dirty="0"/>
          </a:p>
        </p:txBody>
      </p:sp>
      <p:sp>
        <p:nvSpPr>
          <p:cNvPr id="3" name="Untertitel 2"/>
          <p:cNvSpPr>
            <a:spLocks noGrp="1"/>
          </p:cNvSpPr>
          <p:nvPr>
            <p:ph type="subTitle" idx="1"/>
          </p:nvPr>
        </p:nvSpPr>
        <p:spPr>
          <a:xfrm>
            <a:off x="571472" y="2857496"/>
            <a:ext cx="7854696" cy="3000396"/>
          </a:xfrm>
        </p:spPr>
        <p:txBody>
          <a:bodyPr>
            <a:normAutofit fontScale="25000" lnSpcReduction="20000"/>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sz="9600" dirty="0" smtClean="0"/>
              <a:t>Johannes Köck  </a:t>
            </a:r>
            <a:br>
              <a:rPr lang="de-DE" sz="9600" dirty="0" smtClean="0"/>
            </a:br>
            <a:r>
              <a:rPr lang="de-DE" sz="9600" dirty="0" smtClean="0">
                <a:hlinkClick r:id="rId2"/>
              </a:rPr>
              <a:t>koeck@mail.muni.cz</a:t>
            </a:r>
            <a:endParaRPr lang="de-DE" sz="9600" dirty="0" smtClean="0"/>
          </a:p>
          <a:p>
            <a:r>
              <a:rPr lang="de-DE" sz="9600" dirty="0" smtClean="0"/>
              <a:t>SoSe2019</a:t>
            </a:r>
          </a:p>
          <a:p>
            <a:r>
              <a:rPr lang="de-DE" sz="9600" dirty="0" smtClean="0"/>
              <a:t>4</a:t>
            </a:r>
            <a:r>
              <a:rPr lang="de-DE" sz="9600" dirty="0" smtClean="0"/>
              <a:t>. </a:t>
            </a:r>
            <a:r>
              <a:rPr lang="de-DE" sz="9600" dirty="0" smtClean="0"/>
              <a:t>Einheit </a:t>
            </a:r>
          </a:p>
          <a:p>
            <a:r>
              <a:rPr lang="de-DE" sz="9600" dirty="0" smtClean="0"/>
              <a:t>3</a:t>
            </a:r>
            <a:r>
              <a:rPr lang="de-DE" sz="9600" dirty="0" smtClean="0"/>
              <a:t>. 05.  </a:t>
            </a:r>
            <a:r>
              <a:rPr lang="de-DE" sz="9600" dirty="0" smtClean="0"/>
              <a:t>2019</a:t>
            </a:r>
            <a:r>
              <a:rPr lang="de-DE" sz="11200" dirty="0" smtClean="0"/>
              <a:t> </a:t>
            </a:r>
          </a:p>
          <a:p>
            <a:r>
              <a:rPr lang="de-DE" sz="11200" dirty="0" smtClean="0"/>
              <a:t>  </a:t>
            </a:r>
            <a:br>
              <a:rPr lang="de-DE" sz="11200" dirty="0" smtClean="0"/>
            </a:br>
            <a:r>
              <a:rPr lang="de-DE" dirty="0" smtClean="0"/>
              <a:t/>
            </a:r>
            <a:br>
              <a:rPr lang="de-DE" dirty="0" smtClean="0"/>
            </a:br>
            <a:endParaRPr lang="de-DE" dirty="0" smtClean="0"/>
          </a:p>
          <a:p>
            <a:endParaRPr lang="de-DE" dirty="0"/>
          </a:p>
        </p:txBody>
      </p:sp>
      <p:pic>
        <p:nvPicPr>
          <p:cNvPr id="34818" name="Picture 2" descr="https://www.boku.ac.at/fileadmin/_processed_/e/6/csm_B_didaktik_k_046a740a42.jpg"/>
          <p:cNvPicPr>
            <a:picLocks noChangeAspect="1" noChangeArrowheads="1"/>
          </p:cNvPicPr>
          <p:nvPr/>
        </p:nvPicPr>
        <p:blipFill>
          <a:blip r:embed="rId3"/>
          <a:srcRect/>
          <a:stretch>
            <a:fillRect/>
          </a:stretch>
        </p:blipFill>
        <p:spPr bwMode="auto">
          <a:xfrm>
            <a:off x="0" y="0"/>
            <a:ext cx="5429288" cy="3316668"/>
          </a:xfrm>
          <a:prstGeom prst="rect">
            <a:avLst/>
          </a:prstGeom>
          <a:noFill/>
        </p:spPr>
      </p:pic>
      <p:pic>
        <p:nvPicPr>
          <p:cNvPr id="22530" name="Picture 2" descr="Bildergebnis für Zwei"/>
          <p:cNvPicPr>
            <a:picLocks noChangeAspect="1" noChangeArrowheads="1"/>
          </p:cNvPicPr>
          <p:nvPr/>
        </p:nvPicPr>
        <p:blipFill>
          <a:blip r:embed="rId4" cstate="print"/>
          <a:srcRect/>
          <a:stretch>
            <a:fillRect/>
          </a:stretch>
        </p:blipFill>
        <p:spPr bwMode="auto">
          <a:xfrm>
            <a:off x="1643042" y="3343274"/>
            <a:ext cx="3514725" cy="35147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lnSpcReduction="10000"/>
          </a:bodyPr>
          <a:lstStyle/>
          <a:p>
            <a:pPr>
              <a:buNone/>
            </a:pPr>
            <a:r>
              <a:rPr lang="de-DE" sz="2200" dirty="0" smtClean="0"/>
              <a:t>Kriterien für die Auswahl literarischer Texte</a:t>
            </a:r>
            <a:br>
              <a:rPr lang="de-DE" sz="2200" dirty="0" smtClean="0"/>
            </a:br>
            <a:r>
              <a:rPr lang="de-DE" sz="2200" dirty="0" smtClean="0"/>
              <a:t>nach Carola </a:t>
            </a:r>
            <a:r>
              <a:rPr lang="de-DE" sz="2200" dirty="0" err="1" smtClean="0"/>
              <a:t>Surkamp</a:t>
            </a:r>
            <a:r>
              <a:rPr lang="de-DE" sz="2200" dirty="0" smtClean="0"/>
              <a:t>, Ansgar </a:t>
            </a:r>
            <a:r>
              <a:rPr lang="de-DE" sz="2200" dirty="0" err="1" smtClean="0"/>
              <a:t>Nünning</a:t>
            </a:r>
            <a:r>
              <a:rPr lang="de-DE" sz="2200" dirty="0" smtClean="0"/>
              <a:t>: </a:t>
            </a:r>
            <a:r>
              <a:rPr lang="de-DE" sz="2200" i="1" dirty="0" smtClean="0"/>
              <a:t>Englische Literatur unterrichten</a:t>
            </a:r>
            <a:r>
              <a:rPr lang="de-DE" sz="2200" dirty="0" smtClean="0"/>
              <a:t>, 2006</a:t>
            </a:r>
          </a:p>
          <a:p>
            <a:pPr>
              <a:buNone/>
            </a:pPr>
            <a:r>
              <a:rPr lang="de-DE" dirty="0" smtClean="0"/>
              <a:t>Texte sollten:</a:t>
            </a:r>
          </a:p>
          <a:p>
            <a:pPr>
              <a:lnSpc>
                <a:spcPct val="90000"/>
              </a:lnSpc>
            </a:pPr>
            <a:r>
              <a:rPr lang="de-DE" dirty="0" smtClean="0"/>
              <a:t> </a:t>
            </a:r>
            <a:r>
              <a:rPr lang="de-DE" sz="2400" b="1" dirty="0" smtClean="0"/>
              <a:t>authentisch sein</a:t>
            </a:r>
          </a:p>
          <a:p>
            <a:pPr>
              <a:lnSpc>
                <a:spcPct val="90000"/>
              </a:lnSpc>
            </a:pPr>
            <a:r>
              <a:rPr lang="de-DE" sz="2400" b="1" dirty="0" smtClean="0"/>
              <a:t>den Bedürfnissen und Interessen der Lernenden entsprechen und einen Bezug zu ihrer Lebenswelt haben</a:t>
            </a:r>
          </a:p>
          <a:p>
            <a:pPr>
              <a:lnSpc>
                <a:spcPct val="90000"/>
              </a:lnSpc>
            </a:pPr>
            <a:r>
              <a:rPr lang="de-DE" sz="2400" b="1" dirty="0" smtClean="0"/>
              <a:t>v. ihrem </a:t>
            </a:r>
            <a:r>
              <a:rPr lang="de-DE" sz="2400" b="1" dirty="0" err="1" smtClean="0"/>
              <a:t>sprachl</a:t>
            </a:r>
            <a:r>
              <a:rPr lang="de-DE" sz="2400" b="1" dirty="0" smtClean="0"/>
              <a:t>. u. </a:t>
            </a:r>
            <a:r>
              <a:rPr lang="de-DE" sz="2400" b="1" dirty="0" err="1" smtClean="0"/>
              <a:t>inhaltl</a:t>
            </a:r>
            <a:r>
              <a:rPr lang="de-DE" sz="2400" b="1" dirty="0" smtClean="0"/>
              <a:t>. Schwierigkeitsgrad her d. Zielgruppe angemessen sein</a:t>
            </a:r>
          </a:p>
          <a:p>
            <a:pPr>
              <a:lnSpc>
                <a:spcPct val="90000"/>
              </a:lnSpc>
            </a:pPr>
            <a:r>
              <a:rPr lang="de-DE" sz="2400" b="1" dirty="0" smtClean="0"/>
              <a:t>die Lernenden zum Nachdenken und Reden über das dargestellte Thema anregen</a:t>
            </a:r>
          </a:p>
          <a:p>
            <a:pPr>
              <a:lnSpc>
                <a:spcPct val="90000"/>
              </a:lnSpc>
            </a:pPr>
            <a:r>
              <a:rPr lang="de-DE" sz="2400" b="1" dirty="0" smtClean="0"/>
              <a:t>der Lehrkraft selbst gefallen</a:t>
            </a:r>
          </a:p>
          <a:p>
            <a:pPr>
              <a:lnSpc>
                <a:spcPct val="90000"/>
              </a:lnSpc>
            </a:pPr>
            <a:r>
              <a:rPr lang="de-DE" sz="2400" b="1" dirty="0" smtClean="0"/>
              <a:t>m. übergreifenden Lernzielen sowie m. Zielen d. Unterrichtseinheit vereinbar sein</a:t>
            </a:r>
          </a:p>
          <a:p>
            <a:pPr>
              <a:buNone/>
            </a:pP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lnSpc>
                <a:spcPct val="90000"/>
              </a:lnSpc>
            </a:pPr>
            <a:r>
              <a:rPr lang="de-DE" sz="2800" b="1" dirty="0" smtClean="0"/>
              <a:t>thematisch aktuell und repräsentativ für das Zielsprachenland sein</a:t>
            </a:r>
          </a:p>
          <a:p>
            <a:pPr>
              <a:lnSpc>
                <a:spcPct val="90000"/>
              </a:lnSpc>
            </a:pPr>
            <a:r>
              <a:rPr lang="de-DE" sz="2800" b="1" dirty="0" smtClean="0"/>
              <a:t>vielfältige Perspektivenwechsel ermöglichen</a:t>
            </a:r>
          </a:p>
          <a:p>
            <a:pPr>
              <a:lnSpc>
                <a:spcPct val="90000"/>
              </a:lnSpc>
            </a:pPr>
            <a:r>
              <a:rPr lang="de-DE" sz="2800" b="1" dirty="0" smtClean="0"/>
              <a:t>im Zusammenhang mit anderen (komplementären oder kontrastiven) Texten behandelt werden</a:t>
            </a:r>
          </a:p>
          <a:p>
            <a:pPr>
              <a:lnSpc>
                <a:spcPct val="90000"/>
              </a:lnSpc>
            </a:pPr>
            <a:r>
              <a:rPr lang="de-DE" sz="2800" b="1" dirty="0" smtClean="0"/>
              <a:t>die Interaktion zwischen </a:t>
            </a:r>
            <a:r>
              <a:rPr lang="de-DE" sz="2800" b="1" dirty="0" err="1" smtClean="0"/>
              <a:t>Textwelt</a:t>
            </a:r>
            <a:r>
              <a:rPr lang="de-DE" sz="2800" b="1" dirty="0" smtClean="0"/>
              <a:t> und Welt der Lernenden fördern</a:t>
            </a:r>
          </a:p>
          <a:p>
            <a:pPr>
              <a:lnSpc>
                <a:spcPct val="90000"/>
              </a:lnSpc>
            </a:pPr>
            <a:r>
              <a:rPr lang="de-DE" sz="2800" b="1" dirty="0" smtClean="0"/>
              <a:t>vielfältige Anschlussmöglichkeiten sowohl für analytische als auch kreative Textarbeit bieten</a:t>
            </a:r>
          </a:p>
          <a:p>
            <a:pPr>
              <a:lnSpc>
                <a:spcPct val="90000"/>
              </a:lnSpc>
            </a:pPr>
            <a:r>
              <a:rPr lang="de-DE" sz="2800" b="1" dirty="0" smtClean="0"/>
              <a:t>…</a:t>
            </a:r>
          </a:p>
          <a:p>
            <a:pPr>
              <a:buNone/>
            </a:pPr>
            <a:endParaRPr lang="de-DE" dirty="0"/>
          </a:p>
        </p:txBody>
      </p:sp>
      <p:pic>
        <p:nvPicPr>
          <p:cNvPr id="4" name="Picture 2" descr="https://www.yachtcharterfinder.com/images/45292641/Tuerkei-Yachtcharter-Markt-Gewuerze-Auswahl.jpg"/>
          <p:cNvPicPr>
            <a:picLocks noChangeAspect="1" noChangeArrowheads="1"/>
          </p:cNvPicPr>
          <p:nvPr/>
        </p:nvPicPr>
        <p:blipFill>
          <a:blip r:embed="rId2" cstate="print"/>
          <a:srcRect/>
          <a:stretch>
            <a:fillRect/>
          </a:stretch>
        </p:blipFill>
        <p:spPr bwMode="auto">
          <a:xfrm>
            <a:off x="6786546" y="5089909"/>
            <a:ext cx="2357454" cy="176809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algn="just">
              <a:buNone/>
            </a:pPr>
            <a:r>
              <a:rPr lang="de-DE" sz="2800" b="1" dirty="0" smtClean="0"/>
              <a:t>Aufgabentypologien </a:t>
            </a:r>
          </a:p>
          <a:p>
            <a:pPr algn="just">
              <a:buNone/>
            </a:pPr>
            <a:r>
              <a:rPr lang="de-DE" sz="2800" b="1" dirty="0" smtClean="0"/>
              <a:t> Aufgaben vor – während – nach der Lektüre</a:t>
            </a:r>
          </a:p>
          <a:p>
            <a:pPr algn="just">
              <a:buNone/>
            </a:pPr>
            <a:endParaRPr lang="de-DE" sz="2800" b="1" dirty="0" smtClean="0"/>
          </a:p>
          <a:p>
            <a:pPr marL="0" indent="0">
              <a:buNone/>
            </a:pPr>
            <a:r>
              <a:rPr lang="de-DE" dirty="0" smtClean="0">
                <a:latin typeface="Arial" charset="0"/>
                <a:ea typeface="ＭＳ Ｐゴシック" charset="0"/>
                <a:cs typeface="ＭＳ Ｐゴシック" charset="0"/>
              </a:rPr>
              <a:t>„In der Muttersprache sind die Worte den Menschen angeheftet, so </a:t>
            </a:r>
            <a:r>
              <a:rPr lang="de-DE" dirty="0" err="1" smtClean="0">
                <a:latin typeface="Arial" charset="0"/>
                <a:ea typeface="ＭＳ Ｐゴシック" charset="0"/>
                <a:cs typeface="ＭＳ Ｐゴシック" charset="0"/>
              </a:rPr>
              <a:t>daß</a:t>
            </a:r>
            <a:r>
              <a:rPr lang="de-DE" dirty="0" smtClean="0">
                <a:latin typeface="Arial" charset="0"/>
                <a:ea typeface="ＭＳ Ｐゴシック" charset="0"/>
                <a:cs typeface="ＭＳ Ｐゴシック" charset="0"/>
              </a:rPr>
              <a:t> man selten spielerische Freude an der Sprache empfinden kann. … </a:t>
            </a:r>
          </a:p>
          <a:p>
            <a:pPr marL="0" indent="0">
              <a:buNone/>
            </a:pPr>
            <a:r>
              <a:rPr lang="de-DE" dirty="0" smtClean="0">
                <a:latin typeface="Arial" charset="0"/>
                <a:ea typeface="ＭＳ Ｐゴシック" charset="0"/>
                <a:cs typeface="ＭＳ Ｐゴシック" charset="0"/>
              </a:rPr>
              <a:t>In einer </a:t>
            </a:r>
            <a:r>
              <a:rPr lang="de-DE" b="1" dirty="0" smtClean="0">
                <a:latin typeface="Arial" charset="0"/>
                <a:ea typeface="ＭＳ Ｐゴシック" charset="0"/>
                <a:cs typeface="ＭＳ Ｐゴシック" charset="0"/>
              </a:rPr>
              <a:t>Fremdsprache</a:t>
            </a:r>
            <a:r>
              <a:rPr lang="de-DE" dirty="0" smtClean="0">
                <a:latin typeface="Arial" charset="0"/>
                <a:ea typeface="ＭＳ Ｐゴシック" charset="0"/>
                <a:cs typeface="ＭＳ Ｐゴシック" charset="0"/>
              </a:rPr>
              <a:t> hat man aber so etwas wie einen </a:t>
            </a:r>
            <a:r>
              <a:rPr lang="de-DE" b="1" dirty="0" err="1" smtClean="0">
                <a:latin typeface="Arial" charset="0"/>
                <a:ea typeface="ＭＳ Ｐゴシック" charset="0"/>
                <a:cs typeface="ＭＳ Ｐゴシック" charset="0"/>
              </a:rPr>
              <a:t>Heftklammerentferner</a:t>
            </a:r>
            <a:r>
              <a:rPr lang="de-DE" dirty="0" smtClean="0">
                <a:latin typeface="Arial" charset="0"/>
                <a:ea typeface="ＭＳ Ｐゴシック" charset="0"/>
                <a:cs typeface="ＭＳ Ｐゴシック" charset="0"/>
              </a:rPr>
              <a:t>: Er entfernt alles, was sich aneinanderheftet und sich festklammert.“</a:t>
            </a:r>
          </a:p>
          <a:p>
            <a:pPr marL="0" indent="0">
              <a:buNone/>
            </a:pPr>
            <a:endParaRPr lang="de-DE" dirty="0" smtClean="0">
              <a:latin typeface="Arial" charset="0"/>
              <a:ea typeface="ＭＳ Ｐゴシック" charset="0"/>
              <a:cs typeface="ＭＳ Ｐゴシック" charset="0"/>
            </a:endParaRPr>
          </a:p>
          <a:p>
            <a:pPr marL="0" indent="0" algn="r">
              <a:buNone/>
            </a:pPr>
            <a:r>
              <a:rPr lang="de-DE" sz="1800" dirty="0" smtClean="0">
                <a:latin typeface="Arial" charset="0"/>
                <a:ea typeface="ＭＳ Ｐゴシック" charset="0"/>
                <a:cs typeface="ＭＳ Ｐゴシック" charset="0"/>
              </a:rPr>
              <a:t>Yoko </a:t>
            </a:r>
            <a:r>
              <a:rPr lang="de-DE" sz="1800" dirty="0" err="1" smtClean="0">
                <a:latin typeface="Arial" charset="0"/>
                <a:ea typeface="ＭＳ Ｐゴシック" charset="0"/>
                <a:cs typeface="ＭＳ Ｐゴシック" charset="0"/>
              </a:rPr>
              <a:t>Tawada</a:t>
            </a:r>
            <a:r>
              <a:rPr lang="de-DE" sz="1800" dirty="0" smtClean="0">
                <a:latin typeface="Arial" charset="0"/>
                <a:ea typeface="ＭＳ Ｐゴシック" charset="0"/>
                <a:cs typeface="ＭＳ Ｐゴシック" charset="0"/>
              </a:rPr>
              <a:t>: </a:t>
            </a:r>
          </a:p>
          <a:p>
            <a:pPr marL="0" indent="0" algn="r">
              <a:buNone/>
            </a:pPr>
            <a:r>
              <a:rPr lang="de-DE" sz="1800" dirty="0" smtClean="0">
                <a:latin typeface="Arial" charset="0"/>
                <a:ea typeface="ＭＳ Ｐゴシック" charset="0"/>
                <a:cs typeface="ＭＳ Ｐゴシック" charset="0"/>
              </a:rPr>
              <a:t>„Von der Muttersprache zur Sprachmutter“. In: dies.: </a:t>
            </a:r>
            <a:r>
              <a:rPr lang="de-DE" sz="1800" i="1" dirty="0" smtClean="0">
                <a:latin typeface="Arial" charset="0"/>
                <a:ea typeface="ＭＳ Ｐゴシック" charset="0"/>
                <a:cs typeface="ＭＳ Ｐゴシック" charset="0"/>
              </a:rPr>
              <a:t>Talisman. Literarische Essays</a:t>
            </a:r>
            <a:r>
              <a:rPr lang="de-DE" sz="1800" dirty="0" smtClean="0">
                <a:latin typeface="Arial" charset="0"/>
                <a:ea typeface="ＭＳ Ｐゴシック" charset="0"/>
                <a:cs typeface="ＭＳ Ｐゴシック" charset="0"/>
              </a:rPr>
              <a:t>. Tübingen: Konkursbuch-Verl., 1996, S. 9-15, Zitat S. 15</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Peter Bichsel: Ein Tisch ist ein Tisch</a:t>
            </a:r>
            <a:endParaRPr lang="de-DE" dirty="0"/>
          </a:p>
        </p:txBody>
      </p:sp>
      <p:sp>
        <p:nvSpPr>
          <p:cNvPr id="3" name="Inhaltsplatzhalter 2"/>
          <p:cNvSpPr>
            <a:spLocks noGrp="1"/>
          </p:cNvSpPr>
          <p:nvPr>
            <p:ph idx="1"/>
          </p:nvPr>
        </p:nvSpPr>
        <p:spPr/>
        <p:txBody>
          <a:bodyPr>
            <a:normAutofit fontScale="70000" lnSpcReduction="20000"/>
          </a:bodyPr>
          <a:lstStyle/>
          <a:p>
            <a:r>
              <a:rPr lang="de-DE" b="1" u="sng" dirty="0" smtClean="0"/>
              <a:t>Vor dem Sehen </a:t>
            </a:r>
          </a:p>
          <a:p>
            <a:r>
              <a:rPr lang="de-DE" dirty="0" smtClean="0"/>
              <a:t>1. Informieren Sie sich über den Schriftsteller Peter Bichsel und erstellen Sie ein Kurzreferat.</a:t>
            </a:r>
          </a:p>
          <a:p>
            <a:endParaRPr lang="de-DE" dirty="0" smtClean="0"/>
          </a:p>
          <a:p>
            <a:r>
              <a:rPr lang="de-DE" dirty="0" smtClean="0"/>
              <a:t>2. Diskutieren Sie den Titel der Geschichte von PETER BICHSEL „Ein Tisch ist ein Tisch“ und vermuten Sie, wovon darin die Rede sein könnte?</a:t>
            </a:r>
          </a:p>
          <a:p>
            <a:endParaRPr lang="de-DE" dirty="0" smtClean="0"/>
          </a:p>
          <a:p>
            <a:r>
              <a:rPr lang="de-DE" dirty="0" smtClean="0"/>
              <a:t>Gebrauchen Sie dabei die folgenden Sprachmittel:</a:t>
            </a:r>
          </a:p>
          <a:p>
            <a:r>
              <a:rPr lang="de-DE" dirty="0" smtClean="0"/>
              <a:t>Ich nehme an, dass…</a:t>
            </a:r>
          </a:p>
          <a:p>
            <a:r>
              <a:rPr lang="de-DE" dirty="0" smtClean="0"/>
              <a:t>Ich vermute, dass…</a:t>
            </a:r>
          </a:p>
          <a:p>
            <a:r>
              <a:rPr lang="de-DE" dirty="0" smtClean="0"/>
              <a:t>Ich meine, glaube, dass…</a:t>
            </a:r>
          </a:p>
          <a:p>
            <a:r>
              <a:rPr lang="de-DE" dirty="0" smtClean="0"/>
              <a:t>Mir scheint, dass….</a:t>
            </a:r>
          </a:p>
          <a:p>
            <a:r>
              <a:rPr lang="de-DE" dirty="0" smtClean="0"/>
              <a:t>Womöglich…</a:t>
            </a:r>
          </a:p>
          <a:p>
            <a:r>
              <a:rPr lang="de-DE" dirty="0" smtClean="0"/>
              <a:t>Eventuell</a:t>
            </a:r>
          </a:p>
          <a:p>
            <a:r>
              <a:rPr lang="de-DE" dirty="0" smtClean="0"/>
              <a:t>Ich habe den Eindruck, dass </a:t>
            </a:r>
          </a:p>
          <a:p>
            <a:endParaRPr lang="de-DE" dirty="0"/>
          </a:p>
        </p:txBody>
      </p:sp>
      <p:pic>
        <p:nvPicPr>
          <p:cNvPr id="13314" name="Picture 2" descr="http://ayseyavas.ch/files/gimgs/131_wbichsel1.jpg"/>
          <p:cNvPicPr>
            <a:picLocks noChangeAspect="1" noChangeArrowheads="1"/>
          </p:cNvPicPr>
          <p:nvPr/>
        </p:nvPicPr>
        <p:blipFill>
          <a:blip r:embed="rId2" cstate="print"/>
          <a:srcRect/>
          <a:stretch>
            <a:fillRect/>
          </a:stretch>
        </p:blipFill>
        <p:spPr bwMode="auto">
          <a:xfrm>
            <a:off x="5049763" y="4447274"/>
            <a:ext cx="3626693" cy="24107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36712"/>
            <a:ext cx="8229600" cy="5487888"/>
          </a:xfrm>
        </p:spPr>
        <p:txBody>
          <a:bodyPr/>
          <a:lstStyle/>
          <a:p>
            <a:r>
              <a:rPr lang="de-DE" b="1" dirty="0" smtClean="0"/>
              <a:t>Während des Sehens (</a:t>
            </a:r>
            <a:r>
              <a:rPr lang="de-DE" b="1" u="sng" dirty="0" smtClean="0">
                <a:hlinkClick r:id="rId2"/>
              </a:rPr>
              <a:t>https://vimeo.com/8749843</a:t>
            </a:r>
            <a:r>
              <a:rPr lang="de-DE" b="1" dirty="0" smtClean="0"/>
              <a:t>) </a:t>
            </a:r>
            <a:endParaRPr lang="de-DE" dirty="0" smtClean="0"/>
          </a:p>
          <a:p>
            <a:r>
              <a:rPr lang="de-DE" dirty="0" smtClean="0"/>
              <a:t>1. Sehen Sie sich den Filmanfang (0:60)an und schildern Sie Ihre Gefühle</a:t>
            </a:r>
          </a:p>
          <a:p>
            <a:r>
              <a:rPr lang="de-DE" dirty="0" smtClean="0"/>
              <a:t>Wie werden Sie von der Musik und den Bildern angestimmt?</a:t>
            </a:r>
          </a:p>
          <a:p>
            <a:pPr>
              <a:buNone/>
            </a:pPr>
            <a:r>
              <a:rPr lang="de-DE" dirty="0" smtClean="0"/>
              <a:t>(Gruppe 1: Musik; Gruppe 2: Bilder)</a:t>
            </a:r>
          </a:p>
          <a:p>
            <a:pPr>
              <a:buNone/>
            </a:pPr>
            <a:endParaRPr lang="de-DE" dirty="0" smtClean="0"/>
          </a:p>
          <a:p>
            <a:pPr>
              <a:buNone/>
            </a:pPr>
            <a:endParaRPr lang="de-DE" dirty="0"/>
          </a:p>
        </p:txBody>
      </p:sp>
      <p:pic>
        <p:nvPicPr>
          <p:cNvPr id="12292" name="Picture 4" descr="https://static.flickr.com/4043/4274747629_2d9a47e844.jpg"/>
          <p:cNvPicPr>
            <a:picLocks noChangeAspect="1" noChangeArrowheads="1"/>
          </p:cNvPicPr>
          <p:nvPr/>
        </p:nvPicPr>
        <p:blipFill>
          <a:blip r:embed="rId3" cstate="print"/>
          <a:srcRect/>
          <a:stretch>
            <a:fillRect/>
          </a:stretch>
        </p:blipFill>
        <p:spPr bwMode="auto">
          <a:xfrm>
            <a:off x="4381500" y="4181475"/>
            <a:ext cx="4762500" cy="2676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24744"/>
            <a:ext cx="8229600" cy="5199856"/>
          </a:xfrm>
        </p:spPr>
        <p:txBody>
          <a:bodyPr>
            <a:normAutofit fontScale="70000" lnSpcReduction="20000"/>
          </a:bodyPr>
          <a:lstStyle/>
          <a:p>
            <a:pPr>
              <a:buNone/>
            </a:pPr>
            <a:r>
              <a:rPr lang="de-DE" b="1" dirty="0" smtClean="0"/>
              <a:t>Nach dem Sehen/Lesen/Hören</a:t>
            </a:r>
          </a:p>
          <a:p>
            <a:r>
              <a:rPr lang="de-DE" dirty="0" smtClean="0"/>
              <a:t>1. Stellen Sie sich vor, Sie haben die Möglichkeit, diesem Mann zu helfen. Welche  Ratschläge würden Sie ihm geben. </a:t>
            </a:r>
          </a:p>
          <a:p>
            <a:pPr>
              <a:buNone/>
            </a:pPr>
            <a:r>
              <a:rPr lang="de-DE" b="1" i="1" dirty="0" smtClean="0"/>
              <a:t> </a:t>
            </a:r>
            <a:endParaRPr lang="de-DE" dirty="0" smtClean="0"/>
          </a:p>
          <a:p>
            <a:r>
              <a:rPr lang="de-DE" dirty="0" smtClean="0"/>
              <a:t>2. Stellen Sie sich vor, sie seien die „erste Liebe“ dieses Mannes gewesen und hätten sich aus den Augen verloren. Jetzt – nach all den Jahren- sind Sie vom Zustand Ihres alten Freundes entsetzt. </a:t>
            </a:r>
          </a:p>
          <a:p>
            <a:pPr>
              <a:buNone/>
            </a:pPr>
            <a:r>
              <a:rPr lang="de-DE" dirty="0" smtClean="0"/>
              <a:t>    Schreiben Sie einen Dialog zwischen beiden. Wovon könnten sie sprechen? </a:t>
            </a:r>
          </a:p>
          <a:p>
            <a:pPr>
              <a:buNone/>
            </a:pPr>
            <a:endParaRPr lang="de-DE" dirty="0" smtClean="0"/>
          </a:p>
          <a:p>
            <a:pPr>
              <a:buNone/>
            </a:pPr>
            <a:endParaRPr lang="de-DE" dirty="0" smtClean="0"/>
          </a:p>
          <a:p>
            <a:r>
              <a:rPr lang="de-DE" dirty="0" smtClean="0"/>
              <a:t>3. Glauben Sie, es gibt in Ihrer Stadt ähnliche Schicksale? Warum (nicht)?</a:t>
            </a:r>
            <a:br>
              <a:rPr lang="de-DE" dirty="0" smtClean="0"/>
            </a:br>
            <a:endParaRPr lang="de-DE" dirty="0" smtClean="0"/>
          </a:p>
          <a:p>
            <a:r>
              <a:rPr lang="de-DE" dirty="0" smtClean="0"/>
              <a:t>4. Warum lässt eine Gesellschaft zu, was wären Möglichkeiten/Modelle, alten Menschen eine Perspektive zu geben?</a:t>
            </a:r>
          </a:p>
          <a:p>
            <a:pPr>
              <a:buNone/>
            </a:pPr>
            <a:endParaRPr lang="de-DE" dirty="0" smtClean="0"/>
          </a:p>
          <a:p>
            <a:r>
              <a:rPr lang="de-DE" b="1" i="1" dirty="0" smtClean="0"/>
              <a:t>Perspektiven für  ältere Menschen: </a:t>
            </a:r>
            <a:endParaRPr lang="de-DE" dirty="0" smtClean="0"/>
          </a:p>
          <a:p>
            <a:pPr>
              <a:buNone/>
            </a:pPr>
            <a:r>
              <a:rPr lang="de-DE" b="1" i="1" u="sng" dirty="0" smtClean="0">
                <a:hlinkClick r:id="rId2"/>
              </a:rPr>
              <a:t>     http://www.kleinezeitung.at/kaernten/sanktveit/3222545/grandiose-granny.story</a:t>
            </a:r>
            <a:endParaRPr lang="de-DE" dirty="0" smtClean="0"/>
          </a:p>
          <a:p>
            <a:pPr>
              <a:buNone/>
            </a:pPr>
            <a:endParaRPr lang="de-DE"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00108"/>
            <a:ext cx="8229600" cy="846980"/>
          </a:xfrm>
        </p:spPr>
        <p:txBody>
          <a:bodyPr>
            <a:normAutofit fontScale="90000"/>
          </a:bodyPr>
          <a:lstStyle/>
          <a:p>
            <a:r>
              <a:rPr lang="de-DE" dirty="0" smtClean="0"/>
              <a:t>Aufgabentypologien Literaturdidaktik </a:t>
            </a:r>
            <a:endParaRPr lang="de-DE" dirty="0"/>
          </a:p>
        </p:txBody>
      </p:sp>
      <p:sp>
        <p:nvSpPr>
          <p:cNvPr id="3" name="Inhaltsplatzhalter 2"/>
          <p:cNvSpPr>
            <a:spLocks noGrp="1"/>
          </p:cNvSpPr>
          <p:nvPr>
            <p:ph idx="1"/>
          </p:nvPr>
        </p:nvSpPr>
        <p:spPr/>
        <p:txBody>
          <a:bodyPr/>
          <a:lstStyle/>
          <a:p>
            <a:r>
              <a:rPr lang="de-DE" dirty="0" smtClean="0"/>
              <a:t>Sehen Sie sich das Arbeitsblatt „Literatur im Fremdsprachenunterricht“ an</a:t>
            </a:r>
          </a:p>
          <a:p>
            <a:r>
              <a:rPr lang="de-DE" dirty="0" smtClean="0"/>
              <a:t>Welche Arbeitsformen halten Sie für geeignet für den eigenen Unterricht?</a:t>
            </a:r>
          </a:p>
          <a:p>
            <a:r>
              <a:rPr lang="de-DE" dirty="0" smtClean="0"/>
              <a:t>Warum (nicht)?</a:t>
            </a:r>
          </a:p>
          <a:p>
            <a:r>
              <a:rPr lang="de-DE" dirty="0" smtClean="0"/>
              <a:t>Ergänzen Sie das AB mit eigenen Ideen</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 </a:t>
            </a:r>
            <a:endParaRPr lang="de-DE" dirty="0"/>
          </a:p>
        </p:txBody>
      </p:sp>
      <p:sp>
        <p:nvSpPr>
          <p:cNvPr id="3" name="Inhaltsplatzhalter 2"/>
          <p:cNvSpPr>
            <a:spLocks noGrp="1"/>
          </p:cNvSpPr>
          <p:nvPr>
            <p:ph idx="1"/>
          </p:nvPr>
        </p:nvSpPr>
        <p:spPr/>
        <p:txBody>
          <a:bodyPr/>
          <a:lstStyle/>
          <a:p>
            <a:pPr>
              <a:buNone/>
            </a:pPr>
            <a:endParaRPr lang="de-DE" dirty="0"/>
          </a:p>
        </p:txBody>
      </p:sp>
      <p:sp>
        <p:nvSpPr>
          <p:cNvPr id="44034" name="AutoShape 2" descr="Bildergebnis für Motivation"/>
          <p:cNvSpPr>
            <a:spLocks noChangeAspect="1" noChangeArrowheads="1"/>
          </p:cNvSpPr>
          <p:nvPr/>
        </p:nvSpPr>
        <p:spPr bwMode="auto">
          <a:xfrm>
            <a:off x="155575" y="-1271588"/>
            <a:ext cx="4267200" cy="26574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4036" name="AutoShape 4" descr="Bildergebnis für Motivation"/>
          <p:cNvSpPr>
            <a:spLocks noChangeAspect="1" noChangeArrowheads="1"/>
          </p:cNvSpPr>
          <p:nvPr/>
        </p:nvSpPr>
        <p:spPr bwMode="auto">
          <a:xfrm>
            <a:off x="155575" y="-1271588"/>
            <a:ext cx="4267200" cy="26574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4038" name="Picture 6" descr="Bildergebnis für Motivation"/>
          <p:cNvPicPr>
            <a:picLocks noChangeAspect="1" noChangeArrowheads="1"/>
          </p:cNvPicPr>
          <p:nvPr/>
        </p:nvPicPr>
        <p:blipFill>
          <a:blip r:embed="rId2"/>
          <a:srcRect/>
          <a:stretch>
            <a:fillRect/>
          </a:stretch>
        </p:blipFill>
        <p:spPr bwMode="auto">
          <a:xfrm>
            <a:off x="2214546" y="2214554"/>
            <a:ext cx="4238625" cy="42386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35480"/>
            <a:ext cx="8229600" cy="3279470"/>
          </a:xfrm>
        </p:spPr>
        <p:txBody>
          <a:bodyPr>
            <a:normAutofit lnSpcReduction="10000"/>
          </a:bodyPr>
          <a:lstStyle/>
          <a:p>
            <a:r>
              <a:rPr lang="de-DE" dirty="0" smtClean="0"/>
              <a:t>Überlegen Sie kurz im Team wann Sie besonders motiviert sind?</a:t>
            </a:r>
          </a:p>
          <a:p>
            <a:r>
              <a:rPr lang="de-DE" dirty="0" smtClean="0"/>
              <a:t>Wann ist es für Sie schwer sich zu motivieren?</a:t>
            </a:r>
          </a:p>
          <a:p>
            <a:r>
              <a:rPr lang="de-DE" dirty="0" smtClean="0"/>
              <a:t>Wie können </a:t>
            </a:r>
            <a:r>
              <a:rPr lang="de-DE" dirty="0" err="1" smtClean="0"/>
              <a:t>Lehrer_innen</a:t>
            </a:r>
            <a:r>
              <a:rPr lang="de-DE" dirty="0" smtClean="0"/>
              <a:t> und </a:t>
            </a:r>
            <a:r>
              <a:rPr lang="de-DE" dirty="0" err="1" smtClean="0"/>
              <a:t>Schüler_innen</a:t>
            </a:r>
            <a:r>
              <a:rPr lang="de-DE" dirty="0" smtClean="0"/>
              <a:t> motiviert werden und bleiben?</a:t>
            </a:r>
          </a:p>
          <a:p>
            <a:r>
              <a:rPr lang="de-DE" dirty="0" smtClean="0"/>
              <a:t>Lesen Sie jetzt den Text Rainer E. Wicke</a:t>
            </a:r>
          </a:p>
          <a:p>
            <a:r>
              <a:rPr lang="de-DE" dirty="0" smtClean="0"/>
              <a:t>Was halten Sie von den 10 einfachen Regeln und Ausführungen zum  Motivationserhalt?</a:t>
            </a:r>
            <a:endParaRPr lang="de-DE" dirty="0"/>
          </a:p>
        </p:txBody>
      </p:sp>
      <p:sp>
        <p:nvSpPr>
          <p:cNvPr id="49154" name="AutoShape 2" descr="Bildergebnis für Lehrer verzweifelt"/>
          <p:cNvSpPr>
            <a:spLocks noChangeAspect="1" noChangeArrowheads="1"/>
          </p:cNvSpPr>
          <p:nvPr/>
        </p:nvSpPr>
        <p:spPr bwMode="auto">
          <a:xfrm>
            <a:off x="155575" y="-1889125"/>
            <a:ext cx="7010400" cy="39433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9156" name="AutoShape 4" descr="Bildergebnis für Lehrer verzweifelt"/>
          <p:cNvSpPr>
            <a:spLocks noChangeAspect="1" noChangeArrowheads="1"/>
          </p:cNvSpPr>
          <p:nvPr/>
        </p:nvSpPr>
        <p:spPr bwMode="auto">
          <a:xfrm>
            <a:off x="155575" y="-1889125"/>
            <a:ext cx="7010400" cy="39433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51202" name="Picture 2" descr="https://bilder.bild.de/fotos/lehrerblog-lehrer-sind-oft-kindischer-als-die-schueler-47631502-46101134/Bild/2.bild.jpg"/>
          <p:cNvPicPr>
            <a:picLocks noChangeAspect="1" noChangeArrowheads="1"/>
          </p:cNvPicPr>
          <p:nvPr/>
        </p:nvPicPr>
        <p:blipFill>
          <a:blip r:embed="rId2"/>
          <a:srcRect/>
          <a:stretch>
            <a:fillRect/>
          </a:stretch>
        </p:blipFill>
        <p:spPr bwMode="auto">
          <a:xfrm>
            <a:off x="349221" y="1500174"/>
            <a:ext cx="8636059" cy="48577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42984"/>
            <a:ext cx="8229600" cy="5181616"/>
          </a:xfrm>
        </p:spPr>
        <p:txBody>
          <a:bodyPr/>
          <a:lstStyle/>
          <a:p>
            <a:endParaRPr lang="de-DE" dirty="0"/>
          </a:p>
        </p:txBody>
      </p:sp>
      <p:sp>
        <p:nvSpPr>
          <p:cNvPr id="46082" name="AutoShape 2" descr="Bildergebnis für Schlussspurt"/>
          <p:cNvSpPr>
            <a:spLocks noChangeAspect="1" noChangeArrowheads="1"/>
          </p:cNvSpPr>
          <p:nvPr/>
        </p:nvSpPr>
        <p:spPr bwMode="auto">
          <a:xfrm>
            <a:off x="155575" y="-1897063"/>
            <a:ext cx="7010400" cy="39528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6084" name="AutoShape 4" descr="Bildergebnis für Schlussspurt"/>
          <p:cNvSpPr>
            <a:spLocks noChangeAspect="1" noChangeArrowheads="1"/>
          </p:cNvSpPr>
          <p:nvPr/>
        </p:nvSpPr>
        <p:spPr bwMode="auto">
          <a:xfrm>
            <a:off x="155575" y="-1897063"/>
            <a:ext cx="7010400" cy="39528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6086" name="Picture 6" descr="Bildergebnis für Schlussspurt"/>
          <p:cNvPicPr>
            <a:picLocks noChangeAspect="1" noChangeArrowheads="1"/>
          </p:cNvPicPr>
          <p:nvPr/>
        </p:nvPicPr>
        <p:blipFill>
          <a:blip r:embed="rId2"/>
          <a:srcRect/>
          <a:stretch>
            <a:fillRect/>
          </a:stretch>
        </p:blipFill>
        <p:spPr bwMode="auto">
          <a:xfrm>
            <a:off x="500034" y="1142984"/>
            <a:ext cx="7010400" cy="39528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a:bodyPr>
          <a:lstStyle/>
          <a:p>
            <a:pPr>
              <a:buNone/>
            </a:pPr>
            <a:r>
              <a:rPr lang="de-DE" sz="4000" dirty="0" smtClean="0"/>
              <a:t>Film im Unterricht</a:t>
            </a:r>
          </a:p>
          <a:p>
            <a:endParaRPr lang="de-DE" sz="4000" dirty="0" smtClean="0"/>
          </a:p>
          <a:p>
            <a:endParaRPr lang="de-DE" sz="4000" dirty="0" smtClean="0"/>
          </a:p>
          <a:p>
            <a:r>
              <a:rPr lang="de-DE" sz="4000" dirty="0" smtClean="0"/>
              <a:t>Hör-Sehverstehen </a:t>
            </a:r>
            <a:r>
              <a:rPr lang="de-DE" sz="4000" dirty="0" smtClean="0"/>
              <a:t>ist die Fähigkeit fremdsprachliche Inhalte bildgestützt verstehend zu hören und zu sehen. </a:t>
            </a:r>
            <a:endParaRPr lang="de-DE"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dirty="0" smtClean="0"/>
              <a:t>Gründe für den Einsatz von Film???</a:t>
            </a:r>
            <a:endParaRPr lang="de-DE" dirty="0"/>
          </a:p>
        </p:txBody>
      </p:sp>
      <p:sp>
        <p:nvSpPr>
          <p:cNvPr id="2050" name="AutoShape 2" descr="Bildergebnis für film"/>
          <p:cNvSpPr>
            <a:spLocks noChangeAspect="1" noChangeArrowheads="1"/>
          </p:cNvSpPr>
          <p:nvPr/>
        </p:nvSpPr>
        <p:spPr bwMode="auto">
          <a:xfrm>
            <a:off x="155575" y="-1684338"/>
            <a:ext cx="5429250" cy="35147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052" name="AutoShape 4" descr="Bildergebnis für film"/>
          <p:cNvSpPr>
            <a:spLocks noChangeAspect="1" noChangeArrowheads="1"/>
          </p:cNvSpPr>
          <p:nvPr/>
        </p:nvSpPr>
        <p:spPr bwMode="auto">
          <a:xfrm>
            <a:off x="155575" y="-1684338"/>
            <a:ext cx="5429250" cy="35147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054" name="Picture 6" descr="Film, Kino, Video, Kamera, Filmkamera, Filmen"/>
          <p:cNvPicPr>
            <a:picLocks noChangeAspect="1" noChangeArrowheads="1"/>
          </p:cNvPicPr>
          <p:nvPr/>
        </p:nvPicPr>
        <p:blipFill>
          <a:blip r:embed="rId2"/>
          <a:srcRect/>
          <a:stretch>
            <a:fillRect/>
          </a:stretch>
        </p:blipFill>
        <p:spPr bwMode="auto">
          <a:xfrm>
            <a:off x="0" y="1913415"/>
            <a:ext cx="9144000" cy="494458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a:bodyPr>
          <a:lstStyle/>
          <a:p>
            <a:pPr>
              <a:buNone/>
            </a:pPr>
            <a:r>
              <a:rPr lang="de-DE" sz="4000" b="1" u="sng" dirty="0" smtClean="0"/>
              <a:t>4. 1 Definition </a:t>
            </a:r>
            <a:endParaRPr lang="de-DE" sz="4000" dirty="0" smtClean="0"/>
          </a:p>
          <a:p>
            <a:r>
              <a:rPr lang="de-DE" sz="4000" dirty="0" smtClean="0"/>
              <a:t>Hör-Sehverstehen ist die Fähigkeit fremdsprachliche Inhalte bildgestützt verstehend zu hören und zu sehen. </a:t>
            </a:r>
            <a:endParaRPr lang="de-DE"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normAutofit fontScale="85000" lnSpcReduction="20000"/>
          </a:bodyPr>
          <a:lstStyle/>
          <a:p>
            <a:r>
              <a:rPr lang="de-DE" b="1" u="sng" dirty="0" smtClean="0"/>
              <a:t>2. Gründe für den Einsatz von Film </a:t>
            </a:r>
            <a:endParaRPr lang="de-DE" dirty="0" smtClean="0"/>
          </a:p>
          <a:p>
            <a:pPr lvl="0"/>
            <a:r>
              <a:rPr lang="de-DE" dirty="0" smtClean="0"/>
              <a:t>Das überlegene Gedächtnis für Bilder </a:t>
            </a:r>
          </a:p>
          <a:p>
            <a:pPr lvl="0"/>
            <a:r>
              <a:rPr lang="de-DE" dirty="0" smtClean="0"/>
              <a:t>Die schnelle Wahrnehmung und Verarbeitung von Bildern</a:t>
            </a:r>
          </a:p>
          <a:p>
            <a:pPr lvl="0"/>
            <a:r>
              <a:rPr lang="de-DE" dirty="0" smtClean="0"/>
              <a:t>Die effektive Aufmerksamkeitslenkung durch Bilder</a:t>
            </a:r>
          </a:p>
          <a:p>
            <a:pPr lvl="0"/>
            <a:r>
              <a:rPr lang="de-DE" dirty="0" smtClean="0"/>
              <a:t>Die emotionale Beteiligung und Beeinflussung durch visuelle Kommunikation</a:t>
            </a:r>
          </a:p>
          <a:p>
            <a:pPr lvl="0"/>
            <a:r>
              <a:rPr lang="de-DE" dirty="0" smtClean="0"/>
              <a:t>Die größere Garantie, doppelt codiert zu werden </a:t>
            </a:r>
          </a:p>
          <a:p>
            <a:pPr lvl="0"/>
            <a:r>
              <a:rPr lang="de-DE" dirty="0" smtClean="0"/>
              <a:t>Große Motivation bei Lehrenden und Lernenden </a:t>
            </a:r>
          </a:p>
          <a:p>
            <a:pPr lvl="0"/>
            <a:r>
              <a:rPr lang="de-DE" dirty="0" smtClean="0"/>
              <a:t>Impulsgeber für unterschiedliche Aktivitäten:</a:t>
            </a:r>
          </a:p>
          <a:p>
            <a:pPr lvl="0"/>
            <a:r>
              <a:rPr lang="de-DE" dirty="0" smtClean="0"/>
              <a:t>Integrierte Förderung der Fertigkeiten </a:t>
            </a:r>
          </a:p>
          <a:p>
            <a:pPr lvl="0"/>
            <a:r>
              <a:rPr lang="de-DE" dirty="0" smtClean="0"/>
              <a:t>Zur Erweiterung des Wortschatzes</a:t>
            </a:r>
          </a:p>
          <a:p>
            <a:pPr lvl="0"/>
            <a:r>
              <a:rPr lang="de-DE" dirty="0" smtClean="0"/>
              <a:t>Zur Anwendung grammatischen Wissens </a:t>
            </a:r>
          </a:p>
          <a:p>
            <a:pPr lvl="0"/>
            <a:r>
              <a:rPr lang="de-DE" dirty="0" smtClean="0"/>
              <a:t>Zur Thematisierung von:</a:t>
            </a:r>
          </a:p>
          <a:p>
            <a:pPr lvl="0"/>
            <a:r>
              <a:rPr lang="de-DE" dirty="0" smtClean="0"/>
              <a:t>Landeskunde</a:t>
            </a:r>
          </a:p>
          <a:p>
            <a:pPr lvl="0"/>
            <a:r>
              <a:rPr lang="de-DE" dirty="0" smtClean="0"/>
              <a:t>Transkulturalität</a:t>
            </a:r>
          </a:p>
          <a:p>
            <a:pPr lvl="0"/>
            <a:r>
              <a:rPr lang="de-DE" dirty="0" smtClean="0"/>
              <a:t>Literatur </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u="sng" dirty="0" smtClean="0"/>
              <a:t>Auswahlkriterien für den Einsatz von Film ?</a:t>
            </a:r>
            <a:endParaRPr lang="de-DE" dirty="0"/>
          </a:p>
        </p:txBody>
      </p:sp>
      <p:sp>
        <p:nvSpPr>
          <p:cNvPr id="3" name="Inhaltsplatzhalter 2"/>
          <p:cNvSpPr>
            <a:spLocks noGrp="1"/>
          </p:cNvSpPr>
          <p:nvPr>
            <p:ph idx="1"/>
          </p:nvPr>
        </p:nvSpPr>
        <p:spPr/>
        <p:txBody>
          <a:bodyPr/>
          <a:lstStyle/>
          <a:p>
            <a:pPr>
              <a:buNone/>
            </a:pPr>
            <a:endParaRPr lang="de-DE" dirty="0"/>
          </a:p>
        </p:txBody>
      </p:sp>
      <p:sp>
        <p:nvSpPr>
          <p:cNvPr id="38914" name="AutoShape 2" descr="Bildergebnis für film"/>
          <p:cNvSpPr>
            <a:spLocks noChangeAspect="1" noChangeArrowheads="1"/>
          </p:cNvSpPr>
          <p:nvPr/>
        </p:nvSpPr>
        <p:spPr bwMode="auto">
          <a:xfrm>
            <a:off x="155575" y="-914400"/>
            <a:ext cx="3562350" cy="19050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8916" name="AutoShape 4" descr="Bildergebnis für film"/>
          <p:cNvSpPr>
            <a:spLocks noChangeAspect="1" noChangeArrowheads="1"/>
          </p:cNvSpPr>
          <p:nvPr/>
        </p:nvSpPr>
        <p:spPr bwMode="auto">
          <a:xfrm>
            <a:off x="155575" y="-914400"/>
            <a:ext cx="3562350" cy="19050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38918" name="Picture 6" descr="FAST TRACK YOUR CAREER"/>
          <p:cNvPicPr>
            <a:picLocks noChangeAspect="1" noChangeArrowheads="1"/>
          </p:cNvPicPr>
          <p:nvPr/>
        </p:nvPicPr>
        <p:blipFill>
          <a:blip r:embed="rId2"/>
          <a:srcRect/>
          <a:stretch>
            <a:fillRect/>
          </a:stretch>
        </p:blipFill>
        <p:spPr bwMode="auto">
          <a:xfrm>
            <a:off x="1142976" y="2143116"/>
            <a:ext cx="5725509" cy="307183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normAutofit fontScale="77500" lnSpcReduction="20000"/>
          </a:bodyPr>
          <a:lstStyle/>
          <a:p>
            <a:pPr lvl="0"/>
            <a:r>
              <a:rPr lang="de-DE" dirty="0" smtClean="0"/>
              <a:t>Segmentierbarkeit (Sequenzen von ca. 3-5 Minuten)</a:t>
            </a:r>
          </a:p>
          <a:p>
            <a:pPr lvl="0"/>
            <a:r>
              <a:rPr lang="de-DE" dirty="0" smtClean="0"/>
              <a:t>Wiederholbarkeit </a:t>
            </a:r>
          </a:p>
          <a:p>
            <a:pPr lvl="0"/>
            <a:r>
              <a:rPr lang="de-DE" dirty="0" smtClean="0"/>
              <a:t>Lehr- und Lernziele</a:t>
            </a:r>
          </a:p>
          <a:p>
            <a:pPr lvl="0"/>
            <a:r>
              <a:rPr lang="de-DE" dirty="0" smtClean="0"/>
              <a:t>Schwierigkeitsgrad </a:t>
            </a:r>
          </a:p>
          <a:p>
            <a:pPr lvl="0"/>
            <a:r>
              <a:rPr lang="de-DE" dirty="0" smtClean="0"/>
              <a:t>Ästhetische Qualität </a:t>
            </a:r>
          </a:p>
          <a:p>
            <a:pPr lvl="0"/>
            <a:r>
              <a:rPr lang="de-DE" dirty="0" smtClean="0"/>
              <a:t>Vom Rezipienten zum Produzenten </a:t>
            </a:r>
          </a:p>
          <a:p>
            <a:pPr lvl="0"/>
            <a:r>
              <a:rPr lang="de-DE" b="1" dirty="0" smtClean="0"/>
              <a:t>Repräsentativität: </a:t>
            </a:r>
            <a:r>
              <a:rPr lang="de-DE" dirty="0" smtClean="0"/>
              <a:t>Ist Aussage des Films generalisierbar?</a:t>
            </a:r>
          </a:p>
          <a:p>
            <a:pPr lvl="0"/>
            <a:r>
              <a:rPr lang="de-DE" b="1" dirty="0" smtClean="0"/>
              <a:t>Wirkung:</a:t>
            </a:r>
            <a:r>
              <a:rPr lang="de-DE" dirty="0" smtClean="0"/>
              <a:t> Wie wirkt der Film auf mich persönlich? Wie könnte er auf die lernenden wirken? Gefahr einer falschen Verallgemeinerbarkeit beim Rezipienten?</a:t>
            </a:r>
          </a:p>
          <a:p>
            <a:pPr lvl="0"/>
            <a:r>
              <a:rPr lang="de-DE" b="1" dirty="0" smtClean="0"/>
              <a:t>Vergleich:</a:t>
            </a:r>
            <a:r>
              <a:rPr lang="de-DE" dirty="0" smtClean="0"/>
              <a:t> regt Film zu interkulturellen, anderen Vergleichen an?</a:t>
            </a:r>
          </a:p>
          <a:p>
            <a:pPr lvl="0"/>
            <a:r>
              <a:rPr lang="de-DE" b="1" dirty="0" smtClean="0"/>
              <a:t>Sensibilisierung:</a:t>
            </a:r>
            <a:r>
              <a:rPr lang="de-DE" dirty="0" smtClean="0"/>
              <a:t> Ermöglicht der Film eine Sensibilisierung für Werte, Normen und Verhaltensweisen der „eigenen“ und „fremden“ Kultur</a:t>
            </a:r>
          </a:p>
          <a:p>
            <a:pPr lvl="0"/>
            <a:r>
              <a:rPr lang="de-DE" b="1" dirty="0" smtClean="0"/>
              <a:t>Sichtwechsel:</a:t>
            </a:r>
            <a:r>
              <a:rPr lang="de-DE" dirty="0" smtClean="0"/>
              <a:t> Gibt es Themen, Darstellungen, Symbole, die befremdend auf Lernende wirken könnten?</a:t>
            </a:r>
          </a:p>
          <a:p>
            <a:pPr lvl="0"/>
            <a:r>
              <a:rPr lang="de-DE" b="1" dirty="0" smtClean="0"/>
              <a:t>Stereotypen:</a:t>
            </a:r>
            <a:r>
              <a:rPr lang="de-DE" dirty="0" smtClean="0"/>
              <a:t> Gibt der Film eine Hilfestellung, um sich über Stereotypen bewusst zu werden, lädt zu deren Thematisierung ein?</a:t>
            </a:r>
          </a:p>
          <a:p>
            <a:pPr lvl="0"/>
            <a:r>
              <a:rPr lang="de-DE" b="1" dirty="0" smtClean="0"/>
              <a:t>Impressionen:</a:t>
            </a:r>
            <a:r>
              <a:rPr lang="de-DE" dirty="0" smtClean="0"/>
              <a:t> Vermittelt der Film ein offenes, vielseitiges, komplexes Bild von A/D/CH…</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smtClean="0"/>
              <a:t>Typen Hör-Sehverstehen ???</a:t>
            </a:r>
            <a:endParaRPr lang="de-DE" dirty="0"/>
          </a:p>
        </p:txBody>
      </p:sp>
      <p:sp>
        <p:nvSpPr>
          <p:cNvPr id="3" name="Inhaltsplatzhalter 2"/>
          <p:cNvSpPr>
            <a:spLocks noGrp="1"/>
          </p:cNvSpPr>
          <p:nvPr>
            <p:ph idx="1"/>
          </p:nvPr>
        </p:nvSpPr>
        <p:spPr/>
        <p:txBody>
          <a:bodyPr/>
          <a:lstStyle/>
          <a:p>
            <a:pPr>
              <a:buNone/>
            </a:pPr>
            <a:endParaRPr lang="de-DE" dirty="0"/>
          </a:p>
        </p:txBody>
      </p:sp>
      <p:pic>
        <p:nvPicPr>
          <p:cNvPr id="39938" name="Picture 2" descr="Bildergebnis für 2 bärenstarke typen"/>
          <p:cNvPicPr>
            <a:picLocks noChangeAspect="1" noChangeArrowheads="1"/>
          </p:cNvPicPr>
          <p:nvPr/>
        </p:nvPicPr>
        <p:blipFill>
          <a:blip r:embed="rId2"/>
          <a:srcRect/>
          <a:stretch>
            <a:fillRect/>
          </a:stretch>
        </p:blipFill>
        <p:spPr bwMode="auto">
          <a:xfrm>
            <a:off x="642910" y="2428868"/>
            <a:ext cx="5153025" cy="33337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pPr lvl="0"/>
            <a:r>
              <a:rPr lang="de-DE" dirty="0" smtClean="0"/>
              <a:t>Orientierendes Hör-Seh-Verstehen („Worum geht es“?)</a:t>
            </a:r>
          </a:p>
          <a:p>
            <a:pPr lvl="0"/>
            <a:r>
              <a:rPr lang="de-DE" dirty="0" smtClean="0"/>
              <a:t>Kursorisches Hör-Seh-Verstehen („Nur das Wesentliche erfassen“)</a:t>
            </a:r>
          </a:p>
          <a:p>
            <a:pPr lvl="0"/>
            <a:r>
              <a:rPr lang="de-DE" dirty="0" smtClean="0"/>
              <a:t>Selektives Hör-Seh-Verstehen („Das was gerade wichtig ist, mich interessiert)</a:t>
            </a:r>
          </a:p>
          <a:p>
            <a:pPr lvl="0"/>
            <a:r>
              <a:rPr lang="de-DE" dirty="0" smtClean="0"/>
              <a:t>Totales Hör-Seh-Verstehen („Ganz genau hinhören, alles verstehen</a:t>
            </a:r>
          </a:p>
          <a:p>
            <a:pPr>
              <a:buNone/>
            </a:pP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00108"/>
            <a:ext cx="8229600" cy="846980"/>
          </a:xfrm>
        </p:spPr>
        <p:txBody>
          <a:bodyPr>
            <a:normAutofit fontScale="90000"/>
          </a:bodyPr>
          <a:lstStyle/>
          <a:p>
            <a:r>
              <a:rPr lang="de-DE" sz="3600" b="1" u="sng" dirty="0" smtClean="0"/>
              <a:t>Übungstypologien zur Arbeit mit narrativen Filmtexten </a:t>
            </a:r>
            <a:r>
              <a:rPr lang="de-DE" dirty="0" smtClean="0"/>
              <a:t/>
            </a:r>
            <a:br>
              <a:rPr lang="de-DE" dirty="0" smtClean="0"/>
            </a:br>
            <a:endParaRPr lang="de-DE" dirty="0"/>
          </a:p>
        </p:txBody>
      </p:sp>
      <p:sp>
        <p:nvSpPr>
          <p:cNvPr id="3" name="Inhaltsplatzhalter 2"/>
          <p:cNvSpPr>
            <a:spLocks noGrp="1"/>
          </p:cNvSpPr>
          <p:nvPr>
            <p:ph idx="1"/>
          </p:nvPr>
        </p:nvSpPr>
        <p:spPr/>
        <p:txBody>
          <a:bodyPr/>
          <a:lstStyle/>
          <a:p>
            <a:pPr>
              <a:buNone/>
            </a:pPr>
            <a:r>
              <a:rPr lang="de-DE" b="1" dirty="0" smtClean="0"/>
              <a:t>Vor dem Sehen:</a:t>
            </a:r>
            <a:endParaRPr lang="de-DE" dirty="0" smtClean="0"/>
          </a:p>
          <a:p>
            <a:r>
              <a:rPr lang="de-DE" b="1" dirty="0" smtClean="0"/>
              <a:t>Ziel:</a:t>
            </a:r>
            <a:r>
              <a:rPr lang="de-DE" dirty="0" smtClean="0"/>
              <a:t> Motivation; Einstimmung, Vorentlastung, Vorwissen aktivieren, Wortschatz einführen….</a:t>
            </a:r>
          </a:p>
          <a:p>
            <a:pPr lvl="0"/>
            <a:r>
              <a:rPr lang="de-DE" b="1" dirty="0" smtClean="0"/>
              <a:t>Einstieg über den Ton: </a:t>
            </a:r>
            <a:r>
              <a:rPr lang="de-DE" dirty="0" smtClean="0"/>
              <a:t>Musik, Geräusche, Sprache</a:t>
            </a:r>
          </a:p>
          <a:p>
            <a:pPr lvl="0"/>
            <a:r>
              <a:rPr lang="de-DE" dirty="0" smtClean="0"/>
              <a:t>Einstieg über </a:t>
            </a:r>
            <a:r>
              <a:rPr lang="de-DE" dirty="0" err="1" smtClean="0"/>
              <a:t>Wortigel</a:t>
            </a:r>
            <a:r>
              <a:rPr lang="de-DE" dirty="0" smtClean="0"/>
              <a:t>, </a:t>
            </a:r>
            <a:r>
              <a:rPr lang="de-DE" dirty="0" err="1" smtClean="0"/>
              <a:t>Assoziogramm</a:t>
            </a:r>
            <a:r>
              <a:rPr lang="de-DE" dirty="0" smtClean="0"/>
              <a:t>, </a:t>
            </a:r>
            <a:r>
              <a:rPr lang="de-DE" dirty="0" err="1" smtClean="0"/>
              <a:t>Akrostichon</a:t>
            </a:r>
            <a:r>
              <a:rPr lang="de-DE" dirty="0" smtClean="0"/>
              <a:t> </a:t>
            </a:r>
          </a:p>
          <a:p>
            <a:pPr lvl="0"/>
            <a:r>
              <a:rPr lang="de-DE" b="1" dirty="0" smtClean="0"/>
              <a:t>Einstieg über Bildmaterial: </a:t>
            </a:r>
            <a:r>
              <a:rPr lang="de-DE" dirty="0" smtClean="0"/>
              <a:t>Abbildungen; Bildkarten, </a:t>
            </a:r>
            <a:r>
              <a:rPr lang="de-DE" dirty="0" err="1" smtClean="0"/>
              <a:t>Standphotos</a:t>
            </a:r>
            <a:endParaRPr lang="de-DE" dirty="0" smtClean="0"/>
          </a:p>
          <a:p>
            <a:pPr lvl="0"/>
            <a:r>
              <a:rPr lang="de-DE" b="1" dirty="0" smtClean="0"/>
              <a:t>Einstieg über schriftliches Material: </a:t>
            </a:r>
            <a:r>
              <a:rPr lang="de-DE" dirty="0" err="1" smtClean="0"/>
              <a:t>Transkript</a:t>
            </a:r>
            <a:r>
              <a:rPr lang="de-DE" dirty="0" smtClean="0"/>
              <a:t>, </a:t>
            </a:r>
            <a:r>
              <a:rPr lang="de-DE" dirty="0" smtClean="0"/>
              <a:t>Paralleltext </a:t>
            </a:r>
            <a:r>
              <a:rPr lang="de-DE" dirty="0" smtClean="0"/>
              <a:t>Kurzzusammenfassung, etc.)</a:t>
            </a:r>
          </a:p>
          <a:p>
            <a:pPr>
              <a:buNone/>
            </a:pP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b="1" dirty="0" smtClean="0"/>
              <a:t>Während des Sehens:</a:t>
            </a:r>
            <a:endParaRPr lang="de-DE" dirty="0" smtClean="0"/>
          </a:p>
          <a:p>
            <a:r>
              <a:rPr lang="de-DE" b="1" dirty="0" smtClean="0"/>
              <a:t>Ziel: </a:t>
            </a:r>
            <a:r>
              <a:rPr lang="de-DE" dirty="0" smtClean="0"/>
              <a:t>Genaues Sehen, Verstehen</a:t>
            </a:r>
          </a:p>
          <a:p>
            <a:pPr lvl="0"/>
            <a:r>
              <a:rPr lang="de-DE" dirty="0" smtClean="0"/>
              <a:t>Aufgaben zu filmischen Aspekten (Einstellungen, Kameraperspektiven)</a:t>
            </a:r>
          </a:p>
          <a:p>
            <a:pPr lvl="0"/>
            <a:r>
              <a:rPr lang="de-DE" dirty="0" smtClean="0"/>
              <a:t>Zuordnungs- Ergänzungs- und Beobachtungsaufgaben (visuell, verbal, akustisch)</a:t>
            </a:r>
          </a:p>
          <a:p>
            <a:pPr lvl="0"/>
            <a:r>
              <a:rPr lang="de-DE" dirty="0" smtClean="0"/>
              <a:t>Notizen machen, Lückentexte, Rekonstruktion </a:t>
            </a:r>
          </a:p>
          <a:p>
            <a:pPr lvl="0"/>
            <a:r>
              <a:rPr lang="de-DE" dirty="0" smtClean="0"/>
              <a:t>Übungen mit getrennten Kanälen:</a:t>
            </a:r>
          </a:p>
          <a:p>
            <a:pPr lvl="0"/>
            <a:r>
              <a:rPr lang="de-DE" dirty="0" smtClean="0"/>
              <a:t>„</a:t>
            </a:r>
            <a:r>
              <a:rPr lang="de-DE" dirty="0" err="1" smtClean="0"/>
              <a:t>silent</a:t>
            </a:r>
            <a:r>
              <a:rPr lang="de-DE" dirty="0" smtClean="0"/>
              <a:t> </a:t>
            </a:r>
            <a:r>
              <a:rPr lang="de-DE" dirty="0" err="1" smtClean="0"/>
              <a:t>viewing</a:t>
            </a:r>
            <a:r>
              <a:rPr lang="de-DE" dirty="0" smtClean="0"/>
              <a:t>“</a:t>
            </a:r>
          </a:p>
          <a:p>
            <a:pPr lvl="0"/>
            <a:r>
              <a:rPr lang="de-DE" dirty="0" smtClean="0"/>
              <a:t>„blind </a:t>
            </a:r>
            <a:r>
              <a:rPr lang="de-DE" dirty="0" err="1" smtClean="0"/>
              <a:t>listening</a:t>
            </a:r>
            <a:r>
              <a:rPr lang="de-DE" dirty="0" smtClean="0"/>
              <a:t>“</a:t>
            </a:r>
          </a:p>
          <a:p>
            <a:pPr>
              <a:buNone/>
            </a:pP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smtClean="0"/>
          </a:p>
          <a:p>
            <a:endParaRPr lang="de-DE" dirty="0" smtClean="0"/>
          </a:p>
          <a:p>
            <a:endParaRPr lang="de-DE" dirty="0" smtClean="0"/>
          </a:p>
          <a:p>
            <a:pPr>
              <a:buNone/>
            </a:pPr>
            <a:endParaRPr lang="de-DE" dirty="0"/>
          </a:p>
        </p:txBody>
      </p:sp>
      <p:pic>
        <p:nvPicPr>
          <p:cNvPr id="50178" name="Picture 2" descr="Bildergebnis für Schlussspurt"/>
          <p:cNvPicPr>
            <a:picLocks noChangeAspect="1" noChangeArrowheads="1"/>
          </p:cNvPicPr>
          <p:nvPr/>
        </p:nvPicPr>
        <p:blipFill>
          <a:blip r:embed="rId2"/>
          <a:srcRect/>
          <a:stretch>
            <a:fillRect/>
          </a:stretch>
        </p:blipFill>
        <p:spPr bwMode="auto">
          <a:xfrm>
            <a:off x="785305" y="1428736"/>
            <a:ext cx="7006123" cy="466725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pPr>
              <a:buNone/>
            </a:pPr>
            <a:r>
              <a:rPr lang="de-DE" b="1" dirty="0" smtClean="0"/>
              <a:t>Nach dem Sehen: </a:t>
            </a:r>
            <a:endParaRPr lang="de-DE" dirty="0" smtClean="0"/>
          </a:p>
          <a:p>
            <a:r>
              <a:rPr lang="de-DE" b="1" dirty="0" smtClean="0"/>
              <a:t>Ziel: </a:t>
            </a:r>
            <a:r>
              <a:rPr lang="de-DE" dirty="0" smtClean="0"/>
              <a:t>Weiterführende Übungen </a:t>
            </a:r>
          </a:p>
          <a:p>
            <a:pPr lvl="0"/>
            <a:r>
              <a:rPr lang="de-DE" dirty="0" smtClean="0"/>
              <a:t>Filmhandlung rekonstruieren </a:t>
            </a:r>
          </a:p>
          <a:p>
            <a:pPr lvl="0"/>
            <a:r>
              <a:rPr lang="de-DE" dirty="0" smtClean="0"/>
              <a:t>Filmfortsetzung schreiben</a:t>
            </a:r>
          </a:p>
          <a:p>
            <a:pPr lvl="0"/>
            <a:r>
              <a:rPr lang="de-DE" dirty="0" smtClean="0"/>
              <a:t>Vorgeschichte erfinden</a:t>
            </a:r>
          </a:p>
          <a:p>
            <a:pPr lvl="0"/>
            <a:r>
              <a:rPr lang="de-DE" dirty="0" smtClean="0"/>
              <a:t>Filmende umschreiben</a:t>
            </a:r>
          </a:p>
          <a:p>
            <a:pPr lvl="0"/>
            <a:r>
              <a:rPr lang="de-DE" dirty="0" smtClean="0"/>
              <a:t>Biografien zu Figuren schreiben </a:t>
            </a:r>
          </a:p>
          <a:p>
            <a:pPr lvl="0"/>
            <a:r>
              <a:rPr lang="de-DE" dirty="0" smtClean="0"/>
              <a:t>Filmkritiken verfassen </a:t>
            </a:r>
          </a:p>
          <a:p>
            <a:pPr lvl="0"/>
            <a:r>
              <a:rPr lang="de-DE" dirty="0" smtClean="0"/>
              <a:t>Rollenspiele</a:t>
            </a:r>
          </a:p>
          <a:p>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Exkurs: Kommunikative Grammatik </a:t>
            </a:r>
            <a:endParaRPr lang="de-DE" dirty="0"/>
          </a:p>
        </p:txBody>
      </p:sp>
      <p:sp>
        <p:nvSpPr>
          <p:cNvPr id="3" name="Inhaltsplatzhalter 2"/>
          <p:cNvSpPr>
            <a:spLocks noGrp="1"/>
          </p:cNvSpPr>
          <p:nvPr>
            <p:ph idx="1"/>
          </p:nvPr>
        </p:nvSpPr>
        <p:spPr/>
        <p:txBody>
          <a:bodyPr/>
          <a:lstStyle/>
          <a:p>
            <a:r>
              <a:rPr lang="de-DE" dirty="0" smtClean="0"/>
              <a:t> </a:t>
            </a:r>
            <a:r>
              <a:rPr lang="de-DE" dirty="0" smtClean="0"/>
              <a:t>Beschäftigt sich mit</a:t>
            </a:r>
          </a:p>
          <a:p>
            <a:r>
              <a:rPr lang="de-DE" dirty="0" smtClean="0"/>
              <a:t>Unterrichtsmethodik</a:t>
            </a:r>
          </a:p>
          <a:p>
            <a:r>
              <a:rPr lang="de-DE" dirty="0" smtClean="0"/>
              <a:t>Progression </a:t>
            </a:r>
            <a:r>
              <a:rPr lang="de-DE" dirty="0" smtClean="0"/>
              <a:t>kann sich </a:t>
            </a:r>
            <a:r>
              <a:rPr lang="de-DE" dirty="0" smtClean="0"/>
              <a:t>nach Grammatik </a:t>
            </a:r>
            <a:r>
              <a:rPr lang="de-DE" dirty="0" smtClean="0"/>
              <a:t>richten (muss </a:t>
            </a:r>
            <a:r>
              <a:rPr lang="de-DE" dirty="0" smtClean="0"/>
              <a:t>aber nicht</a:t>
            </a:r>
            <a:r>
              <a:rPr lang="de-DE" dirty="0" smtClean="0"/>
              <a:t>!)</a:t>
            </a:r>
          </a:p>
          <a:p>
            <a:r>
              <a:rPr lang="de-DE" dirty="0" smtClean="0"/>
              <a:t> </a:t>
            </a:r>
            <a:r>
              <a:rPr lang="de-DE" dirty="0" smtClean="0"/>
              <a:t>Zeigt Formen der </a:t>
            </a:r>
            <a:r>
              <a:rPr lang="de-DE" dirty="0" err="1" smtClean="0"/>
              <a:t>Didaktisierung</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Kommunikation </a:t>
            </a:r>
            <a:endParaRPr lang="de-DE" dirty="0"/>
          </a:p>
        </p:txBody>
      </p:sp>
      <p:sp>
        <p:nvSpPr>
          <p:cNvPr id="3" name="Inhaltsplatzhalter 2"/>
          <p:cNvSpPr>
            <a:spLocks noGrp="1"/>
          </p:cNvSpPr>
          <p:nvPr>
            <p:ph idx="1"/>
          </p:nvPr>
        </p:nvSpPr>
        <p:spPr/>
        <p:txBody>
          <a:bodyPr/>
          <a:lstStyle/>
          <a:p>
            <a:r>
              <a:rPr lang="de-DE" dirty="0" smtClean="0"/>
              <a:t> </a:t>
            </a:r>
            <a:r>
              <a:rPr lang="de-DE" dirty="0" smtClean="0"/>
              <a:t>Mittel und Zweck sprachlicher Handlungen</a:t>
            </a:r>
          </a:p>
          <a:p>
            <a:r>
              <a:rPr lang="de-DE" dirty="0" smtClean="0"/>
              <a:t>Austausch </a:t>
            </a:r>
            <a:r>
              <a:rPr lang="de-DE" dirty="0" smtClean="0"/>
              <a:t>von Informationen </a:t>
            </a:r>
            <a:r>
              <a:rPr lang="de-DE" dirty="0" smtClean="0"/>
              <a:t>durch sprachliche </a:t>
            </a:r>
            <a:r>
              <a:rPr lang="de-DE" dirty="0" smtClean="0"/>
              <a:t>oder </a:t>
            </a:r>
            <a:r>
              <a:rPr lang="de-DE" dirty="0" smtClean="0"/>
              <a:t>außersprachliche Interaktion</a:t>
            </a:r>
            <a:endParaRPr lang="de-DE" dirty="0" smtClean="0"/>
          </a:p>
          <a:p>
            <a:r>
              <a:rPr lang="de-DE" dirty="0" smtClean="0"/>
              <a:t>Mindestens </a:t>
            </a:r>
            <a:r>
              <a:rPr lang="de-DE" dirty="0" smtClean="0"/>
              <a:t>zwei Akteure treten </a:t>
            </a:r>
            <a:r>
              <a:rPr lang="de-DE" dirty="0" smtClean="0"/>
              <a:t>miteinander in </a:t>
            </a:r>
            <a:r>
              <a:rPr lang="de-DE" dirty="0" smtClean="0"/>
              <a:t>Kontakt und beziehen ihr </a:t>
            </a:r>
            <a:r>
              <a:rPr lang="de-DE" dirty="0" smtClean="0"/>
              <a:t>Handeln aufeinander</a:t>
            </a:r>
            <a:endParaRPr lang="de-DE" dirty="0" smtClean="0"/>
          </a:p>
          <a:p>
            <a:endParaRPr lang="de-DE" dirty="0"/>
          </a:p>
        </p:txBody>
      </p:sp>
      <p:pic>
        <p:nvPicPr>
          <p:cNvPr id="52226" name="Picture 2" descr="Bildergebnis für kommunikation"/>
          <p:cNvPicPr>
            <a:picLocks noChangeAspect="1" noChangeArrowheads="1"/>
          </p:cNvPicPr>
          <p:nvPr/>
        </p:nvPicPr>
        <p:blipFill>
          <a:blip r:embed="rId2"/>
          <a:srcRect/>
          <a:stretch>
            <a:fillRect/>
          </a:stretch>
        </p:blipFill>
        <p:spPr bwMode="auto">
          <a:xfrm>
            <a:off x="1214414" y="3952875"/>
            <a:ext cx="7010400" cy="29051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 </a:t>
            </a:r>
            <a:r>
              <a:rPr lang="de-DE" dirty="0" smtClean="0"/>
              <a:t>i</a:t>
            </a:r>
            <a:r>
              <a:rPr lang="de-DE" dirty="0" smtClean="0"/>
              <a:t>m Unterricht </a:t>
            </a:r>
            <a:endParaRPr lang="de-DE" dirty="0"/>
          </a:p>
        </p:txBody>
      </p:sp>
      <p:sp>
        <p:nvSpPr>
          <p:cNvPr id="3" name="Inhaltsplatzhalter 2"/>
          <p:cNvSpPr>
            <a:spLocks noGrp="1"/>
          </p:cNvSpPr>
          <p:nvPr>
            <p:ph idx="1"/>
          </p:nvPr>
        </p:nvSpPr>
        <p:spPr/>
        <p:txBody>
          <a:bodyPr>
            <a:normAutofit lnSpcReduction="10000"/>
          </a:bodyPr>
          <a:lstStyle/>
          <a:p>
            <a:r>
              <a:rPr lang="de-DE" dirty="0" smtClean="0"/>
              <a:t>Sprachbezogene </a:t>
            </a:r>
            <a:r>
              <a:rPr lang="de-DE" dirty="0" smtClean="0"/>
              <a:t>Kommunikation: z.B.:</a:t>
            </a:r>
          </a:p>
          <a:p>
            <a:r>
              <a:rPr lang="de-DE" dirty="0" smtClean="0"/>
              <a:t>Übungssätze zu Übungszwecken; Pattern drill,</a:t>
            </a:r>
          </a:p>
          <a:p>
            <a:r>
              <a:rPr lang="de-DE" dirty="0" smtClean="0"/>
              <a:t>Handeln </a:t>
            </a:r>
            <a:r>
              <a:rPr lang="de-DE" i="1" dirty="0" smtClean="0"/>
              <a:t>an </a:t>
            </a:r>
            <a:r>
              <a:rPr lang="de-DE" dirty="0" smtClean="0"/>
              <a:t>Sprache (vgl. Bolte 1993, S.10)</a:t>
            </a:r>
          </a:p>
          <a:p>
            <a:r>
              <a:rPr lang="de-DE" dirty="0" smtClean="0"/>
              <a:t> </a:t>
            </a:r>
            <a:r>
              <a:rPr lang="de-DE" dirty="0" smtClean="0"/>
              <a:t>Mitteilungsbezogene Kommunikation (</a:t>
            </a:r>
            <a:r>
              <a:rPr lang="de-DE" dirty="0" err="1" smtClean="0"/>
              <a:t>auch:inhaltsbezogene</a:t>
            </a:r>
            <a:r>
              <a:rPr lang="de-DE" dirty="0" smtClean="0"/>
              <a:t> </a:t>
            </a:r>
            <a:r>
              <a:rPr lang="de-DE" dirty="0" smtClean="0"/>
              <a:t>Kommunikation):</a:t>
            </a:r>
          </a:p>
          <a:p>
            <a:r>
              <a:rPr lang="de-DE" dirty="0" smtClean="0"/>
              <a:t>Sprachanwendung in realen bzw. der </a:t>
            </a:r>
            <a:r>
              <a:rPr lang="de-DE" dirty="0" err="1" smtClean="0"/>
              <a:t>Realitätangenäherten</a:t>
            </a:r>
            <a:r>
              <a:rPr lang="de-DE" dirty="0" smtClean="0"/>
              <a:t> </a:t>
            </a:r>
            <a:r>
              <a:rPr lang="de-DE" dirty="0" smtClean="0"/>
              <a:t>Situationen (Ziele: </a:t>
            </a:r>
            <a:r>
              <a:rPr lang="de-DE" dirty="0" smtClean="0"/>
              <a:t>Inhalte transportieren</a:t>
            </a:r>
            <a:r>
              <a:rPr lang="de-DE" dirty="0" smtClean="0"/>
              <a:t>, Meinung ausdrücken,</a:t>
            </a:r>
          </a:p>
          <a:p>
            <a:r>
              <a:rPr lang="de-DE" dirty="0" smtClean="0"/>
              <a:t>Reaktionen hervorrufen), Handeln </a:t>
            </a:r>
            <a:r>
              <a:rPr lang="de-DE" i="1" dirty="0" smtClean="0"/>
              <a:t>mit </a:t>
            </a:r>
            <a:r>
              <a:rPr lang="de-DE" dirty="0" smtClean="0"/>
              <a:t>Sprache</a:t>
            </a:r>
          </a:p>
          <a:p>
            <a:pPr>
              <a:buNone/>
            </a:pPr>
            <a:r>
              <a:rPr lang="de-DE" dirty="0" smtClean="0"/>
              <a:t>(vgl. Bolte 1993, S.10)</a:t>
            </a:r>
          </a:p>
          <a:p>
            <a:pPr>
              <a:buNone/>
            </a:pP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Formale Strukturübung </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vgl. Henning Bolte, 1993,S. 10ff</a:t>
            </a:r>
          </a:p>
          <a:p>
            <a:r>
              <a:rPr lang="de-DE" dirty="0" smtClean="0"/>
              <a:t> </a:t>
            </a:r>
            <a:r>
              <a:rPr lang="de-DE" dirty="0" smtClean="0"/>
              <a:t>Handeln an Sprache</a:t>
            </a:r>
          </a:p>
          <a:p>
            <a:r>
              <a:rPr lang="de-DE" dirty="0" smtClean="0"/>
              <a:t> </a:t>
            </a:r>
            <a:r>
              <a:rPr lang="de-DE" dirty="0" smtClean="0"/>
              <a:t>Beispiel: „Ich suche ein_ Campingplatz. Hier gibt es</a:t>
            </a:r>
          </a:p>
          <a:p>
            <a:pPr>
              <a:buNone/>
            </a:pPr>
            <a:r>
              <a:rPr lang="de-DE" dirty="0" smtClean="0"/>
              <a:t>kein_ Campingplatz. Ich suche ein_ Tasche. Hier </a:t>
            </a:r>
            <a:r>
              <a:rPr lang="de-DE" dirty="0" smtClean="0"/>
              <a:t>gibt es </a:t>
            </a:r>
            <a:r>
              <a:rPr lang="de-DE" dirty="0" smtClean="0"/>
              <a:t>kein_ Tasche.“</a:t>
            </a:r>
          </a:p>
          <a:p>
            <a:r>
              <a:rPr lang="de-DE" dirty="0" smtClean="0"/>
              <a:t>Was machen die </a:t>
            </a:r>
            <a:r>
              <a:rPr lang="de-DE" dirty="0" err="1" smtClean="0"/>
              <a:t>Lernenen</a:t>
            </a:r>
            <a:r>
              <a:rPr lang="de-DE" dirty="0" smtClean="0"/>
              <a:t> hier? Sie …</a:t>
            </a:r>
          </a:p>
          <a:p>
            <a:r>
              <a:rPr lang="de-DE" dirty="0" smtClean="0"/>
              <a:t> </a:t>
            </a:r>
            <a:r>
              <a:rPr lang="de-DE" dirty="0" smtClean="0"/>
              <a:t>analysieren</a:t>
            </a:r>
          </a:p>
          <a:p>
            <a:r>
              <a:rPr lang="de-DE" dirty="0" smtClean="0"/>
              <a:t> </a:t>
            </a:r>
            <a:r>
              <a:rPr lang="de-DE" dirty="0" smtClean="0"/>
              <a:t>Manipulieren vorgegebene Formen</a:t>
            </a:r>
          </a:p>
          <a:p>
            <a:r>
              <a:rPr lang="de-DE" dirty="0" smtClean="0"/>
              <a:t>•Können </a:t>
            </a:r>
            <a:r>
              <a:rPr lang="de-DE" dirty="0" smtClean="0"/>
              <a:t>Aufmerksamkeit ausschließlich auf </a:t>
            </a:r>
            <a:r>
              <a:rPr lang="de-DE" dirty="0" err="1" smtClean="0"/>
              <a:t>dievorgegebene</a:t>
            </a:r>
            <a:r>
              <a:rPr lang="de-DE" dirty="0" smtClean="0"/>
              <a:t> </a:t>
            </a:r>
            <a:r>
              <a:rPr lang="de-DE" dirty="0" smtClean="0"/>
              <a:t>Form konzentrieren</a:t>
            </a:r>
          </a:p>
          <a:p>
            <a:r>
              <a:rPr lang="de-DE" dirty="0" smtClean="0"/>
              <a:t> </a:t>
            </a:r>
            <a:r>
              <a:rPr lang="de-DE" dirty="0" smtClean="0"/>
              <a:t>Brauchen nicht auf den Inhalt achten</a:t>
            </a:r>
          </a:p>
          <a:p>
            <a:r>
              <a:rPr lang="de-DE" dirty="0" smtClean="0"/>
              <a:t>•Brauchen </a:t>
            </a:r>
            <a:r>
              <a:rPr lang="de-DE" dirty="0" smtClean="0"/>
              <a:t>keine kommunikativen Zwecke produzieren</a:t>
            </a:r>
          </a:p>
          <a:p>
            <a:endParaRPr lang="de-D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Reale Kommunikation </a:t>
            </a:r>
            <a:endParaRPr lang="de-DE" dirty="0"/>
          </a:p>
        </p:txBody>
      </p:sp>
      <p:sp>
        <p:nvSpPr>
          <p:cNvPr id="3" name="Inhaltsplatzhalter 2"/>
          <p:cNvSpPr>
            <a:spLocks noGrp="1"/>
          </p:cNvSpPr>
          <p:nvPr>
            <p:ph idx="1"/>
          </p:nvPr>
        </p:nvSpPr>
        <p:spPr/>
        <p:txBody>
          <a:bodyPr/>
          <a:lstStyle/>
          <a:p>
            <a:r>
              <a:rPr lang="de-DE" dirty="0" smtClean="0"/>
              <a:t> </a:t>
            </a:r>
            <a:r>
              <a:rPr lang="de-DE" dirty="0" smtClean="0"/>
              <a:t>Handeln mit Sprache</a:t>
            </a:r>
          </a:p>
          <a:p>
            <a:r>
              <a:rPr lang="de-DE" dirty="0" smtClean="0"/>
              <a:t>Viel komplexere Anforderungen, berücksichtigt</a:t>
            </a:r>
          </a:p>
          <a:p>
            <a:pPr>
              <a:buNone/>
            </a:pPr>
            <a:r>
              <a:rPr lang="de-DE" dirty="0" smtClean="0"/>
              <a:t>werden müssen:</a:t>
            </a:r>
          </a:p>
          <a:p>
            <a:r>
              <a:rPr lang="de-DE" dirty="0" smtClean="0"/>
              <a:t>– Inhalt</a:t>
            </a:r>
          </a:p>
          <a:p>
            <a:r>
              <a:rPr lang="de-DE" dirty="0" smtClean="0"/>
              <a:t>– Kommunikationssituation</a:t>
            </a:r>
          </a:p>
          <a:p>
            <a:r>
              <a:rPr lang="de-DE" dirty="0" smtClean="0"/>
              <a:t>– Wortschatz und Grammatik müssen</a:t>
            </a:r>
          </a:p>
          <a:p>
            <a:pPr>
              <a:buNone/>
            </a:pPr>
            <a:r>
              <a:rPr lang="de-DE" dirty="0" smtClean="0"/>
              <a:t>selbstständig kombiniert werden</a:t>
            </a:r>
          </a:p>
          <a:p>
            <a:r>
              <a:rPr lang="de-DE" dirty="0" smtClean="0"/>
              <a:t>– Aussprache, Intonation können ebenfalls die</a:t>
            </a:r>
          </a:p>
          <a:p>
            <a:pPr>
              <a:buNone/>
            </a:pPr>
            <a:r>
              <a:rPr lang="de-DE" dirty="0" smtClean="0"/>
              <a:t>Kommunikation beeinflussen</a:t>
            </a:r>
          </a:p>
          <a:p>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Grammatik und Kommunikation </a:t>
            </a:r>
            <a:endParaRPr lang="de-DE" dirty="0"/>
          </a:p>
        </p:txBody>
      </p:sp>
      <p:sp>
        <p:nvSpPr>
          <p:cNvPr id="3" name="Inhaltsplatzhalter 2"/>
          <p:cNvSpPr>
            <a:spLocks noGrp="1"/>
          </p:cNvSpPr>
          <p:nvPr>
            <p:ph idx="1"/>
          </p:nvPr>
        </p:nvSpPr>
        <p:spPr/>
        <p:txBody>
          <a:bodyPr>
            <a:normAutofit/>
          </a:bodyPr>
          <a:lstStyle/>
          <a:p>
            <a:r>
              <a:rPr lang="de-DE" dirty="0" smtClean="0"/>
              <a:t>Handeln </a:t>
            </a:r>
            <a:r>
              <a:rPr lang="de-DE" dirty="0" smtClean="0"/>
              <a:t>an Sprache führt nicht automatisch</a:t>
            </a:r>
          </a:p>
          <a:p>
            <a:pPr>
              <a:buNone/>
            </a:pPr>
            <a:r>
              <a:rPr lang="de-DE" dirty="0" smtClean="0"/>
              <a:t>zur Beherrschung der Formen </a:t>
            </a:r>
            <a:r>
              <a:rPr lang="de-DE" dirty="0" err="1" smtClean="0"/>
              <a:t>imkommunikativen</a:t>
            </a:r>
            <a:r>
              <a:rPr lang="de-DE" dirty="0" smtClean="0"/>
              <a:t> </a:t>
            </a:r>
            <a:r>
              <a:rPr lang="de-DE" dirty="0" smtClean="0"/>
              <a:t>Sprachgebrauch</a:t>
            </a:r>
          </a:p>
          <a:p>
            <a:r>
              <a:rPr lang="de-DE" dirty="0" smtClean="0"/>
              <a:t> </a:t>
            </a:r>
            <a:r>
              <a:rPr lang="de-DE" dirty="0" smtClean="0"/>
              <a:t>Und Kommunikation führt nicht </a:t>
            </a:r>
            <a:r>
              <a:rPr lang="de-DE" dirty="0" smtClean="0"/>
              <a:t>automatisch zu </a:t>
            </a:r>
            <a:r>
              <a:rPr lang="de-DE" dirty="0" smtClean="0"/>
              <a:t>Sprachbewusstheit </a:t>
            </a:r>
            <a:r>
              <a:rPr lang="de-DE" dirty="0" smtClean="0"/>
              <a:t>…=&gt;</a:t>
            </a:r>
            <a:endParaRPr lang="de-DE" dirty="0" smtClean="0"/>
          </a:p>
          <a:p>
            <a:r>
              <a:rPr lang="de-DE" dirty="0" smtClean="0"/>
              <a:t>Im Unterricht haben sowohl Handeln an Sprache</a:t>
            </a:r>
          </a:p>
          <a:p>
            <a:pPr>
              <a:buNone/>
            </a:pPr>
            <a:r>
              <a:rPr lang="de-DE" dirty="0" smtClean="0"/>
              <a:t>(Formfokussierung; </a:t>
            </a:r>
            <a:r>
              <a:rPr lang="de-DE" dirty="0" err="1" smtClean="0"/>
              <a:t>kognitivesRegelverstehen</a:t>
            </a:r>
            <a:r>
              <a:rPr lang="de-DE" dirty="0" smtClean="0"/>
              <a:t>) als auch Handeln mit </a:t>
            </a:r>
            <a:r>
              <a:rPr lang="de-DE" dirty="0" smtClean="0"/>
              <a:t>Sprache (Aufbau </a:t>
            </a:r>
            <a:r>
              <a:rPr lang="de-DE" dirty="0" smtClean="0"/>
              <a:t>kommunikativer Kompetenz) Platz	</a:t>
            </a:r>
          </a:p>
          <a:p>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Grammatik lernen und üben </a:t>
            </a:r>
            <a:endParaRPr lang="de-DE" dirty="0"/>
          </a:p>
        </p:txBody>
      </p:sp>
      <p:sp>
        <p:nvSpPr>
          <p:cNvPr id="3" name="Inhaltsplatzhalter 2"/>
          <p:cNvSpPr>
            <a:spLocks noGrp="1"/>
          </p:cNvSpPr>
          <p:nvPr>
            <p:ph idx="1"/>
          </p:nvPr>
        </p:nvSpPr>
        <p:spPr/>
        <p:txBody>
          <a:bodyPr/>
          <a:lstStyle/>
          <a:p>
            <a:r>
              <a:rPr lang="de-DE" dirty="0" smtClean="0"/>
              <a:t>Rezeption vor Produktion:</a:t>
            </a:r>
          </a:p>
          <a:p>
            <a:r>
              <a:rPr lang="de-DE" dirty="0" smtClean="0"/>
              <a:t> </a:t>
            </a:r>
            <a:r>
              <a:rPr lang="de-DE" dirty="0" smtClean="0"/>
              <a:t>Inhaltliches Verstehen des Inputs sichern</a:t>
            </a:r>
          </a:p>
          <a:p>
            <a:r>
              <a:rPr lang="de-DE" dirty="0" smtClean="0"/>
              <a:t>Formbezogene </a:t>
            </a:r>
            <a:r>
              <a:rPr lang="de-DE" dirty="0" smtClean="0"/>
              <a:t>Betrachtung (</a:t>
            </a:r>
            <a:r>
              <a:rPr lang="de-DE" dirty="0" err="1" smtClean="0"/>
              <a:t>Noticing;Regularitäten</a:t>
            </a:r>
            <a:r>
              <a:rPr lang="de-DE" dirty="0" smtClean="0"/>
              <a:t> </a:t>
            </a:r>
            <a:r>
              <a:rPr lang="de-DE" dirty="0" smtClean="0"/>
              <a:t>feststellen; ev. </a:t>
            </a:r>
            <a:r>
              <a:rPr lang="de-DE" dirty="0" smtClean="0"/>
              <a:t>Regeln besprechen</a:t>
            </a:r>
            <a:r>
              <a:rPr lang="de-DE" dirty="0" smtClean="0"/>
              <a:t>)</a:t>
            </a:r>
          </a:p>
          <a:p>
            <a:r>
              <a:rPr lang="de-DE" dirty="0" smtClean="0"/>
              <a:t>Anwendung</a:t>
            </a:r>
            <a:endParaRPr lang="de-DE" dirty="0" smtClean="0"/>
          </a:p>
          <a:p>
            <a:r>
              <a:rPr lang="de-DE" dirty="0" smtClean="0"/>
              <a:t> </a:t>
            </a:r>
            <a:r>
              <a:rPr lang="de-DE" dirty="0" smtClean="0"/>
              <a:t>Üben</a:t>
            </a:r>
          </a:p>
          <a:p>
            <a:r>
              <a:rPr lang="de-DE" dirty="0" smtClean="0"/>
              <a:t>Wiederholen</a:t>
            </a:r>
            <a:endParaRPr lang="de-DE" dirty="0" smtClean="0"/>
          </a:p>
          <a:p>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Kommunikative Grammatik </a:t>
            </a:r>
            <a:endParaRPr lang="de-DE" dirty="0"/>
          </a:p>
        </p:txBody>
      </p:sp>
      <p:sp>
        <p:nvSpPr>
          <p:cNvPr id="3" name="Inhaltsplatzhalter 2"/>
          <p:cNvSpPr>
            <a:spLocks noGrp="1"/>
          </p:cNvSpPr>
          <p:nvPr>
            <p:ph idx="1"/>
          </p:nvPr>
        </p:nvSpPr>
        <p:spPr/>
        <p:txBody>
          <a:bodyPr/>
          <a:lstStyle/>
          <a:p>
            <a:r>
              <a:rPr lang="de-DE" dirty="0" smtClean="0"/>
              <a:t>Vorschlag</a:t>
            </a:r>
            <a:r>
              <a:rPr lang="de-DE" dirty="0" smtClean="0"/>
              <a:t>: Schrittweise Integration von</a:t>
            </a:r>
          </a:p>
          <a:p>
            <a:pPr>
              <a:buNone/>
            </a:pPr>
            <a:r>
              <a:rPr lang="de-DE" dirty="0" smtClean="0"/>
              <a:t>Grammatik-Aufgaben in kommunikative</a:t>
            </a:r>
          </a:p>
          <a:p>
            <a:pPr>
              <a:buNone/>
            </a:pPr>
            <a:r>
              <a:rPr lang="de-DE" dirty="0" smtClean="0"/>
              <a:t>Handlungsrahmen (vgl. Bolte 1993, S. 11ff)</a:t>
            </a:r>
          </a:p>
          <a:p>
            <a:pPr>
              <a:buNone/>
            </a:pPr>
            <a:r>
              <a:rPr lang="de-DE" dirty="0" smtClean="0"/>
              <a:t>– Brücke schlagen zwischen </a:t>
            </a:r>
            <a:r>
              <a:rPr lang="de-DE" dirty="0" smtClean="0"/>
              <a:t>formbezogenen und </a:t>
            </a:r>
            <a:r>
              <a:rPr lang="de-DE" dirty="0" smtClean="0"/>
              <a:t>funktionsbezogenen Übungen</a:t>
            </a:r>
          </a:p>
          <a:p>
            <a:pPr>
              <a:buNone/>
            </a:pPr>
            <a:r>
              <a:rPr lang="de-DE" dirty="0" smtClean="0"/>
              <a:t>– Teilkomponenten schrittweise integrieren</a:t>
            </a:r>
          </a:p>
          <a:p>
            <a:pPr>
              <a:buNone/>
            </a:pPr>
            <a:r>
              <a:rPr lang="de-DE" dirty="0" smtClean="0"/>
              <a:t>=&gt; Kommunikative Übungen mit abgestuften</a:t>
            </a:r>
          </a:p>
          <a:p>
            <a:pPr>
              <a:buNone/>
            </a:pPr>
            <a:r>
              <a:rPr lang="de-DE" dirty="0" smtClean="0"/>
              <a:t>Komplexitäts- und Schwierigkeitsgraden</a:t>
            </a:r>
          </a:p>
          <a:p>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Grammatikarbeit mit authentischen Texten </a:t>
            </a:r>
            <a:endParaRPr lang="de-DE" dirty="0"/>
          </a:p>
        </p:txBody>
      </p:sp>
      <p:sp>
        <p:nvSpPr>
          <p:cNvPr id="3" name="Inhaltsplatzhalter 2"/>
          <p:cNvSpPr>
            <a:spLocks noGrp="1"/>
          </p:cNvSpPr>
          <p:nvPr>
            <p:ph idx="1"/>
          </p:nvPr>
        </p:nvSpPr>
        <p:spPr/>
        <p:txBody>
          <a:bodyPr/>
          <a:lstStyle/>
          <a:p>
            <a:r>
              <a:rPr lang="de-DE" dirty="0" smtClean="0"/>
              <a:t>(</a:t>
            </a:r>
            <a:r>
              <a:rPr lang="de-DE" dirty="0" smtClean="0"/>
              <a:t>Er)kennen Sie den folgenden Text?</a:t>
            </a:r>
          </a:p>
          <a:p>
            <a:r>
              <a:rPr lang="de-DE" dirty="0" smtClean="0"/>
              <a:t>Überlegen </a:t>
            </a:r>
            <a:r>
              <a:rPr lang="de-DE" dirty="0" smtClean="0"/>
              <a:t>Sie:</a:t>
            </a:r>
          </a:p>
          <a:p>
            <a:pPr>
              <a:buNone/>
            </a:pPr>
            <a:r>
              <a:rPr lang="de-DE" dirty="0" smtClean="0"/>
              <a:t>– Wofür würde er sich </a:t>
            </a:r>
            <a:r>
              <a:rPr lang="de-DE" dirty="0" smtClean="0"/>
              <a:t>im Grammatikunterricht </a:t>
            </a:r>
            <a:r>
              <a:rPr lang="de-DE" dirty="0" smtClean="0"/>
              <a:t>eignen?</a:t>
            </a:r>
          </a:p>
          <a:p>
            <a:pPr>
              <a:buNone/>
            </a:pPr>
            <a:r>
              <a:rPr lang="de-DE" dirty="0" smtClean="0"/>
              <a:t>– Welche Auswirkungen haben die </a:t>
            </a:r>
            <a:r>
              <a:rPr lang="de-DE" dirty="0" smtClean="0"/>
              <a:t>zentralen grammatischen </a:t>
            </a:r>
            <a:r>
              <a:rPr lang="de-DE" dirty="0" smtClean="0"/>
              <a:t>Formen auf </a:t>
            </a:r>
            <a:r>
              <a:rPr lang="de-DE" dirty="0" err="1" smtClean="0"/>
              <a:t>dieAussagekraft</a:t>
            </a:r>
            <a:r>
              <a:rPr lang="de-DE" dirty="0" smtClean="0"/>
              <a:t> </a:t>
            </a:r>
            <a:r>
              <a:rPr lang="de-DE" dirty="0" smtClean="0"/>
              <a:t>des Textes?</a:t>
            </a:r>
          </a:p>
          <a:p>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Heutige Einheit </a:t>
            </a:r>
            <a:endParaRPr lang="de-DE" dirty="0"/>
          </a:p>
        </p:txBody>
      </p:sp>
      <p:sp>
        <p:nvSpPr>
          <p:cNvPr id="3" name="Inhaltsplatzhalter 2"/>
          <p:cNvSpPr>
            <a:spLocks noGrp="1"/>
          </p:cNvSpPr>
          <p:nvPr>
            <p:ph idx="1"/>
          </p:nvPr>
        </p:nvSpPr>
        <p:spPr/>
        <p:txBody>
          <a:bodyPr/>
          <a:lstStyle/>
          <a:p>
            <a:pPr>
              <a:buFont typeface="Wingdings" pitchFamily="2" charset="2"/>
              <a:buChar char="v"/>
            </a:pPr>
            <a:r>
              <a:rPr lang="de-DE" dirty="0" smtClean="0"/>
              <a:t>Kurze Verbesserung/Besprechung </a:t>
            </a:r>
            <a:r>
              <a:rPr lang="de-DE" dirty="0" smtClean="0"/>
              <a:t>der Hausaufgabe </a:t>
            </a:r>
          </a:p>
          <a:p>
            <a:pPr>
              <a:buFont typeface="Wingdings" pitchFamily="2" charset="2"/>
              <a:buChar char="v"/>
            </a:pPr>
            <a:r>
              <a:rPr lang="de-DE" dirty="0" smtClean="0"/>
              <a:t>Wiederholung </a:t>
            </a:r>
            <a:r>
              <a:rPr lang="de-DE" dirty="0" smtClean="0"/>
              <a:t>(</a:t>
            </a:r>
            <a:r>
              <a:rPr lang="de-DE" dirty="0" err="1" smtClean="0"/>
              <a:t>Literarurdidaktik</a:t>
            </a:r>
            <a:r>
              <a:rPr lang="de-DE" dirty="0" smtClean="0"/>
              <a:t>)</a:t>
            </a:r>
            <a:endParaRPr lang="de-DE" dirty="0" smtClean="0"/>
          </a:p>
          <a:p>
            <a:pPr>
              <a:buFont typeface="Wingdings" pitchFamily="2" charset="2"/>
              <a:buChar char="v"/>
            </a:pPr>
            <a:r>
              <a:rPr lang="de-DE" dirty="0" smtClean="0"/>
              <a:t>Hören + 2 Wünsche </a:t>
            </a:r>
            <a:endParaRPr lang="de-DE" dirty="0" smtClean="0"/>
          </a:p>
          <a:p>
            <a:pPr>
              <a:buFont typeface="Wingdings" pitchFamily="2" charset="2"/>
              <a:buChar char="v"/>
            </a:pPr>
            <a:r>
              <a:rPr lang="de-DE" dirty="0" err="1" smtClean="0"/>
              <a:t>BesprechenAbschlussmodalitäten</a:t>
            </a:r>
            <a:endParaRPr lang="de-DE" dirty="0" smtClean="0"/>
          </a:p>
          <a:p>
            <a:pPr>
              <a:buFont typeface="Wingdings" pitchFamily="2" charset="2"/>
              <a:buChar char="v"/>
            </a:pPr>
            <a:endParaRPr lang="de-DE" dirty="0" smtClean="0"/>
          </a:p>
          <a:p>
            <a:pPr>
              <a:buFont typeface="Wingdings" pitchFamily="2" charset="2"/>
              <a:buChar char="v"/>
            </a:pPr>
            <a:endParaRPr lang="de-DE" dirty="0"/>
          </a:p>
        </p:txBody>
      </p:sp>
      <p:pic>
        <p:nvPicPr>
          <p:cNvPr id="49154" name="Picture 2" descr="Bildergebnis für roter Faden"/>
          <p:cNvPicPr>
            <a:picLocks noChangeAspect="1" noChangeArrowheads="1"/>
          </p:cNvPicPr>
          <p:nvPr/>
        </p:nvPicPr>
        <p:blipFill>
          <a:blip r:embed="rId2"/>
          <a:srcRect/>
          <a:stretch>
            <a:fillRect/>
          </a:stretch>
        </p:blipFill>
        <p:spPr bwMode="auto">
          <a:xfrm>
            <a:off x="6281028" y="285728"/>
            <a:ext cx="2862972" cy="150019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normAutofit/>
          </a:bodyPr>
          <a:lstStyle/>
          <a:p>
            <a:r>
              <a:rPr lang="de-DE" dirty="0" smtClean="0"/>
              <a:t>Am liebsten wär ich bei Meiers der </a:t>
            </a:r>
            <a:r>
              <a:rPr lang="de-DE" dirty="0" err="1" smtClean="0"/>
              <a:t>Goldfisch.Dann</a:t>
            </a:r>
            <a:r>
              <a:rPr lang="de-DE" dirty="0" smtClean="0"/>
              <a:t> </a:t>
            </a:r>
            <a:r>
              <a:rPr lang="de-DE" dirty="0" smtClean="0"/>
              <a:t>hätt ich gar keinen </a:t>
            </a:r>
            <a:r>
              <a:rPr lang="de-DE" dirty="0" err="1" smtClean="0"/>
              <a:t>Namen.Ich</a:t>
            </a:r>
            <a:r>
              <a:rPr lang="de-DE" dirty="0" smtClean="0"/>
              <a:t> </a:t>
            </a:r>
            <a:r>
              <a:rPr lang="de-DE" dirty="0" smtClean="0"/>
              <a:t>läge still und golden im </a:t>
            </a:r>
            <a:r>
              <a:rPr lang="de-DE" dirty="0" err="1" smtClean="0"/>
              <a:t>Wasser,in</a:t>
            </a:r>
            <a:r>
              <a:rPr lang="de-DE" dirty="0" smtClean="0"/>
              <a:t> </a:t>
            </a:r>
            <a:r>
              <a:rPr lang="de-DE" dirty="0" smtClean="0"/>
              <a:t>friedlicher </a:t>
            </a:r>
            <a:r>
              <a:rPr lang="de-DE" dirty="0" err="1" smtClean="0"/>
              <a:t>Ruh,und</a:t>
            </a:r>
            <a:r>
              <a:rPr lang="de-DE" dirty="0" smtClean="0"/>
              <a:t> </a:t>
            </a:r>
            <a:r>
              <a:rPr lang="de-DE" dirty="0" smtClean="0"/>
              <a:t>schaute durchs </a:t>
            </a:r>
            <a:r>
              <a:rPr lang="de-DE" dirty="0" err="1" smtClean="0"/>
              <a:t>Glasden</a:t>
            </a:r>
            <a:r>
              <a:rPr lang="de-DE" dirty="0" smtClean="0"/>
              <a:t> </a:t>
            </a:r>
            <a:r>
              <a:rPr lang="de-DE" dirty="0" smtClean="0"/>
              <a:t>Meiers beim Leben zu.</a:t>
            </a:r>
          </a:p>
          <a:p>
            <a:pPr>
              <a:buNone/>
            </a:pPr>
            <a:r>
              <a:rPr lang="de-DE" dirty="0" smtClean="0"/>
              <a:t>Die Meiers kämen manchmal und klopften zum Spaß</a:t>
            </a:r>
          </a:p>
          <a:p>
            <a:pPr>
              <a:buNone/>
            </a:pPr>
            <a:r>
              <a:rPr lang="de-DE" dirty="0" smtClean="0"/>
              <a:t>mit ihren Fingern an mein </a:t>
            </a:r>
            <a:r>
              <a:rPr lang="de-DE" dirty="0" smtClean="0"/>
              <a:t>Wasserglas. Sie </a:t>
            </a:r>
            <a:r>
              <a:rPr lang="de-DE" dirty="0" smtClean="0"/>
              <a:t>reden mit </a:t>
            </a:r>
            <a:r>
              <a:rPr lang="de-DE" dirty="0" smtClean="0"/>
              <a:t>mir, doch </a:t>
            </a:r>
            <a:r>
              <a:rPr lang="de-DE" dirty="0" smtClean="0"/>
              <a:t>ich kann sie nicht </a:t>
            </a:r>
            <a:r>
              <a:rPr lang="de-DE" dirty="0" err="1" smtClean="0"/>
              <a:t>verstehn</a:t>
            </a:r>
            <a:r>
              <a:rPr lang="de-DE" dirty="0" smtClean="0"/>
              <a:t>, denn </a:t>
            </a:r>
            <a:r>
              <a:rPr lang="de-DE" dirty="0" smtClean="0"/>
              <a:t>durch das Wasser dringt kein Laut zu </a:t>
            </a:r>
            <a:r>
              <a:rPr lang="de-DE" dirty="0" smtClean="0"/>
              <a:t>mir. Dann </a:t>
            </a:r>
            <a:r>
              <a:rPr lang="de-DE" dirty="0" smtClean="0"/>
              <a:t>lächle ich mit meinem Fischmaul den Meiers zu.</a:t>
            </a:r>
          </a:p>
          <a:p>
            <a:pPr>
              <a:buNone/>
            </a:pPr>
            <a:r>
              <a:rPr lang="de-DE" dirty="0" smtClean="0"/>
              <a:t>Doch meine Fischaugen schauen traurig auf den kleinen</a:t>
            </a:r>
          </a:p>
          <a:p>
            <a:pPr>
              <a:buNone/>
            </a:pPr>
            <a:r>
              <a:rPr lang="de-DE" dirty="0" smtClean="0"/>
              <a:t>Meier– </a:t>
            </a:r>
            <a:r>
              <a:rPr lang="de-DE" dirty="0" smtClean="0"/>
              <a:t>und der bin ich –, und ich denke:</a:t>
            </a:r>
          </a:p>
          <a:p>
            <a:pPr>
              <a:buNone/>
            </a:pPr>
            <a:r>
              <a:rPr lang="de-DE" dirty="0" smtClean="0"/>
              <a:t>Armer Kurt</a:t>
            </a:r>
          </a:p>
          <a:p>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r>
              <a:rPr lang="de-DE" dirty="0" smtClean="0"/>
              <a:t>Christine </a:t>
            </a:r>
            <a:r>
              <a:rPr lang="de-DE" dirty="0" err="1" smtClean="0"/>
              <a:t>Nöstlinger</a:t>
            </a:r>
            <a:r>
              <a:rPr lang="de-DE" dirty="0" smtClean="0"/>
              <a:t>: Armer Kurt!</a:t>
            </a:r>
          </a:p>
          <a:p>
            <a:r>
              <a:rPr lang="de-DE" dirty="0" smtClean="0"/>
              <a:t> </a:t>
            </a:r>
            <a:r>
              <a:rPr lang="de-DE" dirty="0" err="1" smtClean="0"/>
              <a:t>Konj</a:t>
            </a:r>
            <a:r>
              <a:rPr lang="de-DE" dirty="0" smtClean="0"/>
              <a:t>. II; Irreales ausdrücken</a:t>
            </a:r>
          </a:p>
          <a:p>
            <a:r>
              <a:rPr lang="de-DE" dirty="0" smtClean="0"/>
              <a:t> </a:t>
            </a:r>
            <a:r>
              <a:rPr lang="de-DE" dirty="0" smtClean="0"/>
              <a:t>Wünschen, träumen</a:t>
            </a:r>
          </a:p>
          <a:p>
            <a:r>
              <a:rPr lang="de-DE" dirty="0" smtClean="0"/>
              <a:t> </a:t>
            </a:r>
            <a:r>
              <a:rPr lang="de-DE" dirty="0" smtClean="0"/>
              <a:t>Von der Wirklichkeit losgelöster </a:t>
            </a:r>
            <a:r>
              <a:rPr lang="de-DE" dirty="0" err="1" smtClean="0"/>
              <a:t>Traum:Konj</a:t>
            </a:r>
            <a:r>
              <a:rPr lang="de-DE" dirty="0" smtClean="0"/>
              <a:t>. II</a:t>
            </a:r>
          </a:p>
          <a:p>
            <a:r>
              <a:rPr lang="de-DE" dirty="0" smtClean="0"/>
              <a:t>  </a:t>
            </a:r>
            <a:r>
              <a:rPr lang="de-DE" dirty="0" smtClean="0"/>
              <a:t>Übergang zum Indikativ: die </a:t>
            </a:r>
            <a:r>
              <a:rPr lang="de-DE" dirty="0" smtClean="0"/>
              <a:t>Wirklichkeit drängt </a:t>
            </a:r>
            <a:r>
              <a:rPr lang="de-DE" dirty="0" smtClean="0"/>
              <a:t>sich in die Träume</a:t>
            </a:r>
          </a:p>
          <a:p>
            <a:r>
              <a:rPr lang="de-DE" dirty="0" smtClean="0"/>
              <a:t>Und </a:t>
            </a:r>
            <a:r>
              <a:rPr lang="de-DE" dirty="0" smtClean="0"/>
              <a:t>am Schluss ist ausgeträumt </a:t>
            </a:r>
            <a:r>
              <a:rPr lang="de-DE" dirty="0" smtClean="0"/>
              <a:t>…</a:t>
            </a:r>
            <a:r>
              <a:rPr lang="de-DE" dirty="0" smtClean="0"/>
              <a:t> </a:t>
            </a:r>
          </a:p>
          <a:p>
            <a:r>
              <a:rPr lang="de-DE" dirty="0" smtClean="0"/>
              <a:t>Vgl. </a:t>
            </a:r>
            <a:r>
              <a:rPr lang="de-DE" dirty="0" err="1" smtClean="0"/>
              <a:t>Rug</a:t>
            </a:r>
            <a:r>
              <a:rPr lang="de-DE" dirty="0" smtClean="0"/>
              <a:t>/</a:t>
            </a:r>
            <a:r>
              <a:rPr lang="de-DE" dirty="0" err="1" smtClean="0"/>
              <a:t>Tomaszewski</a:t>
            </a:r>
            <a:r>
              <a:rPr lang="de-DE" dirty="0" smtClean="0"/>
              <a:t> 1993, S. 40</a:t>
            </a:r>
          </a:p>
          <a:p>
            <a:pPr>
              <a:buNone/>
            </a:pP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lstStyle/>
          <a:p>
            <a:r>
              <a:rPr lang="de-DE" dirty="0" err="1" smtClean="0"/>
              <a:t>Rug</a:t>
            </a:r>
            <a:r>
              <a:rPr lang="de-DE" dirty="0" smtClean="0"/>
              <a:t>/</a:t>
            </a:r>
            <a:r>
              <a:rPr lang="de-DE" dirty="0" err="1" smtClean="0"/>
              <a:t>Tomaszewski</a:t>
            </a:r>
            <a:r>
              <a:rPr lang="de-DE" dirty="0" smtClean="0"/>
              <a:t> (1993a, S.41) plädieren für</a:t>
            </a:r>
          </a:p>
          <a:p>
            <a:pPr>
              <a:buNone/>
            </a:pPr>
            <a:r>
              <a:rPr lang="de-DE" dirty="0" smtClean="0"/>
              <a:t>ein funktionales Verstehen von Grammatik:</a:t>
            </a:r>
          </a:p>
          <a:p>
            <a:r>
              <a:rPr lang="de-DE" dirty="0" smtClean="0"/>
              <a:t>„K(</a:t>
            </a:r>
            <a:r>
              <a:rPr lang="de-DE" dirty="0" err="1" smtClean="0"/>
              <a:t>onjunktiv</a:t>
            </a:r>
            <a:r>
              <a:rPr lang="de-DE" dirty="0" smtClean="0"/>
              <a:t>)II bedeutet nichts, vielmehr kann</a:t>
            </a:r>
          </a:p>
          <a:p>
            <a:pPr>
              <a:buNone/>
            </a:pPr>
            <a:r>
              <a:rPr lang="de-DE" dirty="0" smtClean="0"/>
              <a:t>man mit KII Vielfältiges ausdrücken:</a:t>
            </a:r>
          </a:p>
          <a:p>
            <a:r>
              <a:rPr lang="de-DE" dirty="0" smtClean="0"/>
              <a:t>Höflichkeit, Abwägung, Hypothese, Wunsch,</a:t>
            </a:r>
          </a:p>
          <a:p>
            <a:r>
              <a:rPr lang="de-DE" dirty="0" smtClean="0"/>
              <a:t>Traum, Irrealität, Redewiedergabe.“</a:t>
            </a:r>
          </a:p>
          <a:p>
            <a:r>
              <a:rPr lang="de-DE" dirty="0" smtClean="0"/>
              <a:t>Wichtig ist deshalb der Kontext- und</a:t>
            </a:r>
          </a:p>
          <a:p>
            <a:r>
              <a:rPr lang="de-DE" dirty="0" smtClean="0"/>
              <a:t>Situationsbezug.</a:t>
            </a:r>
          </a:p>
          <a:p>
            <a:r>
              <a:rPr lang="de-DE" dirty="0" smtClean="0"/>
              <a:t>(Zur Veranschaulichung: Beispiel Aktiv/Passiv)</a:t>
            </a:r>
          </a:p>
          <a:p>
            <a:pPr>
              <a:buNone/>
            </a:pPr>
            <a:r>
              <a:rPr lang="de-DE" dirty="0" smtClean="0"/>
              <a:t>Vgl. 1. Auflage von „Grammatik mit Sinn und</a:t>
            </a:r>
          </a:p>
          <a:p>
            <a:pPr>
              <a:buNone/>
            </a:pPr>
            <a:r>
              <a:rPr lang="de-DE" dirty="0" smtClean="0"/>
              <a:t>Verstand“ (</a:t>
            </a:r>
            <a:r>
              <a:rPr lang="de-DE" dirty="0" err="1" smtClean="0"/>
              <a:t>Rug</a:t>
            </a:r>
            <a:r>
              <a:rPr lang="de-DE" dirty="0" smtClean="0"/>
              <a:t>/</a:t>
            </a:r>
            <a:r>
              <a:rPr lang="de-DE" dirty="0" err="1" smtClean="0"/>
              <a:t>Tomaszewski</a:t>
            </a:r>
            <a:r>
              <a:rPr lang="de-DE" dirty="0" smtClean="0"/>
              <a:t> 1993b)</a:t>
            </a:r>
          </a:p>
          <a:p>
            <a:pPr>
              <a:buNone/>
            </a:pPr>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Kommunikativer Situationsbezug </a:t>
            </a:r>
            <a:endParaRPr lang="de-DE" dirty="0"/>
          </a:p>
        </p:txBody>
      </p:sp>
      <p:sp>
        <p:nvSpPr>
          <p:cNvPr id="3" name="Inhaltsplatzhalter 2"/>
          <p:cNvSpPr>
            <a:spLocks noGrp="1"/>
          </p:cNvSpPr>
          <p:nvPr>
            <p:ph idx="1"/>
          </p:nvPr>
        </p:nvSpPr>
        <p:spPr/>
        <p:txBody>
          <a:bodyPr>
            <a:normAutofit/>
          </a:bodyPr>
          <a:lstStyle/>
          <a:p>
            <a:r>
              <a:rPr lang="de-DE" dirty="0" smtClean="0"/>
              <a:t>•Grammatikübung </a:t>
            </a:r>
            <a:r>
              <a:rPr lang="de-DE" dirty="0" smtClean="0"/>
              <a:t>zu </a:t>
            </a:r>
            <a:r>
              <a:rPr lang="de-DE" dirty="0" smtClean="0"/>
              <a:t>Aktiv/Passiv</a:t>
            </a:r>
            <a:r>
              <a:rPr lang="de-DE" dirty="0" smtClean="0"/>
              <a:t> </a:t>
            </a:r>
          </a:p>
          <a:p>
            <a:pPr>
              <a:buNone/>
            </a:pPr>
            <a:r>
              <a:rPr lang="de-DE" dirty="0" smtClean="0"/>
              <a:t>(Vgl</a:t>
            </a:r>
            <a:r>
              <a:rPr lang="de-DE" dirty="0" smtClean="0"/>
              <a:t>. </a:t>
            </a:r>
            <a:r>
              <a:rPr lang="de-DE" dirty="0" err="1" smtClean="0"/>
              <a:t>Rug</a:t>
            </a:r>
            <a:r>
              <a:rPr lang="de-DE" dirty="0" smtClean="0"/>
              <a:t>/</a:t>
            </a:r>
            <a:r>
              <a:rPr lang="de-DE" dirty="0" err="1" smtClean="0"/>
              <a:t>Tomaszewski</a:t>
            </a:r>
            <a:r>
              <a:rPr lang="de-DE" dirty="0" smtClean="0"/>
              <a:t> 1993, S. </a:t>
            </a:r>
            <a:r>
              <a:rPr lang="de-DE" dirty="0" smtClean="0"/>
              <a:t>40)</a:t>
            </a:r>
            <a:endParaRPr lang="de-DE" dirty="0" smtClean="0"/>
          </a:p>
          <a:p>
            <a:r>
              <a:rPr lang="de-DE" dirty="0" smtClean="0"/>
              <a:t> </a:t>
            </a:r>
            <a:r>
              <a:rPr lang="de-DE" dirty="0" smtClean="0"/>
              <a:t>Anweisung: </a:t>
            </a:r>
            <a:r>
              <a:rPr lang="de-DE" i="1" dirty="0" smtClean="0"/>
              <a:t>Vergleichen Sie die Sätze in den</a:t>
            </a:r>
            <a:endParaRPr lang="de-DE" dirty="0" smtClean="0"/>
          </a:p>
          <a:p>
            <a:pPr>
              <a:buNone/>
            </a:pPr>
            <a:r>
              <a:rPr lang="de-DE" i="1" dirty="0" smtClean="0"/>
              <a:t>Gruppen; diskutieren Sie, welche Sätze in</a:t>
            </a:r>
            <a:endParaRPr lang="de-DE" dirty="0" smtClean="0"/>
          </a:p>
          <a:p>
            <a:pPr>
              <a:buNone/>
            </a:pPr>
            <a:r>
              <a:rPr lang="de-DE" i="1" dirty="0" smtClean="0"/>
              <a:t>welchen Situationen angemessen sind, welche</a:t>
            </a:r>
            <a:endParaRPr lang="de-DE" dirty="0" smtClean="0"/>
          </a:p>
          <a:p>
            <a:pPr>
              <a:buNone/>
            </a:pPr>
            <a:r>
              <a:rPr lang="de-DE" i="1" dirty="0" smtClean="0"/>
              <a:t>Sätze eine komische Wirkung haben oder</a:t>
            </a:r>
            <a:endParaRPr lang="de-DE" dirty="0" smtClean="0"/>
          </a:p>
          <a:p>
            <a:pPr>
              <a:buNone/>
            </a:pPr>
            <a:r>
              <a:rPr lang="de-DE" i="1" dirty="0" smtClean="0"/>
              <a:t>unwahrscheinlich sind. Geben Sie Gründe </a:t>
            </a:r>
            <a:r>
              <a:rPr lang="de-DE" i="1" dirty="0" smtClean="0"/>
              <a:t>an,</a:t>
            </a:r>
            <a:r>
              <a:rPr lang="de-DE" dirty="0" smtClean="0"/>
              <a:t> </a:t>
            </a:r>
            <a:r>
              <a:rPr lang="de-DE" i="1" dirty="0" smtClean="0"/>
              <a:t>warum </a:t>
            </a:r>
            <a:r>
              <a:rPr lang="de-DE" i="1" dirty="0" smtClean="0"/>
              <a:t>das so ist</a:t>
            </a:r>
            <a:r>
              <a:rPr lang="de-DE" dirty="0" smtClean="0"/>
              <a:t>.</a:t>
            </a:r>
          </a:p>
          <a:p>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85794"/>
            <a:ext cx="8229600" cy="5538806"/>
          </a:xfrm>
        </p:spPr>
        <p:txBody>
          <a:bodyPr/>
          <a:lstStyle/>
          <a:p>
            <a:r>
              <a:rPr lang="de-DE" dirty="0" err="1" smtClean="0"/>
              <a:t>Kain</a:t>
            </a:r>
            <a:r>
              <a:rPr lang="de-DE" dirty="0" smtClean="0"/>
              <a:t> zu Gott</a:t>
            </a:r>
          </a:p>
          <a:p>
            <a:r>
              <a:rPr lang="de-DE" dirty="0" smtClean="0"/>
              <a:t> </a:t>
            </a:r>
            <a:r>
              <a:rPr lang="de-DE" dirty="0" smtClean="0"/>
              <a:t>Tut mir leid, Gott, ich habe heute den Abel</a:t>
            </a:r>
          </a:p>
          <a:p>
            <a:pPr>
              <a:buNone/>
            </a:pPr>
            <a:r>
              <a:rPr lang="de-DE" dirty="0" smtClean="0"/>
              <a:t>erschlagen.</a:t>
            </a:r>
          </a:p>
          <a:p>
            <a:r>
              <a:rPr lang="de-DE" dirty="0" smtClean="0"/>
              <a:t> </a:t>
            </a:r>
            <a:r>
              <a:rPr lang="de-DE" dirty="0" smtClean="0"/>
              <a:t>Tut mir leid, Gott, Abel ist heute von mir</a:t>
            </a:r>
          </a:p>
          <a:p>
            <a:pPr>
              <a:buNone/>
            </a:pPr>
            <a:r>
              <a:rPr lang="de-DE" dirty="0" smtClean="0"/>
              <a:t>erschlagen worden.</a:t>
            </a:r>
          </a:p>
          <a:p>
            <a:r>
              <a:rPr lang="de-DE" dirty="0" smtClean="0"/>
              <a:t>Tut </a:t>
            </a:r>
            <a:r>
              <a:rPr lang="de-DE" dirty="0" smtClean="0"/>
              <a:t>mir leid, Gott</a:t>
            </a:r>
            <a:r>
              <a:rPr lang="de-DE" dirty="0" smtClean="0"/>
              <a:t>,</a:t>
            </a:r>
          </a:p>
          <a:p>
            <a:pPr>
              <a:buNone/>
            </a:pPr>
            <a:r>
              <a:rPr lang="de-DE" dirty="0" smtClean="0"/>
              <a:t> </a:t>
            </a:r>
            <a:r>
              <a:rPr lang="de-DE" dirty="0" smtClean="0"/>
              <a:t>Abel ist heute </a:t>
            </a:r>
            <a:r>
              <a:rPr lang="de-DE" dirty="0" smtClean="0"/>
              <a:t>erschlagen worden</a:t>
            </a:r>
            <a:r>
              <a:rPr lang="de-DE" dirty="0" smtClean="0"/>
              <a:t>.</a:t>
            </a:r>
          </a:p>
          <a:p>
            <a:r>
              <a:rPr lang="de-DE" dirty="0" smtClean="0"/>
              <a:t>Abel </a:t>
            </a:r>
            <a:r>
              <a:rPr lang="de-DE" dirty="0" smtClean="0"/>
              <a:t>ist heute morgen gestorben</a:t>
            </a:r>
            <a:endParaRPr lang="de-DE" dirty="0"/>
          </a:p>
        </p:txBody>
      </p:sp>
      <p:pic>
        <p:nvPicPr>
          <p:cNvPr id="63490" name="Picture 2" descr="Bildergebnis für Kain und Abel"/>
          <p:cNvPicPr>
            <a:picLocks noChangeAspect="1" noChangeArrowheads="1"/>
          </p:cNvPicPr>
          <p:nvPr/>
        </p:nvPicPr>
        <p:blipFill>
          <a:blip r:embed="rId2"/>
          <a:srcRect/>
          <a:stretch>
            <a:fillRect/>
          </a:stretch>
        </p:blipFill>
        <p:spPr bwMode="auto">
          <a:xfrm>
            <a:off x="6200775" y="2619374"/>
            <a:ext cx="2943225" cy="423862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71480"/>
            <a:ext cx="8229600" cy="5753120"/>
          </a:xfrm>
        </p:spPr>
        <p:txBody>
          <a:bodyPr/>
          <a:lstStyle/>
          <a:p>
            <a:pPr>
              <a:buNone/>
            </a:pPr>
            <a:r>
              <a:rPr lang="de-DE" b="1" dirty="0" smtClean="0"/>
              <a:t>Das allzeit nützliche Passiv</a:t>
            </a:r>
          </a:p>
          <a:p>
            <a:pPr>
              <a:buNone/>
            </a:pPr>
            <a:r>
              <a:rPr lang="de-DE" dirty="0" smtClean="0"/>
              <a:t>„Wissen Sie, ob </a:t>
            </a:r>
            <a:r>
              <a:rPr lang="de-DE" dirty="0" err="1" smtClean="0"/>
              <a:t>Signor</a:t>
            </a:r>
            <a:r>
              <a:rPr lang="de-DE" dirty="0" smtClean="0"/>
              <a:t> La Capra jetzt in dem Palazzo</a:t>
            </a:r>
          </a:p>
          <a:p>
            <a:pPr>
              <a:buNone/>
            </a:pPr>
            <a:r>
              <a:rPr lang="de-DE" dirty="0" smtClean="0"/>
              <a:t>wohnt</a:t>
            </a:r>
            <a:r>
              <a:rPr lang="de-DE" dirty="0" smtClean="0"/>
              <a:t>?“ „</a:t>
            </a:r>
            <a:r>
              <a:rPr lang="de-DE" dirty="0" smtClean="0"/>
              <a:t>Ja, er hat uns sogar schon einige Male gerufen, </a:t>
            </a:r>
            <a:r>
              <a:rPr lang="de-DE" dirty="0" smtClean="0"/>
              <a:t>um Kleinigkeiten </a:t>
            </a:r>
            <a:r>
              <a:rPr lang="de-DE" dirty="0" smtClean="0"/>
              <a:t>beheben zu lassen, die bei der </a:t>
            </a:r>
            <a:r>
              <a:rPr lang="de-DE" dirty="0" err="1" smtClean="0"/>
              <a:t>Arbeitin</a:t>
            </a:r>
            <a:r>
              <a:rPr lang="de-DE" dirty="0" smtClean="0"/>
              <a:t> </a:t>
            </a:r>
            <a:r>
              <a:rPr lang="de-DE" dirty="0" smtClean="0"/>
              <a:t>den letzten Wochen übersehen worden waren.“</a:t>
            </a:r>
          </a:p>
          <a:p>
            <a:pPr>
              <a:buNone/>
            </a:pPr>
            <a:r>
              <a:rPr lang="de-DE" dirty="0" smtClean="0"/>
              <a:t>Aha, dachte </a:t>
            </a:r>
            <a:r>
              <a:rPr lang="de-DE" dirty="0" err="1" smtClean="0"/>
              <a:t>Brunetti</a:t>
            </a:r>
            <a:r>
              <a:rPr lang="de-DE" dirty="0" smtClean="0"/>
              <a:t>, das allzeit nützliche Passiv:</a:t>
            </a:r>
          </a:p>
          <a:p>
            <a:pPr>
              <a:buNone/>
            </a:pPr>
            <a:r>
              <a:rPr lang="de-DE" dirty="0" smtClean="0"/>
              <a:t>Kleinigkeiten „waren übersehen worden“, nicht</a:t>
            </a:r>
          </a:p>
          <a:p>
            <a:pPr>
              <a:buNone/>
            </a:pPr>
            <a:r>
              <a:rPr lang="de-DE" dirty="0" err="1" smtClean="0"/>
              <a:t>Scattalons</a:t>
            </a:r>
            <a:r>
              <a:rPr lang="de-DE" dirty="0" smtClean="0"/>
              <a:t> Arbeiter hatten sie übersehen. Wie</a:t>
            </a:r>
          </a:p>
          <a:p>
            <a:pPr>
              <a:buNone/>
            </a:pPr>
            <a:r>
              <a:rPr lang="de-DE" dirty="0" smtClean="0"/>
              <a:t>wundervoll doch die Sprache war.</a:t>
            </a:r>
          </a:p>
          <a:p>
            <a:pPr>
              <a:buNone/>
            </a:pPr>
            <a:endParaRPr lang="de-DE" i="1" dirty="0" smtClean="0"/>
          </a:p>
          <a:p>
            <a:pPr>
              <a:buNone/>
            </a:pPr>
            <a:r>
              <a:rPr lang="de-DE" i="1" dirty="0" smtClean="0"/>
              <a:t>Donna </a:t>
            </a:r>
            <a:r>
              <a:rPr lang="de-DE" i="1" dirty="0" smtClean="0"/>
              <a:t>Leon</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28670"/>
            <a:ext cx="8229600" cy="5395930"/>
          </a:xfrm>
        </p:spPr>
        <p:txBody>
          <a:bodyPr/>
          <a:lstStyle/>
          <a:p>
            <a:pPr>
              <a:buNone/>
            </a:pPr>
            <a:r>
              <a:rPr lang="de-DE" dirty="0" smtClean="0"/>
              <a:t>Der Hausbesitzer</a:t>
            </a:r>
          </a:p>
          <a:p>
            <a:r>
              <a:rPr lang="de-DE" dirty="0" smtClean="0"/>
              <a:t>Ich </a:t>
            </a:r>
            <a:r>
              <a:rPr lang="de-DE" dirty="0" smtClean="0"/>
              <a:t>muss Ihnen leider die Miete erhöhen,</a:t>
            </a:r>
          </a:p>
          <a:p>
            <a:pPr>
              <a:buNone/>
            </a:pPr>
            <a:r>
              <a:rPr lang="de-DE" dirty="0" smtClean="0"/>
              <a:t>Herr Müller.</a:t>
            </a:r>
          </a:p>
          <a:p>
            <a:r>
              <a:rPr lang="de-DE" dirty="0" smtClean="0"/>
              <a:t>Ich </a:t>
            </a:r>
            <a:r>
              <a:rPr lang="de-DE" dirty="0" smtClean="0"/>
              <a:t>kriege eine höhere Miete, Herr Müller.</a:t>
            </a:r>
          </a:p>
          <a:p>
            <a:r>
              <a:rPr lang="de-DE" dirty="0" smtClean="0"/>
              <a:t>Die </a:t>
            </a:r>
            <a:r>
              <a:rPr lang="de-DE" dirty="0" smtClean="0"/>
              <a:t>Miete muss von mir leider </a:t>
            </a:r>
            <a:r>
              <a:rPr lang="de-DE" dirty="0" smtClean="0"/>
              <a:t>erhöht werden</a:t>
            </a:r>
            <a:r>
              <a:rPr lang="de-DE" dirty="0" smtClean="0"/>
              <a:t>, Herr Müller.</a:t>
            </a:r>
          </a:p>
          <a:p>
            <a:r>
              <a:rPr lang="de-DE" dirty="0" smtClean="0"/>
              <a:t>Herr </a:t>
            </a:r>
            <a:r>
              <a:rPr lang="de-DE" dirty="0" smtClean="0"/>
              <a:t>Müller, die Miete wird erhöht.</a:t>
            </a:r>
          </a:p>
          <a:p>
            <a:pPr>
              <a:buNone/>
            </a:pPr>
            <a:endParaRPr lang="de-DE" dirty="0"/>
          </a:p>
        </p:txBody>
      </p:sp>
      <p:pic>
        <p:nvPicPr>
          <p:cNvPr id="75778" name="Picture 2" descr="Image result for Vogelhaus"/>
          <p:cNvPicPr>
            <a:picLocks noChangeAspect="1" noChangeArrowheads="1"/>
          </p:cNvPicPr>
          <p:nvPr/>
        </p:nvPicPr>
        <p:blipFill>
          <a:blip r:embed="rId2" cstate="print"/>
          <a:srcRect/>
          <a:stretch>
            <a:fillRect/>
          </a:stretch>
        </p:blipFill>
        <p:spPr bwMode="auto">
          <a:xfrm>
            <a:off x="5715008" y="4143380"/>
            <a:ext cx="3167055" cy="338137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Literatur  zum (Grammatik-)Exkurs</a:t>
            </a:r>
            <a:endParaRPr lang="de-DE" dirty="0"/>
          </a:p>
        </p:txBody>
      </p:sp>
      <p:sp>
        <p:nvSpPr>
          <p:cNvPr id="3" name="Inhaltsplatzhalter 2"/>
          <p:cNvSpPr>
            <a:spLocks noGrp="1"/>
          </p:cNvSpPr>
          <p:nvPr>
            <p:ph idx="1"/>
          </p:nvPr>
        </p:nvSpPr>
        <p:spPr/>
        <p:txBody>
          <a:bodyPr>
            <a:normAutofit fontScale="55000" lnSpcReduction="20000"/>
          </a:bodyPr>
          <a:lstStyle/>
          <a:p>
            <a:r>
              <a:rPr lang="de-DE" dirty="0" smtClean="0"/>
              <a:t>Foliensatz : Sabine </a:t>
            </a:r>
            <a:r>
              <a:rPr lang="de-DE" dirty="0" err="1" smtClean="0"/>
              <a:t>Dengscherz</a:t>
            </a:r>
            <a:r>
              <a:rPr lang="de-DE" dirty="0" smtClean="0"/>
              <a:t>, Wien </a:t>
            </a:r>
          </a:p>
          <a:p>
            <a:r>
              <a:rPr lang="de-DE" dirty="0" smtClean="0"/>
              <a:t>Fremdsprache </a:t>
            </a:r>
            <a:r>
              <a:rPr lang="de-DE" dirty="0" smtClean="0"/>
              <a:t>Deutsch 09/1993: „Lebendiges Grammatiklernen“. Vgl. v.a. die Beiträge</a:t>
            </a:r>
          </a:p>
          <a:p>
            <a:r>
              <a:rPr lang="de-DE" dirty="0" smtClean="0"/>
              <a:t>von Henning Bolte, Lutz Götze, </a:t>
            </a:r>
            <a:r>
              <a:rPr lang="de-DE" dirty="0" err="1" smtClean="0"/>
              <a:t>Rug</a:t>
            </a:r>
            <a:r>
              <a:rPr lang="de-DE" dirty="0" smtClean="0"/>
              <a:t>/</a:t>
            </a:r>
            <a:r>
              <a:rPr lang="de-DE" dirty="0" err="1" smtClean="0"/>
              <a:t>Tomeszewski</a:t>
            </a:r>
            <a:r>
              <a:rPr lang="de-DE" dirty="0" smtClean="0"/>
              <a:t> (1993a): </a:t>
            </a:r>
            <a:r>
              <a:rPr lang="de-DE" i="1" dirty="0" smtClean="0"/>
              <a:t>vgl. </a:t>
            </a:r>
            <a:r>
              <a:rPr lang="de-DE" i="1" dirty="0" err="1" smtClean="0"/>
              <a:t>Fronter</a:t>
            </a:r>
            <a:r>
              <a:rPr lang="de-DE" i="1" dirty="0" smtClean="0"/>
              <a:t>!</a:t>
            </a:r>
            <a:endParaRPr lang="de-DE" dirty="0" smtClean="0"/>
          </a:p>
          <a:p>
            <a:r>
              <a:rPr lang="de-DE" dirty="0" smtClean="0"/>
              <a:t>Aguado, Karin: Wie beeinflussbar ist die </a:t>
            </a:r>
            <a:r>
              <a:rPr lang="de-DE" dirty="0" err="1" smtClean="0"/>
              <a:t>lernersprachliche</a:t>
            </a:r>
            <a:r>
              <a:rPr lang="de-DE" dirty="0" smtClean="0"/>
              <a:t> Entwicklung? Theoretische</a:t>
            </a:r>
          </a:p>
          <a:p>
            <a:r>
              <a:rPr lang="de-DE" dirty="0" smtClean="0"/>
              <a:t>Überlegungen, empirische Erkenntnisse, didaktische Implikationen. </a:t>
            </a:r>
            <a:r>
              <a:rPr lang="de-DE" i="1" dirty="0" smtClean="0"/>
              <a:t>In:</a:t>
            </a:r>
            <a:endParaRPr lang="de-DE" dirty="0" smtClean="0"/>
          </a:p>
          <a:p>
            <a:r>
              <a:rPr lang="de-DE" i="1" dirty="0" err="1" smtClean="0"/>
              <a:t>Fremdspache</a:t>
            </a:r>
            <a:r>
              <a:rPr lang="de-DE" i="1" dirty="0" smtClean="0"/>
              <a:t> Deutsch, Heft 38/2008 </a:t>
            </a:r>
            <a:r>
              <a:rPr lang="de-DE" dirty="0" err="1" smtClean="0"/>
              <a:t>Barkowski</a:t>
            </a:r>
            <a:r>
              <a:rPr lang="de-DE" dirty="0" smtClean="0"/>
              <a:t>, Hans (1992): Kommunikative</a:t>
            </a:r>
          </a:p>
          <a:p>
            <a:r>
              <a:rPr lang="de-DE" dirty="0" smtClean="0"/>
              <a:t>Grammatik und Deutschlernen mit ausländischen Arbeitern. Ein Modell. Mainz</a:t>
            </a:r>
          </a:p>
          <a:p>
            <a:r>
              <a:rPr lang="de-DE" dirty="0" smtClean="0"/>
              <a:t>Bühler, Karl (1934, Nachdruck 1978): Sprachtheorie. Die Darstellungsfunktion der</a:t>
            </a:r>
          </a:p>
          <a:p>
            <a:r>
              <a:rPr lang="de-DE" dirty="0" smtClean="0"/>
              <a:t>Sprache. Frankfurt am Main</a:t>
            </a:r>
          </a:p>
          <a:p>
            <a:r>
              <a:rPr lang="de-DE" dirty="0" err="1" smtClean="0"/>
              <a:t>Dengscherz</a:t>
            </a:r>
            <a:r>
              <a:rPr lang="de-DE" dirty="0" smtClean="0"/>
              <a:t>, Sabine (2010): Kommunikation. In: Jenkins-Krumm, Eva-Maria / Krumm,</a:t>
            </a:r>
          </a:p>
          <a:p>
            <a:r>
              <a:rPr lang="de-DE" dirty="0" smtClean="0"/>
              <a:t>Hans-Jürgen / </a:t>
            </a:r>
            <a:r>
              <a:rPr lang="de-DE" dirty="0" err="1" smtClean="0"/>
              <a:t>Holzel</a:t>
            </a:r>
            <a:r>
              <a:rPr lang="de-DE" dirty="0" smtClean="0"/>
              <a:t>, Miriam: </a:t>
            </a:r>
            <a:r>
              <a:rPr lang="de-DE" dirty="0" err="1" smtClean="0"/>
              <a:t>Diploma</a:t>
            </a:r>
            <a:r>
              <a:rPr lang="de-DE" dirty="0" smtClean="0"/>
              <a:t> in Teaching German </a:t>
            </a:r>
            <a:r>
              <a:rPr lang="de-DE" dirty="0" err="1" smtClean="0"/>
              <a:t>as</a:t>
            </a:r>
            <a:r>
              <a:rPr lang="de-DE" dirty="0" smtClean="0"/>
              <a:t> a </a:t>
            </a:r>
            <a:r>
              <a:rPr lang="de-DE" dirty="0" err="1" smtClean="0"/>
              <a:t>foreign</a:t>
            </a:r>
            <a:r>
              <a:rPr lang="de-DE" dirty="0" smtClean="0"/>
              <a:t> </a:t>
            </a:r>
            <a:r>
              <a:rPr lang="de-DE" dirty="0" err="1" smtClean="0"/>
              <a:t>language</a:t>
            </a:r>
            <a:r>
              <a:rPr lang="de-DE" dirty="0" smtClean="0"/>
              <a:t>,</a:t>
            </a:r>
          </a:p>
          <a:p>
            <a:r>
              <a:rPr lang="de-DE" dirty="0" smtClean="0"/>
              <a:t>Band 3. Wien / New Delhi</a:t>
            </a:r>
          </a:p>
          <a:p>
            <a:r>
              <a:rPr lang="de-DE" dirty="0" err="1" smtClean="0"/>
              <a:t>Edmondson</a:t>
            </a:r>
            <a:r>
              <a:rPr lang="de-DE" dirty="0" smtClean="0"/>
              <a:t>, Willis J. (2002): Wissen, Können, Lernen – kognitive Verarbeitung und</a:t>
            </a:r>
          </a:p>
          <a:p>
            <a:r>
              <a:rPr lang="de-DE" dirty="0" smtClean="0"/>
              <a:t>Grammatikentwicklung. In: Börner/Vogel: Grammatik und Fremdsprachenerwerb.</a:t>
            </a:r>
          </a:p>
          <a:p>
            <a:r>
              <a:rPr lang="de-DE" dirty="0" smtClean="0"/>
              <a:t>Kognitive, psycholinguistische und erwerbstheoretische Perspektiven. Tübingen</a:t>
            </a:r>
          </a:p>
          <a:p>
            <a:r>
              <a:rPr lang="de-DE" dirty="0" smtClean="0"/>
              <a:t>Krumm, Hans-Jürgen (1988): Grammatik im kommunikativen Deutschunterricht.</a:t>
            </a:r>
          </a:p>
          <a:p>
            <a:r>
              <a:rPr lang="de-DE" dirty="0" smtClean="0"/>
              <a:t>Konsequenzen für eine didaktische Grammatik und für das Lehrverhalten. In: Dahl,</a:t>
            </a:r>
          </a:p>
          <a:p>
            <a:r>
              <a:rPr lang="de-DE" dirty="0" smtClean="0"/>
              <a:t>Johannes / Weis, Brigitte: Grammatik im Unterricht. München</a:t>
            </a:r>
          </a:p>
          <a:p>
            <a:r>
              <a:rPr lang="de-DE" dirty="0" err="1" smtClean="0"/>
              <a:t>Rug</a:t>
            </a:r>
            <a:r>
              <a:rPr lang="de-DE" dirty="0" smtClean="0"/>
              <a:t>, Wolfgang / </a:t>
            </a:r>
            <a:r>
              <a:rPr lang="de-DE" dirty="0" err="1" smtClean="0"/>
              <a:t>Tomaszewski</a:t>
            </a:r>
            <a:r>
              <a:rPr lang="de-DE" dirty="0" smtClean="0"/>
              <a:t>, Andreas (1993b): Grammatik mit Sinn und Verstand.</a:t>
            </a:r>
          </a:p>
          <a:p>
            <a:r>
              <a:rPr lang="de-DE" dirty="0" smtClean="0"/>
              <a:t>München</a:t>
            </a:r>
          </a:p>
          <a:p>
            <a:pPr>
              <a:buNone/>
            </a:pP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Hören </a:t>
            </a:r>
            <a:endParaRPr lang="de-DE" dirty="0"/>
          </a:p>
        </p:txBody>
      </p:sp>
      <p:sp>
        <p:nvSpPr>
          <p:cNvPr id="3" name="Inhaltsplatzhalter 2"/>
          <p:cNvSpPr>
            <a:spLocks noGrp="1"/>
          </p:cNvSpPr>
          <p:nvPr>
            <p:ph idx="1"/>
          </p:nvPr>
        </p:nvSpPr>
        <p:spPr/>
        <p:txBody>
          <a:bodyPr/>
          <a:lstStyle/>
          <a:p>
            <a:pPr>
              <a:buNone/>
            </a:pPr>
            <a:endParaRPr lang="de-DE" dirty="0"/>
          </a:p>
        </p:txBody>
      </p:sp>
      <p:pic>
        <p:nvPicPr>
          <p:cNvPr id="35842" name="Picture 2" descr="Bildergebnis für hören "/>
          <p:cNvPicPr>
            <a:picLocks noChangeAspect="1" noChangeArrowheads="1"/>
          </p:cNvPicPr>
          <p:nvPr/>
        </p:nvPicPr>
        <p:blipFill>
          <a:blip r:embed="rId2"/>
          <a:srcRect/>
          <a:stretch>
            <a:fillRect/>
          </a:stretch>
        </p:blipFill>
        <p:spPr bwMode="auto">
          <a:xfrm>
            <a:off x="1285852" y="1790932"/>
            <a:ext cx="5094530" cy="506706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algn="ctr">
              <a:buNone/>
            </a:pPr>
            <a:r>
              <a:rPr lang="de-DE" sz="6000" dirty="0" smtClean="0"/>
              <a:t>Wie funktioniert Hören?</a:t>
            </a:r>
            <a:endParaRPr lang="de-DE"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Wünsche </a:t>
            </a:r>
            <a:endParaRPr lang="de-DE" dirty="0"/>
          </a:p>
        </p:txBody>
      </p:sp>
      <p:sp>
        <p:nvSpPr>
          <p:cNvPr id="3" name="Inhaltsplatzhalter 2"/>
          <p:cNvSpPr>
            <a:spLocks noGrp="1"/>
          </p:cNvSpPr>
          <p:nvPr>
            <p:ph idx="1"/>
          </p:nvPr>
        </p:nvSpPr>
        <p:spPr/>
        <p:txBody>
          <a:bodyPr/>
          <a:lstStyle/>
          <a:p>
            <a:pPr>
              <a:buNone/>
            </a:pPr>
            <a:r>
              <a:rPr lang="de-DE" dirty="0" smtClean="0"/>
              <a:t>   -</a:t>
            </a:r>
            <a:r>
              <a:rPr lang="de-DE" strike="sngStrike" dirty="0" smtClean="0">
                <a:solidFill>
                  <a:srgbClr val="00B050"/>
                </a:solidFill>
              </a:rPr>
              <a:t> </a:t>
            </a:r>
            <a:r>
              <a:rPr lang="de-DE" strike="sngStrike" dirty="0" smtClean="0">
                <a:solidFill>
                  <a:srgbClr val="00B050"/>
                </a:solidFill>
              </a:rPr>
              <a:t>Motivation (heute)</a:t>
            </a:r>
            <a:r>
              <a:rPr lang="de-DE" dirty="0" smtClean="0"/>
              <a:t/>
            </a:r>
            <a:br>
              <a:rPr lang="de-DE" dirty="0" smtClean="0"/>
            </a:br>
            <a:r>
              <a:rPr lang="de-DE" strike="sngStrike" dirty="0" smtClean="0"/>
              <a:t>-</a:t>
            </a:r>
            <a:r>
              <a:rPr lang="de-DE" strike="sngStrike" dirty="0" smtClean="0">
                <a:solidFill>
                  <a:srgbClr val="00B050"/>
                </a:solidFill>
              </a:rPr>
              <a:t> </a:t>
            </a:r>
            <a:r>
              <a:rPr lang="de-DE" strike="sngStrike" dirty="0" smtClean="0"/>
              <a:t>Literaturdidaktik </a:t>
            </a:r>
            <a:r>
              <a:rPr lang="de-DE" strike="sngStrike" dirty="0" smtClean="0"/>
              <a:t>(Wiederholung) </a:t>
            </a:r>
            <a:r>
              <a:rPr lang="de-DE" dirty="0" smtClean="0"/>
              <a:t/>
            </a:r>
            <a:br>
              <a:rPr lang="de-DE" dirty="0" smtClean="0"/>
            </a:br>
            <a:r>
              <a:rPr lang="de-DE" dirty="0" smtClean="0"/>
              <a:t>- </a:t>
            </a:r>
            <a:r>
              <a:rPr lang="de-DE" strike="sngStrike" dirty="0" smtClean="0">
                <a:solidFill>
                  <a:srgbClr val="00B050"/>
                </a:solidFill>
              </a:rPr>
              <a:t>Film im </a:t>
            </a:r>
            <a:r>
              <a:rPr lang="de-DE" strike="sngStrike" dirty="0" smtClean="0">
                <a:solidFill>
                  <a:srgbClr val="00B050"/>
                </a:solidFill>
              </a:rPr>
              <a:t>Unterricht (heute)</a:t>
            </a:r>
            <a:r>
              <a:rPr lang="de-DE" dirty="0" smtClean="0"/>
              <a:t/>
            </a:r>
            <a:br>
              <a:rPr lang="de-DE" dirty="0" smtClean="0"/>
            </a:br>
            <a:r>
              <a:rPr lang="de-DE" strike="sngStrike" dirty="0" smtClean="0">
                <a:solidFill>
                  <a:srgbClr val="00B050"/>
                </a:solidFill>
              </a:rPr>
              <a:t>- </a:t>
            </a:r>
            <a:r>
              <a:rPr lang="de-DE" strike="sngStrike" dirty="0" smtClean="0">
                <a:solidFill>
                  <a:srgbClr val="00B050"/>
                </a:solidFill>
              </a:rPr>
              <a:t>Grammatikvermittlung  (heute)</a:t>
            </a:r>
            <a:r>
              <a:rPr lang="de-DE" dirty="0" smtClean="0"/>
              <a:t/>
            </a:r>
            <a:br>
              <a:rPr lang="de-DE" dirty="0" smtClean="0"/>
            </a:br>
            <a:r>
              <a:rPr lang="de-DE" dirty="0" smtClean="0"/>
              <a:t>- Wortschatzvermittlung</a:t>
            </a:r>
            <a:br>
              <a:rPr lang="de-DE" dirty="0" smtClean="0"/>
            </a:br>
            <a:r>
              <a:rPr lang="de-DE" dirty="0" smtClean="0"/>
              <a:t>- Fertig</a:t>
            </a:r>
            <a:r>
              <a:rPr lang="de-DE" strike="sngStrike" dirty="0" smtClean="0"/>
              <a:t>keiten </a:t>
            </a:r>
            <a:r>
              <a:rPr lang="de-DE" strike="sngStrike" dirty="0" smtClean="0">
                <a:solidFill>
                  <a:srgbClr val="00B050"/>
                </a:solidFill>
              </a:rPr>
              <a:t>(Lesen</a:t>
            </a:r>
            <a:r>
              <a:rPr lang="de-DE" strike="sngStrike" dirty="0" smtClean="0">
                <a:solidFill>
                  <a:srgbClr val="00B050"/>
                </a:solidFill>
              </a:rPr>
              <a:t>)(Hören –heute)</a:t>
            </a:r>
            <a:r>
              <a:rPr lang="de-DE" dirty="0" smtClean="0"/>
              <a:t/>
            </a:r>
            <a:br>
              <a:rPr lang="de-DE" dirty="0" smtClean="0"/>
            </a:br>
            <a:r>
              <a:rPr lang="de-DE" dirty="0" smtClean="0"/>
              <a:t>- Methoden des Fremdsprachunterrichts</a:t>
            </a:r>
            <a:br>
              <a:rPr lang="de-DE" dirty="0" smtClean="0"/>
            </a:br>
            <a:r>
              <a:rPr lang="de-DE" dirty="0" smtClean="0"/>
              <a:t>- Lehrwerkanalyse</a:t>
            </a:r>
            <a:br>
              <a:rPr lang="de-DE" dirty="0" smtClean="0"/>
            </a:br>
            <a:r>
              <a:rPr lang="de-DE" dirty="0" smtClean="0"/>
              <a:t>- Fehlerkorrektur</a:t>
            </a:r>
            <a:br>
              <a:rPr lang="de-DE" dirty="0" smtClean="0"/>
            </a:br>
            <a:r>
              <a:rPr lang="de-DE" dirty="0" smtClean="0"/>
              <a:t>- </a:t>
            </a:r>
            <a:r>
              <a:rPr lang="de-DE" strike="sngStrike" dirty="0" smtClean="0">
                <a:solidFill>
                  <a:srgbClr val="00B050"/>
                </a:solidFill>
              </a:rPr>
              <a:t>Stundenplan</a:t>
            </a:r>
            <a:r>
              <a:rPr lang="de-DE" strike="sngStrike" dirty="0" smtClean="0"/>
              <a:t> – </a:t>
            </a:r>
            <a:r>
              <a:rPr lang="de-DE" strike="sngStrike" dirty="0" smtClean="0"/>
              <a:t>Aktivitäten </a:t>
            </a:r>
            <a:endParaRPr lang="de-DE" dirty="0"/>
          </a:p>
        </p:txBody>
      </p:sp>
      <p:pic>
        <p:nvPicPr>
          <p:cNvPr id="2050" name="Picture 2" descr="Bildergebnis für Wunsch"/>
          <p:cNvPicPr>
            <a:picLocks noChangeAspect="1" noChangeArrowheads="1"/>
          </p:cNvPicPr>
          <p:nvPr/>
        </p:nvPicPr>
        <p:blipFill>
          <a:blip r:embed="rId2"/>
          <a:srcRect/>
          <a:stretch>
            <a:fillRect/>
          </a:stretch>
        </p:blipFill>
        <p:spPr bwMode="auto">
          <a:xfrm>
            <a:off x="6286512" y="-15264"/>
            <a:ext cx="3143240" cy="250760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714356"/>
            <a:ext cx="8229600" cy="5610244"/>
          </a:xfrm>
        </p:spPr>
        <p:txBody>
          <a:bodyPr/>
          <a:lstStyle/>
          <a:p>
            <a:r>
              <a:rPr lang="de-DE" dirty="0" err="1" smtClean="0"/>
              <a:t>SprecherIn</a:t>
            </a:r>
            <a:r>
              <a:rPr lang="de-DE" dirty="0" smtClean="0"/>
              <a:t> </a:t>
            </a:r>
            <a:r>
              <a:rPr lang="de-DE" dirty="0" smtClean="0">
                <a:sym typeface="Wingdings"/>
              </a:rPr>
              <a:t></a:t>
            </a:r>
            <a:r>
              <a:rPr lang="de-DE" dirty="0" smtClean="0"/>
              <a:t> </a:t>
            </a:r>
            <a:r>
              <a:rPr lang="de-DE" dirty="0" err="1" smtClean="0"/>
              <a:t>HörerIn</a:t>
            </a:r>
            <a:endParaRPr lang="de-DE" dirty="0" smtClean="0"/>
          </a:p>
          <a:p>
            <a:r>
              <a:rPr lang="de-DE" dirty="0" smtClean="0"/>
              <a:t>(Mittelungsabsicht)</a:t>
            </a:r>
          </a:p>
          <a:p>
            <a:r>
              <a:rPr lang="de-DE" dirty="0" smtClean="0"/>
              <a:t>(</a:t>
            </a:r>
            <a:r>
              <a:rPr lang="de-DE" dirty="0" err="1" smtClean="0"/>
              <a:t>Verstehensabsicht</a:t>
            </a:r>
            <a:r>
              <a:rPr lang="de-DE" dirty="0" smtClean="0"/>
              <a:t>)</a:t>
            </a:r>
          </a:p>
          <a:p>
            <a:r>
              <a:rPr lang="de-DE" dirty="0" smtClean="0"/>
              <a:t>direkte Kommunikation</a:t>
            </a:r>
          </a:p>
          <a:p>
            <a:r>
              <a:rPr lang="de-DE" dirty="0" smtClean="0"/>
              <a:t>indirekte Kommunikation, d.h. </a:t>
            </a:r>
          </a:p>
          <a:p>
            <a:r>
              <a:rPr lang="de-DE" dirty="0" smtClean="0"/>
              <a:t>medienvermittelt </a:t>
            </a:r>
          </a:p>
          <a:p>
            <a:r>
              <a:rPr lang="de-DE" dirty="0" smtClean="0"/>
              <a:t>Text: monologisch, dialogisch, multilogisch</a:t>
            </a:r>
          </a:p>
          <a:p>
            <a:pPr>
              <a:buNone/>
            </a:pPr>
            <a:endParaRPr lang="de-D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smtClean="0"/>
              <a:t/>
            </a:r>
            <a:br>
              <a:rPr lang="de-DE" dirty="0" smtClean="0"/>
            </a:br>
            <a:r>
              <a:rPr lang="de-DE" dirty="0" smtClean="0"/>
              <a:t/>
            </a:r>
            <a:br>
              <a:rPr lang="de-DE" dirty="0" smtClean="0"/>
            </a:br>
            <a:r>
              <a:rPr lang="de-DE" dirty="0" smtClean="0"/>
              <a:t>Was hören Sie?</a:t>
            </a:r>
            <a:endParaRPr lang="de-DE" dirty="0"/>
          </a:p>
        </p:txBody>
      </p:sp>
      <p:sp>
        <p:nvSpPr>
          <p:cNvPr id="3" name="Inhaltsplatzhalter 2"/>
          <p:cNvSpPr>
            <a:spLocks noGrp="1"/>
          </p:cNvSpPr>
          <p:nvPr>
            <p:ph idx="1"/>
          </p:nvPr>
        </p:nvSpPr>
        <p:spPr/>
        <p:txBody>
          <a:bodyPr/>
          <a:lstStyle/>
          <a:p>
            <a:r>
              <a:rPr lang="de-DE" dirty="0" smtClean="0"/>
              <a:t>Stellen Sie Vermutungen an.</a:t>
            </a:r>
          </a:p>
          <a:p>
            <a:endParaRPr lang="de-DE" dirty="0"/>
          </a:p>
        </p:txBody>
      </p:sp>
      <p:pic>
        <p:nvPicPr>
          <p:cNvPr id="36866" name="Picture 2" descr="Bildergebnis für sex pistols"/>
          <p:cNvPicPr>
            <a:picLocks noChangeAspect="1" noChangeArrowheads="1"/>
          </p:cNvPicPr>
          <p:nvPr/>
        </p:nvPicPr>
        <p:blipFill>
          <a:blip r:embed="rId2"/>
          <a:srcRect/>
          <a:stretch>
            <a:fillRect/>
          </a:stretch>
        </p:blipFill>
        <p:spPr bwMode="auto">
          <a:xfrm>
            <a:off x="0" y="3343274"/>
            <a:ext cx="4686300" cy="3514726"/>
          </a:xfrm>
          <a:prstGeom prst="rect">
            <a:avLst/>
          </a:prstGeom>
          <a:noFill/>
        </p:spPr>
      </p:pic>
      <p:pic>
        <p:nvPicPr>
          <p:cNvPr id="36868" name="Picture 4" descr="Bildergebnis für beethoven"/>
          <p:cNvPicPr>
            <a:picLocks noChangeAspect="1" noChangeArrowheads="1"/>
          </p:cNvPicPr>
          <p:nvPr/>
        </p:nvPicPr>
        <p:blipFill>
          <a:blip r:embed="rId3"/>
          <a:srcRect/>
          <a:stretch>
            <a:fillRect/>
          </a:stretch>
        </p:blipFill>
        <p:spPr bwMode="auto">
          <a:xfrm>
            <a:off x="4333896" y="0"/>
            <a:ext cx="4810104" cy="1513424"/>
          </a:xfrm>
          <a:prstGeom prst="rect">
            <a:avLst/>
          </a:prstGeom>
          <a:noFill/>
        </p:spPr>
      </p:pic>
      <p:pic>
        <p:nvPicPr>
          <p:cNvPr id="36878" name="Picture 14" descr="Ähnliches Foto"/>
          <p:cNvPicPr>
            <a:picLocks noChangeAspect="1" noChangeArrowheads="1"/>
          </p:cNvPicPr>
          <p:nvPr/>
        </p:nvPicPr>
        <p:blipFill>
          <a:blip r:embed="rId4"/>
          <a:srcRect/>
          <a:stretch>
            <a:fillRect/>
          </a:stretch>
        </p:blipFill>
        <p:spPr bwMode="auto">
          <a:xfrm>
            <a:off x="5715008" y="2290581"/>
            <a:ext cx="3428992" cy="456741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HV heißt: </a:t>
            </a:r>
            <a:endParaRPr lang="de-DE" dirty="0"/>
          </a:p>
        </p:txBody>
      </p:sp>
      <p:sp>
        <p:nvSpPr>
          <p:cNvPr id="3" name="Inhaltsplatzhalter 2"/>
          <p:cNvSpPr>
            <a:spLocks noGrp="1"/>
          </p:cNvSpPr>
          <p:nvPr>
            <p:ph idx="1"/>
          </p:nvPr>
        </p:nvSpPr>
        <p:spPr/>
        <p:txBody>
          <a:bodyPr/>
          <a:lstStyle/>
          <a:p>
            <a:endParaRPr lang="de-DE" dirty="0" smtClean="0"/>
          </a:p>
          <a:p>
            <a:r>
              <a:rPr lang="de-DE" dirty="0" smtClean="0"/>
              <a:t>Laute erkennen</a:t>
            </a:r>
          </a:p>
          <a:p>
            <a:r>
              <a:rPr lang="de-DE" dirty="0" smtClean="0"/>
              <a:t>Wissen aktivieren</a:t>
            </a:r>
          </a:p>
          <a:p>
            <a:r>
              <a:rPr lang="de-DE" dirty="0" smtClean="0"/>
              <a:t>Bekanntes mit Unbekanntem </a:t>
            </a:r>
          </a:p>
          <a:p>
            <a:r>
              <a:rPr lang="de-DE" dirty="0" smtClean="0"/>
              <a:t>verknüpfen</a:t>
            </a:r>
          </a:p>
          <a:p>
            <a:r>
              <a:rPr lang="de-DE" dirty="0" smtClean="0"/>
              <a:t>Gehörtes interpretieren</a:t>
            </a:r>
          </a:p>
          <a:p>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Hören ist…</a:t>
            </a:r>
            <a:endParaRPr lang="de-DE" dirty="0"/>
          </a:p>
        </p:txBody>
      </p:sp>
      <p:sp>
        <p:nvSpPr>
          <p:cNvPr id="3" name="Inhaltsplatzhalter 2"/>
          <p:cNvSpPr>
            <a:spLocks noGrp="1"/>
          </p:cNvSpPr>
          <p:nvPr>
            <p:ph idx="1"/>
          </p:nvPr>
        </p:nvSpPr>
        <p:spPr/>
        <p:txBody>
          <a:bodyPr/>
          <a:lstStyle/>
          <a:p>
            <a:r>
              <a:rPr lang="de-DE" dirty="0" smtClean="0"/>
              <a:t>kein passiver, sondern ein sehr </a:t>
            </a:r>
          </a:p>
          <a:p>
            <a:pPr>
              <a:buNone/>
            </a:pPr>
            <a:r>
              <a:rPr lang="de-DE" dirty="0" smtClean="0"/>
              <a:t>aktiver Vorgang</a:t>
            </a:r>
          </a:p>
          <a:p>
            <a:endParaRPr lang="de-DE" dirty="0"/>
          </a:p>
        </p:txBody>
      </p:sp>
      <p:pic>
        <p:nvPicPr>
          <p:cNvPr id="40962" name="Picture 2" descr="Bildergebnis für schlafen"/>
          <p:cNvPicPr>
            <a:picLocks noChangeAspect="1" noChangeArrowheads="1"/>
          </p:cNvPicPr>
          <p:nvPr/>
        </p:nvPicPr>
        <p:blipFill>
          <a:blip r:embed="rId2"/>
          <a:srcRect/>
          <a:stretch>
            <a:fillRect/>
          </a:stretch>
        </p:blipFill>
        <p:spPr bwMode="auto">
          <a:xfrm>
            <a:off x="4572000" y="2442511"/>
            <a:ext cx="4572000" cy="4474983"/>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hören wir?</a:t>
            </a:r>
            <a:endParaRPr lang="de-DE" dirty="0"/>
          </a:p>
        </p:txBody>
      </p:sp>
      <p:sp>
        <p:nvSpPr>
          <p:cNvPr id="3" name="Inhaltsplatzhalter 2"/>
          <p:cNvSpPr>
            <a:spLocks noGrp="1"/>
          </p:cNvSpPr>
          <p:nvPr>
            <p:ph idx="1"/>
          </p:nvPr>
        </p:nvSpPr>
        <p:spPr/>
        <p:txBody>
          <a:bodyPr/>
          <a:lstStyle/>
          <a:p>
            <a:r>
              <a:rPr lang="de-DE" dirty="0" smtClean="0"/>
              <a:t>Wir hören und verstehen nur, was </a:t>
            </a:r>
          </a:p>
          <a:p>
            <a:pPr>
              <a:buNone/>
            </a:pPr>
            <a:r>
              <a:rPr lang="de-DE" dirty="0" smtClean="0"/>
              <a:t>wir hören wollen (müssen), das </a:t>
            </a:r>
          </a:p>
          <a:p>
            <a:r>
              <a:rPr lang="de-DE" dirty="0" smtClean="0"/>
              <a:t> das heißt wir hören </a:t>
            </a:r>
          </a:p>
          <a:p>
            <a:pPr>
              <a:buNone/>
            </a:pPr>
            <a:r>
              <a:rPr lang="de-DE" dirty="0" smtClean="0"/>
              <a:t>selektiv</a:t>
            </a:r>
          </a:p>
          <a:p>
            <a:pPr>
              <a:buNone/>
            </a:pPr>
            <a:endParaRPr lang="de-D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Schwierigkeit</a:t>
            </a:r>
            <a:endParaRPr lang="de-DE" dirty="0"/>
          </a:p>
        </p:txBody>
      </p:sp>
      <p:sp>
        <p:nvSpPr>
          <p:cNvPr id="3" name="Inhaltsplatzhalter 2"/>
          <p:cNvSpPr>
            <a:spLocks noGrp="1"/>
          </p:cNvSpPr>
          <p:nvPr>
            <p:ph idx="1"/>
          </p:nvPr>
        </p:nvSpPr>
        <p:spPr/>
        <p:txBody>
          <a:bodyPr/>
          <a:lstStyle/>
          <a:p>
            <a:r>
              <a:rPr lang="de-DE" sz="4000" dirty="0" smtClean="0"/>
              <a:t>Der Schwierigkeitsgrad eines Hörtextes hängt vor allem von der Aufgabenstellung ab</a:t>
            </a:r>
          </a:p>
          <a:p>
            <a:pPr>
              <a:buNone/>
            </a:pPr>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algn="ctr">
              <a:buNone/>
            </a:pPr>
            <a:r>
              <a:rPr lang="de-DE" sz="7200" dirty="0" smtClean="0"/>
              <a:t>WAS HÖREN WIR?!</a:t>
            </a:r>
            <a:endParaRPr lang="de-DE" sz="7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Wissensgrundlagen Verstehen…</a:t>
            </a:r>
            <a:endParaRPr lang="de-DE" dirty="0"/>
          </a:p>
        </p:txBody>
      </p:sp>
      <p:sp>
        <p:nvSpPr>
          <p:cNvPr id="3" name="Inhaltsplatzhalter 2"/>
          <p:cNvSpPr>
            <a:spLocks noGrp="1"/>
          </p:cNvSpPr>
          <p:nvPr>
            <p:ph idx="1"/>
          </p:nvPr>
        </p:nvSpPr>
        <p:spPr/>
        <p:txBody>
          <a:bodyPr/>
          <a:lstStyle/>
          <a:p>
            <a:r>
              <a:rPr lang="de-DE" dirty="0" smtClean="0"/>
              <a:t>Kenntnis des Sprachsystems (Phonologie, Syntax, </a:t>
            </a:r>
          </a:p>
          <a:p>
            <a:pPr>
              <a:buNone/>
            </a:pPr>
            <a:r>
              <a:rPr lang="de-DE" dirty="0" smtClean="0"/>
              <a:t>Semantik...)</a:t>
            </a:r>
          </a:p>
          <a:p>
            <a:r>
              <a:rPr lang="de-DE" dirty="0" smtClean="0"/>
              <a:t>Kenntnis des sprachlichen Kontextes (was wurde </a:t>
            </a:r>
          </a:p>
          <a:p>
            <a:pPr>
              <a:buNone/>
            </a:pPr>
            <a:r>
              <a:rPr lang="de-DE" dirty="0" smtClean="0"/>
              <a:t>früher gesagt und/oder was wird noch gesagt)</a:t>
            </a:r>
          </a:p>
          <a:p>
            <a:r>
              <a:rPr lang="de-DE" dirty="0" smtClean="0"/>
              <a:t>Kenntnis der Situation (Umgebung, Personen...)</a:t>
            </a:r>
          </a:p>
          <a:p>
            <a:r>
              <a:rPr lang="de-DE" dirty="0" smtClean="0"/>
              <a:t>Kenntnis des sprachlichen Umgangs miteinander</a:t>
            </a:r>
          </a:p>
          <a:p>
            <a:r>
              <a:rPr lang="de-DE" dirty="0" smtClean="0"/>
              <a:t>Weltwissen</a:t>
            </a: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Authentische Texte </a:t>
            </a:r>
            <a:endParaRPr lang="de-DE" dirty="0"/>
          </a:p>
        </p:txBody>
      </p:sp>
      <p:sp>
        <p:nvSpPr>
          <p:cNvPr id="3" name="Inhaltsplatzhalter 2"/>
          <p:cNvSpPr>
            <a:spLocks noGrp="1"/>
          </p:cNvSpPr>
          <p:nvPr>
            <p:ph idx="1"/>
          </p:nvPr>
        </p:nvSpPr>
        <p:spPr/>
        <p:txBody>
          <a:bodyPr>
            <a:normAutofit/>
          </a:bodyPr>
          <a:lstStyle/>
          <a:p>
            <a:pPr>
              <a:buNone/>
            </a:pPr>
            <a:r>
              <a:rPr lang="de-DE" dirty="0" smtClean="0"/>
              <a:t>✔haben eine außerunterrichtliche </a:t>
            </a:r>
          </a:p>
          <a:p>
            <a:pPr>
              <a:buNone/>
            </a:pPr>
            <a:r>
              <a:rPr lang="de-DE" dirty="0" smtClean="0"/>
              <a:t>Intention/ Funktion</a:t>
            </a:r>
          </a:p>
          <a:p>
            <a:pPr>
              <a:buNone/>
            </a:pPr>
            <a:r>
              <a:rPr lang="de-DE" dirty="0" smtClean="0"/>
              <a:t>✔haben einen Adressaten in der außerunterrichtlichen Realität</a:t>
            </a:r>
          </a:p>
          <a:p>
            <a:pPr>
              <a:buNone/>
            </a:pPr>
            <a:r>
              <a:rPr lang="de-DE" dirty="0" smtClean="0"/>
              <a:t>✔haben eine bestimmte Form („Layout“)</a:t>
            </a:r>
          </a:p>
          <a:p>
            <a:pPr>
              <a:buNone/>
            </a:pPr>
            <a:r>
              <a:rPr lang="de-DE" dirty="0" smtClean="0"/>
              <a:t>✔haben eine/einen für die Textsorte charakteristische Sprache/ charakteristischen Stil</a:t>
            </a:r>
          </a:p>
          <a:p>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Authentische </a:t>
            </a:r>
            <a:r>
              <a:rPr lang="de-DE" dirty="0" err="1" smtClean="0"/>
              <a:t>Höhrtexte</a:t>
            </a:r>
            <a:r>
              <a:rPr lang="de-DE" dirty="0" smtClean="0"/>
              <a:t> </a:t>
            </a:r>
            <a:endParaRPr lang="de-DE" dirty="0"/>
          </a:p>
        </p:txBody>
      </p:sp>
      <p:sp>
        <p:nvSpPr>
          <p:cNvPr id="3" name="Inhaltsplatzhalter 2"/>
          <p:cNvSpPr>
            <a:spLocks noGrp="1"/>
          </p:cNvSpPr>
          <p:nvPr>
            <p:ph idx="1"/>
          </p:nvPr>
        </p:nvSpPr>
        <p:spPr/>
        <p:txBody>
          <a:bodyPr>
            <a:normAutofit fontScale="62500" lnSpcReduction="20000"/>
          </a:bodyPr>
          <a:lstStyle/>
          <a:p>
            <a:pPr>
              <a:buNone/>
            </a:pPr>
            <a:r>
              <a:rPr lang="de-DE" dirty="0" smtClean="0"/>
              <a:t>✔spontane freie Rede</a:t>
            </a:r>
          </a:p>
          <a:p>
            <a:pPr>
              <a:buNone/>
            </a:pPr>
            <a:r>
              <a:rPr lang="de-DE" dirty="0" smtClean="0"/>
              <a:t>✔vorbereitete freie Rede</a:t>
            </a:r>
          </a:p>
          <a:p>
            <a:pPr>
              <a:buNone/>
            </a:pPr>
            <a:r>
              <a:rPr lang="de-DE" dirty="0" smtClean="0"/>
              <a:t>✔schriftlich fixierte vorgelesene Rede</a:t>
            </a:r>
          </a:p>
          <a:p>
            <a:pPr>
              <a:buNone/>
            </a:pPr>
            <a:r>
              <a:rPr lang="de-DE" dirty="0" smtClean="0"/>
              <a:t>✔Berichte</a:t>
            </a:r>
          </a:p>
          <a:p>
            <a:pPr>
              <a:buNone/>
            </a:pPr>
            <a:r>
              <a:rPr lang="de-DE" dirty="0" smtClean="0"/>
              <a:t>✔Kurzvortrag über Sachprobleme</a:t>
            </a:r>
          </a:p>
          <a:p>
            <a:pPr>
              <a:buNone/>
            </a:pPr>
            <a:r>
              <a:rPr lang="de-DE" dirty="0" smtClean="0"/>
              <a:t>✔längere Erklärungen</a:t>
            </a:r>
          </a:p>
          <a:p>
            <a:pPr>
              <a:buNone/>
            </a:pPr>
            <a:r>
              <a:rPr lang="de-DE" dirty="0" smtClean="0"/>
              <a:t>✔Radionachrichten / -berichte, Interviews</a:t>
            </a:r>
          </a:p>
          <a:p>
            <a:pPr>
              <a:buNone/>
            </a:pPr>
            <a:r>
              <a:rPr lang="de-DE" dirty="0" smtClean="0"/>
              <a:t>✔Durchsagen / Ansagen</a:t>
            </a:r>
          </a:p>
          <a:p>
            <a:pPr>
              <a:buNone/>
            </a:pPr>
            <a:r>
              <a:rPr lang="de-DE" dirty="0" smtClean="0"/>
              <a:t>✔Selbstgespräche</a:t>
            </a:r>
          </a:p>
          <a:p>
            <a:pPr>
              <a:buNone/>
            </a:pPr>
            <a:r>
              <a:rPr lang="de-DE" dirty="0" smtClean="0"/>
              <a:t>✔Gespräche aus der Alltagskommunikation</a:t>
            </a:r>
          </a:p>
          <a:p>
            <a:pPr>
              <a:buNone/>
            </a:pPr>
            <a:r>
              <a:rPr lang="de-DE" dirty="0" smtClean="0"/>
              <a:t>✔Diskussionen</a:t>
            </a:r>
          </a:p>
          <a:p>
            <a:pPr>
              <a:buNone/>
            </a:pPr>
            <a:r>
              <a:rPr lang="de-DE" dirty="0" smtClean="0"/>
              <a:t>✔Hörspiele, „Wurfsendungen“</a:t>
            </a:r>
          </a:p>
          <a:p>
            <a:pPr>
              <a:buNone/>
            </a:pPr>
            <a:r>
              <a:rPr lang="de-DE" dirty="0" smtClean="0"/>
              <a:t>✔Ausschnitte aus Theaterstücken</a:t>
            </a:r>
          </a:p>
          <a:p>
            <a:pPr>
              <a:buNone/>
            </a:pPr>
            <a:r>
              <a:rPr lang="de-DE" dirty="0" smtClean="0"/>
              <a:t>✔Lieder</a:t>
            </a:r>
          </a:p>
          <a:p>
            <a:pPr>
              <a:buNone/>
            </a:pPr>
            <a:r>
              <a:rPr lang="de-DE" dirty="0" smtClean="0"/>
              <a:t>✔Kurzgeschichten</a:t>
            </a:r>
          </a:p>
          <a:p>
            <a:pPr>
              <a:buNone/>
            </a:pPr>
            <a:r>
              <a:rPr lang="de-DE" dirty="0" smtClean="0"/>
              <a:t>✔Gedichte</a:t>
            </a:r>
          </a:p>
          <a:p>
            <a:pPr>
              <a:buNone/>
            </a:pP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Lernen durch Wiederholung </a:t>
            </a:r>
            <a:endParaRPr lang="de-DE" dirty="0"/>
          </a:p>
        </p:txBody>
      </p:sp>
      <p:sp>
        <p:nvSpPr>
          <p:cNvPr id="3" name="Inhaltsplatzhalter 2"/>
          <p:cNvSpPr>
            <a:spLocks noGrp="1"/>
          </p:cNvSpPr>
          <p:nvPr>
            <p:ph idx="1"/>
          </p:nvPr>
        </p:nvSpPr>
        <p:spPr/>
        <p:txBody>
          <a:bodyPr/>
          <a:lstStyle/>
          <a:p>
            <a:endParaRPr lang="de-DE" dirty="0"/>
          </a:p>
        </p:txBody>
      </p:sp>
      <p:sp>
        <p:nvSpPr>
          <p:cNvPr id="1026" name="AutoShape 2" descr="Bildergebnis für Wiederholung"/>
          <p:cNvSpPr>
            <a:spLocks noChangeAspect="1" noChangeArrowheads="1"/>
          </p:cNvSpPr>
          <p:nvPr/>
        </p:nvSpPr>
        <p:spPr bwMode="auto">
          <a:xfrm>
            <a:off x="155575" y="-2033588"/>
            <a:ext cx="4238625" cy="42386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28" name="AutoShape 4" descr="Bildergebnis für Wiederholung"/>
          <p:cNvSpPr>
            <a:spLocks noChangeAspect="1" noChangeArrowheads="1"/>
          </p:cNvSpPr>
          <p:nvPr/>
        </p:nvSpPr>
        <p:spPr bwMode="auto">
          <a:xfrm>
            <a:off x="155575" y="-2033588"/>
            <a:ext cx="4238625" cy="42386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030" name="Picture 6" descr="Ähnliches Foto"/>
          <p:cNvPicPr>
            <a:picLocks noChangeAspect="1" noChangeArrowheads="1"/>
          </p:cNvPicPr>
          <p:nvPr/>
        </p:nvPicPr>
        <p:blipFill>
          <a:blip r:embed="rId2"/>
          <a:srcRect/>
          <a:stretch>
            <a:fillRect/>
          </a:stretch>
        </p:blipFill>
        <p:spPr bwMode="auto">
          <a:xfrm>
            <a:off x="2000232" y="3143248"/>
            <a:ext cx="4076700" cy="271462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Vorschläge von Studierenden</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Hörspiele</a:t>
            </a:r>
          </a:p>
          <a:p>
            <a:r>
              <a:rPr lang="de-DE" dirty="0" smtClean="0"/>
              <a:t>Wetterbericht/Nachrichten/Sportsendung</a:t>
            </a:r>
          </a:p>
          <a:p>
            <a:r>
              <a:rPr lang="de-DE" dirty="0" smtClean="0"/>
              <a:t>Lieder/Musik</a:t>
            </a:r>
          </a:p>
          <a:p>
            <a:r>
              <a:rPr lang="de-DE" dirty="0" smtClean="0"/>
              <a:t>Werbung</a:t>
            </a:r>
          </a:p>
          <a:p>
            <a:r>
              <a:rPr lang="de-DE" dirty="0" err="1" smtClean="0"/>
              <a:t>Audiobook</a:t>
            </a:r>
            <a:endParaRPr lang="de-DE" dirty="0" smtClean="0"/>
          </a:p>
          <a:p>
            <a:r>
              <a:rPr lang="de-DE" dirty="0" smtClean="0"/>
              <a:t>Interview</a:t>
            </a:r>
          </a:p>
          <a:p>
            <a:r>
              <a:rPr lang="de-DE" dirty="0" smtClean="0"/>
              <a:t>Kommentar</a:t>
            </a:r>
          </a:p>
          <a:p>
            <a:r>
              <a:rPr lang="de-DE" dirty="0" smtClean="0"/>
              <a:t>Reportagen</a:t>
            </a:r>
          </a:p>
          <a:p>
            <a:r>
              <a:rPr lang="de-DE" dirty="0" smtClean="0"/>
              <a:t>Vorträge/Kurzvorträge</a:t>
            </a:r>
          </a:p>
          <a:p>
            <a:r>
              <a:rPr lang="de-DE" dirty="0" smtClean="0"/>
              <a:t>Gespräch </a:t>
            </a:r>
          </a:p>
          <a:p>
            <a:r>
              <a:rPr lang="de-DE" smtClean="0"/>
              <a:t>Podcast </a:t>
            </a:r>
            <a:endParaRPr lang="de-DE"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Didaktische Authentizität </a:t>
            </a:r>
            <a:endParaRPr lang="de-DE" dirty="0"/>
          </a:p>
        </p:txBody>
      </p:sp>
      <p:sp>
        <p:nvSpPr>
          <p:cNvPr id="3" name="Inhaltsplatzhalter 2"/>
          <p:cNvSpPr>
            <a:spLocks noGrp="1"/>
          </p:cNvSpPr>
          <p:nvPr>
            <p:ph idx="1"/>
          </p:nvPr>
        </p:nvSpPr>
        <p:spPr/>
        <p:txBody>
          <a:bodyPr/>
          <a:lstStyle/>
          <a:p>
            <a:r>
              <a:rPr lang="de-DE" dirty="0" smtClean="0"/>
              <a:t>Texte weisen alle Merkmale von </a:t>
            </a:r>
          </a:p>
          <a:p>
            <a:pPr>
              <a:buNone/>
            </a:pPr>
            <a:r>
              <a:rPr lang="de-DE" dirty="0" smtClean="0"/>
              <a:t>Authentizität (Redundanzen, Geräusche, Überlappungen der Sprechenden...) auf. </a:t>
            </a:r>
          </a:p>
          <a:p>
            <a:r>
              <a:rPr lang="de-DE" dirty="0" smtClean="0"/>
              <a:t>Sie sind aber für den Unterricht konzipiert </a:t>
            </a:r>
          </a:p>
          <a:p>
            <a:pPr>
              <a:buNone/>
            </a:pPr>
            <a:r>
              <a:rPr lang="de-DE" dirty="0" smtClean="0"/>
              <a:t>(„als-ob-Relation“)</a:t>
            </a:r>
          </a:p>
          <a:p>
            <a:pPr>
              <a:buNone/>
            </a:pPr>
            <a:endParaRPr lang="de-D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Authentizitätsgrade</a:t>
            </a:r>
            <a:endParaRPr lang="de-DE" dirty="0"/>
          </a:p>
        </p:txBody>
      </p:sp>
      <p:sp>
        <p:nvSpPr>
          <p:cNvPr id="3" name="Inhaltsplatzhalter 2"/>
          <p:cNvSpPr>
            <a:spLocks noGrp="1"/>
          </p:cNvSpPr>
          <p:nvPr>
            <p:ph idx="1"/>
          </p:nvPr>
        </p:nvSpPr>
        <p:spPr/>
        <p:txBody>
          <a:bodyPr>
            <a:normAutofit/>
          </a:bodyPr>
          <a:lstStyle/>
          <a:p>
            <a:pPr>
              <a:buNone/>
            </a:pPr>
            <a:endParaRPr lang="de-DE" dirty="0" smtClean="0"/>
          </a:p>
          <a:p>
            <a:r>
              <a:rPr lang="de-DE" dirty="0" smtClean="0"/>
              <a:t>authentische Texte (Originaltexte)</a:t>
            </a:r>
          </a:p>
          <a:p>
            <a:r>
              <a:rPr lang="de-DE" dirty="0" smtClean="0"/>
              <a:t>didaktisch-authentische Texte</a:t>
            </a:r>
          </a:p>
          <a:p>
            <a:pPr>
              <a:buNone/>
            </a:pPr>
            <a:r>
              <a:rPr lang="de-DE" dirty="0" smtClean="0"/>
              <a:t>lehrwerksungebundene </a:t>
            </a:r>
            <a:r>
              <a:rPr lang="de-DE" dirty="0" err="1" smtClean="0"/>
              <a:t>didaktisierte</a:t>
            </a:r>
            <a:r>
              <a:rPr lang="de-DE" dirty="0" smtClean="0"/>
              <a:t> Texte</a:t>
            </a:r>
          </a:p>
          <a:p>
            <a:r>
              <a:rPr lang="de-DE" dirty="0" smtClean="0"/>
              <a:t>lehrwerksgebundene </a:t>
            </a:r>
            <a:r>
              <a:rPr lang="de-DE" dirty="0" err="1" smtClean="0"/>
              <a:t>didaktisierte</a:t>
            </a:r>
            <a:r>
              <a:rPr lang="de-DE" dirty="0" smtClean="0"/>
              <a:t> Texte</a:t>
            </a:r>
          </a:p>
          <a:p>
            <a:r>
              <a:rPr lang="de-DE" dirty="0" smtClean="0"/>
              <a:t>(</a:t>
            </a:r>
            <a:r>
              <a:rPr lang="de-DE" dirty="0" err="1" smtClean="0"/>
              <a:t>Adamczak-Krysztofowicz</a:t>
            </a:r>
            <a:r>
              <a:rPr lang="de-DE" dirty="0" smtClean="0"/>
              <a:t> in: Hallet/Königs (Hrsg.), 2010: 81)</a:t>
            </a:r>
          </a:p>
          <a:p>
            <a:pPr>
              <a:buNone/>
            </a:pPr>
            <a:endParaRPr lang="de-D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Verstehensbezogene</a:t>
            </a:r>
            <a:r>
              <a:rPr lang="de-DE" dirty="0" smtClean="0"/>
              <a:t> </a:t>
            </a:r>
            <a:br>
              <a:rPr lang="de-DE" dirty="0" smtClean="0"/>
            </a:br>
            <a:r>
              <a:rPr lang="de-DE" dirty="0" smtClean="0"/>
              <a:t>HÖRTEXTE im Unterricht</a:t>
            </a:r>
            <a:endParaRPr lang="de-DE" dirty="0"/>
          </a:p>
        </p:txBody>
      </p:sp>
      <p:sp>
        <p:nvSpPr>
          <p:cNvPr id="3" name="Inhaltsplatzhalter 2"/>
          <p:cNvSpPr>
            <a:spLocks noGrp="1"/>
          </p:cNvSpPr>
          <p:nvPr>
            <p:ph idx="1"/>
          </p:nvPr>
        </p:nvSpPr>
        <p:spPr/>
        <p:txBody>
          <a:bodyPr>
            <a:normAutofit/>
          </a:bodyPr>
          <a:lstStyle/>
          <a:p>
            <a:r>
              <a:rPr lang="de-DE" sz="4000" dirty="0" smtClean="0"/>
              <a:t>authentisch/didaktisch authentisch</a:t>
            </a:r>
          </a:p>
          <a:p>
            <a:r>
              <a:rPr lang="de-DE" sz="4000" dirty="0" smtClean="0"/>
              <a:t>vielfältig</a:t>
            </a:r>
          </a:p>
          <a:p>
            <a:r>
              <a:rPr lang="de-DE" sz="4000" dirty="0" smtClean="0"/>
              <a:t>natürlich</a:t>
            </a:r>
          </a:p>
          <a:p>
            <a:r>
              <a:rPr lang="de-DE" sz="4000" dirty="0" smtClean="0"/>
              <a:t>-komplex</a:t>
            </a:r>
          </a:p>
          <a:p>
            <a:r>
              <a:rPr lang="de-DE" sz="4000" dirty="0" smtClean="0"/>
              <a:t>nicht zu kurz (etwa 2-4 Minuten)</a:t>
            </a:r>
          </a:p>
          <a:p>
            <a:pPr>
              <a:buNone/>
            </a:pPr>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Antizipieren mit einem Text </a:t>
            </a:r>
            <a:endParaRPr lang="de-DE" dirty="0"/>
          </a:p>
        </p:txBody>
      </p:sp>
      <p:sp>
        <p:nvSpPr>
          <p:cNvPr id="3" name="Inhaltsplatzhalter 2"/>
          <p:cNvSpPr>
            <a:spLocks noGrp="1"/>
          </p:cNvSpPr>
          <p:nvPr>
            <p:ph idx="1"/>
          </p:nvPr>
        </p:nvSpPr>
        <p:spPr/>
        <p:txBody>
          <a:bodyPr/>
          <a:lstStyle/>
          <a:p>
            <a:r>
              <a:rPr lang="de-DE" dirty="0" smtClean="0"/>
              <a:t>Gestern war mein Kühlschrank leer,...</a:t>
            </a:r>
          </a:p>
          <a:p>
            <a:r>
              <a:rPr lang="de-DE" dirty="0" smtClean="0"/>
              <a:t>Vor dem Geschäft standen...</a:t>
            </a:r>
          </a:p>
          <a:p>
            <a:r>
              <a:rPr lang="de-DE" dirty="0" smtClean="0"/>
              <a:t>In dieses Geschäft gehe ich gerne, denn...</a:t>
            </a:r>
          </a:p>
          <a:p>
            <a:r>
              <a:rPr lang="de-DE" dirty="0" smtClean="0"/>
              <a:t>Zuerst ging ich zu den Regalen, wo...</a:t>
            </a:r>
          </a:p>
          <a:p>
            <a:r>
              <a:rPr lang="de-DE" dirty="0" smtClean="0"/>
              <a:t>Bei der Butter stellte ich fest, dass die Preise...</a:t>
            </a:r>
          </a:p>
          <a:p>
            <a:r>
              <a:rPr lang="de-DE" dirty="0" smtClean="0"/>
              <a:t>Ich musste noch...</a:t>
            </a:r>
          </a:p>
          <a:p>
            <a:r>
              <a:rPr lang="de-DE" dirty="0" smtClean="0"/>
              <a:t>Als ich bezahlen wollte, bemerkte ich zu meinem </a:t>
            </a:r>
          </a:p>
          <a:p>
            <a:r>
              <a:rPr lang="de-DE" dirty="0" smtClean="0"/>
              <a:t>Schrecken,...</a:t>
            </a:r>
          </a:p>
          <a:p>
            <a:r>
              <a:rPr lang="de-DE" dirty="0" smtClean="0"/>
              <a:t>Aber ich hatte Glück,...</a:t>
            </a:r>
          </a:p>
          <a:p>
            <a:pPr>
              <a:buNone/>
            </a:pPr>
            <a:endParaRPr lang="de-D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ANTIZIPIEREN auf der Grundlage von Strukturwörtern </a:t>
            </a:r>
            <a:endParaRPr lang="de-DE" dirty="0"/>
          </a:p>
        </p:txBody>
      </p:sp>
      <p:sp>
        <p:nvSpPr>
          <p:cNvPr id="3" name="Inhaltsplatzhalter 2"/>
          <p:cNvSpPr>
            <a:spLocks noGrp="1"/>
          </p:cNvSpPr>
          <p:nvPr>
            <p:ph idx="1"/>
          </p:nvPr>
        </p:nvSpPr>
        <p:spPr/>
        <p:txBody>
          <a:bodyPr/>
          <a:lstStyle/>
          <a:p>
            <a:r>
              <a:rPr lang="de-DE" sz="4000" dirty="0" smtClean="0"/>
              <a:t>Ich hatte mir ein Fahrrad gekauft, weil....</a:t>
            </a:r>
          </a:p>
          <a:p>
            <a:r>
              <a:rPr lang="de-DE" sz="4000" dirty="0" smtClean="0"/>
              <a:t>Wir kaufen uns kein Auto, denn....</a:t>
            </a:r>
          </a:p>
          <a:p>
            <a:r>
              <a:rPr lang="de-DE" sz="4000" dirty="0" smtClean="0"/>
              <a:t>Die Erde ist bedroht, trotzdem....</a:t>
            </a:r>
          </a:p>
          <a:p>
            <a:pPr>
              <a:buNone/>
            </a:pPr>
            <a:endParaRPr lang="de-D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Diskutieren Sie </a:t>
            </a:r>
            <a:endParaRPr lang="de-DE" dirty="0"/>
          </a:p>
        </p:txBody>
      </p:sp>
      <p:sp>
        <p:nvSpPr>
          <p:cNvPr id="3" name="Inhaltsplatzhalter 2"/>
          <p:cNvSpPr>
            <a:spLocks noGrp="1"/>
          </p:cNvSpPr>
          <p:nvPr>
            <p:ph idx="1"/>
          </p:nvPr>
        </p:nvSpPr>
        <p:spPr/>
        <p:txBody>
          <a:bodyPr>
            <a:normAutofit/>
          </a:bodyPr>
          <a:lstStyle/>
          <a:p>
            <a:r>
              <a:rPr lang="de-DE" dirty="0" smtClean="0"/>
              <a:t>Sind </a:t>
            </a:r>
            <a:r>
              <a:rPr lang="de-DE" dirty="0" smtClean="0"/>
              <a:t>die gehörten </a:t>
            </a:r>
            <a:r>
              <a:rPr lang="de-DE" dirty="0" smtClean="0"/>
              <a:t>Texte authentische </a:t>
            </a:r>
            <a:r>
              <a:rPr lang="de-DE" dirty="0" smtClean="0"/>
              <a:t>Texte</a:t>
            </a:r>
          </a:p>
          <a:p>
            <a:pPr>
              <a:buNone/>
            </a:pPr>
            <a:r>
              <a:rPr lang="de-DE" dirty="0" smtClean="0"/>
              <a:t>didaktisch-authentische Texte</a:t>
            </a:r>
          </a:p>
          <a:p>
            <a:r>
              <a:rPr lang="de-DE" dirty="0" smtClean="0"/>
              <a:t>Lehrbuchtexte</a:t>
            </a:r>
          </a:p>
          <a:p>
            <a:pPr>
              <a:buNone/>
            </a:pPr>
            <a:r>
              <a:rPr lang="de-DE" dirty="0" smtClean="0"/>
              <a:t>2. Sind die gehörten Texte für den Unterricht geeignet? Warum</a:t>
            </a:r>
            <a:r>
              <a:rPr lang="de-DE" dirty="0" smtClean="0"/>
              <a:t>?  </a:t>
            </a:r>
            <a:r>
              <a:rPr lang="de-DE" dirty="0" smtClean="0"/>
              <a:t>Warum nicht?</a:t>
            </a:r>
          </a:p>
          <a:p>
            <a:pPr>
              <a:buNone/>
            </a:pPr>
            <a:endParaRPr lang="de-D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a:t>
            </a:r>
            <a:endParaRPr lang="de-DE" dirty="0"/>
          </a:p>
        </p:txBody>
      </p:sp>
      <p:sp>
        <p:nvSpPr>
          <p:cNvPr id="3" name="Inhaltsplatzhalter 2"/>
          <p:cNvSpPr>
            <a:spLocks noGrp="1"/>
          </p:cNvSpPr>
          <p:nvPr>
            <p:ph idx="1"/>
          </p:nvPr>
        </p:nvSpPr>
        <p:spPr/>
        <p:txBody>
          <a:bodyPr/>
          <a:lstStyle/>
          <a:p>
            <a:pPr>
              <a:buNone/>
            </a:pPr>
            <a:r>
              <a:rPr lang="de-DE" dirty="0" smtClean="0">
                <a:hlinkClick r:id="rId2"/>
              </a:rPr>
              <a:t>https://deutschlernerblog.de/uebung-zum-hoerverstehen-deutsch-a1-koerper-und-gesundheit-33-wie-gehts/</a:t>
            </a:r>
            <a:endParaRPr lang="de-DE" dirty="0" smtClean="0"/>
          </a:p>
          <a:p>
            <a:pPr>
              <a:buNone/>
            </a:pPr>
            <a:endParaRPr lang="de-DE" dirty="0" smtClean="0"/>
          </a:p>
          <a:p>
            <a:pPr>
              <a:buNone/>
            </a:pPr>
            <a:r>
              <a:rPr lang="de-DE" dirty="0" smtClean="0">
                <a:hlinkClick r:id="rId3"/>
              </a:rPr>
              <a:t>http://www.hoertexte-deutsch.at/mp3/krautfleckerln.mp3</a:t>
            </a:r>
            <a:endParaRPr lang="de-DE" dirty="0" smtClean="0"/>
          </a:p>
          <a:p>
            <a:pPr>
              <a:buNone/>
            </a:pPr>
            <a:endParaRPr lang="de-DE" dirty="0" smtClean="0"/>
          </a:p>
          <a:p>
            <a:pPr>
              <a:buNone/>
            </a:pPr>
            <a:r>
              <a:rPr lang="de-DE" dirty="0" smtClean="0">
                <a:hlinkClick r:id="rId4"/>
              </a:rPr>
              <a:t>https://www.radio-machen.de/horbeispiele/</a:t>
            </a:r>
            <a:endParaRPr lang="de-DE" dirty="0" smtClean="0"/>
          </a:p>
          <a:p>
            <a:pPr>
              <a:buNone/>
            </a:pPr>
            <a:endParaRPr lang="de-DE" dirty="0" smtClean="0"/>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Exzerpt Tagung  und </a:t>
            </a:r>
            <a:endParaRPr lang="de-DE" dirty="0"/>
          </a:p>
        </p:txBody>
      </p:sp>
      <p:sp>
        <p:nvSpPr>
          <p:cNvPr id="3" name="Inhaltsplatzhalter 2"/>
          <p:cNvSpPr>
            <a:spLocks noGrp="1"/>
          </p:cNvSpPr>
          <p:nvPr>
            <p:ph idx="1"/>
          </p:nvPr>
        </p:nvSpPr>
        <p:spPr/>
        <p:txBody>
          <a:bodyPr/>
          <a:lstStyle/>
          <a:p>
            <a:endParaRPr lang="de-DE" dirty="0"/>
          </a:p>
        </p:txBody>
      </p:sp>
      <p:pic>
        <p:nvPicPr>
          <p:cNvPr id="77826" name="Picture 2" descr="Image result for Prüfung"/>
          <p:cNvPicPr>
            <a:picLocks noChangeAspect="1" noChangeArrowheads="1"/>
          </p:cNvPicPr>
          <p:nvPr/>
        </p:nvPicPr>
        <p:blipFill>
          <a:blip r:embed="rId2"/>
          <a:srcRect/>
          <a:stretch>
            <a:fillRect/>
          </a:stretch>
        </p:blipFill>
        <p:spPr bwMode="auto">
          <a:xfrm>
            <a:off x="1000100" y="2285992"/>
            <a:ext cx="6553200" cy="423862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57232"/>
            <a:ext cx="8229600" cy="5467368"/>
          </a:xfrm>
        </p:spPr>
        <p:txBody>
          <a:bodyPr/>
          <a:lstStyle/>
          <a:p>
            <a:pPr>
              <a:buNone/>
            </a:pPr>
            <a:r>
              <a:rPr lang="de-DE" b="1" dirty="0" smtClean="0"/>
              <a:t>3-Minute Paper bzw. stille Abschlussreflexion </a:t>
            </a:r>
          </a:p>
          <a:p>
            <a:pPr>
              <a:buNone/>
            </a:pPr>
            <a:endParaRPr lang="de-DE" b="1" dirty="0" smtClean="0"/>
          </a:p>
          <a:p>
            <a:pPr marL="514350" indent="-514350">
              <a:buAutoNum type="arabicPeriod"/>
            </a:pPr>
            <a:r>
              <a:rPr lang="de-DE" dirty="0" smtClean="0"/>
              <a:t>Themen/Inhalte </a:t>
            </a:r>
            <a:r>
              <a:rPr lang="de-DE" dirty="0" smtClean="0"/>
              <a:t>der heutigen Einheit  (</a:t>
            </a:r>
            <a:r>
              <a:rPr lang="de-DE" dirty="0" smtClean="0"/>
              <a:t>in Stichpunkten)</a:t>
            </a:r>
          </a:p>
          <a:p>
            <a:pPr marL="514350" indent="-514350">
              <a:buAutoNum type="arabicPeriod"/>
            </a:pPr>
            <a:r>
              <a:rPr lang="de-DE" dirty="0" smtClean="0"/>
              <a:t>Das war mir bereits bekannt (in ausformulierten Sätzen)</a:t>
            </a:r>
          </a:p>
          <a:p>
            <a:pPr marL="514350" indent="-514350">
              <a:buAutoNum type="arabicPeriod"/>
            </a:pPr>
            <a:r>
              <a:rPr lang="de-DE" dirty="0" smtClean="0"/>
              <a:t>Das habe ich neu erfahren (in ausformulierten Sätzen)</a:t>
            </a:r>
          </a:p>
          <a:p>
            <a:pPr>
              <a:buNone/>
            </a:pPr>
            <a:endParaRPr lang="de-DE" dirty="0"/>
          </a:p>
        </p:txBody>
      </p:sp>
      <p:pic>
        <p:nvPicPr>
          <p:cNvPr id="4" name="Picture 2" descr="http://images.fotocommunity.de/bilder/bach-fluss-see/see-teich-tuempel/stille-momente-15-3f63f50a-b695-4c4b-b94c-6d5e3283d7a9.jpg"/>
          <p:cNvPicPr>
            <a:picLocks noChangeAspect="1" noChangeArrowheads="1"/>
          </p:cNvPicPr>
          <p:nvPr/>
        </p:nvPicPr>
        <p:blipFill>
          <a:blip r:embed="rId2"/>
          <a:srcRect/>
          <a:stretch>
            <a:fillRect/>
          </a:stretch>
        </p:blipFill>
        <p:spPr bwMode="auto">
          <a:xfrm>
            <a:off x="4429124" y="4008060"/>
            <a:ext cx="4714876" cy="28499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457200" y="476672"/>
            <a:ext cx="8229600" cy="5847928"/>
          </a:xfrm>
        </p:spPr>
        <p:txBody>
          <a:bodyPr>
            <a:normAutofit fontScale="77500" lnSpcReduction="20000"/>
          </a:bodyPr>
          <a:lstStyle/>
          <a:p>
            <a:pPr marL="457200" indent="-457200">
              <a:buFont typeface="Arial" pitchFamily="34" charset="0"/>
              <a:buAutoNum type="arabicPeriod"/>
            </a:pPr>
            <a:endParaRPr lang="de-DE" sz="2800" dirty="0" smtClean="0"/>
          </a:p>
          <a:p>
            <a:pPr algn="ctr">
              <a:lnSpc>
                <a:spcPct val="90000"/>
              </a:lnSpc>
              <a:spcBef>
                <a:spcPts val="500"/>
              </a:spcBef>
              <a:spcAft>
                <a:spcPts val="500"/>
              </a:spcAft>
              <a:buNone/>
            </a:pPr>
            <a:r>
              <a:rPr lang="de-AT" sz="4500" b="1" dirty="0" err="1" smtClean="0"/>
              <a:t>naturgedicht</a:t>
            </a:r>
            <a:endParaRPr lang="de-AT" sz="4500" b="1" dirty="0" smtClean="0"/>
          </a:p>
          <a:p>
            <a:pPr algn="ctr">
              <a:lnSpc>
                <a:spcPct val="90000"/>
              </a:lnSpc>
              <a:spcBef>
                <a:spcPts val="500"/>
              </a:spcBef>
              <a:spcAft>
                <a:spcPts val="500"/>
              </a:spcAft>
              <a:buNone/>
            </a:pPr>
            <a:endParaRPr lang="de-AT" sz="4500" b="1" dirty="0" smtClean="0"/>
          </a:p>
          <a:p>
            <a:pPr algn="ctr">
              <a:lnSpc>
                <a:spcPct val="90000"/>
              </a:lnSpc>
              <a:spcBef>
                <a:spcPts val="500"/>
              </a:spcBef>
              <a:spcAft>
                <a:spcPts val="500"/>
              </a:spcAft>
              <a:buNone/>
            </a:pPr>
            <a:r>
              <a:rPr lang="de-AT" sz="4500" b="1" dirty="0" smtClean="0"/>
              <a:t>		heu</a:t>
            </a:r>
          </a:p>
          <a:p>
            <a:pPr algn="ctr">
              <a:lnSpc>
                <a:spcPct val="90000"/>
              </a:lnSpc>
              <a:spcBef>
                <a:spcPts val="500"/>
              </a:spcBef>
              <a:spcAft>
                <a:spcPts val="500"/>
              </a:spcAft>
              <a:buNone/>
            </a:pPr>
            <a:r>
              <a:rPr lang="de-AT" sz="4500" b="1" dirty="0" smtClean="0"/>
              <a:t>		                             </a:t>
            </a:r>
            <a:r>
              <a:rPr lang="de-AT" sz="4500" b="1" dirty="0" err="1" smtClean="0"/>
              <a:t>see</a:t>
            </a:r>
            <a:r>
              <a:rPr lang="de-AT" sz="4500" dirty="0" smtClean="0"/>
              <a:t>          </a:t>
            </a:r>
            <a:r>
              <a:rPr lang="de-AT" sz="3400" dirty="0" smtClean="0"/>
              <a:t>(Ernst Jandl)</a:t>
            </a:r>
            <a:endParaRPr lang="de-DE" sz="3400" dirty="0" smtClean="0"/>
          </a:p>
          <a:p>
            <a:pPr marL="457200" indent="-457200">
              <a:buFont typeface="Arial" pitchFamily="34" charset="0"/>
              <a:buAutoNum type="arabicPeriod"/>
            </a:pPr>
            <a:r>
              <a:rPr lang="de-DE" sz="2800" dirty="0" smtClean="0"/>
              <a:t>Schreiben Sie ein </a:t>
            </a:r>
            <a:r>
              <a:rPr lang="de-DE" sz="2800" dirty="0" err="1" smtClean="0"/>
              <a:t>küchengedicht</a:t>
            </a:r>
            <a:r>
              <a:rPr lang="de-DE" sz="2800" dirty="0" smtClean="0"/>
              <a:t>, </a:t>
            </a:r>
            <a:r>
              <a:rPr lang="de-DE" sz="2800" dirty="0" err="1" smtClean="0"/>
              <a:t>meergedicht</a:t>
            </a:r>
            <a:r>
              <a:rPr lang="de-DE" sz="2800" dirty="0" smtClean="0"/>
              <a:t>, </a:t>
            </a:r>
            <a:r>
              <a:rPr lang="de-DE" sz="2800" dirty="0" err="1" smtClean="0"/>
              <a:t>marktgedicht</a:t>
            </a:r>
            <a:r>
              <a:rPr lang="de-DE" sz="2800" dirty="0" smtClean="0"/>
              <a:t>, </a:t>
            </a:r>
            <a:r>
              <a:rPr lang="de-DE" sz="2800" dirty="0" err="1" smtClean="0"/>
              <a:t>frühstücksgedicht</a:t>
            </a:r>
            <a:r>
              <a:rPr lang="de-DE" sz="2800" dirty="0" smtClean="0"/>
              <a:t> …</a:t>
            </a:r>
          </a:p>
          <a:p>
            <a:pPr marL="457200" indent="-457200">
              <a:buFont typeface="Arial" pitchFamily="34" charset="0"/>
              <a:buAutoNum type="arabicPeriod"/>
            </a:pPr>
            <a:r>
              <a:rPr lang="de-DE" sz="2800" dirty="0" smtClean="0"/>
              <a:t>„chinesisches/spanisches/romantisches/kritisches/… </a:t>
            </a:r>
            <a:r>
              <a:rPr lang="de-DE" sz="2800" dirty="0" err="1" smtClean="0"/>
              <a:t>naturgedicht</a:t>
            </a:r>
            <a:r>
              <a:rPr lang="ja-JP" altLang="de-DE" sz="2800" smtClean="0"/>
              <a:t>“</a:t>
            </a:r>
            <a:r>
              <a:rPr lang="de-DE" altLang="ja-JP" sz="2800" dirty="0" smtClean="0"/>
              <a:t>.</a:t>
            </a:r>
          </a:p>
          <a:p>
            <a:pPr marL="457200" indent="-457200">
              <a:buFont typeface="Arial" pitchFamily="34" charset="0"/>
              <a:buAutoNum type="arabicPeriod" startAt="3"/>
            </a:pPr>
            <a:r>
              <a:rPr lang="de-DE" sz="2800" dirty="0" smtClean="0"/>
              <a:t>Suchen Sie ein Bild, das dieses Gedicht illustriert.</a:t>
            </a:r>
          </a:p>
          <a:p>
            <a:pPr marL="457200" indent="-457200">
              <a:buFont typeface="Arial" pitchFamily="34" charset="0"/>
              <a:buAutoNum type="arabicPeriod" startAt="3"/>
            </a:pPr>
            <a:r>
              <a:rPr lang="de-DE" sz="2800" dirty="0" smtClean="0"/>
              <a:t>Das Gedicht wurde in einer Zeitung für den Deutschunterricht abgedruckt. Schreiben Sie einen Brief, in dem Sie sich darüber beschweren und argumentieren, warum es für den DU ungeeignet ist (warum könnte es geeignet sein?)</a:t>
            </a:r>
            <a:endParaRPr lang="de-DE" dirty="0"/>
          </a:p>
        </p:txBody>
      </p:sp>
      <p:pic>
        <p:nvPicPr>
          <p:cNvPr id="1029" name="Picture 5" descr="http://www.berchtesgadener-land.com/cdn/uploads/abtsdorfer-see-bei-laufen-thseoimagefacebook.jpg"/>
          <p:cNvPicPr>
            <a:picLocks noChangeAspect="1" noChangeArrowheads="1"/>
          </p:cNvPicPr>
          <p:nvPr/>
        </p:nvPicPr>
        <p:blipFill>
          <a:blip r:embed="rId2" cstate="print"/>
          <a:srcRect/>
          <a:stretch>
            <a:fillRect/>
          </a:stretch>
        </p:blipFill>
        <p:spPr bwMode="auto">
          <a:xfrm>
            <a:off x="0" y="0"/>
            <a:ext cx="2324574" cy="144016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a:t>
            </a:r>
            <a:endParaRPr lang="de-DE" dirty="0"/>
          </a:p>
        </p:txBody>
      </p:sp>
      <p:sp>
        <p:nvSpPr>
          <p:cNvPr id="3" name="Inhaltsplatzhalter 2"/>
          <p:cNvSpPr>
            <a:spLocks noGrp="1"/>
          </p:cNvSpPr>
          <p:nvPr>
            <p:ph idx="1"/>
          </p:nvPr>
        </p:nvSpPr>
        <p:spPr/>
        <p:txBody>
          <a:bodyPr/>
          <a:lstStyle/>
          <a:p>
            <a:r>
              <a:rPr lang="de-DE" dirty="0" smtClean="0"/>
              <a:t>Folien </a:t>
            </a:r>
            <a:r>
              <a:rPr lang="de-DE" dirty="0" smtClean="0"/>
              <a:t>wiederholen/lernen!!!</a:t>
            </a:r>
            <a:endParaRPr lang="de-DE" dirty="0" smtClean="0"/>
          </a:p>
          <a:p>
            <a:r>
              <a:rPr lang="de-DE" dirty="0" smtClean="0"/>
              <a:t>Reflexion Tagung fertigstellen</a:t>
            </a:r>
            <a:endParaRPr lang="de-D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703912"/>
          </a:xfrm>
        </p:spPr>
        <p:txBody>
          <a:bodyPr>
            <a:normAutofit fontScale="92500" lnSpcReduction="10000"/>
          </a:bodyPr>
          <a:lstStyle/>
          <a:p>
            <a:pPr algn="just">
              <a:buNone/>
            </a:pPr>
            <a:r>
              <a:rPr lang="de-DE" sz="2800" b="1" dirty="0" smtClean="0"/>
              <a:t>Literarische Texte eignen sich für FU, weil sie</a:t>
            </a:r>
          </a:p>
          <a:p>
            <a:pPr algn="just">
              <a:buNone/>
            </a:pPr>
            <a:endParaRPr lang="de-DE" sz="2800" b="1" dirty="0" smtClean="0"/>
          </a:p>
          <a:p>
            <a:pPr marL="190500" indent="-190500">
              <a:buFontTx/>
              <a:buChar char="•"/>
            </a:pPr>
            <a:r>
              <a:rPr lang="de-DE" sz="2800" dirty="0" smtClean="0">
                <a:latin typeface="Calibri" pitchFamily="34" charset="0"/>
              </a:rPr>
              <a:t>ein hohes Motivationspotential bieten</a:t>
            </a:r>
          </a:p>
          <a:p>
            <a:pPr marL="190500" indent="-190500">
              <a:buFontTx/>
              <a:buChar char="•"/>
            </a:pPr>
            <a:r>
              <a:rPr lang="de-DE" sz="2800" dirty="0" smtClean="0">
                <a:latin typeface="Calibri" pitchFamily="34" charset="0"/>
              </a:rPr>
              <a:t>zur kreativen Mitwirkung an Sinnbildung auffordern</a:t>
            </a:r>
          </a:p>
          <a:p>
            <a:pPr marL="190500" indent="-190500">
              <a:buFontTx/>
              <a:buChar char="•"/>
            </a:pPr>
            <a:r>
              <a:rPr lang="de-DE" sz="2800" dirty="0" smtClean="0">
                <a:latin typeface="Calibri" pitchFamily="34" charset="0"/>
              </a:rPr>
              <a:t>Kompetenz im Textverstehen fördern  </a:t>
            </a:r>
          </a:p>
          <a:p>
            <a:pPr marL="190500" indent="-190500">
              <a:buFontTx/>
              <a:buChar char="•"/>
            </a:pPr>
            <a:r>
              <a:rPr lang="de-DE" sz="2800" dirty="0" smtClean="0">
                <a:latin typeface="Calibri" pitchFamily="34" charset="0"/>
              </a:rPr>
              <a:t>zu kulturellen Vergleichen anregen (dynamischer Kulturbegriff, Perspektivwechsel, Empathie)</a:t>
            </a:r>
          </a:p>
          <a:p>
            <a:pPr marL="190500" indent="-190500">
              <a:buFontTx/>
              <a:buChar char="•"/>
            </a:pPr>
            <a:r>
              <a:rPr lang="de-DE" sz="2800" b="1" dirty="0" err="1" smtClean="0">
                <a:latin typeface="Calibri" pitchFamily="34" charset="0"/>
              </a:rPr>
              <a:t>Kulturalisierende</a:t>
            </a:r>
            <a:r>
              <a:rPr lang="de-DE" sz="2800" b="1" dirty="0" smtClean="0">
                <a:latin typeface="Calibri" pitchFamily="34" charset="0"/>
              </a:rPr>
              <a:t>  Zuschreibungen </a:t>
            </a:r>
            <a:r>
              <a:rPr lang="de-DE" sz="2800" dirty="0" smtClean="0">
                <a:latin typeface="Calibri" pitchFamily="34" charset="0"/>
              </a:rPr>
              <a:t>problematisieren können (Stolperstein)</a:t>
            </a:r>
          </a:p>
          <a:p>
            <a:pPr marL="190500" indent="-190500">
              <a:buFontTx/>
              <a:buChar char="•"/>
            </a:pPr>
            <a:r>
              <a:rPr lang="de-DE" sz="2800" dirty="0" smtClean="0">
                <a:latin typeface="Calibri" pitchFamily="34" charset="0"/>
              </a:rPr>
              <a:t>Subjektivität von Wahrnehmung deutlich machen </a:t>
            </a:r>
          </a:p>
          <a:p>
            <a:pPr marL="190500" indent="-190500">
              <a:buFontTx/>
              <a:buChar char="•"/>
            </a:pPr>
            <a:r>
              <a:rPr lang="de-DE" sz="2800" b="1" dirty="0" smtClean="0">
                <a:latin typeface="Calibri" pitchFamily="34" charset="0"/>
                <a:sym typeface="Wingdings" pitchFamily="2" charset="2"/>
              </a:rPr>
              <a:t>zu einem SUBJEKTIVIERUNGSKRITISCHEN ZUGANG anregen </a:t>
            </a:r>
          </a:p>
          <a:p>
            <a:pPr marL="190500" indent="-190500">
              <a:buFont typeface="Arial" pitchFamily="34" charset="0"/>
              <a:buChar char="•"/>
            </a:pPr>
            <a:r>
              <a:rPr lang="de-DE" sz="2800" b="1" dirty="0" smtClean="0">
                <a:latin typeface="Calibri" pitchFamily="34" charset="0"/>
                <a:sym typeface="Wingdings" pitchFamily="2" charset="2"/>
              </a:rPr>
              <a:t> </a:t>
            </a:r>
            <a:r>
              <a:rPr lang="de-DE" sz="2800" dirty="0" smtClean="0">
                <a:latin typeface="Calibri" pitchFamily="34" charset="0"/>
                <a:sym typeface="Wingdings" pitchFamily="2" charset="2"/>
              </a:rPr>
              <a:t>generell: ein Fokus auf Herrschaftspraxen ermöglichen </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lstStyle/>
          <a:p>
            <a:pPr marL="190500" indent="-190500">
              <a:buFont typeface="Arial" pitchFamily="34" charset="0"/>
              <a:buChar char="•"/>
            </a:pPr>
            <a:r>
              <a:rPr lang="de-DE" sz="2400" dirty="0" smtClean="0">
                <a:latin typeface="Calibri" pitchFamily="34" charset="0"/>
              </a:rPr>
              <a:t>unterschiedliche Perspektiven auf „Wirklichkeit“ vermitteln </a:t>
            </a:r>
          </a:p>
          <a:p>
            <a:pPr marL="190500" indent="-190500">
              <a:buFontTx/>
              <a:buChar char="•"/>
            </a:pPr>
            <a:r>
              <a:rPr lang="de-DE" sz="2400" dirty="0" smtClean="0">
                <a:latin typeface="Calibri" pitchFamily="34" charset="0"/>
              </a:rPr>
              <a:t>die Auseinandersetzung mit Fremdheit , der Konstruktion von Fremdheit ermöglichen </a:t>
            </a:r>
          </a:p>
          <a:p>
            <a:pPr marL="190500" indent="-190500">
              <a:buFontTx/>
              <a:buChar char="•"/>
            </a:pPr>
            <a:r>
              <a:rPr lang="de-DE" sz="2400" dirty="0" smtClean="0">
                <a:latin typeface="Calibri" pitchFamily="34" charset="0"/>
              </a:rPr>
              <a:t>Perspektiv- und Rollenwechsel ermöglichen und der Schulung der </a:t>
            </a:r>
            <a:r>
              <a:rPr lang="de-DE" sz="2400" dirty="0" err="1" smtClean="0">
                <a:latin typeface="Calibri" pitchFamily="34" charset="0"/>
              </a:rPr>
              <a:t>Empathiefähigkeit</a:t>
            </a:r>
            <a:r>
              <a:rPr lang="de-DE" sz="2400" dirty="0" smtClean="0">
                <a:latin typeface="Calibri" pitchFamily="34" charset="0"/>
              </a:rPr>
              <a:t> dienen </a:t>
            </a:r>
          </a:p>
          <a:p>
            <a:pPr marL="190500" indent="-190500">
              <a:buFontTx/>
              <a:buChar char="•"/>
            </a:pPr>
            <a:r>
              <a:rPr lang="de-DE" sz="2400" dirty="0" smtClean="0">
                <a:latin typeface="Calibri" pitchFamily="34" charset="0"/>
              </a:rPr>
              <a:t>Fragen und Suchbewegungen initiieren können</a:t>
            </a:r>
          </a:p>
          <a:p>
            <a:pPr marL="190500" indent="-190500">
              <a:buFontTx/>
              <a:buChar char="•"/>
            </a:pPr>
            <a:r>
              <a:rPr lang="de-DE" sz="2400" dirty="0" smtClean="0">
                <a:latin typeface="Calibri" pitchFamily="34" charset="0"/>
              </a:rPr>
              <a:t>Vergnügen bereiten</a:t>
            </a:r>
          </a:p>
          <a:p>
            <a:pPr>
              <a:buNone/>
            </a:pP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2506</Words>
  <Application>Microsoft Office PowerPoint</Application>
  <PresentationFormat>Bildschirmpräsentation (4:3)</PresentationFormat>
  <Paragraphs>443</Paragraphs>
  <Slides>70</Slides>
  <Notes>0</Notes>
  <HiddenSlides>0</HiddenSlides>
  <MMClips>0</MMClips>
  <ScaleCrop>false</ScaleCrop>
  <HeadingPairs>
    <vt:vector size="4" baseType="variant">
      <vt:variant>
        <vt:lpstr>Design</vt:lpstr>
      </vt:variant>
      <vt:variant>
        <vt:i4>1</vt:i4>
      </vt:variant>
      <vt:variant>
        <vt:lpstr>Folientitel</vt:lpstr>
      </vt:variant>
      <vt:variant>
        <vt:i4>70</vt:i4>
      </vt:variant>
    </vt:vector>
  </HeadingPairs>
  <TitlesOfParts>
    <vt:vector size="71" baseType="lpstr">
      <vt:lpstr>Hyperion</vt:lpstr>
      <vt:lpstr>  </vt:lpstr>
      <vt:lpstr>Folie 2</vt:lpstr>
      <vt:lpstr>Folie 3</vt:lpstr>
      <vt:lpstr>Heutige Einheit </vt:lpstr>
      <vt:lpstr>Wünsche </vt:lpstr>
      <vt:lpstr>Lernen durch Wiederholung </vt:lpstr>
      <vt:lpstr>Folie 7</vt:lpstr>
      <vt:lpstr>Folie 8</vt:lpstr>
      <vt:lpstr>Folie 9</vt:lpstr>
      <vt:lpstr>Folie 10</vt:lpstr>
      <vt:lpstr>Folie 11</vt:lpstr>
      <vt:lpstr>Folie 12</vt:lpstr>
      <vt:lpstr>Peter Bichsel: Ein Tisch ist ein Tisch</vt:lpstr>
      <vt:lpstr>Folie 14</vt:lpstr>
      <vt:lpstr>Folie 15</vt:lpstr>
      <vt:lpstr>Aufgabentypologien Literaturdidaktik </vt:lpstr>
      <vt:lpstr>Motivation </vt:lpstr>
      <vt:lpstr>Folie 18</vt:lpstr>
      <vt:lpstr>Folie 19</vt:lpstr>
      <vt:lpstr>Folie 20</vt:lpstr>
      <vt:lpstr>Folie 21</vt:lpstr>
      <vt:lpstr>Folie 22</vt:lpstr>
      <vt:lpstr>Folie 23</vt:lpstr>
      <vt:lpstr>Auswahlkriterien für den Einsatz von Film ?</vt:lpstr>
      <vt:lpstr>Folie 25</vt:lpstr>
      <vt:lpstr>Typen Hör-Sehverstehen ???</vt:lpstr>
      <vt:lpstr>Folie 27</vt:lpstr>
      <vt:lpstr>Übungstypologien zur Arbeit mit narrativen Filmtexten  </vt:lpstr>
      <vt:lpstr>Folie 29</vt:lpstr>
      <vt:lpstr>Folie 30</vt:lpstr>
      <vt:lpstr>Exkurs: Kommunikative Grammatik </vt:lpstr>
      <vt:lpstr>Kommunikation </vt:lpstr>
      <vt:lpstr>K. im Unterricht </vt:lpstr>
      <vt:lpstr>Formale Strukturübung </vt:lpstr>
      <vt:lpstr>Reale Kommunikation </vt:lpstr>
      <vt:lpstr>Grammatik und Kommunikation </vt:lpstr>
      <vt:lpstr>Grammatik lernen und üben </vt:lpstr>
      <vt:lpstr>Kommunikative Grammatik </vt:lpstr>
      <vt:lpstr>Grammatikarbeit mit authentischen Texten </vt:lpstr>
      <vt:lpstr>Folie 40</vt:lpstr>
      <vt:lpstr>Folie 41</vt:lpstr>
      <vt:lpstr>Folie 42</vt:lpstr>
      <vt:lpstr>Kommunikativer Situationsbezug </vt:lpstr>
      <vt:lpstr>Folie 44</vt:lpstr>
      <vt:lpstr>Folie 45</vt:lpstr>
      <vt:lpstr>Folie 46</vt:lpstr>
      <vt:lpstr>Literatur  zum (Grammatik-)Exkurs</vt:lpstr>
      <vt:lpstr>Hören </vt:lpstr>
      <vt:lpstr>Folie 49</vt:lpstr>
      <vt:lpstr>Folie 50</vt:lpstr>
      <vt:lpstr>   Was hören Sie?</vt:lpstr>
      <vt:lpstr>HV heißt: </vt:lpstr>
      <vt:lpstr>Hören ist…</vt:lpstr>
      <vt:lpstr>Wie hören wir?</vt:lpstr>
      <vt:lpstr>Schwierigkeit</vt:lpstr>
      <vt:lpstr>Folie 56</vt:lpstr>
      <vt:lpstr>Wissensgrundlagen Verstehen…</vt:lpstr>
      <vt:lpstr>Authentische Texte </vt:lpstr>
      <vt:lpstr>Authentische Höhrtexte </vt:lpstr>
      <vt:lpstr>Vorschläge von Studierenden</vt:lpstr>
      <vt:lpstr>Didaktische Authentizität </vt:lpstr>
      <vt:lpstr>Authentizitätsgrade</vt:lpstr>
      <vt:lpstr>Verstehensbezogene  HÖRTEXTE im Unterricht</vt:lpstr>
      <vt:lpstr>Antizipieren mit einem Text </vt:lpstr>
      <vt:lpstr>ANTIZIPIEREN auf der Grundlage von Strukturwörtern </vt:lpstr>
      <vt:lpstr>Diskutieren Sie </vt:lpstr>
      <vt:lpstr>Beispiele </vt:lpstr>
      <vt:lpstr>Exzerpt Tagung  und </vt:lpstr>
      <vt:lpstr>Folie 69</vt:lpstr>
      <vt:lpstr>Hausaufgabe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21</cp:revision>
  <dcterms:created xsi:type="dcterms:W3CDTF">2017-09-18T16:32:58Z</dcterms:created>
  <dcterms:modified xsi:type="dcterms:W3CDTF">2019-05-02T17:24:19Z</dcterms:modified>
</cp:coreProperties>
</file>