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340" r:id="rId3"/>
    <p:sldId id="341" r:id="rId4"/>
    <p:sldId id="327" r:id="rId5"/>
    <p:sldId id="361" r:id="rId6"/>
    <p:sldId id="351" r:id="rId7"/>
    <p:sldId id="352" r:id="rId8"/>
    <p:sldId id="362" r:id="rId9"/>
    <p:sldId id="360" r:id="rId10"/>
    <p:sldId id="354" r:id="rId11"/>
    <p:sldId id="363" r:id="rId12"/>
    <p:sldId id="364" r:id="rId13"/>
    <p:sldId id="365" r:id="rId14"/>
    <p:sldId id="366" r:id="rId15"/>
    <p:sldId id="367" r:id="rId16"/>
    <p:sldId id="355" r:id="rId17"/>
    <p:sldId id="356" r:id="rId18"/>
    <p:sldId id="357" r:id="rId19"/>
    <p:sldId id="358" r:id="rId20"/>
    <p:sldId id="359" r:id="rId21"/>
    <p:sldId id="368" r:id="rId22"/>
    <p:sldId id="345" r:id="rId2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02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36391-BB85-4A00-A6C6-154CF7009B00}" type="datetimeFigureOut">
              <a:rPr lang="de-DE" smtClean="0"/>
              <a:pPr/>
              <a:t>07.03.2019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8AD70-5AE3-4C64-B02E-F3F00CA4896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8AD70-5AE3-4C64-B02E-F3F00CA4896C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07.03.2019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07.03.2019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07.03.2019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07.03.2019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07.03.2019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07.03.2019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07.03.2019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07.03.2019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07.03.2019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07.03.2019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ine Ecke des Rechtecks schneiden und abrunde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winkliges Dreiec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07.03.2019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10" name="Freihand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ihand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A1E1D3-6A25-453C-BD40-BEC8C796B49D}" type="datetimeFigureOut">
              <a:rPr lang="de-DE" smtClean="0"/>
              <a:pPr/>
              <a:t>07.03.2019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2" name="Gruppieren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ihand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ihand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koeck@mail.muni.cz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moodle.univie.ac.at/pluginfile.php/842243/mod_resource/content/1/UNTERRICHTSPLANUNG%20-UNTERRICHTSVORBEREITUNG%20%5BSchreibgesch%C3%BCtzt%5D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3400" y="571480"/>
            <a:ext cx="7851648" cy="2214578"/>
          </a:xfrm>
        </p:spPr>
        <p:txBody>
          <a:bodyPr>
            <a:normAutofit/>
          </a:bodyPr>
          <a:lstStyle/>
          <a:p>
            <a:r>
              <a:rPr lang="de-DE" dirty="0" smtClean="0"/>
              <a:t> 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71472" y="2857496"/>
            <a:ext cx="7854696" cy="3000396"/>
          </a:xfrm>
        </p:spPr>
        <p:txBody>
          <a:bodyPr>
            <a:normAutofit fontScale="25000" lnSpcReduction="20000"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sz="9600" dirty="0" smtClean="0"/>
              <a:t>Johannes Köck  </a:t>
            </a:r>
            <a:br>
              <a:rPr lang="de-DE" sz="9600" dirty="0" smtClean="0"/>
            </a:br>
            <a:r>
              <a:rPr lang="de-DE" sz="9600" dirty="0" smtClean="0">
                <a:hlinkClick r:id="rId2"/>
              </a:rPr>
              <a:t>koeck@mail.muni.cz</a:t>
            </a:r>
            <a:endParaRPr lang="de-DE" sz="9600" dirty="0" smtClean="0"/>
          </a:p>
          <a:p>
            <a:r>
              <a:rPr lang="de-DE" sz="9600" dirty="0" smtClean="0"/>
              <a:t>SoSe2019</a:t>
            </a:r>
          </a:p>
          <a:p>
            <a:r>
              <a:rPr lang="de-DE" sz="9600" dirty="0" smtClean="0"/>
              <a:t>2</a:t>
            </a:r>
            <a:r>
              <a:rPr lang="de-DE" sz="9600" dirty="0" smtClean="0"/>
              <a:t>. </a:t>
            </a:r>
            <a:r>
              <a:rPr lang="de-DE" sz="9600" dirty="0" smtClean="0"/>
              <a:t>Einheit </a:t>
            </a:r>
          </a:p>
          <a:p>
            <a:r>
              <a:rPr lang="de-DE" sz="9600" dirty="0" smtClean="0"/>
              <a:t>08</a:t>
            </a:r>
            <a:r>
              <a:rPr lang="de-DE" sz="9600" dirty="0" smtClean="0"/>
              <a:t>. 03.  </a:t>
            </a:r>
            <a:r>
              <a:rPr lang="de-DE" sz="9600" dirty="0" smtClean="0"/>
              <a:t>2019</a:t>
            </a:r>
            <a:r>
              <a:rPr lang="de-DE" sz="11200" dirty="0" smtClean="0"/>
              <a:t> </a:t>
            </a:r>
          </a:p>
          <a:p>
            <a:r>
              <a:rPr lang="de-DE" sz="11200" dirty="0" smtClean="0"/>
              <a:t>  </a:t>
            </a:r>
            <a:br>
              <a:rPr lang="de-DE" sz="11200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endParaRPr lang="de-DE" dirty="0"/>
          </a:p>
        </p:txBody>
      </p:sp>
      <p:pic>
        <p:nvPicPr>
          <p:cNvPr id="34818" name="Picture 2" descr="https://www.boku.ac.at/fileadmin/_processed_/e/6/csm_B_didaktik_k_046a740a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29288" cy="3316668"/>
          </a:xfrm>
          <a:prstGeom prst="rect">
            <a:avLst/>
          </a:prstGeom>
          <a:noFill/>
        </p:spPr>
      </p:pic>
      <p:pic>
        <p:nvPicPr>
          <p:cNvPr id="22530" name="Picture 2" descr="Bildergebnis für Zwe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3343274"/>
            <a:ext cx="3514725" cy="3514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WISSENSGRUNDLAGEN FÜR DAS VERSTEHEN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Weltwissen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Kenntnis des Sprachsystems: Sprachwissen 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Kenntnis des sprachlichen Kontextes: was wurde früher gesagt, was wird noch gesagt?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Persönliches Wissen: Kenntnis der Situation(Umgebung, Personen)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4" name="Picture 2" descr="Bildergebnis für Bücherstap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9862" y="3571876"/>
            <a:ext cx="1654138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LESEVERSTEHEN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ZIELE: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die Bedeutung von  Leseverstehen (Lesen, Wahrnehmen, Verstehen)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auf welche Weise Lesetexte präsentiert werden können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welche Übungen zum LV  eingesetzt werden können</a:t>
            </a:r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4" name="Picture 2" descr="Bildergebnis für Lesen bücher wohnu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3" y="-1"/>
            <a:ext cx="2500298" cy="2500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Wahrnehmen und Lesen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Picture 2" descr="Bildergebnis für wahrnehmung alte oder junge frau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214554"/>
            <a:ext cx="3133725" cy="4238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err="1" smtClean="0"/>
              <a:t>Ehct</a:t>
            </a:r>
            <a:r>
              <a:rPr lang="de-DE" dirty="0" smtClean="0"/>
              <a:t> </a:t>
            </a:r>
            <a:r>
              <a:rPr lang="de-DE" dirty="0" err="1" smtClean="0"/>
              <a:t>ksras</a:t>
            </a:r>
            <a:r>
              <a:rPr lang="de-DE" dirty="0" smtClean="0"/>
              <a:t>! </a:t>
            </a:r>
            <a:r>
              <a:rPr lang="de-DE" dirty="0" err="1" smtClean="0"/>
              <a:t>Gmäeß</a:t>
            </a:r>
            <a:r>
              <a:rPr lang="de-DE" dirty="0" smtClean="0"/>
              <a:t> </a:t>
            </a:r>
            <a:r>
              <a:rPr lang="de-DE" dirty="0" err="1" smtClean="0"/>
              <a:t>eneir</a:t>
            </a:r>
            <a:r>
              <a:rPr lang="de-DE" dirty="0" smtClean="0"/>
              <a:t> </a:t>
            </a:r>
            <a:r>
              <a:rPr lang="de-DE" dirty="0" err="1" smtClean="0"/>
              <a:t>Sutide</a:t>
            </a:r>
            <a:r>
              <a:rPr lang="de-DE" dirty="0" smtClean="0"/>
              <a:t>, ist es </a:t>
            </a:r>
            <a:r>
              <a:rPr lang="de-DE" dirty="0" err="1" smtClean="0"/>
              <a:t>nchit</a:t>
            </a:r>
            <a:r>
              <a:rPr lang="de-DE" dirty="0" smtClean="0"/>
              <a:t> </a:t>
            </a:r>
            <a:r>
              <a:rPr lang="de-DE" dirty="0" err="1" smtClean="0"/>
              <a:t>witihcg</a:t>
            </a:r>
            <a:r>
              <a:rPr lang="de-DE" dirty="0" smtClean="0"/>
              <a:t>, in </a:t>
            </a:r>
            <a:r>
              <a:rPr lang="de-DE" dirty="0" err="1" smtClean="0"/>
              <a:t>wlecehr</a:t>
            </a:r>
            <a:r>
              <a:rPr lang="de-DE" dirty="0" smtClean="0"/>
              <a:t> </a:t>
            </a:r>
            <a:r>
              <a:rPr lang="de-DE" dirty="0" err="1" smtClean="0"/>
              <a:t>Rneflogheie</a:t>
            </a:r>
            <a:r>
              <a:rPr lang="de-DE" dirty="0" smtClean="0"/>
              <a:t> die </a:t>
            </a:r>
            <a:r>
              <a:rPr lang="de-DE" dirty="0" err="1" smtClean="0"/>
              <a:t>Bstachuebn</a:t>
            </a:r>
            <a:r>
              <a:rPr lang="de-DE" dirty="0" smtClean="0"/>
              <a:t> in </a:t>
            </a:r>
            <a:r>
              <a:rPr lang="de-DE" dirty="0" err="1" smtClean="0"/>
              <a:t>eneim</a:t>
            </a:r>
            <a:r>
              <a:rPr lang="de-DE" dirty="0" smtClean="0"/>
              <a:t> Wort </a:t>
            </a:r>
            <a:r>
              <a:rPr lang="de-DE" dirty="0" err="1" smtClean="0"/>
              <a:t>snid</a:t>
            </a:r>
            <a:r>
              <a:rPr lang="de-DE" dirty="0" smtClean="0"/>
              <a:t>, das </a:t>
            </a:r>
            <a:r>
              <a:rPr lang="de-DE" dirty="0" err="1" smtClean="0"/>
              <a:t>ezniige</a:t>
            </a:r>
            <a:r>
              <a:rPr lang="de-DE" dirty="0" smtClean="0"/>
              <a:t> was </a:t>
            </a:r>
            <a:r>
              <a:rPr lang="de-DE" dirty="0" err="1" smtClean="0"/>
              <a:t>wcthiig</a:t>
            </a:r>
            <a:r>
              <a:rPr lang="de-DE" dirty="0" smtClean="0"/>
              <a:t> ist, das der </a:t>
            </a:r>
            <a:r>
              <a:rPr lang="de-DE" dirty="0" err="1" smtClean="0"/>
              <a:t>estre</a:t>
            </a:r>
            <a:r>
              <a:rPr lang="de-DE" dirty="0" smtClean="0"/>
              <a:t> und der </a:t>
            </a:r>
            <a:r>
              <a:rPr lang="de-DE" dirty="0" err="1" smtClean="0"/>
              <a:t>leztte</a:t>
            </a:r>
            <a:r>
              <a:rPr lang="de-DE" dirty="0" smtClean="0"/>
              <a:t> </a:t>
            </a:r>
            <a:r>
              <a:rPr lang="de-DE" dirty="0" err="1" smtClean="0"/>
              <a:t>Bstabchue</a:t>
            </a:r>
            <a:r>
              <a:rPr lang="de-DE" dirty="0" smtClean="0"/>
              <a:t> an der </a:t>
            </a:r>
            <a:r>
              <a:rPr lang="de-DE" dirty="0" err="1" smtClean="0"/>
              <a:t>ritihcegn</a:t>
            </a:r>
            <a:r>
              <a:rPr lang="de-DE" dirty="0" smtClean="0"/>
              <a:t> </a:t>
            </a:r>
            <a:r>
              <a:rPr lang="de-DE" dirty="0" err="1" smtClean="0"/>
              <a:t>Pstoiin</a:t>
            </a:r>
            <a:r>
              <a:rPr lang="de-DE" dirty="0" smtClean="0"/>
              <a:t> </a:t>
            </a:r>
            <a:r>
              <a:rPr lang="de-DE" dirty="0" err="1" smtClean="0"/>
              <a:t>snid</a:t>
            </a:r>
            <a:r>
              <a:rPr lang="de-DE" dirty="0" smtClean="0"/>
              <a:t>. Der </a:t>
            </a:r>
            <a:r>
              <a:rPr lang="de-DE" dirty="0" err="1" smtClean="0"/>
              <a:t>Rset</a:t>
            </a:r>
            <a:r>
              <a:rPr lang="de-DE" dirty="0" smtClean="0"/>
              <a:t> </a:t>
            </a:r>
            <a:r>
              <a:rPr lang="de-DE" dirty="0" err="1" smtClean="0"/>
              <a:t>knan</a:t>
            </a:r>
            <a:r>
              <a:rPr lang="de-DE" dirty="0" smtClean="0"/>
              <a:t> ein </a:t>
            </a:r>
            <a:r>
              <a:rPr lang="de-DE" dirty="0" err="1" smtClean="0"/>
              <a:t>ttoaelr</a:t>
            </a:r>
            <a:r>
              <a:rPr lang="de-DE" dirty="0" smtClean="0"/>
              <a:t> </a:t>
            </a:r>
            <a:r>
              <a:rPr lang="de-DE" dirty="0" err="1" smtClean="0"/>
              <a:t>Bsinöldn</a:t>
            </a:r>
            <a:r>
              <a:rPr lang="de-DE" dirty="0" smtClean="0"/>
              <a:t> sein, </a:t>
            </a:r>
            <a:r>
              <a:rPr lang="de-DE" dirty="0" err="1" smtClean="0"/>
              <a:t>tedztorm</a:t>
            </a:r>
            <a:r>
              <a:rPr lang="de-DE" dirty="0" smtClean="0"/>
              <a:t> </a:t>
            </a:r>
            <a:r>
              <a:rPr lang="de-DE" dirty="0" err="1" smtClean="0"/>
              <a:t>knan</a:t>
            </a:r>
            <a:r>
              <a:rPr lang="de-DE" dirty="0" smtClean="0"/>
              <a:t> man ihn </a:t>
            </a:r>
            <a:r>
              <a:rPr lang="de-DE" dirty="0" err="1" smtClean="0"/>
              <a:t>onhe</a:t>
            </a:r>
            <a:r>
              <a:rPr lang="de-DE" dirty="0" smtClean="0"/>
              <a:t> </a:t>
            </a:r>
            <a:r>
              <a:rPr lang="de-DE" dirty="0" err="1" smtClean="0"/>
              <a:t>Pemoblre</a:t>
            </a:r>
            <a:r>
              <a:rPr lang="de-DE" dirty="0" smtClean="0"/>
              <a:t> </a:t>
            </a:r>
            <a:r>
              <a:rPr lang="de-DE" dirty="0" err="1" smtClean="0"/>
              <a:t>lseen</a:t>
            </a:r>
            <a:r>
              <a:rPr lang="de-DE" dirty="0" smtClean="0"/>
              <a:t>. Das ist so, weil wir nicht </a:t>
            </a:r>
            <a:r>
              <a:rPr lang="de-DE" dirty="0" err="1" smtClean="0"/>
              <a:t>jeedn</a:t>
            </a:r>
            <a:r>
              <a:rPr lang="de-DE" dirty="0" smtClean="0"/>
              <a:t> </a:t>
            </a:r>
            <a:r>
              <a:rPr lang="de-DE" dirty="0" err="1" smtClean="0"/>
              <a:t>Bstachuebn</a:t>
            </a:r>
            <a:r>
              <a:rPr lang="de-DE" dirty="0" smtClean="0"/>
              <a:t> </a:t>
            </a:r>
            <a:r>
              <a:rPr lang="de-DE" dirty="0" err="1" smtClean="0"/>
              <a:t>enzelin</a:t>
            </a:r>
            <a:r>
              <a:rPr lang="de-DE" dirty="0" smtClean="0"/>
              <a:t> </a:t>
            </a:r>
            <a:r>
              <a:rPr lang="de-DE" dirty="0" err="1" smtClean="0"/>
              <a:t>leesn</a:t>
            </a:r>
            <a:r>
              <a:rPr lang="de-DE" dirty="0" smtClean="0"/>
              <a:t>, </a:t>
            </a:r>
            <a:r>
              <a:rPr lang="de-DE" dirty="0" err="1" smtClean="0"/>
              <a:t>snderon</a:t>
            </a:r>
            <a:r>
              <a:rPr lang="de-DE" dirty="0" smtClean="0"/>
              <a:t> das Wort als </a:t>
            </a:r>
            <a:r>
              <a:rPr lang="de-DE" dirty="0" err="1" smtClean="0"/>
              <a:t>gzeans</a:t>
            </a:r>
            <a:r>
              <a:rPr lang="de-DE" dirty="0" smtClean="0"/>
              <a:t> </a:t>
            </a:r>
            <a:r>
              <a:rPr lang="de-DE" dirty="0" err="1" smtClean="0"/>
              <a:t>enkreenn</a:t>
            </a:r>
            <a:r>
              <a:rPr lang="de-DE" dirty="0" smtClean="0"/>
              <a:t>. </a:t>
            </a:r>
            <a:r>
              <a:rPr lang="de-DE" dirty="0" err="1" smtClean="0"/>
              <a:t>Ehct</a:t>
            </a:r>
            <a:r>
              <a:rPr lang="de-DE" dirty="0" smtClean="0"/>
              <a:t> </a:t>
            </a:r>
            <a:r>
              <a:rPr lang="de-DE" dirty="0" err="1" smtClean="0"/>
              <a:t>ksras</a:t>
            </a:r>
            <a:r>
              <a:rPr lang="de-DE" dirty="0" smtClean="0"/>
              <a:t>! Das </a:t>
            </a:r>
            <a:r>
              <a:rPr lang="de-DE" dirty="0" err="1" smtClean="0"/>
              <a:t>ghet</a:t>
            </a:r>
            <a:r>
              <a:rPr lang="de-DE" dirty="0" smtClean="0"/>
              <a:t> ja </a:t>
            </a:r>
            <a:r>
              <a:rPr lang="de-DE" dirty="0" err="1" smtClean="0"/>
              <a:t>wicklirh</a:t>
            </a:r>
            <a:endParaRPr lang="de-DE" dirty="0" smtClean="0"/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/>
          <a:lstStyle/>
          <a:p>
            <a:pPr>
              <a:buNone/>
            </a:pPr>
            <a:r>
              <a:rPr lang="de-DE" b="1" u="sng" dirty="0" smtClean="0"/>
              <a:t>Was wissen Sie, wenn Sie diesen Satz lesen?</a:t>
            </a:r>
          </a:p>
          <a:p>
            <a:pPr>
              <a:buNone/>
            </a:pPr>
            <a:endParaRPr lang="de-DE" b="1" u="sng" dirty="0" smtClean="0"/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Marias Sohn verließ Wien, um an der </a:t>
            </a:r>
            <a:r>
              <a:rPr lang="de-DE" dirty="0" err="1" smtClean="0"/>
              <a:t>Sorbonne</a:t>
            </a:r>
            <a:r>
              <a:rPr lang="de-DE" dirty="0" smtClean="0"/>
              <a:t> weiter zu  studieren.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endParaRPr lang="de-DE" dirty="0" smtClean="0"/>
          </a:p>
          <a:p>
            <a:pPr>
              <a:buNone/>
            </a:pPr>
            <a:endParaRPr lang="de-DE" dirty="0"/>
          </a:p>
        </p:txBody>
      </p:sp>
      <p:pic>
        <p:nvPicPr>
          <p:cNvPr id="4" name="Picture 2" descr="Bildergebnis für par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95440"/>
            <a:ext cx="9144000" cy="3714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WISSENSGRUNDLAGEN FÜR DAS VERSTEHEN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Weltwissen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Kenntnis des Sprachsystems: Sprachwissen 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Kenntnis des sprachlichen Kontextes: was wurde früher gesagt, was wird noch gesagt?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Persönliches Wissen: Kenntnis der Situation(Umgebung, Personen)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32770" name="Picture 2" descr="Bildergebnis für Pizza Margherita Napo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1050" y="4357694"/>
            <a:ext cx="3532950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WAS HEISST LESEN/REZEPTION IM FSU?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Bedeutung identifizieren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Wissen aktivieren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Zusammenhänge finden (Bekanntes mit </a:t>
            </a:r>
          </a:p>
          <a:p>
            <a:pPr>
              <a:buNone/>
            </a:pPr>
            <a:r>
              <a:rPr lang="de-DE" dirty="0" smtClean="0"/>
              <a:t>Unbekanntem verknüpfen)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Sinn geben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4" name="Picture 2" descr="Bildergebnis für Bücherstap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9661" y="0"/>
            <a:ext cx="1474339" cy="6215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de-DE" b="1" dirty="0" smtClean="0"/>
              <a:t>LESEN</a:t>
            </a:r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Ist ein  Mittel zum Fremdsprachenerwerb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erfolgt durch Input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führt zu Autonomem Lernen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ist ein Prozess von Wahrnehmen und Verstehen, </a:t>
            </a:r>
          </a:p>
          <a:p>
            <a:pPr>
              <a:buNone/>
            </a:pPr>
            <a:r>
              <a:rPr lang="de-DE" dirty="0" smtClean="0"/>
              <a:t>der Wahrnehmung geht die Identifikation einer Bedeutung voran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ist ein aktiver, geistiger, mentaler Prozess </a:t>
            </a:r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ist interaktiv .Interaktion zwischen einkommenden Daten und </a:t>
            </a:r>
          </a:p>
          <a:p>
            <a:pPr>
              <a:buNone/>
            </a:pPr>
            <a:r>
              <a:rPr lang="de-DE" dirty="0" smtClean="0"/>
              <a:t>vorhandenen Kenntnissen (</a:t>
            </a:r>
            <a:r>
              <a:rPr lang="de-DE" dirty="0" err="1" smtClean="0"/>
              <a:t>bottom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– top down)</a:t>
            </a:r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Textschwierigkeit keine objektive Größe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4" name="Picture 2" descr="Bildergebnis für Bücherstap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9862" y="0"/>
            <a:ext cx="1654138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/>
          <a:lstStyle/>
          <a:p>
            <a:pPr>
              <a:buNone/>
            </a:pPr>
            <a:r>
              <a:rPr lang="de-DE" b="1" dirty="0" smtClean="0"/>
              <a:t>LESEN FUNKTIONIERT DURCH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Hypothesen bilden auf Grund vorhandenen Wissens</a:t>
            </a:r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Anwenden von Strategien:</a:t>
            </a:r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Auswählen–Weglassen</a:t>
            </a:r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Verallgemeinern–Verbinden</a:t>
            </a:r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LESEN ist kein passiver, sondern ein sehr aktiver Vorgang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„Kilometer machen“ (Westhoff)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/>
          <a:lstStyle/>
          <a:p>
            <a:pPr>
              <a:buNone/>
            </a:pPr>
            <a:r>
              <a:rPr lang="de-DE" b="1" dirty="0" smtClean="0"/>
              <a:t>VERFAHREN ZUR ERSCHLIESSUNG VON TEXTEN:</a:t>
            </a:r>
          </a:p>
          <a:p>
            <a:pPr>
              <a:buNone/>
            </a:pPr>
            <a:r>
              <a:rPr lang="de-DE" b="1" dirty="0" smtClean="0"/>
              <a:t>LESESTRATEGIEN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Textsorte bestimmen und Leseerwartungen aufbauen,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Hypothesen bilden, Vorhersagen machen,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Textaufbau und Gliederung erkennen,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Fragen an den Text stellen,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Zusammenfassung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Heutige Einheit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de-DE" dirty="0" smtClean="0"/>
              <a:t>Was </a:t>
            </a:r>
            <a:r>
              <a:rPr lang="de-DE" dirty="0" smtClean="0"/>
              <a:t>machen wir dieses Semester</a:t>
            </a:r>
            <a:r>
              <a:rPr lang="de-DE" dirty="0" smtClean="0"/>
              <a:t>?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Eure Wüsche</a:t>
            </a: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Lektüre </a:t>
            </a:r>
            <a:r>
              <a:rPr lang="de-DE" dirty="0" smtClean="0"/>
              <a:t>Prinzipien des Sprachunterrichts</a:t>
            </a:r>
          </a:p>
          <a:p>
            <a:pPr>
              <a:buFont typeface="Wingdings" pitchFamily="2" charset="2"/>
              <a:buChar char="v"/>
            </a:pPr>
            <a:endParaRPr lang="de-DE" dirty="0" smtClean="0"/>
          </a:p>
          <a:p>
            <a:pPr>
              <a:buFont typeface="Wingdings" pitchFamily="2" charset="2"/>
              <a:buChar char="v"/>
            </a:pPr>
            <a:endParaRPr lang="de-DE" dirty="0" smtClean="0"/>
          </a:p>
          <a:p>
            <a:pPr>
              <a:buFont typeface="Wingdings" pitchFamily="2" charset="2"/>
              <a:buChar char="v"/>
            </a:pPr>
            <a:endParaRPr lang="de-DE" dirty="0"/>
          </a:p>
        </p:txBody>
      </p:sp>
      <p:pic>
        <p:nvPicPr>
          <p:cNvPr id="49154" name="Picture 2" descr="Bildergebnis für roter Fad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1028" y="285728"/>
            <a:ext cx="2862972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de-DE" b="1" dirty="0" smtClean="0"/>
              <a:t>KRITERIEN FÜR DIE TEXTAUSWAHL</a:t>
            </a:r>
          </a:p>
          <a:p>
            <a:pPr>
              <a:buFont typeface="Wingdings" pitchFamily="2" charset="2"/>
              <a:buChar char="ü"/>
            </a:pPr>
            <a:r>
              <a:rPr lang="de-DE" dirty="0" smtClean="0"/>
              <a:t>Sprache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ü"/>
            </a:pPr>
            <a:r>
              <a:rPr lang="de-DE" dirty="0" smtClean="0"/>
              <a:t>Pointe, Witz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ü"/>
            </a:pPr>
            <a:r>
              <a:rPr lang="de-DE" dirty="0" smtClean="0"/>
              <a:t>Layout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ü"/>
            </a:pPr>
            <a:r>
              <a:rPr lang="de-DE" dirty="0" smtClean="0"/>
              <a:t>Interessante Inhalte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ü"/>
            </a:pPr>
            <a:r>
              <a:rPr lang="de-DE" dirty="0" smtClean="0"/>
              <a:t>Persönlicher Zugang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ü"/>
            </a:pPr>
            <a:r>
              <a:rPr lang="de-DE" dirty="0" smtClean="0"/>
              <a:t>Kompaktheit/Intensität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ü"/>
            </a:pPr>
            <a:r>
              <a:rPr lang="de-DE" dirty="0" smtClean="0"/>
              <a:t>Länge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ü"/>
            </a:pPr>
            <a:r>
              <a:rPr lang="de-DE" dirty="0" smtClean="0"/>
              <a:t>„Herkunft“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Lektüre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Vergleichen Sie die Inhalte mit dem Text „Vermittlung der Lesefertigkeit“</a:t>
            </a:r>
            <a:endParaRPr lang="de-DE" dirty="0"/>
          </a:p>
        </p:txBody>
      </p:sp>
      <p:pic>
        <p:nvPicPr>
          <p:cNvPr id="37890" name="Picture 2" descr="Bildergebnis für Les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7150" y="2857496"/>
            <a:ext cx="5276850" cy="3514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Hausaufgabe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Überlegen Sie sich lernenden-und textbezogene Kriterien für die Auswahl von Texten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Überlegen </a:t>
            </a:r>
            <a:r>
              <a:rPr lang="de-DE" dirty="0" smtClean="0"/>
              <a:t>Sie sich wie sie </a:t>
            </a:r>
            <a:r>
              <a:rPr lang="de-DE" dirty="0" smtClean="0"/>
              <a:t>die Zitronen und Herzenstexte </a:t>
            </a:r>
            <a:r>
              <a:rPr lang="de-DE" dirty="0" smtClean="0"/>
              <a:t>Text im FU einsetzen könnten</a:t>
            </a:r>
            <a:r>
              <a:rPr lang="de-DE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Erstellen Sie konkrete </a:t>
            </a:r>
            <a:r>
              <a:rPr lang="de-DE" dirty="0" err="1" smtClean="0"/>
              <a:t>Didaktisierungen</a:t>
            </a:r>
            <a:r>
              <a:rPr lang="de-DE" dirty="0" smtClean="0"/>
              <a:t> </a:t>
            </a:r>
            <a:endParaRPr lang="de-DE" dirty="0" smtClean="0"/>
          </a:p>
          <a:p>
            <a:pPr>
              <a:buNone/>
            </a:pPr>
            <a:endParaRPr lang="de-DE" dirty="0"/>
          </a:p>
        </p:txBody>
      </p:sp>
      <p:pic>
        <p:nvPicPr>
          <p:cNvPr id="5" name="Picture 4" descr="Bildergebnis für her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0458" y="5167830"/>
            <a:ext cx="2153542" cy="1690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Aktivierungsübung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dirty="0"/>
          </a:p>
        </p:txBody>
      </p:sp>
      <p:pic>
        <p:nvPicPr>
          <p:cNvPr id="50178" name="Picture 2" descr="Bildergebnis für dönerspieß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11607"/>
            <a:ext cx="3152803" cy="2846393"/>
          </a:xfrm>
          <a:prstGeom prst="rect">
            <a:avLst/>
          </a:prstGeom>
          <a:noFill/>
        </p:spPr>
      </p:pic>
      <p:pic>
        <p:nvPicPr>
          <p:cNvPr id="50180" name="Picture 4" descr="https://i.cdn.nrholding.net/15951970/2000/2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1853" y="0"/>
            <a:ext cx="2342147" cy="2143141"/>
          </a:xfrm>
          <a:prstGeom prst="rect">
            <a:avLst/>
          </a:prstGeom>
          <a:noFill/>
        </p:spPr>
      </p:pic>
      <p:pic>
        <p:nvPicPr>
          <p:cNvPr id="50182" name="Picture 6" descr="Bildergebnis für james bo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9171" y="4214818"/>
            <a:ext cx="4694829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Was ist euch wichtig im </a:t>
            </a:r>
            <a:r>
              <a:rPr lang="de-DE" dirty="0" err="1" smtClean="0"/>
              <a:t>SoSe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de-DE" dirty="0" smtClean="0"/>
              <a:t>Motivation</a:t>
            </a:r>
          </a:p>
          <a:p>
            <a:pPr>
              <a:buFontTx/>
              <a:buChar char="-"/>
            </a:pPr>
            <a:r>
              <a:rPr lang="de-DE" dirty="0" smtClean="0"/>
              <a:t>Fertigkeiten</a:t>
            </a:r>
          </a:p>
          <a:p>
            <a:pPr>
              <a:buFontTx/>
              <a:buChar char="-"/>
            </a:pPr>
            <a:r>
              <a:rPr lang="de-DE" dirty="0" smtClean="0"/>
              <a:t>Sozialformen</a:t>
            </a:r>
          </a:p>
          <a:p>
            <a:pPr>
              <a:buFontTx/>
              <a:buChar char="-"/>
            </a:pPr>
            <a:r>
              <a:rPr lang="de-DE" dirty="0" smtClean="0"/>
              <a:t>Literatur im Unterricht</a:t>
            </a:r>
          </a:p>
          <a:p>
            <a:pPr>
              <a:buFontTx/>
              <a:buChar char="-"/>
            </a:pPr>
            <a:r>
              <a:rPr lang="de-DE" dirty="0" smtClean="0"/>
              <a:t>Film im Unterricht</a:t>
            </a:r>
          </a:p>
          <a:p>
            <a:pPr>
              <a:buFontTx/>
              <a:buChar char="-"/>
            </a:pPr>
            <a:r>
              <a:rPr lang="de-DE" dirty="0" smtClean="0"/>
              <a:t>Fehlerkorrektur …  ETC. </a:t>
            </a:r>
          </a:p>
          <a:p>
            <a:pPr>
              <a:buFontTx/>
              <a:buChar char="-"/>
            </a:pPr>
            <a:endParaRPr lang="de-DE" dirty="0" smtClean="0"/>
          </a:p>
          <a:p>
            <a:pPr>
              <a:buFont typeface="Courier New" pitchFamily="49" charset="0"/>
              <a:buChar char="o"/>
            </a:pPr>
            <a:r>
              <a:rPr lang="de-DE" dirty="0" smtClean="0"/>
              <a:t>Ergänzen Sie die Punkte in 2-er Teams </a:t>
            </a:r>
          </a:p>
          <a:p>
            <a:pPr>
              <a:buFontTx/>
              <a:buChar char="-"/>
            </a:pPr>
            <a:endParaRPr lang="de-DE" dirty="0" smtClean="0"/>
          </a:p>
          <a:p>
            <a:pPr>
              <a:buFontTx/>
              <a:buChar char="-"/>
            </a:pPr>
            <a:endParaRPr lang="de-DE" dirty="0"/>
          </a:p>
        </p:txBody>
      </p:sp>
      <p:pic>
        <p:nvPicPr>
          <p:cNvPr id="15362" name="Picture 2" descr="Bildergebnis für Somm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071678"/>
            <a:ext cx="4000496" cy="3000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Eure Wünsche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   - </a:t>
            </a:r>
            <a:r>
              <a:rPr lang="de-DE" dirty="0" smtClean="0"/>
              <a:t>Motivation</a:t>
            </a:r>
            <a:br>
              <a:rPr lang="de-DE" dirty="0" smtClean="0"/>
            </a:br>
            <a:r>
              <a:rPr lang="de-DE" dirty="0" smtClean="0"/>
              <a:t>- Literaturdidaktik</a:t>
            </a:r>
            <a:br>
              <a:rPr lang="de-DE" dirty="0" smtClean="0"/>
            </a:br>
            <a:r>
              <a:rPr lang="de-DE" dirty="0" smtClean="0"/>
              <a:t>- Film im Unterricht</a:t>
            </a:r>
            <a:br>
              <a:rPr lang="de-DE" dirty="0" smtClean="0"/>
            </a:br>
            <a:r>
              <a:rPr lang="de-DE" dirty="0" smtClean="0"/>
              <a:t>- Grammatikvermittlung</a:t>
            </a:r>
            <a:br>
              <a:rPr lang="de-DE" dirty="0" smtClean="0"/>
            </a:br>
            <a:r>
              <a:rPr lang="de-DE" dirty="0" smtClean="0"/>
              <a:t>- Wortschatzvermittlung</a:t>
            </a:r>
            <a:br>
              <a:rPr lang="de-DE" dirty="0" smtClean="0"/>
            </a:br>
            <a:r>
              <a:rPr lang="de-DE" dirty="0" smtClean="0"/>
              <a:t>- </a:t>
            </a:r>
            <a:r>
              <a:rPr lang="de-DE" dirty="0" smtClean="0"/>
              <a:t>Fertigkeiten </a:t>
            </a:r>
            <a:r>
              <a:rPr lang="de-DE" dirty="0" smtClean="0">
                <a:solidFill>
                  <a:srgbClr val="00B050"/>
                </a:solidFill>
              </a:rPr>
              <a:t>(Lesen)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- Methoden des Fremdsprachunterrichts</a:t>
            </a:r>
            <a:br>
              <a:rPr lang="de-DE" dirty="0" smtClean="0"/>
            </a:br>
            <a:r>
              <a:rPr lang="de-DE" dirty="0" smtClean="0"/>
              <a:t>- Lehrwerkanalyse</a:t>
            </a:r>
            <a:br>
              <a:rPr lang="de-DE" dirty="0" smtClean="0"/>
            </a:br>
            <a:r>
              <a:rPr lang="de-DE" dirty="0" smtClean="0"/>
              <a:t>- Fehlerkorrektur</a:t>
            </a:r>
            <a:br>
              <a:rPr lang="de-DE" dirty="0" smtClean="0"/>
            </a:br>
            <a:r>
              <a:rPr lang="de-DE" dirty="0" smtClean="0"/>
              <a:t>- </a:t>
            </a:r>
            <a:r>
              <a:rPr lang="de-DE" dirty="0" smtClean="0">
                <a:solidFill>
                  <a:srgbClr val="00B050"/>
                </a:solidFill>
              </a:rPr>
              <a:t>Stundenplan</a:t>
            </a:r>
            <a:r>
              <a:rPr lang="de-DE" dirty="0" smtClean="0"/>
              <a:t> - Aktivitäten</a:t>
            </a:r>
            <a:endParaRPr lang="de-DE" dirty="0"/>
          </a:p>
        </p:txBody>
      </p:sp>
      <p:pic>
        <p:nvPicPr>
          <p:cNvPr id="2050" name="Picture 2" descr="Bildergebnis für Wuns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785794"/>
            <a:ext cx="4286250" cy="341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Fertigkeiten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Welche Fertigkeiten kennen Sie?</a:t>
            </a:r>
          </a:p>
          <a:p>
            <a:r>
              <a:rPr lang="de-DE" dirty="0" smtClean="0"/>
              <a:t>Wie können diese eingeteilt/unterschieden werden?</a:t>
            </a:r>
          </a:p>
          <a:p>
            <a:r>
              <a:rPr lang="de-DE" dirty="0" smtClean="0"/>
              <a:t>Warum ist die Bezeichnung „aktive“ vs. „passive“ Fertigkeiten problematisch</a:t>
            </a:r>
          </a:p>
          <a:p>
            <a:r>
              <a:rPr lang="de-DE" dirty="0" smtClean="0"/>
              <a:t>Welche Fertigkeiten wurden in ihrer Schulzeit vermittelt?</a:t>
            </a:r>
          </a:p>
          <a:p>
            <a:r>
              <a:rPr lang="de-DE" dirty="0" smtClean="0"/>
              <a:t>Welche halten Sie für wichtig/besonders wichtig</a:t>
            </a:r>
          </a:p>
          <a:p>
            <a:r>
              <a:rPr lang="de-DE" dirty="0" smtClean="0"/>
              <a:t>Erstellen Sie Plakate </a:t>
            </a:r>
            <a:endParaRPr lang="de-DE" dirty="0"/>
          </a:p>
        </p:txBody>
      </p:sp>
      <p:pic>
        <p:nvPicPr>
          <p:cNvPr id="38914" name="Picture 2" descr="Bildergebnis für Abstimm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5187" y="0"/>
            <a:ext cx="3318814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Lektüre Fertigkeiten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Lesen Sie nun den Text Fertigkeiten nach Prinzipien </a:t>
            </a:r>
            <a:r>
              <a:rPr lang="de-DE" dirty="0" smtClean="0"/>
              <a:t>und ihr Exzerpt der Hausaufgabe und </a:t>
            </a:r>
            <a:r>
              <a:rPr lang="de-DE" dirty="0" smtClean="0"/>
              <a:t>machen Sie sich Notizen</a:t>
            </a:r>
            <a:r>
              <a:rPr lang="de-DE" dirty="0" smtClean="0"/>
              <a:t>.</a:t>
            </a:r>
          </a:p>
          <a:p>
            <a:r>
              <a:rPr lang="de-DE" dirty="0" smtClean="0"/>
              <a:t>Besprechen Sie den Text mit ihrem Nachbarn/ihrer Nachbarin </a:t>
            </a:r>
          </a:p>
          <a:p>
            <a:r>
              <a:rPr lang="de-DE" dirty="0" err="1" smtClean="0"/>
              <a:t>Plenare</a:t>
            </a:r>
            <a:r>
              <a:rPr lang="de-DE" dirty="0" smtClean="0"/>
              <a:t> Diskussion 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 descr="Bildergebnis für vorbereitu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745" y="1071546"/>
            <a:ext cx="7933919" cy="5191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Exkurs: Stundenplanung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Wie bereiten Sie sich auf Stunden vor?</a:t>
            </a:r>
          </a:p>
          <a:p>
            <a:r>
              <a:rPr lang="de-DE" dirty="0" smtClean="0"/>
              <a:t>Immer gleich? Unterschiedlich? Wovon hängt das ab?</a:t>
            </a:r>
          </a:p>
          <a:p>
            <a:r>
              <a:rPr lang="de-DE" dirty="0" smtClean="0"/>
              <a:t>Wann fühlen Sie sich gut vorbereitet?</a:t>
            </a:r>
          </a:p>
          <a:p>
            <a:r>
              <a:rPr lang="de-DE" dirty="0" smtClean="0"/>
              <a:t>Wie haben Sie in der Schule gemerkt ob Ihre Lehrer gut/schlecht vorbereitet waren?</a:t>
            </a:r>
          </a:p>
          <a:p>
            <a:endParaRPr lang="de-DE" dirty="0" smtClean="0"/>
          </a:p>
          <a:p>
            <a:r>
              <a:rPr lang="de-DE" dirty="0" smtClean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moodle.univie.ac.at/pluginfile.php/842243/mod_resource/content/1/UNTERRICHTSPLANUNG%20-UNTERRICHTSVORBEREITUNG%20%5BSchreibgesch%C3%BCtzt%5D.pdf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579</Words>
  <Application>Microsoft Office PowerPoint</Application>
  <PresentationFormat>Bildschirmpräsentation (4:3)</PresentationFormat>
  <Paragraphs>141</Paragraphs>
  <Slides>22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Hyperion</vt:lpstr>
      <vt:lpstr>  </vt:lpstr>
      <vt:lpstr>Heutige Einheit </vt:lpstr>
      <vt:lpstr>Aktivierungsübung </vt:lpstr>
      <vt:lpstr>Was ist euch wichtig im SoSe?</vt:lpstr>
      <vt:lpstr>Eure Wünsche </vt:lpstr>
      <vt:lpstr>Die Fertigkeiten </vt:lpstr>
      <vt:lpstr>Lektüre Fertigkeiten </vt:lpstr>
      <vt:lpstr>Folie 8</vt:lpstr>
      <vt:lpstr>Exkurs: Stundenplanung</vt:lpstr>
      <vt:lpstr>Folie 10</vt:lpstr>
      <vt:lpstr>LESEVERSTEHEN </vt:lpstr>
      <vt:lpstr>Wahrnehmen und Lesen 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Lektüre </vt:lpstr>
      <vt:lpstr>Hausaufgabe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Politik und Gesellschaft in den deutschsprachigen Ländern</dc:title>
  <dc:creator>Packard Bell</dc:creator>
  <cp:lastModifiedBy>Packard Bell</cp:lastModifiedBy>
  <cp:revision>19</cp:revision>
  <dcterms:created xsi:type="dcterms:W3CDTF">2017-09-18T16:32:58Z</dcterms:created>
  <dcterms:modified xsi:type="dcterms:W3CDTF">2019-03-07T15:35:25Z</dcterms:modified>
</cp:coreProperties>
</file>