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40" r:id="rId3"/>
    <p:sldId id="341" r:id="rId4"/>
    <p:sldId id="349" r:id="rId5"/>
    <p:sldId id="331" r:id="rId6"/>
    <p:sldId id="327" r:id="rId7"/>
    <p:sldId id="328" r:id="rId8"/>
    <p:sldId id="343" r:id="rId9"/>
    <p:sldId id="344" r:id="rId10"/>
    <p:sldId id="350" r:id="rId11"/>
    <p:sldId id="336" r:id="rId12"/>
    <p:sldId id="351" r:id="rId13"/>
    <p:sldId id="352" r:id="rId14"/>
    <p:sldId id="334" r:id="rId15"/>
    <p:sldId id="353" r:id="rId16"/>
    <p:sldId id="339" r:id="rId17"/>
    <p:sldId id="354" r:id="rId18"/>
    <p:sldId id="355" r:id="rId19"/>
    <p:sldId id="356" r:id="rId20"/>
    <p:sldId id="357" r:id="rId21"/>
    <p:sldId id="358" r:id="rId22"/>
    <p:sldId id="359" r:id="rId23"/>
    <p:sldId id="34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6391-BB85-4A00-A6C6-154CF7009B00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AD70-5AE3-4C64-B02E-F3F00CA489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5PgAEmvtG9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9600" dirty="0" smtClean="0"/>
              <a:t>Johannes </a:t>
            </a:r>
            <a:r>
              <a:rPr lang="de-DE" sz="9600" dirty="0" smtClean="0"/>
              <a:t>Köck  </a:t>
            </a:r>
            <a:br>
              <a:rPr lang="de-DE" sz="9600" dirty="0" smtClean="0"/>
            </a:br>
            <a:r>
              <a:rPr lang="de-DE" sz="9600" dirty="0" smtClean="0">
                <a:hlinkClick r:id="rId2"/>
              </a:rPr>
              <a:t>koeck@mail.muni.cz</a:t>
            </a:r>
            <a:endParaRPr lang="de-DE" sz="9600" dirty="0" smtClean="0"/>
          </a:p>
          <a:p>
            <a:r>
              <a:rPr lang="de-DE" sz="9600" dirty="0" smtClean="0"/>
              <a:t>SoS</a:t>
            </a:r>
            <a:r>
              <a:rPr lang="de-DE" sz="9600" dirty="0" smtClean="0"/>
              <a:t>e2019</a:t>
            </a:r>
            <a:endParaRPr lang="de-DE" sz="9600" dirty="0" smtClean="0"/>
          </a:p>
          <a:p>
            <a:r>
              <a:rPr lang="de-DE" sz="9600" dirty="0" smtClean="0"/>
              <a:t>1</a:t>
            </a:r>
            <a:r>
              <a:rPr lang="de-DE" sz="9600" dirty="0" smtClean="0"/>
              <a:t>. </a:t>
            </a:r>
            <a:r>
              <a:rPr lang="de-DE" sz="9600" dirty="0" smtClean="0"/>
              <a:t>Einheit </a:t>
            </a:r>
          </a:p>
          <a:p>
            <a:r>
              <a:rPr lang="de-DE" sz="9600" dirty="0" smtClean="0"/>
              <a:t>22. 02. </a:t>
            </a:r>
            <a:r>
              <a:rPr lang="de-DE" sz="9600" dirty="0" smtClean="0"/>
              <a:t> 2019</a:t>
            </a:r>
            <a:r>
              <a:rPr lang="de-DE" sz="11200" dirty="0" smtClean="0"/>
              <a:t> </a:t>
            </a:r>
            <a:endParaRPr lang="de-DE" sz="11200" dirty="0" smtClean="0"/>
          </a:p>
          <a:p>
            <a:r>
              <a:rPr lang="de-DE" sz="11200" dirty="0" smtClean="0"/>
              <a:t>  </a:t>
            </a:r>
            <a:br>
              <a:rPr lang="de-DE" sz="11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34818" name="Picture 2" descr="https://www.boku.ac.at/fileadmin/_processed_/e/6/csm_B_didaktik_k_046a740a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88" cy="3316668"/>
          </a:xfrm>
          <a:prstGeom prst="rect">
            <a:avLst/>
          </a:prstGeom>
          <a:noFill/>
        </p:spPr>
      </p:pic>
      <p:pic>
        <p:nvPicPr>
          <p:cNvPr id="22530" name="Picture 2" descr="Bildergebnis für Zw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43274"/>
            <a:ext cx="35147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 nach </a:t>
            </a:r>
            <a:r>
              <a:rPr lang="de-DE" dirty="0" err="1" smtClean="0"/>
              <a:t>Faistauer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Werfen Sie nochmal einen Blick auf den Text</a:t>
            </a:r>
          </a:p>
          <a:p>
            <a:r>
              <a:rPr lang="de-DE" dirty="0" smtClean="0"/>
              <a:t>Notieren Sie, prägen Sie sich die wichtigsten Prinzipien ein</a:t>
            </a:r>
            <a:endParaRPr lang="de-DE" dirty="0"/>
          </a:p>
        </p:txBody>
      </p:sp>
      <p:sp>
        <p:nvSpPr>
          <p:cNvPr id="37890" name="AutoShape 2" descr="Bildergebnis für keine Prinzip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7892" name="Picture 4" descr="Bildergebnis für keine Prinzip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3274"/>
            <a:ext cx="91440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Heiße Kartoffel/ Heißer Erdapfel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hören Musik und werfen einander den Ball zu. Wer den Ball in dem Moment hält, in dem die Musik stoppt scheidet aus</a:t>
            </a:r>
          </a:p>
          <a:p>
            <a:r>
              <a:rPr lang="de-DE" dirty="0" smtClean="0"/>
              <a:t>JOKER (ein Prinzip des </a:t>
            </a:r>
            <a:r>
              <a:rPr lang="de-DE" dirty="0" err="1" smtClean="0"/>
              <a:t>Faistauer</a:t>
            </a:r>
            <a:r>
              <a:rPr lang="de-DE" dirty="0" smtClean="0"/>
              <a:t>/Fritz Textes nennen)</a:t>
            </a:r>
            <a:endParaRPr lang="de-DE" dirty="0"/>
          </a:p>
        </p:txBody>
      </p:sp>
      <p:pic>
        <p:nvPicPr>
          <p:cNvPr id="1026" name="Picture 2" descr="Bildergebnis für heiße karto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633" y="3929066"/>
            <a:ext cx="2522367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smtClean="0"/>
              <a:t>F</a:t>
            </a:r>
            <a:r>
              <a:rPr lang="de-DE" dirty="0" smtClean="0"/>
              <a:t>ertigkeiten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Fertigkeiten kennen Sie?</a:t>
            </a:r>
          </a:p>
          <a:p>
            <a:r>
              <a:rPr lang="de-DE" dirty="0" smtClean="0"/>
              <a:t>Wie können diese eingeteilt/unterschieden werden?</a:t>
            </a:r>
          </a:p>
          <a:p>
            <a:r>
              <a:rPr lang="de-DE" dirty="0" smtClean="0"/>
              <a:t>Warum ist die Bezeichnung „aktive“ vs. „passive“ Fertigkeiten problematisch</a:t>
            </a:r>
          </a:p>
          <a:p>
            <a:r>
              <a:rPr lang="de-DE" dirty="0" smtClean="0"/>
              <a:t>Welche Fertigkeiten wurden in ihrer Schulzeit vermittelt?</a:t>
            </a:r>
          </a:p>
          <a:p>
            <a:r>
              <a:rPr lang="de-DE" dirty="0" smtClean="0"/>
              <a:t>Welche halten Sie für wichtig/besonders wichtig</a:t>
            </a:r>
          </a:p>
          <a:p>
            <a:r>
              <a:rPr lang="de-DE" dirty="0" smtClean="0"/>
              <a:t>Erstellen Sie Plakate </a:t>
            </a:r>
            <a:endParaRPr lang="de-DE" dirty="0"/>
          </a:p>
        </p:txBody>
      </p:sp>
      <p:pic>
        <p:nvPicPr>
          <p:cNvPr id="38914" name="Picture 2" descr="Bildergebnis für Abstimm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187" y="0"/>
            <a:ext cx="331881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Lektüre Fertigkeiten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nun den Text Fertigkeiten nach Prinzipien des authentischen Lesens und machen Sie sich Notizen.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Authentisches 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Individuelles Lesen (ca. 3-4 Minuten, je nach Länge des Textes)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(2er Gruppen)</a:t>
            </a:r>
          </a:p>
          <a:p>
            <a:endParaRPr lang="de-DE" dirty="0" smtClean="0"/>
          </a:p>
          <a:p>
            <a:r>
              <a:rPr lang="de-DE" dirty="0" smtClean="0"/>
              <a:t>Individuelles Lesen (ca. 3-4 Minuten)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(in neuer personeller  Zusammensetzung)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Individuelles Lesen (Unterstreichen von max. 5 Wörtern)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 Gemeinsames Wörterbuch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Individuelles Lesen Ev. Nochmals Informationsaustausch und gem. Wörterbuch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Abschließende individuelle Lektüre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KEINE Folgeübungen und Überprüfungsfragen!!!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Sehen Sie das Video</a:t>
            </a:r>
          </a:p>
          <a:p>
            <a:r>
              <a:rPr lang="de-DE" dirty="0" smtClean="0"/>
              <a:t>Wie hat sich das Lesen, die Zugänglichkeit zu Büchern/Texten verändert</a:t>
            </a:r>
          </a:p>
          <a:p>
            <a:r>
              <a:rPr lang="de-DE" dirty="0" smtClean="0"/>
              <a:t>Was bedeutet das für ihren Unterricht?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www.youtube.com/watch?v=5PgAEmvtG9U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39938" name="Picture 2" descr="Bildergebnis für mittelalter kettenb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311" y="4286256"/>
            <a:ext cx="2355689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7106" name="Picture 2" descr="Bildergebnis für schule frü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995830"/>
            <a:ext cx="6931167" cy="412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WISSENSGRUNDLAGEN FÜR DAS VERSTEHEN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Weltwissen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Sprachsystems: Sprachwissen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sprachlichen Kontextes: was wurde früher gesagt, was wird noch gesagt?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Persönliches Wissen: Kenntnis der Situation(Umgebung, Personen)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862" y="3571876"/>
            <a:ext cx="165413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WAS HEISST LESEN/REZEPTION IM FSU?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Bedeutung identifizieren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Wissen aktivieren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Zusammenhänge finden (Bekanntes mit </a:t>
            </a:r>
          </a:p>
          <a:p>
            <a:pPr>
              <a:buNone/>
            </a:pPr>
            <a:r>
              <a:rPr lang="de-DE" dirty="0" smtClean="0"/>
              <a:t>Unbekanntem verknüpfen)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Sinn geben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b="1" dirty="0" smtClean="0"/>
              <a:t>LESEN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 Mittel zum Fremdsprachenerwerb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erfolgt durch Input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führt zu Autonomem Lernen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Prozess von Wahrnehmen und Verstehen, </a:t>
            </a:r>
          </a:p>
          <a:p>
            <a:pPr>
              <a:buNone/>
            </a:pPr>
            <a:r>
              <a:rPr lang="de-DE" dirty="0" smtClean="0"/>
              <a:t>der Wahrnehmung geht die Identifikation einer Bedeutung voran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aktiver, geistiger, mentaler Prozess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interaktiv .Interaktion zwischen einkommenden Daten und </a:t>
            </a:r>
          </a:p>
          <a:p>
            <a:pPr>
              <a:buNone/>
            </a:pPr>
            <a:r>
              <a:rPr lang="de-DE" dirty="0" smtClean="0"/>
              <a:t>vorhandenen Kenntnissen (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– top down)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Textschwierigkeit keine objektive Größe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862" y="0"/>
            <a:ext cx="165413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Heutige Einheit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Wiederholung </a:t>
            </a:r>
            <a:r>
              <a:rPr lang="de-DE" dirty="0" smtClean="0"/>
              <a:t>(</a:t>
            </a:r>
            <a:r>
              <a:rPr lang="de-DE" dirty="0" smtClean="0"/>
              <a:t>was haben wir im letzten Semester gemacht?)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Der/die </a:t>
            </a:r>
            <a:r>
              <a:rPr lang="de-DE" dirty="0" smtClean="0"/>
              <a:t>gute </a:t>
            </a:r>
            <a:r>
              <a:rPr lang="de-DE" dirty="0" err="1" smtClean="0"/>
              <a:t>Lehrer_in</a:t>
            </a:r>
            <a:r>
              <a:rPr lang="de-DE" dirty="0" smtClean="0"/>
              <a:t>  (Worauf </a:t>
            </a:r>
            <a:r>
              <a:rPr lang="de-DE" dirty="0" err="1" smtClean="0"/>
              <a:t>kommts</a:t>
            </a:r>
            <a:r>
              <a:rPr lang="de-DE" dirty="0" smtClean="0"/>
              <a:t> an</a:t>
            </a:r>
            <a:r>
              <a:rPr lang="de-DE" dirty="0" smtClean="0"/>
              <a:t>?)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machen wir dieses Semester?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Eure Unterrichtsprinzipien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Lektüre </a:t>
            </a:r>
            <a:r>
              <a:rPr lang="de-DE" dirty="0" smtClean="0"/>
              <a:t>Prinzipien des Sprachunterrichts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Schule damals vs. heute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Ludger </a:t>
            </a:r>
            <a:r>
              <a:rPr lang="de-DE" dirty="0" err="1" smtClean="0"/>
              <a:t>Schiffler</a:t>
            </a:r>
            <a:r>
              <a:rPr lang="de-DE" dirty="0" smtClean="0"/>
              <a:t> (Kapitel aus dem Buch)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  <p:pic>
        <p:nvPicPr>
          <p:cNvPr id="49154" name="Picture 2" descr="Bildergebnis für roter Fa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028" y="285728"/>
            <a:ext cx="286297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LESEN FUNKTIONIERT DURCH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Hypothesen bilden auf Grund vorhandenen Wissens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Anwenden von Strategien: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Auswählen–Weglassen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Verallgemeinern–Verbinden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LESEN ist kein passiver, sondern ein sehr aktiver Vorgang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„Kilometer machen“ (Westhoff)</a:t>
            </a: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VERFAHREN ZUR ERSCHLIESSUNG VON TEXTEN:</a:t>
            </a:r>
          </a:p>
          <a:p>
            <a:pPr>
              <a:buNone/>
            </a:pPr>
            <a:r>
              <a:rPr lang="de-DE" b="1" dirty="0" smtClean="0"/>
              <a:t>LESESTRATEGIEN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Textsorte bestimmen und Leseerwartungen aufbauen,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Hypothesen bilden, Vorhersagen machen,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Textaufbau und Gliederung erkennen,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Fragen an den Text stellen,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Zusammenfassung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b="1" dirty="0" smtClean="0"/>
              <a:t>KRITERIEN FÜR DIE TEXTAUSWAHL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Sprache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Pointe, Witz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Layout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Interessante Inhalte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Persönlicher Zugang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Kompaktheit/Intensität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Länge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„Herkunft“</a:t>
            </a:r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lernenden-und textbezogene Kriterien für die Auswahl von Texten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Lesen „Vermittlung der Lesefertigkeiten“ (Exzerpt ½ Seite)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Bringen Sie einen Zitronen- und einen Herz-Text mit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wie sie den Text im FU einsetzen könnten.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Picture 4" descr="Bildergebnis für he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458" y="5167830"/>
            <a:ext cx="2153542" cy="169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Aktivierungsübung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50178" name="Picture 2" descr="Bildergebnis für dönerspie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1607"/>
            <a:ext cx="3152803" cy="2846393"/>
          </a:xfrm>
          <a:prstGeom prst="rect">
            <a:avLst/>
          </a:prstGeom>
          <a:noFill/>
        </p:spPr>
      </p:pic>
      <p:pic>
        <p:nvPicPr>
          <p:cNvPr id="50180" name="Picture 4" descr="https://i.cdn.nrholding.net/15951970/2000/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1853" y="0"/>
            <a:ext cx="2342147" cy="2143141"/>
          </a:xfrm>
          <a:prstGeom prst="rect">
            <a:avLst/>
          </a:prstGeom>
          <a:noFill/>
        </p:spPr>
      </p:pic>
      <p:pic>
        <p:nvPicPr>
          <p:cNvPr id="50182" name="Picture 6" descr="Bildergebnis für james bo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171" y="4214818"/>
            <a:ext cx="4694829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Der/die gute </a:t>
            </a:r>
            <a:r>
              <a:rPr lang="de-DE" dirty="0" err="1" smtClean="0"/>
              <a:t>Lehrer_in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de-DE" dirty="0" smtClean="0"/>
              <a:t>Diskutieren  Sie in Gruppen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Versuchen Sie sich an ihre Punkte vom letzten Semester zu Erinnern und diese zu Ergänzen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Der/die gute </a:t>
            </a:r>
            <a:r>
              <a:rPr lang="de-DE" dirty="0" err="1" smtClean="0"/>
              <a:t>Lehrer_in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bewusst, kompetent, verständnisvoll, eloquent, humorvoll, hilfsbereit, optimistisch, geduldig, kreativ, empathisch, kreativ, moralisch, systematisch, glücklich, zufrieden, selbstkritisch, globales Wissen, zukunftsorientiert, „streng“, herausfordernd, gerecht, anspruchsvoll, …..</a:t>
            </a:r>
          </a:p>
          <a:p>
            <a:r>
              <a:rPr lang="de-DE" dirty="0" smtClean="0"/>
              <a:t>Was fehlt? Fehlt was?</a:t>
            </a:r>
          </a:p>
          <a:p>
            <a:r>
              <a:rPr lang="de-DE" dirty="0" smtClean="0"/>
              <a:t>Versucht die Begriffe in übergeordnete</a:t>
            </a:r>
          </a:p>
          <a:p>
            <a:pPr>
              <a:buNone/>
            </a:pPr>
            <a:r>
              <a:rPr lang="de-DE" dirty="0" smtClean="0"/>
              <a:t>    Kategorien einzuordnen (Plakate)</a:t>
            </a:r>
            <a:endParaRPr lang="de-DE" dirty="0"/>
          </a:p>
        </p:txBody>
      </p:sp>
      <p:pic>
        <p:nvPicPr>
          <p:cNvPr id="4" name="Picture 2" descr="Bildergebnis für lehrer läm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345252"/>
            <a:ext cx="2000232" cy="251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ist euch </a:t>
            </a:r>
            <a:r>
              <a:rPr lang="de-DE" dirty="0" smtClean="0"/>
              <a:t>wichtig im </a:t>
            </a:r>
            <a:r>
              <a:rPr lang="de-DE" dirty="0" err="1" smtClean="0"/>
              <a:t>SoSe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Motivation</a:t>
            </a:r>
          </a:p>
          <a:p>
            <a:pPr>
              <a:buFontTx/>
              <a:buChar char="-"/>
            </a:pPr>
            <a:r>
              <a:rPr lang="de-DE" dirty="0" smtClean="0"/>
              <a:t>Fertigkeiten</a:t>
            </a:r>
          </a:p>
          <a:p>
            <a:pPr>
              <a:buFontTx/>
              <a:buChar char="-"/>
            </a:pPr>
            <a:r>
              <a:rPr lang="de-DE" dirty="0" smtClean="0"/>
              <a:t>Sozialformen</a:t>
            </a:r>
          </a:p>
          <a:p>
            <a:pPr>
              <a:buFontTx/>
              <a:buChar char="-"/>
            </a:pPr>
            <a:r>
              <a:rPr lang="de-DE" dirty="0" smtClean="0"/>
              <a:t>Literatur im Unterricht</a:t>
            </a:r>
          </a:p>
          <a:p>
            <a:pPr>
              <a:buFontTx/>
              <a:buChar char="-"/>
            </a:pPr>
            <a:r>
              <a:rPr lang="de-DE" dirty="0" smtClean="0"/>
              <a:t>Film im Unterricht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Fehlerkorrektur …  ETC. 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Ergänzen Sie die Punkte in 2-er Teams 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15362" name="Picture 2" descr="Bildergebnis für So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4000496" cy="300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Überlegen Sie erst alleine im Stillen, dann zu Viert:</a:t>
            </a:r>
          </a:p>
          <a:p>
            <a:r>
              <a:rPr lang="de-DE" dirty="0" smtClean="0"/>
              <a:t>Welche Prinzipien braucht Unterricht?</a:t>
            </a:r>
          </a:p>
          <a:p>
            <a:r>
              <a:rPr lang="de-DE" dirty="0" smtClean="0"/>
              <a:t>Einigen Sie sich auf 7 goldene Prinzipien</a:t>
            </a:r>
            <a:endParaRPr lang="de-DE" dirty="0"/>
          </a:p>
        </p:txBody>
      </p:sp>
      <p:pic>
        <p:nvPicPr>
          <p:cNvPr id="1026" name="Picture 2" descr="Bildergebnis für prinzip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3718199" cy="308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2226" name="AutoShape 2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Inhaltsplatzhalter 13" descr="Eliška, Eva, Marie, J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1787667" y="1348387"/>
            <a:ext cx="5854421" cy="4286281"/>
          </a:xfrm>
          <a:prstGeom prst="rect">
            <a:avLst/>
          </a:prstGeom>
          <a:noFill/>
        </p:spPr>
      </p:pic>
      <p:sp>
        <p:nvSpPr>
          <p:cNvPr id="52230" name="AutoShape 6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2" name="AutoShape 8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4" name="AutoShape 10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6" name="AutoShape 12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8" name="AutoShape 14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40" name="AutoShape 16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42" name="AutoShape 18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44" name="AutoShape 20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Der_gute_Lehre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50142"/>
            <a:ext cx="7143800" cy="5357850"/>
          </a:xfrm>
        </p:spPr>
      </p:pic>
      <p:sp>
        <p:nvSpPr>
          <p:cNvPr id="53250" name="AutoShape 2" descr="https://is.muni.cz/auth/mail/download.pl/Der_gute_Lehrer.jpg?lang=en;download=1;select-mail=241087628:5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252" name="AutoShape 4" descr="https://is.muni.cz/auth/mail/download.pl/Der_gute_Lehrer.jpg?lang=en;download=1;select-mail=241087628:5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254" name="AutoShape 6" descr="https://is.muni.cz/auth/mail/download.pl/Der_gute_Lehrer.jpg?lang=en;download=1;select-mail=241087628:5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794385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641</Words>
  <Application>Microsoft Office PowerPoint</Application>
  <PresentationFormat>Bildschirmpräsentation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Hyperion</vt:lpstr>
      <vt:lpstr>  </vt:lpstr>
      <vt:lpstr>Heutige Einheit </vt:lpstr>
      <vt:lpstr>Aktivierungsübung </vt:lpstr>
      <vt:lpstr>Der/die gute Lehrer_in </vt:lpstr>
      <vt:lpstr>Der/die gute Lehrer_in </vt:lpstr>
      <vt:lpstr>Was ist euch wichtig im SoSe?</vt:lpstr>
      <vt:lpstr>Prinzipien</vt:lpstr>
      <vt:lpstr>Folie 8</vt:lpstr>
      <vt:lpstr>Folie 9</vt:lpstr>
      <vt:lpstr>Prinzipien nach Faistauer </vt:lpstr>
      <vt:lpstr>Heiße Kartoffel/ Heißer Erdapfel  </vt:lpstr>
      <vt:lpstr>Die Fertigkeiten </vt:lpstr>
      <vt:lpstr>Lektüre Fertigkeiten </vt:lpstr>
      <vt:lpstr>Authentisches Lesen </vt:lpstr>
      <vt:lpstr>Lesen 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Hausaufgabe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18</cp:revision>
  <dcterms:created xsi:type="dcterms:W3CDTF">2017-09-18T16:32:58Z</dcterms:created>
  <dcterms:modified xsi:type="dcterms:W3CDTF">2019-02-21T10:34:32Z</dcterms:modified>
</cp:coreProperties>
</file>