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340" r:id="rId3"/>
    <p:sldId id="361" r:id="rId4"/>
    <p:sldId id="362" r:id="rId5"/>
    <p:sldId id="360" r:id="rId6"/>
    <p:sldId id="370" r:id="rId7"/>
    <p:sldId id="371" r:id="rId8"/>
    <p:sldId id="372" r:id="rId9"/>
    <p:sldId id="373" r:id="rId10"/>
    <p:sldId id="374" r:id="rId11"/>
    <p:sldId id="375" r:id="rId12"/>
    <p:sldId id="376" r:id="rId13"/>
    <p:sldId id="364" r:id="rId14"/>
    <p:sldId id="367" r:id="rId15"/>
    <p:sldId id="355" r:id="rId16"/>
    <p:sldId id="356" r:id="rId17"/>
    <p:sldId id="357"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415" r:id="rId39"/>
    <p:sldId id="416" r:id="rId40"/>
    <p:sldId id="417" r:id="rId41"/>
    <p:sldId id="418"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432" r:id="rId55"/>
    <p:sldId id="433" r:id="rId5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02"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36391-BB85-4A00-A6C6-154CF7009B00}" type="datetimeFigureOut">
              <a:rPr lang="de-DE" smtClean="0"/>
              <a:pPr/>
              <a:t>28.03.2019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8AD70-5AE3-4C64-B02E-F3F00CA4896C}"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8F8AD70-5AE3-4C64-B02E-F3F00CA4896C}" type="slidenum">
              <a:rPr lang="de-DE" smtClean="0"/>
              <a:pPr/>
              <a:t>4</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EFA1E1D3-6A25-453C-BD40-BEC8C796B49D}" type="datetimeFigureOut">
              <a:rPr lang="de-DE" smtClean="0"/>
              <a:pPr/>
              <a:t>28.03.2019</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28.03.2019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28.03.2019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28.03.2019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FA1E1D3-6A25-453C-BD40-BEC8C796B49D}" type="datetimeFigureOut">
              <a:rPr lang="de-DE" smtClean="0"/>
              <a:pPr/>
              <a:t>28.03.2019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28.03.2019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EFA1E1D3-6A25-453C-BD40-BEC8C796B49D}" type="datetimeFigureOut">
              <a:rPr lang="de-DE" smtClean="0"/>
              <a:pPr/>
              <a:t>28.03.2019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EFA1E1D3-6A25-453C-BD40-BEC8C796B49D}" type="datetimeFigureOut">
              <a:rPr lang="de-DE" smtClean="0"/>
              <a:pPr/>
              <a:t>28.03.2019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A1E1D3-6A25-453C-BD40-BEC8C796B49D}" type="datetimeFigureOut">
              <a:rPr lang="de-DE" smtClean="0"/>
              <a:pPr/>
              <a:t>28.03.2019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28.03.2019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EFA1E1D3-6A25-453C-BD40-BEC8C796B49D}" type="datetimeFigureOut">
              <a:rPr lang="de-DE" smtClean="0"/>
              <a:pPr/>
              <a:t>28.03.2019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3A8FB575-9BEA-4071-9235-13C8DF6A267D}"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A1E1D3-6A25-453C-BD40-BEC8C796B49D}" type="datetimeFigureOut">
              <a:rPr lang="de-DE" smtClean="0"/>
              <a:pPr/>
              <a:t>28.03.2019</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8FB575-9BEA-4071-9235-13C8DF6A267D}"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koeck@mail.muni.cz"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vimeo.com/8749843"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kleinezeitung.at/kaernten/sanktveit/3222545/grandiose-granny.story"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71480"/>
            <a:ext cx="7851648" cy="2214578"/>
          </a:xfrm>
        </p:spPr>
        <p:txBody>
          <a:bodyPr>
            <a:normAutofit/>
          </a:bodyPr>
          <a:lstStyle/>
          <a:p>
            <a:r>
              <a:rPr lang="de-DE" dirty="0" smtClean="0"/>
              <a:t> </a:t>
            </a:r>
            <a:br>
              <a:rPr lang="de-DE" dirty="0" smtClean="0"/>
            </a:br>
            <a:endParaRPr lang="de-DE" dirty="0"/>
          </a:p>
        </p:txBody>
      </p:sp>
      <p:sp>
        <p:nvSpPr>
          <p:cNvPr id="3" name="Untertitel 2"/>
          <p:cNvSpPr>
            <a:spLocks noGrp="1"/>
          </p:cNvSpPr>
          <p:nvPr>
            <p:ph type="subTitle" idx="1"/>
          </p:nvPr>
        </p:nvSpPr>
        <p:spPr>
          <a:xfrm>
            <a:off x="571472" y="2857496"/>
            <a:ext cx="7854696" cy="3000396"/>
          </a:xfrm>
        </p:spPr>
        <p:txBody>
          <a:bodyPr>
            <a:normAutofit fontScale="25000" lnSpcReduction="20000"/>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sz="9600" dirty="0" smtClean="0"/>
              <a:t>Johannes Köck  </a:t>
            </a:r>
            <a:br>
              <a:rPr lang="de-DE" sz="9600" dirty="0" smtClean="0"/>
            </a:br>
            <a:r>
              <a:rPr lang="de-DE" sz="9600" dirty="0" smtClean="0">
                <a:hlinkClick r:id="rId2"/>
              </a:rPr>
              <a:t>koeck@mail.muni.cz</a:t>
            </a:r>
            <a:endParaRPr lang="de-DE" sz="9600" dirty="0" smtClean="0"/>
          </a:p>
          <a:p>
            <a:r>
              <a:rPr lang="de-DE" sz="9600" dirty="0" smtClean="0"/>
              <a:t>SoSe2019</a:t>
            </a:r>
          </a:p>
          <a:p>
            <a:r>
              <a:rPr lang="de-DE" sz="9600" dirty="0" smtClean="0"/>
              <a:t>3</a:t>
            </a:r>
            <a:r>
              <a:rPr lang="de-DE" sz="9600" dirty="0" smtClean="0"/>
              <a:t>. </a:t>
            </a:r>
            <a:r>
              <a:rPr lang="de-DE" sz="9600" dirty="0" smtClean="0"/>
              <a:t>Einheit </a:t>
            </a:r>
          </a:p>
          <a:p>
            <a:r>
              <a:rPr lang="de-DE" sz="9600" dirty="0" smtClean="0"/>
              <a:t>29. </a:t>
            </a:r>
            <a:r>
              <a:rPr lang="de-DE" sz="9600" dirty="0" smtClean="0"/>
              <a:t>03.  2019</a:t>
            </a:r>
            <a:r>
              <a:rPr lang="de-DE" sz="11200" dirty="0" smtClean="0"/>
              <a:t> </a:t>
            </a:r>
          </a:p>
          <a:p>
            <a:r>
              <a:rPr lang="de-DE" sz="11200" dirty="0" smtClean="0"/>
              <a:t>  </a:t>
            </a:r>
            <a:br>
              <a:rPr lang="de-DE" sz="11200" dirty="0" smtClean="0"/>
            </a:br>
            <a:r>
              <a:rPr lang="de-DE" dirty="0" smtClean="0"/>
              <a:t/>
            </a:r>
            <a:br>
              <a:rPr lang="de-DE" dirty="0" smtClean="0"/>
            </a:br>
            <a:endParaRPr lang="de-DE" dirty="0" smtClean="0"/>
          </a:p>
          <a:p>
            <a:endParaRPr lang="de-DE" dirty="0"/>
          </a:p>
        </p:txBody>
      </p:sp>
      <p:pic>
        <p:nvPicPr>
          <p:cNvPr id="34818" name="Picture 2" descr="https://www.boku.ac.at/fileadmin/_processed_/e/6/csm_B_didaktik_k_046a740a42.jpg"/>
          <p:cNvPicPr>
            <a:picLocks noChangeAspect="1" noChangeArrowheads="1"/>
          </p:cNvPicPr>
          <p:nvPr/>
        </p:nvPicPr>
        <p:blipFill>
          <a:blip r:embed="rId3"/>
          <a:srcRect/>
          <a:stretch>
            <a:fillRect/>
          </a:stretch>
        </p:blipFill>
        <p:spPr bwMode="auto">
          <a:xfrm>
            <a:off x="0" y="0"/>
            <a:ext cx="5429288" cy="3316668"/>
          </a:xfrm>
          <a:prstGeom prst="rect">
            <a:avLst/>
          </a:prstGeom>
          <a:noFill/>
        </p:spPr>
      </p:pic>
      <p:pic>
        <p:nvPicPr>
          <p:cNvPr id="22530" name="Picture 2" descr="Bildergebnis für Zwei"/>
          <p:cNvPicPr>
            <a:picLocks noChangeAspect="1" noChangeArrowheads="1"/>
          </p:cNvPicPr>
          <p:nvPr/>
        </p:nvPicPr>
        <p:blipFill>
          <a:blip r:embed="rId4" cstate="print"/>
          <a:srcRect/>
          <a:stretch>
            <a:fillRect/>
          </a:stretch>
        </p:blipFill>
        <p:spPr bwMode="auto">
          <a:xfrm>
            <a:off x="1643042" y="3343274"/>
            <a:ext cx="3514725" cy="35147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a:t>
            </a:r>
            <a:endParaRPr lang="de-DE" dirty="0"/>
          </a:p>
        </p:txBody>
      </p:sp>
      <p:sp>
        <p:nvSpPr>
          <p:cNvPr id="3" name="Inhaltsplatzhalter 2"/>
          <p:cNvSpPr>
            <a:spLocks noGrp="1"/>
          </p:cNvSpPr>
          <p:nvPr>
            <p:ph idx="1"/>
          </p:nvPr>
        </p:nvSpPr>
        <p:spPr/>
        <p:txBody>
          <a:bodyPr/>
          <a:lstStyle/>
          <a:p>
            <a:r>
              <a:rPr lang="de-DE" dirty="0" smtClean="0"/>
              <a:t>Formulieren Sie EIN </a:t>
            </a:r>
            <a:r>
              <a:rPr lang="de-DE" dirty="0" err="1" smtClean="0"/>
              <a:t>Grobziel</a:t>
            </a:r>
            <a:r>
              <a:rPr lang="de-DE" dirty="0" smtClean="0"/>
              <a:t> und ZWEI Feinziele zu folgenden Themen:Nach dem Weg fragen (A1)Akkusativ (A1)Wohnen (A2)Perfekt (A2)Beruf (B1)Umwelt (B1)</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Spannungsverhältnis </a:t>
            </a:r>
            <a:endParaRPr lang="de-DE" dirty="0"/>
          </a:p>
        </p:txBody>
      </p:sp>
      <p:sp>
        <p:nvSpPr>
          <p:cNvPr id="3" name="Inhaltsplatzhalter 2"/>
          <p:cNvSpPr>
            <a:spLocks noGrp="1"/>
          </p:cNvSpPr>
          <p:nvPr>
            <p:ph idx="1"/>
          </p:nvPr>
        </p:nvSpPr>
        <p:spPr/>
        <p:txBody>
          <a:bodyPr/>
          <a:lstStyle/>
          <a:p>
            <a:pPr>
              <a:buFont typeface="Wingdings" pitchFamily="2" charset="2"/>
              <a:buChar char="v"/>
            </a:pPr>
            <a:r>
              <a:rPr lang="de-DE" dirty="0" smtClean="0"/>
              <a:t>Besteht zwischen welchen Punkten (2-er Gruppen)???</a:t>
            </a:r>
            <a:endParaRPr lang="de-DE" dirty="0"/>
          </a:p>
        </p:txBody>
      </p:sp>
      <p:pic>
        <p:nvPicPr>
          <p:cNvPr id="2050" name="Picture 2" descr="Image result for Spannungen"/>
          <p:cNvPicPr>
            <a:picLocks noChangeAspect="1" noChangeArrowheads="1"/>
          </p:cNvPicPr>
          <p:nvPr/>
        </p:nvPicPr>
        <p:blipFill>
          <a:blip r:embed="rId2"/>
          <a:srcRect/>
          <a:stretch>
            <a:fillRect/>
          </a:stretch>
        </p:blipFill>
        <p:spPr bwMode="auto">
          <a:xfrm>
            <a:off x="2143108" y="3343274"/>
            <a:ext cx="5086350" cy="35147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a:bodyPr>
          <a:lstStyle/>
          <a:p>
            <a:pPr>
              <a:buNone/>
            </a:pPr>
            <a:r>
              <a:rPr lang="de-DE" dirty="0" smtClean="0"/>
              <a:t>Planung                                                          Spontanität</a:t>
            </a:r>
          </a:p>
          <a:p>
            <a:pPr>
              <a:buNone/>
            </a:pPr>
            <a:r>
              <a:rPr lang="de-DE" dirty="0" smtClean="0"/>
              <a:t>Kreativität                                                      Festlegung</a:t>
            </a:r>
          </a:p>
          <a:p>
            <a:pPr>
              <a:buNone/>
            </a:pPr>
            <a:r>
              <a:rPr lang="de-DE" dirty="0" smtClean="0"/>
              <a:t>Entscheidung durch Lehrende                     Lernende</a:t>
            </a:r>
          </a:p>
          <a:p>
            <a:pPr>
              <a:buNone/>
            </a:pPr>
            <a:r>
              <a:rPr lang="de-DE" dirty="0" smtClean="0"/>
              <a:t>Zielorientierung                                              Prozessor.</a:t>
            </a:r>
          </a:p>
          <a:p>
            <a:pPr>
              <a:buNone/>
            </a:pPr>
            <a:r>
              <a:rPr lang="de-DE" dirty="0" smtClean="0"/>
              <a:t>Stoff im Vordergrund              Lernende im Vordergrund</a:t>
            </a:r>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a:p>
        </p:txBody>
      </p:sp>
      <p:pic>
        <p:nvPicPr>
          <p:cNvPr id="1026" name="Picture 2" descr="Image result for Blitz "/>
          <p:cNvPicPr>
            <a:picLocks noChangeAspect="1" noChangeArrowheads="1"/>
          </p:cNvPicPr>
          <p:nvPr/>
        </p:nvPicPr>
        <p:blipFill>
          <a:blip r:embed="rId2"/>
          <a:srcRect/>
          <a:stretch>
            <a:fillRect/>
          </a:stretch>
        </p:blipFill>
        <p:spPr bwMode="auto">
          <a:xfrm>
            <a:off x="2643174" y="3714752"/>
            <a:ext cx="2643181" cy="264318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Wahrnehmen und Lesen </a:t>
            </a:r>
            <a:endParaRPr lang="de-DE" dirty="0"/>
          </a:p>
        </p:txBody>
      </p:sp>
      <p:sp>
        <p:nvSpPr>
          <p:cNvPr id="3" name="Inhaltsplatzhalter 2"/>
          <p:cNvSpPr>
            <a:spLocks noGrp="1"/>
          </p:cNvSpPr>
          <p:nvPr>
            <p:ph idx="1"/>
          </p:nvPr>
        </p:nvSpPr>
        <p:spPr/>
        <p:txBody>
          <a:bodyPr/>
          <a:lstStyle/>
          <a:p>
            <a:endParaRPr lang="de-DE" dirty="0"/>
          </a:p>
        </p:txBody>
      </p:sp>
      <p:pic>
        <p:nvPicPr>
          <p:cNvPr id="4" name="Picture 2" descr="Bildergebnis für wahrnehmung alte oder junge frau?"/>
          <p:cNvPicPr>
            <a:picLocks noChangeAspect="1" noChangeArrowheads="1"/>
          </p:cNvPicPr>
          <p:nvPr/>
        </p:nvPicPr>
        <p:blipFill>
          <a:blip r:embed="rId2"/>
          <a:srcRect/>
          <a:stretch>
            <a:fillRect/>
          </a:stretch>
        </p:blipFill>
        <p:spPr bwMode="auto">
          <a:xfrm>
            <a:off x="2643174" y="2214554"/>
            <a:ext cx="3133725" cy="42386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85860"/>
            <a:ext cx="8229600" cy="5038740"/>
          </a:xfrm>
        </p:spPr>
        <p:txBody>
          <a:bodyPr/>
          <a:lstStyle/>
          <a:p>
            <a:pPr>
              <a:buNone/>
            </a:pPr>
            <a:r>
              <a:rPr lang="de-DE" dirty="0" smtClean="0"/>
              <a:t>WISSENSGRUNDLAGEN FÜR DAS VERSTEHEN</a:t>
            </a:r>
          </a:p>
          <a:p>
            <a:pPr>
              <a:buNone/>
            </a:pPr>
            <a:endParaRPr lang="de-DE" dirty="0" smtClean="0"/>
          </a:p>
          <a:p>
            <a:pPr>
              <a:buFont typeface="Wingdings" pitchFamily="2" charset="2"/>
              <a:buChar char="v"/>
            </a:pPr>
            <a:r>
              <a:rPr lang="de-DE" dirty="0" smtClean="0"/>
              <a:t>Weltwissen</a:t>
            </a:r>
          </a:p>
          <a:p>
            <a:pPr>
              <a:buFont typeface="Wingdings" pitchFamily="2" charset="2"/>
              <a:buChar char="v"/>
            </a:pPr>
            <a:r>
              <a:rPr lang="de-DE" dirty="0" smtClean="0"/>
              <a:t>Kenntnis des Sprachsystems: Sprachwissen </a:t>
            </a:r>
          </a:p>
          <a:p>
            <a:pPr>
              <a:buFont typeface="Wingdings" pitchFamily="2" charset="2"/>
              <a:buChar char="v"/>
            </a:pPr>
            <a:r>
              <a:rPr lang="de-DE" dirty="0" smtClean="0"/>
              <a:t>Kenntnis des sprachlichen Kontextes: was wurde früher gesagt, was wird noch gesagt?</a:t>
            </a:r>
          </a:p>
          <a:p>
            <a:pPr>
              <a:buFont typeface="Wingdings" pitchFamily="2" charset="2"/>
              <a:buChar char="v"/>
            </a:pPr>
            <a:r>
              <a:rPr lang="de-DE" dirty="0" smtClean="0"/>
              <a:t>Persönliches Wissen: Kenntnis der Situation(Umgebung, Personen)</a:t>
            </a:r>
          </a:p>
          <a:p>
            <a:pPr>
              <a:buNone/>
            </a:pPr>
            <a:endParaRPr lang="de-DE" dirty="0"/>
          </a:p>
        </p:txBody>
      </p:sp>
      <p:pic>
        <p:nvPicPr>
          <p:cNvPr id="32770" name="Picture 2" descr="Bildergebnis für Pizza Margherita Napoli"/>
          <p:cNvPicPr>
            <a:picLocks noChangeAspect="1" noChangeArrowheads="1"/>
          </p:cNvPicPr>
          <p:nvPr/>
        </p:nvPicPr>
        <p:blipFill>
          <a:blip r:embed="rId2" cstate="print"/>
          <a:srcRect/>
          <a:stretch>
            <a:fillRect/>
          </a:stretch>
        </p:blipFill>
        <p:spPr bwMode="auto">
          <a:xfrm>
            <a:off x="5611050" y="4357694"/>
            <a:ext cx="3532950" cy="235743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42984"/>
            <a:ext cx="8229600" cy="5181616"/>
          </a:xfrm>
        </p:spPr>
        <p:txBody>
          <a:bodyPr/>
          <a:lstStyle/>
          <a:p>
            <a:pPr>
              <a:buNone/>
            </a:pPr>
            <a:r>
              <a:rPr lang="de-DE" dirty="0" smtClean="0"/>
              <a:t>WAS HEISST LESEN/REZEPTION IM FSU?</a:t>
            </a:r>
          </a:p>
          <a:p>
            <a:pPr>
              <a:buNone/>
            </a:pPr>
            <a:endParaRPr lang="de-DE" dirty="0" smtClean="0"/>
          </a:p>
          <a:p>
            <a:pPr>
              <a:buFont typeface="Wingdings" pitchFamily="2" charset="2"/>
              <a:buChar char="v"/>
            </a:pPr>
            <a:r>
              <a:rPr lang="de-DE" dirty="0" smtClean="0"/>
              <a:t>Bedeutung identifizieren</a:t>
            </a:r>
          </a:p>
          <a:p>
            <a:pPr>
              <a:buFont typeface="Wingdings" pitchFamily="2" charset="2"/>
              <a:buChar char="v"/>
            </a:pPr>
            <a:r>
              <a:rPr lang="de-DE" dirty="0" smtClean="0"/>
              <a:t>Wissen aktivieren</a:t>
            </a:r>
          </a:p>
          <a:p>
            <a:pPr>
              <a:buFont typeface="Wingdings" pitchFamily="2" charset="2"/>
              <a:buChar char="v"/>
            </a:pPr>
            <a:r>
              <a:rPr lang="de-DE" dirty="0" smtClean="0"/>
              <a:t>Zusammenhänge finden (Bekanntes mit </a:t>
            </a:r>
          </a:p>
          <a:p>
            <a:pPr>
              <a:buNone/>
            </a:pPr>
            <a:r>
              <a:rPr lang="de-DE" dirty="0" smtClean="0"/>
              <a:t>Unbekanntem verknüpfen)</a:t>
            </a:r>
          </a:p>
          <a:p>
            <a:pPr>
              <a:buFont typeface="Wingdings" pitchFamily="2" charset="2"/>
              <a:buChar char="v"/>
            </a:pPr>
            <a:r>
              <a:rPr lang="de-DE" dirty="0" smtClean="0"/>
              <a:t>Sinn geben</a:t>
            </a:r>
          </a:p>
          <a:p>
            <a:pPr>
              <a:buNone/>
            </a:pPr>
            <a:endParaRPr lang="de-DE" dirty="0"/>
          </a:p>
        </p:txBody>
      </p:sp>
      <p:pic>
        <p:nvPicPr>
          <p:cNvPr id="4" name="Picture 2" descr="Bildergebnis für Bücherstapel"/>
          <p:cNvPicPr>
            <a:picLocks noChangeAspect="1" noChangeArrowheads="1"/>
          </p:cNvPicPr>
          <p:nvPr/>
        </p:nvPicPr>
        <p:blipFill>
          <a:blip r:embed="rId2" cstate="print"/>
          <a:srcRect/>
          <a:stretch>
            <a:fillRect/>
          </a:stretch>
        </p:blipFill>
        <p:spPr bwMode="auto">
          <a:xfrm>
            <a:off x="7669661" y="0"/>
            <a:ext cx="1474339" cy="621508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fontScale="85000" lnSpcReduction="10000"/>
          </a:bodyPr>
          <a:lstStyle/>
          <a:p>
            <a:pPr>
              <a:buNone/>
            </a:pPr>
            <a:r>
              <a:rPr lang="de-DE" b="1" dirty="0" smtClean="0"/>
              <a:t>LESEN</a:t>
            </a:r>
          </a:p>
          <a:p>
            <a:pPr>
              <a:buFont typeface="Wingdings" pitchFamily="2" charset="2"/>
              <a:buChar char="§"/>
            </a:pPr>
            <a:r>
              <a:rPr lang="de-DE" dirty="0" smtClean="0"/>
              <a:t>Ist ein  Mittel zum Fremdsprachenerwerb</a:t>
            </a:r>
          </a:p>
          <a:p>
            <a:pPr>
              <a:buNone/>
            </a:pPr>
            <a:endParaRPr lang="de-DE" dirty="0" smtClean="0"/>
          </a:p>
          <a:p>
            <a:pPr>
              <a:buFont typeface="Wingdings" pitchFamily="2" charset="2"/>
              <a:buChar char="§"/>
            </a:pPr>
            <a:r>
              <a:rPr lang="de-DE" dirty="0" smtClean="0"/>
              <a:t>erfolgt durch Input</a:t>
            </a:r>
          </a:p>
          <a:p>
            <a:pPr>
              <a:buNone/>
            </a:pPr>
            <a:endParaRPr lang="de-DE" dirty="0" smtClean="0"/>
          </a:p>
          <a:p>
            <a:pPr>
              <a:buFont typeface="Wingdings" pitchFamily="2" charset="2"/>
              <a:buChar char="§"/>
            </a:pPr>
            <a:r>
              <a:rPr lang="de-DE" dirty="0" smtClean="0"/>
              <a:t>führt zu Autonomem Lernen</a:t>
            </a:r>
          </a:p>
          <a:p>
            <a:pPr>
              <a:buNone/>
            </a:pPr>
            <a:endParaRPr lang="de-DE" dirty="0" smtClean="0"/>
          </a:p>
          <a:p>
            <a:pPr>
              <a:buFont typeface="Wingdings" pitchFamily="2" charset="2"/>
              <a:buChar char="§"/>
            </a:pPr>
            <a:r>
              <a:rPr lang="de-DE" dirty="0" smtClean="0"/>
              <a:t>ist ein Prozess von Wahrnehmen und Verstehen, </a:t>
            </a:r>
          </a:p>
          <a:p>
            <a:pPr>
              <a:buNone/>
            </a:pPr>
            <a:r>
              <a:rPr lang="de-DE" dirty="0" smtClean="0"/>
              <a:t>der Wahrnehmung geht die Identifikation einer Bedeutung voran</a:t>
            </a:r>
          </a:p>
          <a:p>
            <a:pPr>
              <a:buNone/>
            </a:pPr>
            <a:endParaRPr lang="de-DE" dirty="0" smtClean="0"/>
          </a:p>
          <a:p>
            <a:pPr>
              <a:buFont typeface="Wingdings" pitchFamily="2" charset="2"/>
              <a:buChar char="§"/>
            </a:pPr>
            <a:r>
              <a:rPr lang="de-DE" dirty="0" smtClean="0"/>
              <a:t>ist ein aktiver, geistiger, mentaler Prozess </a:t>
            </a:r>
          </a:p>
          <a:p>
            <a:pPr>
              <a:buFont typeface="Wingdings" pitchFamily="2" charset="2"/>
              <a:buChar char="§"/>
            </a:pPr>
            <a:r>
              <a:rPr lang="de-DE" dirty="0" smtClean="0"/>
              <a:t>ist interaktiv .Interaktion zwischen einkommenden Daten und </a:t>
            </a:r>
          </a:p>
          <a:p>
            <a:pPr>
              <a:buNone/>
            </a:pPr>
            <a:r>
              <a:rPr lang="de-DE" dirty="0" smtClean="0"/>
              <a:t>vorhandenen Kenntnissen (</a:t>
            </a:r>
            <a:r>
              <a:rPr lang="de-DE" dirty="0" err="1" smtClean="0"/>
              <a:t>bottom</a:t>
            </a:r>
            <a:r>
              <a:rPr lang="de-DE" dirty="0" smtClean="0"/>
              <a:t> </a:t>
            </a:r>
            <a:r>
              <a:rPr lang="de-DE" dirty="0" err="1" smtClean="0"/>
              <a:t>up</a:t>
            </a:r>
            <a:r>
              <a:rPr lang="de-DE" dirty="0" smtClean="0"/>
              <a:t> – top down)</a:t>
            </a:r>
          </a:p>
          <a:p>
            <a:pPr>
              <a:buFont typeface="Wingdings" pitchFamily="2" charset="2"/>
              <a:buChar char="§"/>
            </a:pPr>
            <a:r>
              <a:rPr lang="de-DE" dirty="0" smtClean="0"/>
              <a:t>Textschwierigkeit keine objektive Größe</a:t>
            </a:r>
          </a:p>
          <a:p>
            <a:pPr>
              <a:buNone/>
            </a:pPr>
            <a:endParaRPr lang="de-DE" dirty="0"/>
          </a:p>
        </p:txBody>
      </p:sp>
      <p:pic>
        <p:nvPicPr>
          <p:cNvPr id="4" name="Picture 2" descr="Bildergebnis für Bücherstapel"/>
          <p:cNvPicPr>
            <a:picLocks noChangeAspect="1" noChangeArrowheads="1"/>
          </p:cNvPicPr>
          <p:nvPr/>
        </p:nvPicPr>
        <p:blipFill>
          <a:blip r:embed="rId2" cstate="print"/>
          <a:srcRect/>
          <a:stretch>
            <a:fillRect/>
          </a:stretch>
        </p:blipFill>
        <p:spPr bwMode="auto">
          <a:xfrm>
            <a:off x="7489862" y="0"/>
            <a:ext cx="1654138" cy="328612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85860"/>
            <a:ext cx="8229600" cy="5038740"/>
          </a:xfrm>
        </p:spPr>
        <p:txBody>
          <a:bodyPr/>
          <a:lstStyle/>
          <a:p>
            <a:pPr>
              <a:buNone/>
            </a:pPr>
            <a:r>
              <a:rPr lang="de-DE" b="1" dirty="0" smtClean="0"/>
              <a:t>LESEN FUNKTIONIERT DURCH</a:t>
            </a:r>
          </a:p>
          <a:p>
            <a:pPr>
              <a:buNone/>
            </a:pPr>
            <a:endParaRPr lang="de-DE" dirty="0" smtClean="0"/>
          </a:p>
          <a:p>
            <a:pPr>
              <a:buFont typeface="Wingdings" pitchFamily="2" charset="2"/>
              <a:buChar char="§"/>
            </a:pPr>
            <a:r>
              <a:rPr lang="de-DE" dirty="0" smtClean="0"/>
              <a:t>Hypothesen bilden auf Grund vorhandenen Wissens</a:t>
            </a:r>
          </a:p>
          <a:p>
            <a:pPr>
              <a:buFont typeface="Wingdings" pitchFamily="2" charset="2"/>
              <a:buChar char="§"/>
            </a:pPr>
            <a:r>
              <a:rPr lang="de-DE" dirty="0" smtClean="0"/>
              <a:t>Anwenden von Strategien:</a:t>
            </a:r>
          </a:p>
          <a:p>
            <a:pPr>
              <a:buFont typeface="Wingdings" pitchFamily="2" charset="2"/>
              <a:buChar char="§"/>
            </a:pPr>
            <a:r>
              <a:rPr lang="de-DE" dirty="0" smtClean="0"/>
              <a:t>Auswählen–Weglassen</a:t>
            </a:r>
          </a:p>
          <a:p>
            <a:pPr>
              <a:buFont typeface="Wingdings" pitchFamily="2" charset="2"/>
              <a:buChar char="§"/>
            </a:pPr>
            <a:r>
              <a:rPr lang="de-DE" dirty="0" smtClean="0"/>
              <a:t>Verallgemeinern–Verbinden</a:t>
            </a:r>
          </a:p>
          <a:p>
            <a:pPr>
              <a:buFont typeface="Wingdings" pitchFamily="2" charset="2"/>
              <a:buChar char="§"/>
            </a:pPr>
            <a:r>
              <a:rPr lang="de-DE" dirty="0" smtClean="0"/>
              <a:t>LESEN ist kein passiver, sondern ein sehr aktiver Vorgang</a:t>
            </a:r>
          </a:p>
          <a:p>
            <a:pPr>
              <a:buNone/>
            </a:pPr>
            <a:endParaRPr lang="de-DE" dirty="0" smtClean="0"/>
          </a:p>
          <a:p>
            <a:pPr>
              <a:buFont typeface="Wingdings" pitchFamily="2" charset="2"/>
              <a:buChar char="§"/>
            </a:pPr>
            <a:r>
              <a:rPr lang="de-DE" dirty="0" smtClean="0"/>
              <a:t>„Kilometer machen“ (Westhoff)</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Auswahl Texte: Lernenden-Bezug </a:t>
            </a:r>
            <a:endParaRPr lang="de-DE" dirty="0"/>
          </a:p>
        </p:txBody>
      </p:sp>
      <p:sp>
        <p:nvSpPr>
          <p:cNvPr id="3" name="Inhaltsplatzhalter 2"/>
          <p:cNvSpPr>
            <a:spLocks noGrp="1"/>
          </p:cNvSpPr>
          <p:nvPr>
            <p:ph idx="1"/>
          </p:nvPr>
        </p:nvSpPr>
        <p:spPr/>
        <p:txBody>
          <a:bodyPr>
            <a:normAutofit/>
          </a:bodyPr>
          <a:lstStyle/>
          <a:p>
            <a:r>
              <a:rPr lang="de-DE" dirty="0" smtClean="0"/>
              <a:t>Rücksichtnahme auf individuelle Kenntnisse, </a:t>
            </a:r>
          </a:p>
          <a:p>
            <a:r>
              <a:rPr lang="de-DE" dirty="0" smtClean="0"/>
              <a:t>Vielfalt der Kontextbezüge, </a:t>
            </a:r>
          </a:p>
          <a:p>
            <a:r>
              <a:rPr lang="de-DE" dirty="0" smtClean="0"/>
              <a:t>interessante Texte, Neues oder Bekanntes in verfremdeter </a:t>
            </a:r>
            <a:r>
              <a:rPr lang="de-DE" dirty="0" smtClean="0"/>
              <a:t>Form</a:t>
            </a:r>
            <a:r>
              <a:rPr lang="de-DE" dirty="0" smtClean="0"/>
              <a:t>, </a:t>
            </a:r>
          </a:p>
          <a:p>
            <a:r>
              <a:rPr lang="de-DE" dirty="0" smtClean="0"/>
              <a:t>an Vorwissen anknüpfen,</a:t>
            </a:r>
          </a:p>
          <a:p>
            <a:r>
              <a:rPr lang="de-DE" dirty="0" smtClean="0"/>
              <a:t>Mitspracherecht bei der Auswahl von Texten. </a:t>
            </a:r>
          </a:p>
          <a:p>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Textbezogene Kriterien </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es sollten bevorzugt authentische Texte sein,</a:t>
            </a:r>
          </a:p>
          <a:p>
            <a:pPr>
              <a:buNone/>
            </a:pPr>
            <a:endParaRPr lang="de-DE" dirty="0" smtClean="0"/>
          </a:p>
          <a:p>
            <a:r>
              <a:rPr lang="de-DE" dirty="0" smtClean="0"/>
              <a:t>natürliche Komplexität, d.h. das Nebeneinander von komplexen </a:t>
            </a:r>
          </a:p>
          <a:p>
            <a:pPr>
              <a:buNone/>
            </a:pPr>
            <a:r>
              <a:rPr lang="de-DE" dirty="0" smtClean="0"/>
              <a:t>und einfachen Sätzen, </a:t>
            </a:r>
          </a:p>
          <a:p>
            <a:pPr>
              <a:buNone/>
            </a:pPr>
            <a:endParaRPr lang="de-DE" dirty="0" smtClean="0"/>
          </a:p>
          <a:p>
            <a:r>
              <a:rPr lang="de-DE" dirty="0" smtClean="0"/>
              <a:t>Themenvielfalt,</a:t>
            </a:r>
          </a:p>
          <a:p>
            <a:pPr>
              <a:buNone/>
            </a:pPr>
            <a:endParaRPr lang="de-DE" dirty="0" smtClean="0"/>
          </a:p>
          <a:p>
            <a:r>
              <a:rPr lang="de-DE" dirty="0" smtClean="0"/>
              <a:t>ästhetische Gestaltung,</a:t>
            </a:r>
          </a:p>
          <a:p>
            <a:pPr>
              <a:buNone/>
            </a:pPr>
            <a:endParaRPr lang="de-DE" dirty="0" smtClean="0"/>
          </a:p>
          <a:p>
            <a:r>
              <a:rPr lang="de-DE" dirty="0" smtClean="0"/>
              <a:t>Ausgewogenheit in der Länge,</a:t>
            </a:r>
          </a:p>
          <a:p>
            <a:pPr>
              <a:buNone/>
            </a:pPr>
            <a:endParaRPr lang="de-DE" dirty="0" smtClean="0"/>
          </a:p>
          <a:p>
            <a:r>
              <a:rPr lang="de-DE" dirty="0" smtClean="0"/>
              <a:t>jede </a:t>
            </a:r>
            <a:r>
              <a:rPr lang="de-DE" dirty="0" err="1" smtClean="0"/>
              <a:t>Textart</a:t>
            </a:r>
            <a:r>
              <a:rPr lang="de-DE" dirty="0" smtClean="0"/>
              <a:t> ist für den Einsatz  im FSU geeignet. </a:t>
            </a:r>
          </a:p>
          <a:p>
            <a:r>
              <a:rPr lang="de-DE" dirty="0" smtClean="0"/>
              <a:t>Textsortenvielfalt!</a:t>
            </a:r>
          </a:p>
          <a:p>
            <a:pPr>
              <a:buNone/>
            </a:pP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Heutige Einheit </a:t>
            </a:r>
            <a:endParaRPr lang="de-DE" dirty="0"/>
          </a:p>
        </p:txBody>
      </p:sp>
      <p:sp>
        <p:nvSpPr>
          <p:cNvPr id="3" name="Inhaltsplatzhalter 2"/>
          <p:cNvSpPr>
            <a:spLocks noGrp="1"/>
          </p:cNvSpPr>
          <p:nvPr>
            <p:ph idx="1"/>
          </p:nvPr>
        </p:nvSpPr>
        <p:spPr/>
        <p:txBody>
          <a:bodyPr/>
          <a:lstStyle/>
          <a:p>
            <a:pPr>
              <a:buFont typeface="Wingdings" pitchFamily="2" charset="2"/>
              <a:buChar char="v"/>
            </a:pPr>
            <a:r>
              <a:rPr lang="de-DE" dirty="0" smtClean="0"/>
              <a:t>Verbesserung/Besprechung der Hausaufgabe </a:t>
            </a:r>
          </a:p>
          <a:p>
            <a:pPr>
              <a:buFont typeface="Wingdings" pitchFamily="2" charset="2"/>
              <a:buChar char="v"/>
            </a:pPr>
            <a:r>
              <a:rPr lang="de-DE" dirty="0" smtClean="0"/>
              <a:t>Wiederholung (Planung Unterricht)</a:t>
            </a:r>
          </a:p>
          <a:p>
            <a:pPr>
              <a:buFont typeface="Wingdings" pitchFamily="2" charset="2"/>
              <a:buChar char="v"/>
            </a:pPr>
            <a:r>
              <a:rPr lang="de-DE" dirty="0" smtClean="0"/>
              <a:t>Beenden: Fertigkeit Lesen</a:t>
            </a:r>
          </a:p>
          <a:p>
            <a:pPr>
              <a:buFont typeface="Wingdings" pitchFamily="2" charset="2"/>
              <a:buChar char="v"/>
            </a:pPr>
            <a:r>
              <a:rPr lang="de-DE" dirty="0" smtClean="0"/>
              <a:t>Literaturdidaktik</a:t>
            </a:r>
          </a:p>
          <a:p>
            <a:pPr>
              <a:buFont typeface="Wingdings" pitchFamily="2" charset="2"/>
              <a:buChar char="v"/>
            </a:pPr>
            <a:r>
              <a:rPr lang="de-DE" dirty="0" smtClean="0"/>
              <a:t>Besprechen Teilnahme Tagung (6. April)</a:t>
            </a:r>
          </a:p>
          <a:p>
            <a:pPr>
              <a:buFont typeface="Wingdings" pitchFamily="2" charset="2"/>
              <a:buChar char="v"/>
            </a:pPr>
            <a:r>
              <a:rPr lang="de-DE" dirty="0" smtClean="0"/>
              <a:t>Zitronen-Herzenstexte (</a:t>
            </a:r>
            <a:r>
              <a:rPr lang="de-DE" dirty="0" err="1" smtClean="0"/>
              <a:t>Didaktisierungsvorschläge</a:t>
            </a:r>
            <a:r>
              <a:rPr lang="de-DE" dirty="0" smtClean="0"/>
              <a:t>)</a:t>
            </a:r>
            <a:endParaRPr lang="de-DE" dirty="0" smtClean="0"/>
          </a:p>
          <a:p>
            <a:pPr>
              <a:buFont typeface="Wingdings" pitchFamily="2" charset="2"/>
              <a:buChar char="v"/>
            </a:pPr>
            <a:endParaRPr lang="de-DE" dirty="0" smtClean="0"/>
          </a:p>
          <a:p>
            <a:pPr>
              <a:buFont typeface="Wingdings" pitchFamily="2" charset="2"/>
              <a:buChar char="v"/>
            </a:pPr>
            <a:endParaRPr lang="de-DE" dirty="0"/>
          </a:p>
        </p:txBody>
      </p:sp>
      <p:pic>
        <p:nvPicPr>
          <p:cNvPr id="49154" name="Picture 2" descr="Bildergebnis für roter Faden"/>
          <p:cNvPicPr>
            <a:picLocks noChangeAspect="1" noChangeArrowheads="1"/>
          </p:cNvPicPr>
          <p:nvPr/>
        </p:nvPicPr>
        <p:blipFill>
          <a:blip r:embed="rId2"/>
          <a:srcRect/>
          <a:stretch>
            <a:fillRect/>
          </a:stretch>
        </p:blipFill>
        <p:spPr bwMode="auto">
          <a:xfrm>
            <a:off x="6281028" y="285728"/>
            <a:ext cx="2862972" cy="150019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Lernzielbezogene Kriterien </a:t>
            </a:r>
            <a:endParaRPr lang="de-DE" dirty="0"/>
          </a:p>
        </p:txBody>
      </p:sp>
      <p:sp>
        <p:nvSpPr>
          <p:cNvPr id="3" name="Inhaltsplatzhalter 2"/>
          <p:cNvSpPr>
            <a:spLocks noGrp="1"/>
          </p:cNvSpPr>
          <p:nvPr>
            <p:ph idx="1"/>
          </p:nvPr>
        </p:nvSpPr>
        <p:spPr/>
        <p:txBody>
          <a:bodyPr/>
          <a:lstStyle/>
          <a:p>
            <a:r>
              <a:rPr lang="de-DE" dirty="0" smtClean="0"/>
              <a:t>man sollte nie zu viel mit einem Text erreichen wollen,</a:t>
            </a:r>
          </a:p>
          <a:p>
            <a:endParaRPr lang="de-DE" dirty="0" smtClean="0"/>
          </a:p>
          <a:p>
            <a:r>
              <a:rPr lang="de-DE" dirty="0" smtClean="0"/>
              <a:t>Texte sollten nicht (nur) als Impulsgeber benützt </a:t>
            </a:r>
          </a:p>
          <a:p>
            <a:pPr>
              <a:buNone/>
            </a:pPr>
            <a:r>
              <a:rPr lang="de-DE" dirty="0" smtClean="0"/>
              <a:t>werden, sondern das Hauptziel ist die Sinnentnahme, </a:t>
            </a:r>
          </a:p>
          <a:p>
            <a:pPr>
              <a:buNone/>
            </a:pPr>
            <a:endParaRPr lang="de-DE" dirty="0" smtClean="0"/>
          </a:p>
          <a:p>
            <a:r>
              <a:rPr lang="de-DE" dirty="0" smtClean="0"/>
              <a:t>Techniken und Strategien der Sinnentnahme anwenden.</a:t>
            </a:r>
          </a:p>
          <a:p>
            <a:pPr>
              <a:buNone/>
            </a:pP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Authentische Texte </a:t>
            </a:r>
            <a:endParaRPr lang="de-DE" dirty="0"/>
          </a:p>
        </p:txBody>
      </p:sp>
      <p:sp>
        <p:nvSpPr>
          <p:cNvPr id="3" name="Inhaltsplatzhalter 2"/>
          <p:cNvSpPr>
            <a:spLocks noGrp="1"/>
          </p:cNvSpPr>
          <p:nvPr>
            <p:ph idx="1"/>
          </p:nvPr>
        </p:nvSpPr>
        <p:spPr/>
        <p:txBody>
          <a:bodyPr/>
          <a:lstStyle/>
          <a:p>
            <a:r>
              <a:rPr lang="de-DE" dirty="0" smtClean="0"/>
              <a:t>haben eine Intention / Funktion, </a:t>
            </a:r>
          </a:p>
          <a:p>
            <a:r>
              <a:rPr lang="de-DE" dirty="0" smtClean="0"/>
              <a:t>d.h. sie wollen etwas </a:t>
            </a:r>
            <a:r>
              <a:rPr lang="de-DE" dirty="0" smtClean="0"/>
              <a:t>mitteilen</a:t>
            </a:r>
            <a:endParaRPr lang="de-DE" dirty="0" smtClean="0"/>
          </a:p>
          <a:p>
            <a:r>
              <a:rPr lang="de-DE" dirty="0" smtClean="0"/>
              <a:t>haben einen Adressaten in der  </a:t>
            </a:r>
            <a:r>
              <a:rPr lang="de-DE" dirty="0" smtClean="0"/>
              <a:t>Realität</a:t>
            </a:r>
            <a:endParaRPr lang="de-DE" dirty="0" smtClean="0"/>
          </a:p>
          <a:p>
            <a:r>
              <a:rPr lang="de-DE" dirty="0" smtClean="0"/>
              <a:t>haben eine   bestimmte Form („Lay-out“)</a:t>
            </a:r>
          </a:p>
          <a:p>
            <a:r>
              <a:rPr lang="de-DE" dirty="0" smtClean="0"/>
              <a:t>haben eine für die Textsorte charakteristische Sprache/  charakteristischen Stil</a:t>
            </a:r>
          </a:p>
          <a:p>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r>
              <a:rPr lang="de-DE" dirty="0" smtClean="0"/>
              <a:t>Zeitungstexte</a:t>
            </a:r>
          </a:p>
          <a:p>
            <a:r>
              <a:rPr lang="de-DE" dirty="0" smtClean="0"/>
              <a:t>Literarische Texte</a:t>
            </a:r>
          </a:p>
          <a:p>
            <a:r>
              <a:rPr lang="de-DE" dirty="0" smtClean="0"/>
              <a:t>Werbetexte / Prospekte / Plakate</a:t>
            </a:r>
          </a:p>
          <a:p>
            <a:r>
              <a:rPr lang="de-DE" dirty="0" smtClean="0"/>
              <a:t>Hinweistafeln / Aufschriften / </a:t>
            </a:r>
          </a:p>
          <a:p>
            <a:r>
              <a:rPr lang="de-DE" dirty="0" smtClean="0"/>
              <a:t>Verordnungen</a:t>
            </a:r>
          </a:p>
          <a:p>
            <a:r>
              <a:rPr lang="de-DE" dirty="0" smtClean="0"/>
              <a:t>Formulare</a:t>
            </a:r>
          </a:p>
          <a:p>
            <a:r>
              <a:rPr lang="de-DE" dirty="0" smtClean="0"/>
              <a:t>Fahrkarten / Fahrpläne</a:t>
            </a:r>
          </a:p>
          <a:p>
            <a:r>
              <a:rPr lang="de-DE" dirty="0" smtClean="0"/>
              <a:t>Speisekarten</a:t>
            </a:r>
          </a:p>
          <a:p>
            <a:r>
              <a:rPr lang="de-DE" dirty="0" smtClean="0"/>
              <a:t>Inserate / Anzeigen</a:t>
            </a:r>
          </a:p>
          <a:p>
            <a:r>
              <a:rPr lang="de-DE" dirty="0" smtClean="0"/>
              <a:t>Graphiken / Statistiken / Tabellen</a:t>
            </a:r>
          </a:p>
          <a:p>
            <a:pPr>
              <a:buNone/>
            </a:pPr>
            <a:r>
              <a:rPr lang="de-DE" dirty="0" smtClean="0"/>
              <a:t>......................................................</a:t>
            </a:r>
          </a:p>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algn="ctr">
              <a:buNone/>
            </a:pPr>
            <a:r>
              <a:rPr lang="de-DE" sz="6600" b="1" dirty="0" smtClean="0"/>
              <a:t>WIE WERDEN TEXTE GELESEN?</a:t>
            </a:r>
          </a:p>
          <a:p>
            <a:pPr algn="ct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71546"/>
            <a:ext cx="8229600" cy="5253054"/>
          </a:xfrm>
        </p:spPr>
        <p:txBody>
          <a:bodyPr/>
          <a:lstStyle/>
          <a:p>
            <a:pPr>
              <a:buNone/>
            </a:pPr>
            <a:r>
              <a:rPr lang="de-DE" sz="2800" b="1" dirty="0" smtClean="0"/>
              <a:t>LESEZIELE UND LESESTILE</a:t>
            </a:r>
          </a:p>
          <a:p>
            <a:pPr>
              <a:buNone/>
            </a:pPr>
            <a:endParaRPr lang="de-DE" sz="2800" b="1" dirty="0" smtClean="0"/>
          </a:p>
          <a:p>
            <a:r>
              <a:rPr lang="de-DE" sz="2800" dirty="0" smtClean="0"/>
              <a:t>Überlegen Sie sich zwei bis drei Textsorten.</a:t>
            </a:r>
          </a:p>
          <a:p>
            <a:r>
              <a:rPr lang="de-DE" sz="2800" dirty="0" smtClean="0"/>
              <a:t>Mit welcher Absicht, zu welchem Zweck (</a:t>
            </a:r>
            <a:r>
              <a:rPr lang="de-DE" sz="2800" dirty="0" err="1" smtClean="0"/>
              <a:t>Leseziel</a:t>
            </a:r>
            <a:r>
              <a:rPr lang="de-DE" sz="2800" dirty="0" smtClean="0"/>
              <a:t>) lesen Sie diese?</a:t>
            </a:r>
          </a:p>
          <a:p>
            <a:r>
              <a:rPr lang="de-DE" sz="2800" dirty="0" smtClean="0"/>
              <a:t>In welcher Art und Weise, also wie (</a:t>
            </a:r>
            <a:r>
              <a:rPr lang="de-DE" sz="2800" dirty="0" err="1" smtClean="0"/>
              <a:t>Lesestil</a:t>
            </a:r>
            <a:r>
              <a:rPr lang="de-DE" sz="2800" dirty="0" smtClean="0"/>
              <a:t>)lesen Sie die Texte?</a:t>
            </a:r>
          </a:p>
          <a:p>
            <a:pPr>
              <a:buNone/>
            </a:pP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28736"/>
            <a:ext cx="8229600" cy="4895864"/>
          </a:xfrm>
        </p:spPr>
        <p:txBody>
          <a:bodyPr/>
          <a:lstStyle/>
          <a:p>
            <a:pPr>
              <a:buNone/>
            </a:pPr>
            <a:r>
              <a:rPr lang="de-DE" b="1" dirty="0" smtClean="0"/>
              <a:t>Leseinteresse: Worum geht es?</a:t>
            </a:r>
          </a:p>
          <a:p>
            <a:r>
              <a:rPr lang="de-DE" dirty="0" err="1" smtClean="0"/>
              <a:t>Leseziel</a:t>
            </a:r>
            <a:r>
              <a:rPr lang="de-DE" dirty="0" smtClean="0"/>
              <a:t>: sich einen Eindruck verschaffen</a:t>
            </a:r>
          </a:p>
          <a:p>
            <a:pPr>
              <a:buNone/>
            </a:pPr>
            <a:endParaRPr lang="de-DE" dirty="0" smtClean="0"/>
          </a:p>
          <a:p>
            <a:r>
              <a:rPr lang="de-DE" dirty="0" err="1" smtClean="0"/>
              <a:t>Lesestil</a:t>
            </a:r>
            <a:r>
              <a:rPr lang="de-DE" dirty="0" smtClean="0"/>
              <a:t>: </a:t>
            </a:r>
            <a:r>
              <a:rPr lang="de-DE" b="1" dirty="0" smtClean="0"/>
              <a:t>Orientierendes Lesen</a:t>
            </a:r>
          </a:p>
          <a:p>
            <a:pPr>
              <a:buNone/>
            </a:pPr>
            <a:endParaRPr lang="de-DE" dirty="0" smtClean="0"/>
          </a:p>
          <a:p>
            <a:r>
              <a:rPr lang="de-DE" dirty="0" smtClean="0"/>
              <a:t>Überblick über Text und Textinhalt. (Überschriften, Abschnitteinteilung), </a:t>
            </a:r>
          </a:p>
          <a:p>
            <a:r>
              <a:rPr lang="de-DE" dirty="0" smtClean="0"/>
              <a:t>bei Lesetexten sind u.U. Visualisierungen hilfreich).</a:t>
            </a:r>
          </a:p>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85860"/>
            <a:ext cx="8229600" cy="5038740"/>
          </a:xfrm>
        </p:spPr>
        <p:txBody>
          <a:bodyPr/>
          <a:lstStyle/>
          <a:p>
            <a:pPr>
              <a:buNone/>
            </a:pPr>
            <a:r>
              <a:rPr lang="de-DE" sz="2800" b="1" dirty="0" smtClean="0"/>
              <a:t>Leseinteresse: Was ist wesentlich?</a:t>
            </a:r>
          </a:p>
          <a:p>
            <a:r>
              <a:rPr lang="de-DE" sz="2800" dirty="0" err="1" smtClean="0"/>
              <a:t>Leseziel</a:t>
            </a:r>
            <a:r>
              <a:rPr lang="de-DE" sz="2800" dirty="0" smtClean="0"/>
              <a:t>: das Wesentliche erfassen</a:t>
            </a:r>
          </a:p>
          <a:p>
            <a:r>
              <a:rPr lang="de-DE" sz="2800" dirty="0" err="1" smtClean="0"/>
              <a:t>Lesestil</a:t>
            </a:r>
            <a:r>
              <a:rPr lang="de-DE" sz="2800" dirty="0" smtClean="0"/>
              <a:t>: </a:t>
            </a:r>
            <a:r>
              <a:rPr lang="de-DE" sz="2800" b="1" dirty="0" smtClean="0"/>
              <a:t>Kursorisches Lesen</a:t>
            </a:r>
            <a:r>
              <a:rPr lang="de-DE" sz="2800" dirty="0" smtClean="0"/>
              <a:t>: </a:t>
            </a:r>
          </a:p>
          <a:p>
            <a:r>
              <a:rPr lang="de-DE" sz="2800" dirty="0" smtClean="0"/>
              <a:t>Man folgt dem Textaufbau und versucht die wichtigsten Aspekte des Inhalts zu erfassen.</a:t>
            </a:r>
          </a:p>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a:buNone/>
            </a:pPr>
            <a:r>
              <a:rPr lang="de-DE" sz="2800" b="1" dirty="0" smtClean="0"/>
              <a:t>Leseinteresse: Was interessiert mich?</a:t>
            </a:r>
          </a:p>
          <a:p>
            <a:r>
              <a:rPr lang="de-DE" sz="2800" dirty="0" err="1" smtClean="0"/>
              <a:t>Leseziel</a:t>
            </a:r>
            <a:r>
              <a:rPr lang="de-DE" sz="2800" dirty="0" smtClean="0"/>
              <a:t>: die relevante Information herausfinden</a:t>
            </a:r>
          </a:p>
          <a:p>
            <a:r>
              <a:rPr lang="de-DE" sz="2800" dirty="0" err="1" smtClean="0"/>
              <a:t>Lesestil</a:t>
            </a:r>
            <a:r>
              <a:rPr lang="de-DE" sz="2800" dirty="0" smtClean="0"/>
              <a:t>: </a:t>
            </a:r>
            <a:r>
              <a:rPr lang="de-DE" sz="2800" b="1" dirty="0" smtClean="0"/>
              <a:t>Selektives Lesen</a:t>
            </a:r>
            <a:r>
              <a:rPr lang="de-DE" sz="2800" dirty="0" smtClean="0"/>
              <a:t>: </a:t>
            </a:r>
          </a:p>
          <a:p>
            <a:r>
              <a:rPr lang="de-DE" sz="2800" dirty="0" smtClean="0"/>
              <a:t>Hier wird nach bestimmten Informationen oder/und </a:t>
            </a:r>
          </a:p>
          <a:p>
            <a:pPr>
              <a:buNone/>
            </a:pPr>
            <a:r>
              <a:rPr lang="de-DE" sz="2800" dirty="0" smtClean="0"/>
              <a:t>Zeichen, wie Namen, Zahlen etc. gesucht.</a:t>
            </a:r>
          </a:p>
          <a:p>
            <a:pPr>
              <a:buNone/>
            </a:pP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lstStyle/>
          <a:p>
            <a:pPr>
              <a:buNone/>
            </a:pPr>
            <a:r>
              <a:rPr lang="de-DE" sz="2800" b="1" dirty="0" smtClean="0"/>
              <a:t>Leseinteresse: Jedes Detail ist wichtig</a:t>
            </a:r>
          </a:p>
          <a:p>
            <a:r>
              <a:rPr lang="de-DE" sz="2800" dirty="0" err="1" smtClean="0"/>
              <a:t>Leseziel</a:t>
            </a:r>
            <a:r>
              <a:rPr lang="de-DE" sz="2800" dirty="0" smtClean="0"/>
              <a:t>: genaues Wissen</a:t>
            </a:r>
          </a:p>
          <a:p>
            <a:r>
              <a:rPr lang="de-DE" sz="2800" b="1" dirty="0" err="1" smtClean="0"/>
              <a:t>Lesestil</a:t>
            </a:r>
            <a:r>
              <a:rPr lang="de-DE" sz="2800" b="1" dirty="0" smtClean="0"/>
              <a:t>: </a:t>
            </a:r>
            <a:r>
              <a:rPr lang="de-DE" sz="2800" b="1" dirty="0" err="1" smtClean="0"/>
              <a:t>TotalesLesen</a:t>
            </a:r>
            <a:r>
              <a:rPr lang="de-DE" sz="2800" b="1" dirty="0" smtClean="0"/>
              <a:t>: </a:t>
            </a:r>
          </a:p>
          <a:p>
            <a:r>
              <a:rPr lang="de-DE" sz="2800" dirty="0" smtClean="0"/>
              <a:t>Verstehen möglichst aller Informationen, jedes Detail </a:t>
            </a:r>
          </a:p>
          <a:p>
            <a:pPr>
              <a:buNone/>
            </a:pPr>
            <a:r>
              <a:rPr lang="de-DE" sz="2800" dirty="0" smtClean="0"/>
              <a:t>   wird gelesen</a:t>
            </a:r>
          </a:p>
          <a:p>
            <a:pPr>
              <a:buNone/>
            </a:pP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a:buNone/>
            </a:pPr>
            <a:r>
              <a:rPr lang="de-DE" sz="2800" b="1" dirty="0" smtClean="0"/>
              <a:t>Leseinteresse: Eine (kritische) Auseinandersetzung </a:t>
            </a:r>
          </a:p>
          <a:p>
            <a:r>
              <a:rPr lang="de-DE" sz="2800" dirty="0" err="1" smtClean="0"/>
              <a:t>Leseziel</a:t>
            </a:r>
            <a:r>
              <a:rPr lang="de-DE" sz="2800" dirty="0" smtClean="0"/>
              <a:t>: Eine Auseinandersetzung mit dem Text</a:t>
            </a:r>
          </a:p>
          <a:p>
            <a:r>
              <a:rPr lang="de-DE" sz="2800" dirty="0" err="1" smtClean="0"/>
              <a:t>Lesestil</a:t>
            </a:r>
            <a:r>
              <a:rPr lang="de-DE" sz="2800" dirty="0" smtClean="0"/>
              <a:t>: Argumentatives Lesen: </a:t>
            </a:r>
          </a:p>
          <a:p>
            <a:r>
              <a:rPr lang="de-DE" sz="2800" dirty="0" smtClean="0"/>
              <a:t>Eine intensive (kritische) Beschäftigung /Auseinandersetzung </a:t>
            </a:r>
            <a:r>
              <a:rPr lang="de-DE" sz="2800" dirty="0" err="1" smtClean="0"/>
              <a:t>mitdem</a:t>
            </a:r>
            <a:r>
              <a:rPr lang="de-DE" sz="2800" dirty="0" smtClean="0"/>
              <a:t> Textinhalt über den Akt des Lesens hinaus</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Wünsche </a:t>
            </a:r>
            <a:endParaRPr lang="de-DE" dirty="0"/>
          </a:p>
        </p:txBody>
      </p:sp>
      <p:sp>
        <p:nvSpPr>
          <p:cNvPr id="3" name="Inhaltsplatzhalter 2"/>
          <p:cNvSpPr>
            <a:spLocks noGrp="1"/>
          </p:cNvSpPr>
          <p:nvPr>
            <p:ph idx="1"/>
          </p:nvPr>
        </p:nvSpPr>
        <p:spPr/>
        <p:txBody>
          <a:bodyPr/>
          <a:lstStyle/>
          <a:p>
            <a:pPr>
              <a:buNone/>
            </a:pPr>
            <a:r>
              <a:rPr lang="de-DE" dirty="0" smtClean="0"/>
              <a:t>   - Motivation</a:t>
            </a:r>
            <a:br>
              <a:rPr lang="de-DE" dirty="0" smtClean="0"/>
            </a:br>
            <a:r>
              <a:rPr lang="de-DE" dirty="0" smtClean="0">
                <a:solidFill>
                  <a:srgbClr val="00B050"/>
                </a:solidFill>
              </a:rPr>
              <a:t>- </a:t>
            </a:r>
            <a:r>
              <a:rPr lang="de-DE" dirty="0" smtClean="0">
                <a:solidFill>
                  <a:srgbClr val="00B050"/>
                </a:solidFill>
              </a:rPr>
              <a:t>Literaturdidaktik (heute)</a:t>
            </a:r>
            <a:r>
              <a:rPr lang="de-DE" dirty="0" smtClean="0"/>
              <a:t/>
            </a:r>
            <a:br>
              <a:rPr lang="de-DE" dirty="0" smtClean="0"/>
            </a:br>
            <a:r>
              <a:rPr lang="de-DE" dirty="0" smtClean="0"/>
              <a:t>- Film im Unterricht</a:t>
            </a:r>
            <a:br>
              <a:rPr lang="de-DE" dirty="0" smtClean="0"/>
            </a:br>
            <a:r>
              <a:rPr lang="de-DE" dirty="0" smtClean="0"/>
              <a:t>- Grammatikvermittlung</a:t>
            </a:r>
            <a:br>
              <a:rPr lang="de-DE" dirty="0" smtClean="0"/>
            </a:br>
            <a:r>
              <a:rPr lang="de-DE" dirty="0" smtClean="0"/>
              <a:t>- Wortschatzvermittlung</a:t>
            </a:r>
            <a:br>
              <a:rPr lang="de-DE" dirty="0" smtClean="0"/>
            </a:br>
            <a:r>
              <a:rPr lang="de-DE" dirty="0" smtClean="0"/>
              <a:t>- Fertig</a:t>
            </a:r>
            <a:r>
              <a:rPr lang="de-DE" strike="sngStrike" dirty="0" smtClean="0"/>
              <a:t>keiten </a:t>
            </a:r>
            <a:r>
              <a:rPr lang="de-DE" strike="sngStrike" dirty="0" smtClean="0">
                <a:solidFill>
                  <a:srgbClr val="00B050"/>
                </a:solidFill>
              </a:rPr>
              <a:t>(Lesen</a:t>
            </a:r>
            <a:r>
              <a:rPr lang="de-DE" strike="sngStrike" dirty="0" smtClean="0">
                <a:solidFill>
                  <a:srgbClr val="00B050"/>
                </a:solidFill>
              </a:rPr>
              <a:t>)(heute)</a:t>
            </a:r>
            <a:r>
              <a:rPr lang="de-DE" dirty="0" smtClean="0"/>
              <a:t/>
            </a:r>
            <a:br>
              <a:rPr lang="de-DE" dirty="0" smtClean="0"/>
            </a:br>
            <a:r>
              <a:rPr lang="de-DE" dirty="0" smtClean="0"/>
              <a:t>- Methoden des Fremdsprachunterrichts</a:t>
            </a:r>
            <a:br>
              <a:rPr lang="de-DE" dirty="0" smtClean="0"/>
            </a:br>
            <a:r>
              <a:rPr lang="de-DE" dirty="0" smtClean="0"/>
              <a:t>- Lehrwerkanalyse</a:t>
            </a:r>
            <a:br>
              <a:rPr lang="de-DE" dirty="0" smtClean="0"/>
            </a:br>
            <a:r>
              <a:rPr lang="de-DE" dirty="0" smtClean="0"/>
              <a:t>- Fehlerkorrektur</a:t>
            </a:r>
            <a:br>
              <a:rPr lang="de-DE" dirty="0" smtClean="0"/>
            </a:br>
            <a:r>
              <a:rPr lang="de-DE" dirty="0" smtClean="0"/>
              <a:t>- </a:t>
            </a:r>
            <a:r>
              <a:rPr lang="de-DE" strike="sngStrike" dirty="0" smtClean="0">
                <a:solidFill>
                  <a:srgbClr val="00B050"/>
                </a:solidFill>
              </a:rPr>
              <a:t>Stundenplan</a:t>
            </a:r>
            <a:r>
              <a:rPr lang="de-DE" strike="sngStrike" dirty="0" smtClean="0"/>
              <a:t> </a:t>
            </a:r>
            <a:r>
              <a:rPr lang="de-DE" strike="sngStrike" dirty="0" smtClean="0"/>
              <a:t>– Aktivitäten </a:t>
            </a:r>
            <a:r>
              <a:rPr lang="de-DE" dirty="0" smtClean="0"/>
              <a:t>(Wiederholung)</a:t>
            </a:r>
            <a:endParaRPr lang="de-DE" dirty="0"/>
          </a:p>
        </p:txBody>
      </p:sp>
      <p:pic>
        <p:nvPicPr>
          <p:cNvPr id="2050" name="Picture 2" descr="Bildergebnis für Wunsch"/>
          <p:cNvPicPr>
            <a:picLocks noChangeAspect="1" noChangeArrowheads="1"/>
          </p:cNvPicPr>
          <p:nvPr/>
        </p:nvPicPr>
        <p:blipFill>
          <a:blip r:embed="rId2"/>
          <a:srcRect/>
          <a:stretch>
            <a:fillRect/>
          </a:stretch>
        </p:blipFill>
        <p:spPr bwMode="auto">
          <a:xfrm>
            <a:off x="5572132" y="571480"/>
            <a:ext cx="3571868" cy="284955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pPr>
              <a:buNone/>
            </a:pPr>
            <a:r>
              <a:rPr lang="de-DE" sz="2800" b="1" dirty="0" smtClean="0"/>
              <a:t>Leseinteresse: Ästhetischer Genuss </a:t>
            </a:r>
          </a:p>
          <a:p>
            <a:r>
              <a:rPr lang="de-DE" sz="2800" dirty="0" err="1" smtClean="0"/>
              <a:t>Leseziel</a:t>
            </a:r>
            <a:r>
              <a:rPr lang="de-DE" sz="2800" dirty="0" smtClean="0"/>
              <a:t>: Unterhaltung, Freude </a:t>
            </a:r>
          </a:p>
          <a:p>
            <a:r>
              <a:rPr lang="de-DE" sz="2800" dirty="0" err="1" smtClean="0"/>
              <a:t>Lesestil</a:t>
            </a:r>
            <a:r>
              <a:rPr lang="de-DE" sz="2800" dirty="0" smtClean="0"/>
              <a:t>: Ästhetisches Lesen: </a:t>
            </a:r>
          </a:p>
          <a:p>
            <a:r>
              <a:rPr lang="de-DE" sz="2800" dirty="0" smtClean="0"/>
              <a:t>Ein Text wird ohne „Absicht“ gelesen.</a:t>
            </a:r>
          </a:p>
          <a:p>
            <a:pPr>
              <a:buNone/>
            </a:pPr>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a:buNone/>
            </a:pPr>
            <a:r>
              <a:rPr lang="de-DE" b="1" dirty="0" smtClean="0"/>
              <a:t>ANALYTISCHES LESEN</a:t>
            </a:r>
          </a:p>
          <a:p>
            <a:r>
              <a:rPr lang="de-DE" dirty="0" smtClean="0"/>
              <a:t>Suche X im Bereich von:</a:t>
            </a:r>
          </a:p>
          <a:p>
            <a:r>
              <a:rPr lang="de-DE" dirty="0" smtClean="0"/>
              <a:t>Lexik</a:t>
            </a:r>
          </a:p>
          <a:p>
            <a:r>
              <a:rPr lang="de-DE" dirty="0" smtClean="0"/>
              <a:t>Syntax </a:t>
            </a:r>
          </a:p>
          <a:p>
            <a:r>
              <a:rPr lang="de-DE" dirty="0" smtClean="0"/>
              <a:t>Semantik </a:t>
            </a:r>
          </a:p>
          <a:p>
            <a:r>
              <a:rPr lang="de-DE" dirty="0" smtClean="0"/>
              <a:t>Pragmatik</a:t>
            </a:r>
          </a:p>
          <a:p>
            <a:r>
              <a:rPr lang="de-DE" dirty="0" smtClean="0"/>
              <a:t>Morphologie</a:t>
            </a:r>
          </a:p>
          <a:p>
            <a:pPr>
              <a:buNone/>
            </a:pPr>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85860"/>
            <a:ext cx="8229600" cy="5038740"/>
          </a:xfrm>
        </p:spPr>
        <p:txBody>
          <a:bodyPr/>
          <a:lstStyle/>
          <a:p>
            <a:pPr>
              <a:buNone/>
            </a:pPr>
            <a:r>
              <a:rPr lang="de-DE" sz="2400" b="1" dirty="0" smtClean="0"/>
              <a:t>LESEFLÜSSIGKEIT ERWERBEN</a:t>
            </a:r>
          </a:p>
          <a:p>
            <a:r>
              <a:rPr lang="de-DE" sz="2800" dirty="0" smtClean="0"/>
              <a:t>durch gemeinsames und schnelles Lesen</a:t>
            </a:r>
          </a:p>
          <a:p>
            <a:r>
              <a:rPr lang="de-DE" sz="2800" dirty="0" smtClean="0"/>
              <a:t>Methode: Chorlesen</a:t>
            </a:r>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pPr>
              <a:buNone/>
            </a:pPr>
            <a:r>
              <a:rPr lang="de-DE" sz="2400" b="1" dirty="0" smtClean="0"/>
              <a:t>VORKENNTNISSE MOBILISIEREN</a:t>
            </a:r>
          </a:p>
          <a:p>
            <a:r>
              <a:rPr lang="de-DE" sz="2800" dirty="0" smtClean="0"/>
              <a:t>durch Antizipieren</a:t>
            </a:r>
          </a:p>
          <a:p>
            <a:r>
              <a:rPr lang="de-DE" sz="2800" dirty="0" smtClean="0"/>
              <a:t>Methoden:</a:t>
            </a:r>
          </a:p>
          <a:p>
            <a:r>
              <a:rPr lang="de-DE" sz="2800" dirty="0" smtClean="0"/>
              <a:t>Lückentext</a:t>
            </a:r>
          </a:p>
          <a:p>
            <a:r>
              <a:rPr lang="de-DE" sz="2800" dirty="0" smtClean="0"/>
              <a:t>Lückendiktat (Klopfdiktat)</a:t>
            </a:r>
          </a:p>
          <a:p>
            <a:r>
              <a:rPr lang="de-DE" sz="2800" dirty="0" smtClean="0"/>
              <a:t>vom Titel aus</a:t>
            </a:r>
          </a:p>
          <a:p>
            <a:r>
              <a:rPr lang="de-DE" sz="2800" dirty="0" smtClean="0"/>
              <a:t>vom Bild aus</a:t>
            </a:r>
          </a:p>
          <a:p>
            <a:pPr>
              <a:buNone/>
            </a:pPr>
            <a:endParaRPr lang="de-D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pPr>
              <a:buNone/>
            </a:pPr>
            <a:r>
              <a:rPr lang="de-DE" sz="2800" b="1" dirty="0" smtClean="0"/>
              <a:t>ANTIZIPIEREN vom Titel aus</a:t>
            </a:r>
          </a:p>
          <a:p>
            <a:pPr>
              <a:buNone/>
            </a:pPr>
            <a:r>
              <a:rPr lang="de-DE" sz="2800" i="1" dirty="0" smtClean="0"/>
              <a:t>ZEUGE Dieter</a:t>
            </a:r>
          </a:p>
          <a:p>
            <a:r>
              <a:rPr lang="de-DE" sz="2800" dirty="0" smtClean="0"/>
              <a:t>Worum könnte es in der Geschichte gehen?</a:t>
            </a:r>
          </a:p>
          <a:p>
            <a:r>
              <a:rPr lang="de-DE" sz="2800" dirty="0" smtClean="0"/>
              <a:t>Nennen Sie 3-4 Dinge, von denen Sie glauben, dass sie in der Geschichte vorkommen könnten</a:t>
            </a:r>
          </a:p>
          <a:p>
            <a:pPr>
              <a:buNone/>
            </a:pPr>
            <a:endParaRPr lang="de-D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a:buNone/>
            </a:pPr>
            <a:r>
              <a:rPr lang="de-DE" sz="2400" b="1" dirty="0" smtClean="0"/>
              <a:t>STRUKTURMERKMALE BEWUSST MACHEN </a:t>
            </a:r>
          </a:p>
          <a:p>
            <a:r>
              <a:rPr lang="de-DE" sz="2800" dirty="0" smtClean="0"/>
              <a:t>durch das Erkennen von Aufbauprinzipien und Erzählstrukturen von Texten </a:t>
            </a:r>
          </a:p>
          <a:p>
            <a:r>
              <a:rPr lang="de-DE" sz="2800" dirty="0" smtClean="0"/>
              <a:t>Methoden: Textrekonstruktion (Textpuzzle): </a:t>
            </a:r>
          </a:p>
          <a:p>
            <a:pPr>
              <a:buNone/>
            </a:pPr>
            <a:r>
              <a:rPr lang="de-DE" sz="2800" dirty="0" smtClean="0"/>
              <a:t>schriftlich und mündlich</a:t>
            </a:r>
          </a:p>
          <a:p>
            <a:pPr>
              <a:buNone/>
            </a:pPr>
            <a:endParaRPr lang="de-DE" sz="2800" dirty="0" smtClean="0"/>
          </a:p>
          <a:p>
            <a:r>
              <a:rPr lang="de-DE" sz="2800" dirty="0" smtClean="0"/>
              <a:t>Story Board</a:t>
            </a:r>
          </a:p>
          <a:p>
            <a:pPr>
              <a:buNone/>
            </a:pPr>
            <a:endParaRPr lang="de-DE" sz="2800" dirty="0" smtClean="0"/>
          </a:p>
          <a:p>
            <a:r>
              <a:rPr lang="de-DE" sz="2800" dirty="0" smtClean="0"/>
              <a:t>Textskelett</a:t>
            </a:r>
            <a:endParaRPr lang="de-D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normAutofit fontScale="92500" lnSpcReduction="20000"/>
          </a:bodyPr>
          <a:lstStyle/>
          <a:p>
            <a:pPr>
              <a:buNone/>
            </a:pPr>
            <a:r>
              <a:rPr lang="de-DE" b="1" dirty="0" smtClean="0"/>
              <a:t>SINN  KONSTITUIEREN</a:t>
            </a:r>
          </a:p>
          <a:p>
            <a:endParaRPr lang="de-DE" dirty="0" smtClean="0"/>
          </a:p>
          <a:p>
            <a:r>
              <a:rPr lang="de-DE" dirty="0" smtClean="0"/>
              <a:t>Globalaussagen von Texte erfassen: </a:t>
            </a:r>
          </a:p>
          <a:p>
            <a:r>
              <a:rPr lang="de-DE" dirty="0" smtClean="0"/>
              <a:t>Text – Titel zuordnen</a:t>
            </a:r>
          </a:p>
          <a:p>
            <a:endParaRPr lang="de-DE" dirty="0" smtClean="0"/>
          </a:p>
          <a:p>
            <a:r>
              <a:rPr lang="de-DE" dirty="0" smtClean="0"/>
              <a:t>Wichtiges von Unwichtigem  unterscheiden: Bausteine einer  Geschichte vorgeben </a:t>
            </a:r>
          </a:p>
          <a:p>
            <a:r>
              <a:rPr lang="de-DE" dirty="0" smtClean="0"/>
              <a:t>– ordnen lassen </a:t>
            </a:r>
          </a:p>
          <a:p>
            <a:r>
              <a:rPr lang="de-DE" dirty="0" smtClean="0"/>
              <a:t>(Plot-Struktur), Vergleich mit dem  Ausgangstext (Expandieren)</a:t>
            </a:r>
          </a:p>
          <a:p>
            <a:endParaRPr lang="de-DE" dirty="0" smtClean="0"/>
          </a:p>
          <a:p>
            <a:r>
              <a:rPr lang="de-DE" dirty="0" smtClean="0"/>
              <a:t>Wichtiges von Unwichtigem  unterscheiden: </a:t>
            </a:r>
          </a:p>
          <a:p>
            <a:r>
              <a:rPr lang="de-DE" dirty="0" smtClean="0"/>
              <a:t>informationsreiche Elemente  auswählen lassen: aus Stichworten </a:t>
            </a:r>
          </a:p>
          <a:p>
            <a:r>
              <a:rPr lang="de-DE" dirty="0" smtClean="0"/>
              <a:t>– neuer Text (Reduzieren Expandieren)</a:t>
            </a:r>
          </a:p>
          <a:p>
            <a:pPr>
              <a:buNone/>
            </a:pPr>
            <a:endParaRPr lang="de-D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28736"/>
            <a:ext cx="8229600" cy="4895864"/>
          </a:xfrm>
        </p:spPr>
        <p:txBody>
          <a:bodyPr/>
          <a:lstStyle/>
          <a:p>
            <a:pPr>
              <a:buNone/>
            </a:pPr>
            <a:r>
              <a:rPr lang="de-DE" b="1" dirty="0" smtClean="0"/>
              <a:t>LESEN ÜBERPRÜFEN</a:t>
            </a:r>
          </a:p>
          <a:p>
            <a:pPr>
              <a:buNone/>
            </a:pPr>
            <a:endParaRPr lang="de-DE" dirty="0" smtClean="0"/>
          </a:p>
          <a:p>
            <a:r>
              <a:rPr lang="de-DE" dirty="0" smtClean="0"/>
              <a:t>falsch –richtig</a:t>
            </a:r>
          </a:p>
          <a:p>
            <a:r>
              <a:rPr lang="de-DE" dirty="0" smtClean="0"/>
              <a:t>zuordnen: Was passt  zusammen?</a:t>
            </a:r>
          </a:p>
          <a:p>
            <a:r>
              <a:rPr lang="de-DE" dirty="0" smtClean="0"/>
              <a:t>Multiple Choice</a:t>
            </a:r>
          </a:p>
          <a:p>
            <a:r>
              <a:rPr lang="de-DE" b="1" dirty="0" smtClean="0"/>
              <a:t>Durch Überprüfen lernt man NICHT lesen!!!</a:t>
            </a:r>
          </a:p>
          <a:p>
            <a:pPr>
              <a:buNone/>
            </a:pPr>
            <a:endParaRPr lang="de-D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60648"/>
            <a:ext cx="8229600" cy="6063952"/>
          </a:xfrm>
        </p:spPr>
        <p:txBody>
          <a:bodyPr>
            <a:normAutofit fontScale="92500" lnSpcReduction="10000"/>
          </a:bodyPr>
          <a:lstStyle/>
          <a:p>
            <a:pPr>
              <a:buNone/>
            </a:pPr>
            <a:r>
              <a:rPr lang="de-DE" sz="3200" b="1" dirty="0" smtClean="0">
                <a:solidFill>
                  <a:schemeClr val="accent1"/>
                </a:solidFill>
              </a:rPr>
              <a:t>   </a:t>
            </a:r>
            <a:r>
              <a:rPr lang="de-DE" sz="2400" b="1" dirty="0" smtClean="0">
                <a:solidFill>
                  <a:schemeClr val="accent1"/>
                </a:solidFill>
              </a:rPr>
              <a:t>Erfahrungen mit Literatur im eigenen Fremdsprachenunterricht </a:t>
            </a:r>
          </a:p>
          <a:p>
            <a:pPr>
              <a:buFont typeface="Wingdings" pitchFamily="2" charset="2"/>
              <a:buChar char="Ø"/>
            </a:pPr>
            <a:r>
              <a:rPr lang="de-DE" sz="2000" b="1" dirty="0" smtClean="0"/>
              <a:t>Was sind Ihre ersten Assoziationen?</a:t>
            </a:r>
          </a:p>
          <a:p>
            <a:pPr>
              <a:buFont typeface="Wingdings" pitchFamily="2" charset="2"/>
              <a:buChar char="Ø"/>
            </a:pPr>
            <a:r>
              <a:rPr lang="de-DE" sz="2000" b="1" dirty="0" smtClean="0"/>
              <a:t>Welche literarischen Texte wurden in Ihrem FU verwendet? </a:t>
            </a:r>
          </a:p>
          <a:p>
            <a:pPr>
              <a:buFont typeface="Wingdings" pitchFamily="2" charset="2"/>
              <a:buChar char="Ø"/>
            </a:pPr>
            <a:r>
              <a:rPr lang="de-DE" sz="2000" b="1" dirty="0" smtClean="0"/>
              <a:t>Wie wurde mit den Texten gearbeitet?</a:t>
            </a:r>
          </a:p>
          <a:p>
            <a:pPr>
              <a:buFont typeface="Wingdings" pitchFamily="2" charset="2"/>
              <a:buChar char="Ø"/>
            </a:pPr>
            <a:r>
              <a:rPr lang="de-DE" sz="2000" b="1" dirty="0" smtClean="0"/>
              <a:t>Welche Aufgaben?</a:t>
            </a:r>
          </a:p>
          <a:p>
            <a:pPr>
              <a:buFont typeface="Wingdings" pitchFamily="2" charset="2"/>
              <a:buChar char="Ø"/>
            </a:pPr>
            <a:r>
              <a:rPr lang="de-DE" sz="2000" b="1" dirty="0" smtClean="0"/>
              <a:t>Wer hat die Texte ausgewählt? Inwiefern waren Sie als Lernende einbezogen?</a:t>
            </a:r>
          </a:p>
          <a:p>
            <a:pPr>
              <a:buFont typeface="Wingdings" pitchFamily="2" charset="2"/>
              <a:buChar char="Ø"/>
            </a:pPr>
            <a:r>
              <a:rPr lang="de-DE" sz="2000" b="1" dirty="0" smtClean="0"/>
              <a:t>Ab welchem Sprachniveau wurde Literatur eingesetzt?</a:t>
            </a:r>
          </a:p>
          <a:p>
            <a:pPr>
              <a:buNone/>
            </a:pPr>
            <a:endParaRPr lang="de-DE" sz="2000" b="1" dirty="0" smtClean="0"/>
          </a:p>
          <a:p>
            <a:r>
              <a:rPr lang="de-DE" dirty="0" smtClean="0"/>
              <a:t>Tauschen Sie Ihre Erfahrungen (als Lernende und/oder als Unterrichtende) in der KG  (4 Personen)aus und halten Sie dann auf einem Plakat fest:</a:t>
            </a:r>
          </a:p>
          <a:p>
            <a:r>
              <a:rPr lang="de-DE" b="1" dirty="0" smtClean="0"/>
              <a:t>Welche Schlussfolgerungen ziehen Sie für die Arbeit mit Literatur im </a:t>
            </a:r>
            <a:r>
              <a:rPr lang="de-DE" b="1" dirty="0" err="1" smtClean="0"/>
              <a:t>DaF</a:t>
            </a:r>
            <a:r>
              <a:rPr lang="de-DE" b="1" dirty="0" smtClean="0"/>
              <a:t>-Unterricht? </a:t>
            </a:r>
          </a:p>
          <a:p>
            <a:pPr>
              <a:buFont typeface="Arial" pitchFamily="34" charset="0"/>
              <a:buChar char="•"/>
            </a:pPr>
            <a:r>
              <a:rPr lang="de-DE" b="1" dirty="0" smtClean="0"/>
              <a:t>Formulieren Sie 5 goldene Regeln! </a:t>
            </a:r>
          </a:p>
          <a:p>
            <a:pPr>
              <a:buFont typeface="Arial" pitchFamily="34" charset="0"/>
              <a:buChar char="•"/>
            </a:pPr>
            <a:r>
              <a:rPr lang="de-DE" b="1" dirty="0" smtClean="0"/>
              <a:t>Welche Fragen stellen Sie sich?</a:t>
            </a:r>
            <a:endParaRPr lang="de-DE" dirty="0" smtClean="0"/>
          </a:p>
          <a:p>
            <a:pPr>
              <a:buFont typeface="Wingdings" pitchFamily="2" charset="2"/>
              <a:buChar char="Ø"/>
            </a:pPr>
            <a:endParaRPr lang="de-DE" sz="2800"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457200" y="476672"/>
            <a:ext cx="8229600" cy="5847928"/>
          </a:xfrm>
        </p:spPr>
        <p:txBody>
          <a:bodyPr>
            <a:normAutofit fontScale="77500" lnSpcReduction="20000"/>
          </a:bodyPr>
          <a:lstStyle/>
          <a:p>
            <a:pPr marL="457200" indent="-457200">
              <a:buFont typeface="Arial" pitchFamily="34" charset="0"/>
              <a:buAutoNum type="arabicPeriod"/>
            </a:pPr>
            <a:endParaRPr lang="de-DE" sz="2800" dirty="0" smtClean="0"/>
          </a:p>
          <a:p>
            <a:pPr algn="ctr">
              <a:lnSpc>
                <a:spcPct val="90000"/>
              </a:lnSpc>
              <a:spcBef>
                <a:spcPts val="500"/>
              </a:spcBef>
              <a:spcAft>
                <a:spcPts val="500"/>
              </a:spcAft>
              <a:buNone/>
            </a:pPr>
            <a:r>
              <a:rPr lang="de-AT" sz="4500" b="1" dirty="0" err="1" smtClean="0"/>
              <a:t>naturgedicht</a:t>
            </a:r>
            <a:endParaRPr lang="de-AT" sz="4500" b="1" dirty="0" smtClean="0"/>
          </a:p>
          <a:p>
            <a:pPr algn="ctr">
              <a:lnSpc>
                <a:spcPct val="90000"/>
              </a:lnSpc>
              <a:spcBef>
                <a:spcPts val="500"/>
              </a:spcBef>
              <a:spcAft>
                <a:spcPts val="500"/>
              </a:spcAft>
              <a:buNone/>
            </a:pPr>
            <a:endParaRPr lang="de-AT" sz="4500" b="1" dirty="0" smtClean="0"/>
          </a:p>
          <a:p>
            <a:pPr algn="ctr">
              <a:lnSpc>
                <a:spcPct val="90000"/>
              </a:lnSpc>
              <a:spcBef>
                <a:spcPts val="500"/>
              </a:spcBef>
              <a:spcAft>
                <a:spcPts val="500"/>
              </a:spcAft>
              <a:buNone/>
            </a:pPr>
            <a:r>
              <a:rPr lang="de-AT" sz="4500" b="1" dirty="0" smtClean="0"/>
              <a:t>		heu</a:t>
            </a:r>
          </a:p>
          <a:p>
            <a:pPr algn="ctr">
              <a:lnSpc>
                <a:spcPct val="90000"/>
              </a:lnSpc>
              <a:spcBef>
                <a:spcPts val="500"/>
              </a:spcBef>
              <a:spcAft>
                <a:spcPts val="500"/>
              </a:spcAft>
              <a:buNone/>
            </a:pPr>
            <a:r>
              <a:rPr lang="de-AT" sz="4500" b="1" dirty="0" smtClean="0"/>
              <a:t>		                             </a:t>
            </a:r>
            <a:r>
              <a:rPr lang="de-AT" sz="4500" b="1" dirty="0" err="1" smtClean="0"/>
              <a:t>see</a:t>
            </a:r>
            <a:r>
              <a:rPr lang="de-AT" sz="4500" dirty="0" smtClean="0"/>
              <a:t>          </a:t>
            </a:r>
            <a:r>
              <a:rPr lang="de-AT" sz="3400" dirty="0" smtClean="0"/>
              <a:t>(Ernst Jandl)</a:t>
            </a:r>
            <a:endParaRPr lang="de-DE" sz="3400" dirty="0" smtClean="0"/>
          </a:p>
          <a:p>
            <a:pPr marL="457200" indent="-457200">
              <a:buFont typeface="Arial" pitchFamily="34" charset="0"/>
              <a:buAutoNum type="arabicPeriod"/>
            </a:pPr>
            <a:r>
              <a:rPr lang="de-DE" sz="2800" dirty="0" smtClean="0"/>
              <a:t>Schreiben Sie ein </a:t>
            </a:r>
            <a:r>
              <a:rPr lang="de-DE" sz="2800" dirty="0" err="1" smtClean="0"/>
              <a:t>küchengedicht</a:t>
            </a:r>
            <a:r>
              <a:rPr lang="de-DE" sz="2800" dirty="0" smtClean="0"/>
              <a:t>, </a:t>
            </a:r>
            <a:r>
              <a:rPr lang="de-DE" sz="2800" dirty="0" err="1" smtClean="0"/>
              <a:t>meergedicht</a:t>
            </a:r>
            <a:r>
              <a:rPr lang="de-DE" sz="2800" dirty="0" smtClean="0"/>
              <a:t>, </a:t>
            </a:r>
            <a:r>
              <a:rPr lang="de-DE" sz="2800" dirty="0" err="1" smtClean="0"/>
              <a:t>marktgedicht</a:t>
            </a:r>
            <a:r>
              <a:rPr lang="de-DE" sz="2800" dirty="0" smtClean="0"/>
              <a:t>, </a:t>
            </a:r>
            <a:r>
              <a:rPr lang="de-DE" sz="2800" dirty="0" err="1" smtClean="0"/>
              <a:t>frühstücksgedicht</a:t>
            </a:r>
            <a:r>
              <a:rPr lang="de-DE" sz="2800" dirty="0" smtClean="0"/>
              <a:t> …</a:t>
            </a:r>
          </a:p>
          <a:p>
            <a:pPr marL="457200" indent="-457200">
              <a:buFont typeface="Arial" pitchFamily="34" charset="0"/>
              <a:buAutoNum type="arabicPeriod"/>
            </a:pPr>
            <a:r>
              <a:rPr lang="de-DE" sz="2800" dirty="0" smtClean="0"/>
              <a:t>„chinesisches/spanisches/romantisches/kritisches/… </a:t>
            </a:r>
            <a:r>
              <a:rPr lang="de-DE" sz="2800" dirty="0" err="1" smtClean="0"/>
              <a:t>naturgedicht</a:t>
            </a:r>
            <a:r>
              <a:rPr lang="ja-JP" altLang="de-DE" sz="2800" smtClean="0"/>
              <a:t>“</a:t>
            </a:r>
            <a:r>
              <a:rPr lang="de-DE" altLang="ja-JP" sz="2800" dirty="0" smtClean="0"/>
              <a:t>.</a:t>
            </a:r>
          </a:p>
          <a:p>
            <a:pPr marL="457200" indent="-457200">
              <a:buFont typeface="Arial" pitchFamily="34" charset="0"/>
              <a:buAutoNum type="arabicPeriod" startAt="3"/>
            </a:pPr>
            <a:r>
              <a:rPr lang="de-DE" sz="2800" dirty="0" smtClean="0"/>
              <a:t>Suchen Sie ein Bild, das dieses Gedicht illustriert.</a:t>
            </a:r>
          </a:p>
          <a:p>
            <a:pPr marL="457200" indent="-457200">
              <a:buFont typeface="Arial" pitchFamily="34" charset="0"/>
              <a:buAutoNum type="arabicPeriod" startAt="3"/>
            </a:pPr>
            <a:r>
              <a:rPr lang="de-DE" sz="2800" dirty="0" smtClean="0"/>
              <a:t>Das Gedicht wurde in einer Zeitung für den Deutschunterricht abgedruckt. Schreiben Sie einen Brief, in dem Sie sich darüber beschweren und argumentieren, warum es für den DU ungeeignet ist (warum könnte es geeignet sein?)</a:t>
            </a:r>
            <a:endParaRPr lang="de-DE" dirty="0"/>
          </a:p>
        </p:txBody>
      </p:sp>
      <p:pic>
        <p:nvPicPr>
          <p:cNvPr id="1029" name="Picture 5" descr="http://www.berchtesgadener-land.com/cdn/uploads/abtsdorfer-see-bei-laufen-thseoimagefacebook.jpg"/>
          <p:cNvPicPr>
            <a:picLocks noChangeAspect="1" noChangeArrowheads="1"/>
          </p:cNvPicPr>
          <p:nvPr/>
        </p:nvPicPr>
        <p:blipFill>
          <a:blip r:embed="rId2" cstate="print"/>
          <a:srcRect/>
          <a:stretch>
            <a:fillRect/>
          </a:stretch>
        </p:blipFill>
        <p:spPr bwMode="auto">
          <a:xfrm>
            <a:off x="0" y="0"/>
            <a:ext cx="2324574" cy="14401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Wiederholung </a:t>
            </a:r>
            <a:endParaRPr lang="de-DE" dirty="0"/>
          </a:p>
        </p:txBody>
      </p:sp>
      <p:sp>
        <p:nvSpPr>
          <p:cNvPr id="3" name="Inhaltsplatzhalter 2"/>
          <p:cNvSpPr>
            <a:spLocks noGrp="1"/>
          </p:cNvSpPr>
          <p:nvPr>
            <p:ph idx="1"/>
          </p:nvPr>
        </p:nvSpPr>
        <p:spPr/>
        <p:txBody>
          <a:bodyPr/>
          <a:lstStyle/>
          <a:p>
            <a:endParaRPr lang="de-DE" dirty="0"/>
          </a:p>
        </p:txBody>
      </p:sp>
      <p:pic>
        <p:nvPicPr>
          <p:cNvPr id="1026" name="Picture 2" descr="Bildergebnis für vorbereitung"/>
          <p:cNvPicPr>
            <a:picLocks noChangeAspect="1" noChangeArrowheads="1"/>
          </p:cNvPicPr>
          <p:nvPr/>
        </p:nvPicPr>
        <p:blipFill>
          <a:blip r:embed="rId3"/>
          <a:srcRect/>
          <a:stretch>
            <a:fillRect/>
          </a:stretch>
        </p:blipFill>
        <p:spPr bwMode="auto">
          <a:xfrm>
            <a:off x="1500166" y="1840620"/>
            <a:ext cx="6758498" cy="442206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20688"/>
            <a:ext cx="8229600" cy="5703912"/>
          </a:xfrm>
        </p:spPr>
        <p:txBody>
          <a:bodyPr>
            <a:normAutofit fontScale="92500" lnSpcReduction="10000"/>
          </a:bodyPr>
          <a:lstStyle/>
          <a:p>
            <a:pPr marL="1371600" lvl="3" indent="0">
              <a:lnSpc>
                <a:spcPct val="90000"/>
              </a:lnSpc>
              <a:spcBef>
                <a:spcPts val="500"/>
              </a:spcBef>
              <a:spcAft>
                <a:spcPts val="500"/>
              </a:spcAft>
              <a:buNone/>
            </a:pPr>
            <a:r>
              <a:rPr lang="de-DE" sz="3500" b="1" dirty="0" smtClean="0">
                <a:latin typeface="Arial Black" pitchFamily="34" charset="0"/>
              </a:rPr>
              <a:t>Gedichte </a:t>
            </a:r>
          </a:p>
          <a:p>
            <a:pPr marL="1371600" lvl="3" indent="0">
              <a:lnSpc>
                <a:spcPct val="90000"/>
              </a:lnSpc>
              <a:spcBef>
                <a:spcPts val="500"/>
              </a:spcBef>
              <a:spcAft>
                <a:spcPts val="500"/>
              </a:spcAft>
              <a:buNone/>
            </a:pPr>
            <a:endParaRPr lang="de-DE" sz="2200" b="1" dirty="0" smtClean="0">
              <a:latin typeface="Arial Black" pitchFamily="34" charset="0"/>
            </a:endParaRPr>
          </a:p>
          <a:p>
            <a:pPr marL="1371600" lvl="3" indent="0">
              <a:lnSpc>
                <a:spcPct val="90000"/>
              </a:lnSpc>
              <a:spcBef>
                <a:spcPts val="500"/>
              </a:spcBef>
              <a:spcAft>
                <a:spcPts val="500"/>
              </a:spcAft>
              <a:buNone/>
            </a:pPr>
            <a:r>
              <a:rPr lang="de-DE" sz="2200" b="1" dirty="0" smtClean="0">
                <a:latin typeface="Arial Black" pitchFamily="34" charset="0"/>
              </a:rPr>
              <a:t>kann man __________</a:t>
            </a:r>
          </a:p>
          <a:p>
            <a:pPr marL="1371600" lvl="3" indent="0">
              <a:lnSpc>
                <a:spcPct val="90000"/>
              </a:lnSpc>
              <a:spcBef>
                <a:spcPts val="500"/>
              </a:spcBef>
              <a:spcAft>
                <a:spcPts val="500"/>
              </a:spcAft>
              <a:buNone/>
            </a:pPr>
            <a:r>
              <a:rPr lang="de-DE" sz="2200" b="1" dirty="0" smtClean="0">
                <a:latin typeface="Arial Black" pitchFamily="34" charset="0"/>
              </a:rPr>
              <a:t>von ___________ bis ___________, </a:t>
            </a:r>
          </a:p>
          <a:p>
            <a:pPr marL="1371600" lvl="3" indent="0">
              <a:lnSpc>
                <a:spcPct val="90000"/>
              </a:lnSpc>
              <a:spcBef>
                <a:spcPts val="500"/>
              </a:spcBef>
              <a:spcAft>
                <a:spcPts val="500"/>
              </a:spcAft>
              <a:buNone/>
            </a:pPr>
            <a:r>
              <a:rPr lang="de-DE" sz="2200" b="1" dirty="0" smtClean="0">
                <a:latin typeface="Arial Black" pitchFamily="34" charset="0"/>
              </a:rPr>
              <a:t>im ___________ und am ___________,</a:t>
            </a:r>
          </a:p>
          <a:p>
            <a:pPr marL="1371600" lvl="3" indent="0">
              <a:lnSpc>
                <a:spcPct val="90000"/>
              </a:lnSpc>
              <a:spcBef>
                <a:spcPts val="500"/>
              </a:spcBef>
              <a:spcAft>
                <a:spcPts val="500"/>
              </a:spcAft>
              <a:buNone/>
            </a:pPr>
            <a:r>
              <a:rPr lang="de-DE" sz="2200" b="1" dirty="0" smtClean="0">
                <a:latin typeface="Arial Black" pitchFamily="34" charset="0"/>
              </a:rPr>
              <a:t>beim __________ im _________ und  im ___________ sowieso.</a:t>
            </a:r>
          </a:p>
          <a:p>
            <a:pPr marL="1371600" lvl="3" indent="0">
              <a:lnSpc>
                <a:spcPct val="90000"/>
              </a:lnSpc>
              <a:spcBef>
                <a:spcPts val="500"/>
              </a:spcBef>
              <a:spcAft>
                <a:spcPts val="500"/>
              </a:spcAft>
              <a:buNone/>
            </a:pPr>
            <a:r>
              <a:rPr lang="de-DE" sz="2200" b="1" dirty="0" smtClean="0">
                <a:latin typeface="Arial Black" pitchFamily="34" charset="0"/>
              </a:rPr>
              <a:t>Beim Warten auf </a:t>
            </a:r>
          </a:p>
          <a:p>
            <a:pPr marL="1371600" lvl="3" indent="0">
              <a:lnSpc>
                <a:spcPct val="90000"/>
              </a:lnSpc>
              <a:spcBef>
                <a:spcPts val="500"/>
              </a:spcBef>
              <a:spcAft>
                <a:spcPts val="500"/>
              </a:spcAft>
              <a:buNone/>
            </a:pPr>
            <a:r>
              <a:rPr lang="de-DE" sz="2200" b="1" dirty="0" smtClean="0">
                <a:latin typeface="Arial Black" pitchFamily="34" charset="0"/>
              </a:rPr>
              <a:t>___________, ___________ oder ___________ und           </a:t>
            </a:r>
          </a:p>
          <a:p>
            <a:pPr marL="1371600" lvl="3" indent="0">
              <a:lnSpc>
                <a:spcPct val="90000"/>
              </a:lnSpc>
              <a:spcBef>
                <a:spcPts val="500"/>
              </a:spcBef>
              <a:spcAft>
                <a:spcPts val="500"/>
              </a:spcAft>
              <a:buNone/>
            </a:pPr>
            <a:r>
              <a:rPr lang="de-DE" sz="2200" b="1" dirty="0" smtClean="0">
                <a:latin typeface="Arial Black" pitchFamily="34" charset="0"/>
              </a:rPr>
              <a:t>beim ___________,</a:t>
            </a:r>
          </a:p>
          <a:p>
            <a:pPr marL="1371600" lvl="3" indent="0">
              <a:lnSpc>
                <a:spcPct val="90000"/>
              </a:lnSpc>
              <a:spcBef>
                <a:spcPts val="500"/>
              </a:spcBef>
              <a:spcAft>
                <a:spcPts val="500"/>
              </a:spcAft>
              <a:buNone/>
            </a:pPr>
            <a:r>
              <a:rPr lang="de-DE" sz="2200" b="1" dirty="0" smtClean="0">
                <a:latin typeface="Arial Black" pitchFamily="34" charset="0"/>
              </a:rPr>
              <a:t>wenn man unbedingt </a:t>
            </a:r>
            <a:r>
              <a:rPr lang="de-DE" sz="2200" b="1" dirty="0" err="1" smtClean="0">
                <a:latin typeface="Arial Black" pitchFamily="34" charset="0"/>
              </a:rPr>
              <a:t>muß</a:t>
            </a:r>
            <a:r>
              <a:rPr lang="de-DE" sz="2200" b="1" dirty="0" smtClean="0">
                <a:latin typeface="Arial Black" pitchFamily="34" charset="0"/>
              </a:rPr>
              <a:t>. </a:t>
            </a:r>
          </a:p>
          <a:p>
            <a:pPr marL="1371600" lvl="3" indent="0">
              <a:lnSpc>
                <a:spcPct val="90000"/>
              </a:lnSpc>
              <a:spcBef>
                <a:spcPts val="500"/>
              </a:spcBef>
              <a:spcAft>
                <a:spcPts val="500"/>
              </a:spcAft>
              <a:buNone/>
            </a:pPr>
            <a:r>
              <a:rPr lang="de-DE" sz="2200" b="1" dirty="0" smtClean="0">
                <a:latin typeface="Arial Black" pitchFamily="34" charset="0"/>
              </a:rPr>
              <a:t>Im ___________, ___________, am ___________ – </a:t>
            </a:r>
          </a:p>
          <a:p>
            <a:pPr marL="1371600" lvl="3" indent="0">
              <a:lnSpc>
                <a:spcPct val="90000"/>
              </a:lnSpc>
              <a:spcBef>
                <a:spcPts val="500"/>
              </a:spcBef>
              <a:spcAft>
                <a:spcPts val="500"/>
              </a:spcAft>
              <a:buNone/>
            </a:pPr>
            <a:r>
              <a:rPr lang="de-DE" sz="2200" b="1" dirty="0" smtClean="0">
                <a:latin typeface="Arial Black" pitchFamily="34" charset="0"/>
              </a:rPr>
              <a:t>ein Gedicht hab ich </a:t>
            </a:r>
          </a:p>
          <a:p>
            <a:pPr marL="1371600" lvl="3" indent="0">
              <a:lnSpc>
                <a:spcPct val="90000"/>
              </a:lnSpc>
              <a:spcBef>
                <a:spcPts val="500"/>
              </a:spcBef>
              <a:spcAft>
                <a:spcPts val="500"/>
              </a:spcAft>
              <a:buNone/>
            </a:pPr>
            <a:r>
              <a:rPr lang="de-DE" sz="2200" b="1" dirty="0" smtClean="0">
                <a:latin typeface="Arial Black" pitchFamily="34" charset="0"/>
              </a:rPr>
              <a:t>immer zur Hand!</a:t>
            </a:r>
          </a:p>
          <a:p>
            <a:pPr marL="1371600" lvl="3" indent="0">
              <a:lnSpc>
                <a:spcPct val="90000"/>
              </a:lnSpc>
              <a:spcBef>
                <a:spcPts val="500"/>
              </a:spcBef>
              <a:spcAft>
                <a:spcPts val="500"/>
              </a:spcAft>
              <a:buNone/>
            </a:pPr>
            <a:r>
              <a:rPr lang="de-DE" sz="2200" b="1" dirty="0" smtClean="0">
                <a:latin typeface="Arial Black" pitchFamily="34" charset="0"/>
              </a:rPr>
              <a:t>Aber am liebsten ___________</a:t>
            </a:r>
          </a:p>
          <a:p>
            <a:pPr>
              <a:buNone/>
            </a:pPr>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64704"/>
            <a:ext cx="8229600" cy="5559896"/>
          </a:xfrm>
        </p:spPr>
        <p:txBody>
          <a:bodyPr>
            <a:normAutofit fontScale="92500" lnSpcReduction="20000"/>
          </a:bodyPr>
          <a:lstStyle/>
          <a:p>
            <a:pPr algn="just">
              <a:buNone/>
            </a:pPr>
            <a:r>
              <a:rPr lang="de-DE" sz="3500" b="1" dirty="0" smtClean="0"/>
              <a:t>Gedichte </a:t>
            </a:r>
          </a:p>
          <a:p>
            <a:pPr algn="just">
              <a:buNone/>
            </a:pPr>
            <a:endParaRPr lang="de-DE" b="1" dirty="0" smtClean="0"/>
          </a:p>
          <a:p>
            <a:pPr lvl="3">
              <a:lnSpc>
                <a:spcPct val="90000"/>
              </a:lnSpc>
              <a:spcBef>
                <a:spcPts val="500"/>
              </a:spcBef>
              <a:spcAft>
                <a:spcPts val="500"/>
              </a:spcAft>
              <a:buFontTx/>
              <a:buNone/>
            </a:pPr>
            <a:r>
              <a:rPr lang="de-DE" b="1" dirty="0" smtClean="0">
                <a:latin typeface="Arial Black" pitchFamily="34" charset="0"/>
              </a:rPr>
              <a:t>kann man lesen</a:t>
            </a:r>
          </a:p>
          <a:p>
            <a:pPr lvl="3">
              <a:lnSpc>
                <a:spcPct val="90000"/>
              </a:lnSpc>
              <a:spcBef>
                <a:spcPts val="500"/>
              </a:spcBef>
              <a:spcAft>
                <a:spcPts val="500"/>
              </a:spcAft>
              <a:buFontTx/>
              <a:buNone/>
            </a:pPr>
            <a:r>
              <a:rPr lang="de-DE" b="1" dirty="0" smtClean="0">
                <a:latin typeface="Arial Black" pitchFamily="34" charset="0"/>
              </a:rPr>
              <a:t>von </a:t>
            </a:r>
            <a:r>
              <a:rPr lang="de-DE" b="1" u="sng" dirty="0" smtClean="0">
                <a:latin typeface="Arial Black" pitchFamily="34" charset="0"/>
              </a:rPr>
              <a:t>morgens</a:t>
            </a:r>
            <a:r>
              <a:rPr lang="de-DE" b="1" dirty="0" smtClean="0">
                <a:latin typeface="Arial Black" pitchFamily="34" charset="0"/>
              </a:rPr>
              <a:t> bis </a:t>
            </a:r>
            <a:r>
              <a:rPr lang="de-DE" b="1" u="sng" dirty="0" smtClean="0">
                <a:latin typeface="Arial Black" pitchFamily="34" charset="0"/>
              </a:rPr>
              <a:t>abends</a:t>
            </a:r>
            <a:r>
              <a:rPr lang="de-DE" b="1" dirty="0" smtClean="0">
                <a:latin typeface="Arial Black" pitchFamily="34" charset="0"/>
              </a:rPr>
              <a:t>, </a:t>
            </a:r>
          </a:p>
          <a:p>
            <a:pPr lvl="3">
              <a:lnSpc>
                <a:spcPct val="90000"/>
              </a:lnSpc>
              <a:spcBef>
                <a:spcPts val="500"/>
              </a:spcBef>
              <a:spcAft>
                <a:spcPts val="500"/>
              </a:spcAft>
              <a:buFontTx/>
              <a:buNone/>
            </a:pPr>
            <a:r>
              <a:rPr lang="de-DE" b="1" dirty="0" smtClean="0">
                <a:latin typeface="Arial Black" pitchFamily="34" charset="0"/>
              </a:rPr>
              <a:t>im </a:t>
            </a:r>
            <a:r>
              <a:rPr lang="de-DE" b="1" u="sng" dirty="0" smtClean="0">
                <a:latin typeface="Arial Black" pitchFamily="34" charset="0"/>
              </a:rPr>
              <a:t>Bett</a:t>
            </a:r>
            <a:r>
              <a:rPr lang="de-DE" b="1" dirty="0" smtClean="0">
                <a:latin typeface="Arial Black" pitchFamily="34" charset="0"/>
              </a:rPr>
              <a:t> und am </a:t>
            </a:r>
            <a:r>
              <a:rPr lang="de-DE" b="1" u="sng" dirty="0" smtClean="0">
                <a:latin typeface="Arial Black" pitchFamily="34" charset="0"/>
              </a:rPr>
              <a:t>Klo</a:t>
            </a:r>
            <a:r>
              <a:rPr lang="de-DE" b="1" dirty="0" smtClean="0">
                <a:latin typeface="Arial Black" pitchFamily="34" charset="0"/>
              </a:rPr>
              <a:t>,</a:t>
            </a:r>
          </a:p>
          <a:p>
            <a:pPr lvl="3">
              <a:lnSpc>
                <a:spcPct val="90000"/>
              </a:lnSpc>
              <a:spcBef>
                <a:spcPts val="500"/>
              </a:spcBef>
              <a:spcAft>
                <a:spcPts val="500"/>
              </a:spcAft>
              <a:buFontTx/>
              <a:buNone/>
            </a:pPr>
            <a:r>
              <a:rPr lang="de-DE" b="1" dirty="0" smtClean="0">
                <a:latin typeface="Arial Black" pitchFamily="34" charset="0"/>
              </a:rPr>
              <a:t>beim </a:t>
            </a:r>
            <a:r>
              <a:rPr lang="de-DE" b="1" u="sng" dirty="0" smtClean="0">
                <a:latin typeface="Arial Black" pitchFamily="34" charset="0"/>
              </a:rPr>
              <a:t>Spazieren</a:t>
            </a:r>
            <a:r>
              <a:rPr lang="de-DE" b="1" dirty="0" smtClean="0">
                <a:latin typeface="Arial Black" pitchFamily="34" charset="0"/>
              </a:rPr>
              <a:t> im </a:t>
            </a:r>
            <a:r>
              <a:rPr lang="de-DE" b="1" u="sng" dirty="0" smtClean="0">
                <a:latin typeface="Arial Black" pitchFamily="34" charset="0"/>
              </a:rPr>
              <a:t>Park</a:t>
            </a:r>
            <a:r>
              <a:rPr lang="de-DE" b="1" dirty="0" smtClean="0">
                <a:latin typeface="Arial Black" pitchFamily="34" charset="0"/>
              </a:rPr>
              <a:t> und  im </a:t>
            </a:r>
            <a:r>
              <a:rPr lang="de-DE" b="1" u="sng" dirty="0" smtClean="0">
                <a:latin typeface="Arial Black" pitchFamily="34" charset="0"/>
              </a:rPr>
              <a:t>Wald</a:t>
            </a:r>
            <a:r>
              <a:rPr lang="de-DE" b="1" dirty="0" smtClean="0">
                <a:latin typeface="Arial Black" pitchFamily="34" charset="0"/>
              </a:rPr>
              <a:t> sowieso.</a:t>
            </a:r>
          </a:p>
          <a:p>
            <a:pPr lvl="3">
              <a:lnSpc>
                <a:spcPct val="90000"/>
              </a:lnSpc>
              <a:spcBef>
                <a:spcPts val="500"/>
              </a:spcBef>
              <a:spcAft>
                <a:spcPts val="500"/>
              </a:spcAft>
              <a:buFontTx/>
              <a:buNone/>
            </a:pPr>
            <a:r>
              <a:rPr lang="de-DE" b="1" dirty="0" smtClean="0">
                <a:latin typeface="Arial Black" pitchFamily="34" charset="0"/>
              </a:rPr>
              <a:t>Beim Warten auf </a:t>
            </a:r>
          </a:p>
          <a:p>
            <a:pPr lvl="3">
              <a:lnSpc>
                <a:spcPct val="90000"/>
              </a:lnSpc>
              <a:spcBef>
                <a:spcPts val="500"/>
              </a:spcBef>
              <a:spcAft>
                <a:spcPts val="500"/>
              </a:spcAft>
              <a:buFontTx/>
              <a:buNone/>
            </a:pPr>
            <a:r>
              <a:rPr lang="de-DE" b="1" u="sng" dirty="0" smtClean="0">
                <a:latin typeface="Arial Black" pitchFamily="34" charset="0"/>
              </a:rPr>
              <a:t>U-Bahn</a:t>
            </a:r>
            <a:r>
              <a:rPr lang="de-DE" b="1" dirty="0" smtClean="0">
                <a:latin typeface="Arial Black" pitchFamily="34" charset="0"/>
              </a:rPr>
              <a:t>, </a:t>
            </a:r>
            <a:r>
              <a:rPr lang="de-DE" b="1" u="sng" dirty="0" smtClean="0">
                <a:latin typeface="Arial Black" pitchFamily="34" charset="0"/>
              </a:rPr>
              <a:t>Zug</a:t>
            </a:r>
            <a:r>
              <a:rPr lang="de-DE" b="1" dirty="0" smtClean="0">
                <a:latin typeface="Arial Black" pitchFamily="34" charset="0"/>
              </a:rPr>
              <a:t> oder </a:t>
            </a:r>
            <a:r>
              <a:rPr lang="de-DE" b="1" u="sng" dirty="0" smtClean="0">
                <a:latin typeface="Arial Black" pitchFamily="34" charset="0"/>
              </a:rPr>
              <a:t>Bus</a:t>
            </a:r>
            <a:r>
              <a:rPr lang="de-DE" b="1" dirty="0" smtClean="0">
                <a:latin typeface="Arial Black" pitchFamily="34" charset="0"/>
              </a:rPr>
              <a:t> und           </a:t>
            </a:r>
          </a:p>
          <a:p>
            <a:pPr lvl="3">
              <a:lnSpc>
                <a:spcPct val="90000"/>
              </a:lnSpc>
              <a:spcBef>
                <a:spcPts val="500"/>
              </a:spcBef>
              <a:spcAft>
                <a:spcPts val="500"/>
              </a:spcAft>
              <a:buFontTx/>
              <a:buNone/>
            </a:pPr>
            <a:r>
              <a:rPr lang="de-DE" b="1" dirty="0" smtClean="0">
                <a:latin typeface="Arial Black" pitchFamily="34" charset="0"/>
              </a:rPr>
              <a:t>beim </a:t>
            </a:r>
            <a:r>
              <a:rPr lang="de-DE" b="1" u="sng" dirty="0" smtClean="0">
                <a:latin typeface="Arial Black" pitchFamily="34" charset="0"/>
              </a:rPr>
              <a:t>Zahnarzt</a:t>
            </a:r>
            <a:r>
              <a:rPr lang="de-DE" b="1" dirty="0" smtClean="0">
                <a:latin typeface="Arial Black" pitchFamily="34" charset="0"/>
              </a:rPr>
              <a:t>,</a:t>
            </a:r>
          </a:p>
          <a:p>
            <a:pPr lvl="3">
              <a:lnSpc>
                <a:spcPct val="90000"/>
              </a:lnSpc>
              <a:spcBef>
                <a:spcPts val="500"/>
              </a:spcBef>
              <a:spcAft>
                <a:spcPts val="500"/>
              </a:spcAft>
              <a:buFontTx/>
              <a:buNone/>
            </a:pPr>
            <a:r>
              <a:rPr lang="de-DE" b="1" dirty="0" smtClean="0">
                <a:latin typeface="Arial Black" pitchFamily="34" charset="0"/>
              </a:rPr>
              <a:t>wenn man unbedingt </a:t>
            </a:r>
            <a:r>
              <a:rPr lang="de-DE" b="1" dirty="0" err="1" smtClean="0">
                <a:latin typeface="Arial Black" pitchFamily="34" charset="0"/>
              </a:rPr>
              <a:t>muß</a:t>
            </a:r>
            <a:r>
              <a:rPr lang="de-DE" b="1" dirty="0" smtClean="0">
                <a:latin typeface="Arial Black" pitchFamily="34" charset="0"/>
              </a:rPr>
              <a:t>. </a:t>
            </a:r>
          </a:p>
          <a:p>
            <a:pPr lvl="3">
              <a:lnSpc>
                <a:spcPct val="90000"/>
              </a:lnSpc>
              <a:spcBef>
                <a:spcPts val="500"/>
              </a:spcBef>
              <a:spcAft>
                <a:spcPts val="500"/>
              </a:spcAft>
              <a:buFontTx/>
              <a:buNone/>
            </a:pPr>
            <a:r>
              <a:rPr lang="de-DE" b="1" dirty="0" smtClean="0">
                <a:latin typeface="Arial Black" pitchFamily="34" charset="0"/>
              </a:rPr>
              <a:t>Im </a:t>
            </a:r>
            <a:r>
              <a:rPr lang="de-DE" b="1" u="sng" dirty="0" smtClean="0">
                <a:latin typeface="Arial Black" pitchFamily="34" charset="0"/>
              </a:rPr>
              <a:t>Kaffeehaus</a:t>
            </a:r>
            <a:r>
              <a:rPr lang="de-DE" b="1" dirty="0" smtClean="0">
                <a:latin typeface="Arial Black" pitchFamily="34" charset="0"/>
              </a:rPr>
              <a:t>, </a:t>
            </a:r>
            <a:r>
              <a:rPr lang="de-DE" b="1" u="sng" dirty="0" smtClean="0">
                <a:latin typeface="Arial Black" pitchFamily="34" charset="0"/>
              </a:rPr>
              <a:t>Thermalbad</a:t>
            </a:r>
            <a:r>
              <a:rPr lang="de-DE" b="1" dirty="0" smtClean="0">
                <a:latin typeface="Arial Black" pitchFamily="34" charset="0"/>
              </a:rPr>
              <a:t>, am </a:t>
            </a:r>
            <a:r>
              <a:rPr lang="de-DE" b="1" u="sng" dirty="0" smtClean="0">
                <a:latin typeface="Arial Black" pitchFamily="34" charset="0"/>
              </a:rPr>
              <a:t>Strand</a:t>
            </a:r>
            <a:r>
              <a:rPr lang="de-DE" b="1" dirty="0" smtClean="0">
                <a:latin typeface="Arial Black" pitchFamily="34" charset="0"/>
              </a:rPr>
              <a:t> – </a:t>
            </a:r>
          </a:p>
          <a:p>
            <a:pPr lvl="3">
              <a:lnSpc>
                <a:spcPct val="90000"/>
              </a:lnSpc>
              <a:spcBef>
                <a:spcPts val="500"/>
              </a:spcBef>
              <a:spcAft>
                <a:spcPts val="500"/>
              </a:spcAft>
              <a:buFontTx/>
              <a:buNone/>
            </a:pPr>
            <a:r>
              <a:rPr lang="de-DE" b="1" dirty="0" smtClean="0">
                <a:latin typeface="Arial Black" pitchFamily="34" charset="0"/>
              </a:rPr>
              <a:t>ein Gedicht hab ich </a:t>
            </a:r>
          </a:p>
          <a:p>
            <a:pPr lvl="3">
              <a:lnSpc>
                <a:spcPct val="90000"/>
              </a:lnSpc>
              <a:spcBef>
                <a:spcPts val="500"/>
              </a:spcBef>
              <a:spcAft>
                <a:spcPts val="500"/>
              </a:spcAft>
              <a:buFontTx/>
              <a:buNone/>
            </a:pPr>
            <a:r>
              <a:rPr lang="de-DE" b="1" dirty="0" smtClean="0">
                <a:latin typeface="Arial Black" pitchFamily="34" charset="0"/>
              </a:rPr>
              <a:t>immer zur Hand!</a:t>
            </a:r>
          </a:p>
          <a:p>
            <a:pPr lvl="3">
              <a:lnSpc>
                <a:spcPct val="90000"/>
              </a:lnSpc>
              <a:spcBef>
                <a:spcPts val="500"/>
              </a:spcBef>
              <a:spcAft>
                <a:spcPts val="500"/>
              </a:spcAft>
              <a:buFontTx/>
              <a:buNone/>
            </a:pPr>
            <a:r>
              <a:rPr lang="de-DE" b="1" dirty="0" smtClean="0">
                <a:latin typeface="Arial Black" pitchFamily="34" charset="0"/>
              </a:rPr>
              <a:t>Aber am liebsten ___________</a:t>
            </a:r>
          </a:p>
          <a:p>
            <a:pPr lvl="3">
              <a:lnSpc>
                <a:spcPct val="90000"/>
              </a:lnSpc>
              <a:spcBef>
                <a:spcPts val="500"/>
              </a:spcBef>
              <a:spcAft>
                <a:spcPts val="500"/>
              </a:spcAft>
              <a:buFontTx/>
              <a:buNone/>
            </a:pPr>
            <a:r>
              <a:rPr lang="de-DE" b="1" dirty="0" smtClean="0">
                <a:latin typeface="Arial Black" pitchFamily="34" charset="0"/>
              </a:rPr>
              <a:t>…</a:t>
            </a:r>
            <a:endParaRPr lang="de-AT" dirty="0" smtClean="0"/>
          </a:p>
          <a:p>
            <a:pPr>
              <a:buNone/>
            </a:pPr>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Aufgaben </a:t>
            </a:r>
            <a:endParaRPr lang="de-DE" dirty="0"/>
          </a:p>
        </p:txBody>
      </p:sp>
      <p:sp>
        <p:nvSpPr>
          <p:cNvPr id="3" name="Inhaltsplatzhalter 2"/>
          <p:cNvSpPr>
            <a:spLocks noGrp="1"/>
          </p:cNvSpPr>
          <p:nvPr>
            <p:ph idx="1"/>
          </p:nvPr>
        </p:nvSpPr>
        <p:spPr/>
        <p:txBody>
          <a:bodyPr/>
          <a:lstStyle/>
          <a:p>
            <a:r>
              <a:rPr lang="de-DE" sz="2400" dirty="0" smtClean="0"/>
              <a:t>Schreiben Sie den Text zu Ende!</a:t>
            </a:r>
          </a:p>
          <a:p>
            <a:r>
              <a:rPr lang="de-DE" sz="2400" dirty="0" smtClean="0"/>
              <a:t>Suchen Sie passende Texte für folgende Situationen (aus):  nach dem Aufstehen, vor dem Einschlafen, für eine Liebeserklärung, für einen Abschied, für einen Kindergeburtstag, … </a:t>
            </a:r>
          </a:p>
          <a:p>
            <a:r>
              <a:rPr lang="de-DE" sz="2400" dirty="0" smtClean="0"/>
              <a:t>Schreiben Sie einen Text nach diesem Muster: „Zeitungen/Musik/SMS/etc. kann man“</a:t>
            </a:r>
          </a:p>
          <a:p>
            <a:r>
              <a:rPr lang="de-DE" sz="2400" dirty="0" smtClean="0"/>
              <a:t>Was lesen Sie wann/in welcher Situation?</a:t>
            </a:r>
          </a:p>
          <a:p>
            <a:r>
              <a:rPr lang="de-DE" sz="2400" dirty="0" smtClean="0"/>
              <a:t>Stellen Sie Ihren Lieblingstext vor!</a:t>
            </a:r>
          </a:p>
          <a:p>
            <a:endParaRPr lang="de-D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36712"/>
            <a:ext cx="8229600" cy="5487888"/>
          </a:xfrm>
        </p:spPr>
        <p:txBody>
          <a:bodyPr/>
          <a:lstStyle/>
          <a:p>
            <a:pPr>
              <a:buNone/>
            </a:pPr>
            <a:r>
              <a:rPr lang="de-DE" sz="2400" b="1" dirty="0" smtClean="0"/>
              <a:t>Literarische Texte eignen sich für FU, weil sie??????</a:t>
            </a:r>
          </a:p>
          <a:p>
            <a:pPr>
              <a:buNone/>
            </a:pPr>
            <a:endParaRPr lang="de-DE" sz="2400" b="1" dirty="0" smtClean="0"/>
          </a:p>
          <a:p>
            <a:pPr>
              <a:buNone/>
            </a:pPr>
            <a:r>
              <a:rPr lang="de-DE" sz="2400" b="1" dirty="0" smtClean="0"/>
              <a:t>Machen Sie sich kurz alleine Gedanken</a:t>
            </a:r>
          </a:p>
          <a:p>
            <a:pPr>
              <a:buNone/>
            </a:pPr>
            <a:endParaRPr lang="de-DE" dirty="0" smtClean="0"/>
          </a:p>
          <a:p>
            <a:pPr>
              <a:buNone/>
            </a:pPr>
            <a:endParaRPr lang="de-DE" dirty="0" smtClean="0"/>
          </a:p>
          <a:p>
            <a:pPr>
              <a:buNone/>
            </a:pPr>
            <a:endParaRPr lang="de-DE" dirty="0"/>
          </a:p>
        </p:txBody>
      </p:sp>
      <p:pic>
        <p:nvPicPr>
          <p:cNvPr id="1026" name="Picture 2" descr="http://www.rollingstone.de/wp-content/uploads/2011/06/Columbo-Universal-Verleih_BINARY_104070.jpg"/>
          <p:cNvPicPr>
            <a:picLocks noChangeAspect="1" noChangeArrowheads="1"/>
          </p:cNvPicPr>
          <p:nvPr/>
        </p:nvPicPr>
        <p:blipFill>
          <a:blip r:embed="rId2" cstate="print"/>
          <a:srcRect/>
          <a:stretch>
            <a:fillRect/>
          </a:stretch>
        </p:blipFill>
        <p:spPr bwMode="auto">
          <a:xfrm>
            <a:off x="3238500" y="3190874"/>
            <a:ext cx="5905500" cy="366712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20688"/>
            <a:ext cx="8229600" cy="5703912"/>
          </a:xfrm>
        </p:spPr>
        <p:txBody>
          <a:bodyPr>
            <a:normAutofit fontScale="92500" lnSpcReduction="10000"/>
          </a:bodyPr>
          <a:lstStyle/>
          <a:p>
            <a:pPr algn="just">
              <a:buNone/>
            </a:pPr>
            <a:r>
              <a:rPr lang="de-DE" sz="2800" b="1" dirty="0" smtClean="0"/>
              <a:t>Literarische Texte eignen sich für FU, weil sie</a:t>
            </a:r>
          </a:p>
          <a:p>
            <a:pPr algn="just">
              <a:buNone/>
            </a:pPr>
            <a:endParaRPr lang="de-DE" sz="2800" b="1" dirty="0" smtClean="0"/>
          </a:p>
          <a:p>
            <a:pPr marL="190500" indent="-190500">
              <a:buFontTx/>
              <a:buChar char="•"/>
            </a:pPr>
            <a:r>
              <a:rPr lang="de-DE" sz="2800" dirty="0" smtClean="0">
                <a:latin typeface="Calibri" pitchFamily="34" charset="0"/>
              </a:rPr>
              <a:t>ein hohes Motivationspotential bieten</a:t>
            </a:r>
          </a:p>
          <a:p>
            <a:pPr marL="190500" indent="-190500">
              <a:buFontTx/>
              <a:buChar char="•"/>
            </a:pPr>
            <a:r>
              <a:rPr lang="de-DE" sz="2800" dirty="0" smtClean="0">
                <a:latin typeface="Calibri" pitchFamily="34" charset="0"/>
              </a:rPr>
              <a:t>zur kreativen Mitwirkung an Sinnbildung auffordern</a:t>
            </a:r>
          </a:p>
          <a:p>
            <a:pPr marL="190500" indent="-190500">
              <a:buFontTx/>
              <a:buChar char="•"/>
            </a:pPr>
            <a:r>
              <a:rPr lang="de-DE" sz="2800" dirty="0" smtClean="0">
                <a:latin typeface="Calibri" pitchFamily="34" charset="0"/>
              </a:rPr>
              <a:t>Kompetenz im Textverstehen fördern  </a:t>
            </a:r>
          </a:p>
          <a:p>
            <a:pPr marL="190500" indent="-190500">
              <a:buFontTx/>
              <a:buChar char="•"/>
            </a:pPr>
            <a:r>
              <a:rPr lang="de-DE" sz="2800" dirty="0" smtClean="0">
                <a:latin typeface="Calibri" pitchFamily="34" charset="0"/>
              </a:rPr>
              <a:t>zu kulturellen Vergleichen anregen (dynamischer Kulturbegriff, Perspektivwechsel, Empathie)</a:t>
            </a:r>
          </a:p>
          <a:p>
            <a:pPr marL="190500" indent="-190500">
              <a:buFontTx/>
              <a:buChar char="•"/>
            </a:pPr>
            <a:r>
              <a:rPr lang="de-DE" sz="2800" b="1" dirty="0" err="1" smtClean="0">
                <a:latin typeface="Calibri" pitchFamily="34" charset="0"/>
              </a:rPr>
              <a:t>Kulturalisierende</a:t>
            </a:r>
            <a:r>
              <a:rPr lang="de-DE" sz="2800" b="1" dirty="0" smtClean="0">
                <a:latin typeface="Calibri" pitchFamily="34" charset="0"/>
              </a:rPr>
              <a:t>  Zuschreibungen </a:t>
            </a:r>
            <a:r>
              <a:rPr lang="de-DE" sz="2800" dirty="0" smtClean="0">
                <a:latin typeface="Calibri" pitchFamily="34" charset="0"/>
              </a:rPr>
              <a:t>problematisieren können (Stolperstein)</a:t>
            </a:r>
          </a:p>
          <a:p>
            <a:pPr marL="190500" indent="-190500">
              <a:buFontTx/>
              <a:buChar char="•"/>
            </a:pPr>
            <a:r>
              <a:rPr lang="de-DE" sz="2800" dirty="0" smtClean="0">
                <a:latin typeface="Calibri" pitchFamily="34" charset="0"/>
              </a:rPr>
              <a:t>Subjektivität von Wahrnehmung deutlich machen </a:t>
            </a:r>
          </a:p>
          <a:p>
            <a:pPr marL="190500" indent="-190500">
              <a:buFontTx/>
              <a:buChar char="•"/>
            </a:pPr>
            <a:r>
              <a:rPr lang="de-DE" sz="2800" b="1" dirty="0" smtClean="0">
                <a:latin typeface="Calibri" pitchFamily="34" charset="0"/>
                <a:sym typeface="Wingdings" pitchFamily="2" charset="2"/>
              </a:rPr>
              <a:t>zu einem SUBJEKTIVIERUNGSKRITISCHEN ZUGANG anregen </a:t>
            </a:r>
          </a:p>
          <a:p>
            <a:pPr marL="190500" indent="-190500">
              <a:buFont typeface="Arial" pitchFamily="34" charset="0"/>
              <a:buChar char="•"/>
            </a:pPr>
            <a:r>
              <a:rPr lang="de-DE" sz="2800" b="1" dirty="0" smtClean="0">
                <a:latin typeface="Calibri" pitchFamily="34" charset="0"/>
                <a:sym typeface="Wingdings" pitchFamily="2" charset="2"/>
              </a:rPr>
              <a:t> </a:t>
            </a:r>
            <a:r>
              <a:rPr lang="de-DE" sz="2800" dirty="0" smtClean="0">
                <a:latin typeface="Calibri" pitchFamily="34" charset="0"/>
                <a:sym typeface="Wingdings" pitchFamily="2" charset="2"/>
              </a:rPr>
              <a:t>generell: ein Fokus auf Herrschaftspraxen ermöglichen </a:t>
            </a:r>
            <a:endParaRPr lang="de-D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pPr marL="190500" indent="-190500">
              <a:buFont typeface="Arial" pitchFamily="34" charset="0"/>
              <a:buChar char="•"/>
            </a:pPr>
            <a:r>
              <a:rPr lang="de-DE" sz="2400" dirty="0" smtClean="0">
                <a:latin typeface="Calibri" pitchFamily="34" charset="0"/>
              </a:rPr>
              <a:t>unterschiedliche Perspektiven auf „Wirklichkeit“ vermitteln </a:t>
            </a:r>
          </a:p>
          <a:p>
            <a:pPr marL="190500" indent="-190500">
              <a:buFontTx/>
              <a:buChar char="•"/>
            </a:pPr>
            <a:r>
              <a:rPr lang="de-DE" sz="2400" dirty="0" smtClean="0">
                <a:latin typeface="Calibri" pitchFamily="34" charset="0"/>
              </a:rPr>
              <a:t>die Auseinandersetzung mit Fremdheit , der Konstruktion von Fremdheit ermöglichen </a:t>
            </a:r>
          </a:p>
          <a:p>
            <a:pPr marL="190500" indent="-190500">
              <a:buFontTx/>
              <a:buChar char="•"/>
            </a:pPr>
            <a:r>
              <a:rPr lang="de-DE" sz="2400" dirty="0" smtClean="0">
                <a:latin typeface="Calibri" pitchFamily="34" charset="0"/>
              </a:rPr>
              <a:t>Perspektiv- und Rollenwechsel ermöglichen und der Schulung der </a:t>
            </a:r>
            <a:r>
              <a:rPr lang="de-DE" sz="2400" dirty="0" err="1" smtClean="0">
                <a:latin typeface="Calibri" pitchFamily="34" charset="0"/>
              </a:rPr>
              <a:t>Empathiefähigkeit</a:t>
            </a:r>
            <a:r>
              <a:rPr lang="de-DE" sz="2400" dirty="0" smtClean="0">
                <a:latin typeface="Calibri" pitchFamily="34" charset="0"/>
              </a:rPr>
              <a:t> dienen </a:t>
            </a:r>
          </a:p>
          <a:p>
            <a:pPr marL="190500" indent="-190500">
              <a:buFontTx/>
              <a:buChar char="•"/>
            </a:pPr>
            <a:r>
              <a:rPr lang="de-DE" sz="2400" dirty="0" smtClean="0">
                <a:latin typeface="Calibri" pitchFamily="34" charset="0"/>
              </a:rPr>
              <a:t>Fragen und Suchbewegungen initiieren können</a:t>
            </a:r>
          </a:p>
          <a:p>
            <a:pPr marL="190500" indent="-190500">
              <a:buFontTx/>
              <a:buChar char="•"/>
            </a:pPr>
            <a:r>
              <a:rPr lang="de-DE" sz="2400" dirty="0" smtClean="0">
                <a:latin typeface="Calibri" pitchFamily="34" charset="0"/>
              </a:rPr>
              <a:t>Vergnügen bereiten</a:t>
            </a:r>
          </a:p>
          <a:p>
            <a:pPr>
              <a:buNone/>
            </a:pPr>
            <a:endParaRPr lang="de-D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Auswahl Textkriterien </a:t>
            </a:r>
            <a:endParaRPr lang="de-DE" dirty="0"/>
          </a:p>
        </p:txBody>
      </p:sp>
      <p:sp>
        <p:nvSpPr>
          <p:cNvPr id="3" name="Inhaltsplatzhalter 2"/>
          <p:cNvSpPr>
            <a:spLocks noGrp="1"/>
          </p:cNvSpPr>
          <p:nvPr>
            <p:ph idx="1"/>
          </p:nvPr>
        </p:nvSpPr>
        <p:spPr/>
        <p:txBody>
          <a:bodyPr/>
          <a:lstStyle/>
          <a:p>
            <a:pPr>
              <a:buFont typeface="Wingdings" pitchFamily="2" charset="2"/>
              <a:buChar char="Ø"/>
            </a:pPr>
            <a:r>
              <a:rPr lang="de-DE" dirty="0" smtClean="0"/>
              <a:t>Bilden Sie neue Gruppen</a:t>
            </a:r>
          </a:p>
          <a:p>
            <a:pPr>
              <a:buFont typeface="Wingdings" pitchFamily="2" charset="2"/>
              <a:buChar char="Ø"/>
            </a:pPr>
            <a:r>
              <a:rPr lang="de-DE" dirty="0" smtClean="0"/>
              <a:t>Diskutieren Sie diese Punkte und machen Sie Notizen zu folgenden Fragen:</a:t>
            </a:r>
          </a:p>
          <a:p>
            <a:pPr>
              <a:buFontTx/>
              <a:buChar char="-"/>
            </a:pPr>
            <a:r>
              <a:rPr lang="de-DE" dirty="0" smtClean="0"/>
              <a:t>Welche literarischen Texte sind für den Fremdsprachenunterricht geeignet?</a:t>
            </a:r>
          </a:p>
          <a:p>
            <a:pPr>
              <a:buFontTx/>
              <a:buChar char="-"/>
            </a:pPr>
            <a:r>
              <a:rPr lang="de-DE" dirty="0" smtClean="0"/>
              <a:t>Versuchen Sie 7 Auswahlkriterien zu formulieren</a:t>
            </a:r>
          </a:p>
          <a:p>
            <a:pPr>
              <a:buFontTx/>
              <a:buChar char="-"/>
            </a:pPr>
            <a:r>
              <a:rPr lang="de-DE" dirty="0" smtClean="0"/>
              <a:t>Vergleichen Sie anschließend Ihre Punkte mit denen von </a:t>
            </a:r>
            <a:r>
              <a:rPr lang="de-DE" sz="2800" dirty="0" smtClean="0"/>
              <a:t>Carola </a:t>
            </a:r>
            <a:r>
              <a:rPr lang="de-DE" sz="2800" dirty="0" err="1" smtClean="0"/>
              <a:t>Surkamp</a:t>
            </a:r>
            <a:r>
              <a:rPr lang="de-DE" sz="2800" dirty="0" smtClean="0"/>
              <a:t> und Ansgar </a:t>
            </a:r>
            <a:r>
              <a:rPr lang="de-DE" sz="2800" dirty="0" err="1" smtClean="0"/>
              <a:t>Nünning</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lnSpcReduction="10000"/>
          </a:bodyPr>
          <a:lstStyle/>
          <a:p>
            <a:pPr>
              <a:buNone/>
            </a:pPr>
            <a:r>
              <a:rPr lang="de-DE" sz="2200" dirty="0" smtClean="0"/>
              <a:t>Kriterien für die Auswahl literarischer Texte</a:t>
            </a:r>
            <a:br>
              <a:rPr lang="de-DE" sz="2200" dirty="0" smtClean="0"/>
            </a:br>
            <a:r>
              <a:rPr lang="de-DE" sz="2200" dirty="0" smtClean="0"/>
              <a:t>nach Carola </a:t>
            </a:r>
            <a:r>
              <a:rPr lang="de-DE" sz="2200" dirty="0" err="1" smtClean="0"/>
              <a:t>Surkamp</a:t>
            </a:r>
            <a:r>
              <a:rPr lang="de-DE" sz="2200" dirty="0" smtClean="0"/>
              <a:t>, Ansgar </a:t>
            </a:r>
            <a:r>
              <a:rPr lang="de-DE" sz="2200" dirty="0" err="1" smtClean="0"/>
              <a:t>Nünning</a:t>
            </a:r>
            <a:r>
              <a:rPr lang="de-DE" sz="2200" dirty="0" smtClean="0"/>
              <a:t>: </a:t>
            </a:r>
            <a:r>
              <a:rPr lang="de-DE" sz="2200" i="1" dirty="0" smtClean="0"/>
              <a:t>Englische Literatur unterrichten</a:t>
            </a:r>
            <a:r>
              <a:rPr lang="de-DE" sz="2200" dirty="0" smtClean="0"/>
              <a:t>, 2006</a:t>
            </a:r>
          </a:p>
          <a:p>
            <a:pPr>
              <a:buNone/>
            </a:pPr>
            <a:r>
              <a:rPr lang="de-DE" dirty="0" smtClean="0"/>
              <a:t>Texte sollten:</a:t>
            </a:r>
          </a:p>
          <a:p>
            <a:pPr>
              <a:lnSpc>
                <a:spcPct val="90000"/>
              </a:lnSpc>
            </a:pPr>
            <a:r>
              <a:rPr lang="de-DE" dirty="0" smtClean="0"/>
              <a:t> </a:t>
            </a:r>
            <a:r>
              <a:rPr lang="de-DE" sz="2400" b="1" dirty="0" smtClean="0"/>
              <a:t>authentisch sein</a:t>
            </a:r>
          </a:p>
          <a:p>
            <a:pPr>
              <a:lnSpc>
                <a:spcPct val="90000"/>
              </a:lnSpc>
            </a:pPr>
            <a:r>
              <a:rPr lang="de-DE" sz="2400" b="1" dirty="0" smtClean="0"/>
              <a:t>den Bedürfnissen und Interessen der Lernenden entsprechen und einen Bezug zu ihrer Lebenswelt haben</a:t>
            </a:r>
          </a:p>
          <a:p>
            <a:pPr>
              <a:lnSpc>
                <a:spcPct val="90000"/>
              </a:lnSpc>
            </a:pPr>
            <a:r>
              <a:rPr lang="de-DE" sz="2400" b="1" dirty="0" smtClean="0"/>
              <a:t>v. ihrem </a:t>
            </a:r>
            <a:r>
              <a:rPr lang="de-DE" sz="2400" b="1" dirty="0" err="1" smtClean="0"/>
              <a:t>sprachl</a:t>
            </a:r>
            <a:r>
              <a:rPr lang="de-DE" sz="2400" b="1" dirty="0" smtClean="0"/>
              <a:t>. u. </a:t>
            </a:r>
            <a:r>
              <a:rPr lang="de-DE" sz="2400" b="1" dirty="0" err="1" smtClean="0"/>
              <a:t>inhaltl</a:t>
            </a:r>
            <a:r>
              <a:rPr lang="de-DE" sz="2400" b="1" dirty="0" smtClean="0"/>
              <a:t>. Schwierigkeitsgrad her d. Zielgruppe angemessen sein</a:t>
            </a:r>
          </a:p>
          <a:p>
            <a:pPr>
              <a:lnSpc>
                <a:spcPct val="90000"/>
              </a:lnSpc>
            </a:pPr>
            <a:r>
              <a:rPr lang="de-DE" sz="2400" b="1" dirty="0" smtClean="0"/>
              <a:t>die Lernenden zum Nachdenken und Reden über das dargestellte Thema anregen</a:t>
            </a:r>
          </a:p>
          <a:p>
            <a:pPr>
              <a:lnSpc>
                <a:spcPct val="90000"/>
              </a:lnSpc>
            </a:pPr>
            <a:r>
              <a:rPr lang="de-DE" sz="2400" b="1" dirty="0" smtClean="0"/>
              <a:t>der Lehrkraft selbst gefallen</a:t>
            </a:r>
          </a:p>
          <a:p>
            <a:pPr>
              <a:lnSpc>
                <a:spcPct val="90000"/>
              </a:lnSpc>
            </a:pPr>
            <a:r>
              <a:rPr lang="de-DE" sz="2400" b="1" dirty="0" smtClean="0"/>
              <a:t>m. übergreifenden Lernzielen sowie m. Zielen d. Unterrichtseinheit vereinbar sein</a:t>
            </a:r>
          </a:p>
          <a:p>
            <a:pPr>
              <a:buNone/>
            </a:pPr>
            <a:endParaRPr lang="de-D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pPr>
              <a:lnSpc>
                <a:spcPct val="90000"/>
              </a:lnSpc>
            </a:pPr>
            <a:r>
              <a:rPr lang="de-DE" sz="2800" b="1" dirty="0" smtClean="0"/>
              <a:t>thematisch aktuell und repräsentativ für das Zielsprachenland sein</a:t>
            </a:r>
          </a:p>
          <a:p>
            <a:pPr>
              <a:lnSpc>
                <a:spcPct val="90000"/>
              </a:lnSpc>
            </a:pPr>
            <a:r>
              <a:rPr lang="de-DE" sz="2800" b="1" dirty="0" smtClean="0"/>
              <a:t>vielfältige Perspektivenwechsel ermöglichen</a:t>
            </a:r>
          </a:p>
          <a:p>
            <a:pPr>
              <a:lnSpc>
                <a:spcPct val="90000"/>
              </a:lnSpc>
            </a:pPr>
            <a:r>
              <a:rPr lang="de-DE" sz="2800" b="1" dirty="0" smtClean="0"/>
              <a:t>im Zusammenhang mit anderen (komplementären oder kontrastiven) Texten behandelt werden</a:t>
            </a:r>
          </a:p>
          <a:p>
            <a:pPr>
              <a:lnSpc>
                <a:spcPct val="90000"/>
              </a:lnSpc>
            </a:pPr>
            <a:r>
              <a:rPr lang="de-DE" sz="2800" b="1" dirty="0" smtClean="0"/>
              <a:t>die Interaktion zwischen </a:t>
            </a:r>
            <a:r>
              <a:rPr lang="de-DE" sz="2800" b="1" dirty="0" err="1" smtClean="0"/>
              <a:t>Textwelt</a:t>
            </a:r>
            <a:r>
              <a:rPr lang="de-DE" sz="2800" b="1" dirty="0" smtClean="0"/>
              <a:t> und Welt der Lernenden fördern</a:t>
            </a:r>
          </a:p>
          <a:p>
            <a:pPr>
              <a:lnSpc>
                <a:spcPct val="90000"/>
              </a:lnSpc>
            </a:pPr>
            <a:r>
              <a:rPr lang="de-DE" sz="2800" b="1" dirty="0" smtClean="0"/>
              <a:t>vielfältige Anschlussmöglichkeiten sowohl für analytische als auch kreative Textarbeit bieten</a:t>
            </a:r>
          </a:p>
          <a:p>
            <a:pPr>
              <a:lnSpc>
                <a:spcPct val="90000"/>
              </a:lnSpc>
            </a:pPr>
            <a:r>
              <a:rPr lang="de-DE" sz="2800" b="1" dirty="0" smtClean="0"/>
              <a:t>…</a:t>
            </a:r>
          </a:p>
          <a:p>
            <a:pPr>
              <a:buNone/>
            </a:pPr>
            <a:endParaRPr lang="de-DE" dirty="0"/>
          </a:p>
        </p:txBody>
      </p:sp>
      <p:pic>
        <p:nvPicPr>
          <p:cNvPr id="4" name="Picture 2" descr="https://www.yachtcharterfinder.com/images/45292641/Tuerkei-Yachtcharter-Markt-Gewuerze-Auswahl.jpg"/>
          <p:cNvPicPr>
            <a:picLocks noChangeAspect="1" noChangeArrowheads="1"/>
          </p:cNvPicPr>
          <p:nvPr/>
        </p:nvPicPr>
        <p:blipFill>
          <a:blip r:embed="rId2" cstate="print"/>
          <a:srcRect/>
          <a:stretch>
            <a:fillRect/>
          </a:stretch>
        </p:blipFill>
        <p:spPr bwMode="auto">
          <a:xfrm>
            <a:off x="6786546" y="5089909"/>
            <a:ext cx="2357454" cy="176809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algn="just">
              <a:buNone/>
            </a:pPr>
            <a:r>
              <a:rPr lang="de-DE" sz="2800" b="1" dirty="0" smtClean="0"/>
              <a:t>Aufgabentypologien </a:t>
            </a:r>
          </a:p>
          <a:p>
            <a:pPr algn="just">
              <a:buNone/>
            </a:pPr>
            <a:r>
              <a:rPr lang="de-DE" sz="2800" b="1" dirty="0" smtClean="0"/>
              <a:t> Aufgaben vor – während – nach der Lektüre</a:t>
            </a:r>
          </a:p>
          <a:p>
            <a:pPr algn="just">
              <a:buNone/>
            </a:pPr>
            <a:endParaRPr lang="de-DE" sz="2800" b="1" dirty="0" smtClean="0"/>
          </a:p>
          <a:p>
            <a:pPr marL="0" indent="0">
              <a:buNone/>
            </a:pPr>
            <a:r>
              <a:rPr lang="de-DE" dirty="0" smtClean="0">
                <a:latin typeface="Arial" charset="0"/>
                <a:ea typeface="ＭＳ Ｐゴシック" charset="0"/>
                <a:cs typeface="ＭＳ Ｐゴシック" charset="0"/>
              </a:rPr>
              <a:t>„In der Muttersprache sind die Worte den Menschen angeheftet, so </a:t>
            </a:r>
            <a:r>
              <a:rPr lang="de-DE" dirty="0" err="1" smtClean="0">
                <a:latin typeface="Arial" charset="0"/>
                <a:ea typeface="ＭＳ Ｐゴシック" charset="0"/>
                <a:cs typeface="ＭＳ Ｐゴシック" charset="0"/>
              </a:rPr>
              <a:t>daß</a:t>
            </a:r>
            <a:r>
              <a:rPr lang="de-DE" dirty="0" smtClean="0">
                <a:latin typeface="Arial" charset="0"/>
                <a:ea typeface="ＭＳ Ｐゴシック" charset="0"/>
                <a:cs typeface="ＭＳ Ｐゴシック" charset="0"/>
              </a:rPr>
              <a:t> man selten spielerische Freude an der Sprache empfinden kann. … </a:t>
            </a:r>
          </a:p>
          <a:p>
            <a:pPr marL="0" indent="0">
              <a:buNone/>
            </a:pPr>
            <a:r>
              <a:rPr lang="de-DE" dirty="0" smtClean="0">
                <a:latin typeface="Arial" charset="0"/>
                <a:ea typeface="ＭＳ Ｐゴシック" charset="0"/>
                <a:cs typeface="ＭＳ Ｐゴシック" charset="0"/>
              </a:rPr>
              <a:t>In einer </a:t>
            </a:r>
            <a:r>
              <a:rPr lang="de-DE" b="1" dirty="0" smtClean="0">
                <a:latin typeface="Arial" charset="0"/>
                <a:ea typeface="ＭＳ Ｐゴシック" charset="0"/>
                <a:cs typeface="ＭＳ Ｐゴシック" charset="0"/>
              </a:rPr>
              <a:t>Fremdsprache</a:t>
            </a:r>
            <a:r>
              <a:rPr lang="de-DE" dirty="0" smtClean="0">
                <a:latin typeface="Arial" charset="0"/>
                <a:ea typeface="ＭＳ Ｐゴシック" charset="0"/>
                <a:cs typeface="ＭＳ Ｐゴシック" charset="0"/>
              </a:rPr>
              <a:t> hat man aber so etwas wie einen </a:t>
            </a:r>
            <a:r>
              <a:rPr lang="de-DE" b="1" dirty="0" err="1" smtClean="0">
                <a:latin typeface="Arial" charset="0"/>
                <a:ea typeface="ＭＳ Ｐゴシック" charset="0"/>
                <a:cs typeface="ＭＳ Ｐゴシック" charset="0"/>
              </a:rPr>
              <a:t>Heftklammerentferner</a:t>
            </a:r>
            <a:r>
              <a:rPr lang="de-DE" dirty="0" smtClean="0">
                <a:latin typeface="Arial" charset="0"/>
                <a:ea typeface="ＭＳ Ｐゴシック" charset="0"/>
                <a:cs typeface="ＭＳ Ｐゴシック" charset="0"/>
              </a:rPr>
              <a:t>: Er entfernt alles, was sich aneinanderheftet und sich festklammert.“</a:t>
            </a:r>
          </a:p>
          <a:p>
            <a:pPr marL="0" indent="0">
              <a:buNone/>
            </a:pPr>
            <a:endParaRPr lang="de-DE" dirty="0" smtClean="0">
              <a:latin typeface="Arial" charset="0"/>
              <a:ea typeface="ＭＳ Ｐゴシック" charset="0"/>
              <a:cs typeface="ＭＳ Ｐゴシック" charset="0"/>
            </a:endParaRPr>
          </a:p>
          <a:p>
            <a:pPr marL="0" indent="0" algn="r">
              <a:buNone/>
            </a:pPr>
            <a:r>
              <a:rPr lang="de-DE" sz="1800" dirty="0" smtClean="0">
                <a:latin typeface="Arial" charset="0"/>
                <a:ea typeface="ＭＳ Ｐゴシック" charset="0"/>
                <a:cs typeface="ＭＳ Ｐゴシック" charset="0"/>
              </a:rPr>
              <a:t>Yoko </a:t>
            </a:r>
            <a:r>
              <a:rPr lang="de-DE" sz="1800" dirty="0" err="1" smtClean="0">
                <a:latin typeface="Arial" charset="0"/>
                <a:ea typeface="ＭＳ Ｐゴシック" charset="0"/>
                <a:cs typeface="ＭＳ Ｐゴシック" charset="0"/>
              </a:rPr>
              <a:t>Tawada</a:t>
            </a:r>
            <a:r>
              <a:rPr lang="de-DE" sz="1800" dirty="0" smtClean="0">
                <a:latin typeface="Arial" charset="0"/>
                <a:ea typeface="ＭＳ Ｐゴシック" charset="0"/>
                <a:cs typeface="ＭＳ Ｐゴシック" charset="0"/>
              </a:rPr>
              <a:t>: </a:t>
            </a:r>
          </a:p>
          <a:p>
            <a:pPr marL="0" indent="0" algn="r">
              <a:buNone/>
            </a:pPr>
            <a:r>
              <a:rPr lang="de-DE" sz="1800" dirty="0" smtClean="0">
                <a:latin typeface="Arial" charset="0"/>
                <a:ea typeface="ＭＳ Ｐゴシック" charset="0"/>
                <a:cs typeface="ＭＳ Ｐゴシック" charset="0"/>
              </a:rPr>
              <a:t>„Von der Muttersprache zur Sprachmutter“. In: dies.: </a:t>
            </a:r>
            <a:r>
              <a:rPr lang="de-DE" sz="1800" i="1" dirty="0" smtClean="0">
                <a:latin typeface="Arial" charset="0"/>
                <a:ea typeface="ＭＳ Ｐゴシック" charset="0"/>
                <a:cs typeface="ＭＳ Ｐゴシック" charset="0"/>
              </a:rPr>
              <a:t>Talisman. Literarische Essays</a:t>
            </a:r>
            <a:r>
              <a:rPr lang="de-DE" sz="1800" dirty="0" smtClean="0">
                <a:latin typeface="Arial" charset="0"/>
                <a:ea typeface="ＭＳ Ｐゴシック" charset="0"/>
                <a:cs typeface="ＭＳ Ｐゴシック" charset="0"/>
              </a:rPr>
              <a:t>. Tübingen: Konkursbuch-Verl., 1996, S. 9-15, Zitat S. 15</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Exkurs: Stundenplanung</a:t>
            </a:r>
            <a:endParaRPr lang="de-DE" dirty="0"/>
          </a:p>
        </p:txBody>
      </p:sp>
      <p:sp>
        <p:nvSpPr>
          <p:cNvPr id="3" name="Inhaltsplatzhalter 2"/>
          <p:cNvSpPr>
            <a:spLocks noGrp="1"/>
          </p:cNvSpPr>
          <p:nvPr>
            <p:ph idx="1"/>
          </p:nvPr>
        </p:nvSpPr>
        <p:spPr/>
        <p:txBody>
          <a:bodyPr>
            <a:normAutofit/>
          </a:bodyPr>
          <a:lstStyle/>
          <a:p>
            <a:r>
              <a:rPr lang="de-DE" dirty="0" smtClean="0"/>
              <a:t>Institutionelle Vorgaben</a:t>
            </a:r>
          </a:p>
          <a:p>
            <a:r>
              <a:rPr lang="de-DE" dirty="0" smtClean="0"/>
              <a:t>Lehrplan – Curriculum</a:t>
            </a:r>
          </a:p>
          <a:p>
            <a:r>
              <a:rPr lang="de-DE" dirty="0" smtClean="0"/>
              <a:t>Lehrsituation</a:t>
            </a:r>
          </a:p>
          <a:p>
            <a:r>
              <a:rPr lang="de-DE" dirty="0" smtClean="0"/>
              <a:t>Prüfungsbestimmungen</a:t>
            </a:r>
          </a:p>
          <a:p>
            <a:r>
              <a:rPr lang="de-DE" dirty="0" smtClean="0"/>
              <a:t>TeilnehmerInnenzahl</a:t>
            </a:r>
          </a:p>
          <a:p>
            <a:pPr>
              <a:buNone/>
            </a:pPr>
            <a:endParaRPr lang="de-DE" dirty="0" smtClean="0"/>
          </a:p>
          <a:p>
            <a:pPr>
              <a:buNone/>
            </a:pPr>
            <a:endParaRPr lang="de-DE" dirty="0"/>
          </a:p>
        </p:txBody>
      </p:sp>
      <p:pic>
        <p:nvPicPr>
          <p:cNvPr id="22530" name="Picture 2" descr="Image result for Planung"/>
          <p:cNvPicPr>
            <a:picLocks noChangeAspect="1" noChangeArrowheads="1"/>
          </p:cNvPicPr>
          <p:nvPr/>
        </p:nvPicPr>
        <p:blipFill>
          <a:blip r:embed="rId2"/>
          <a:srcRect/>
          <a:stretch>
            <a:fillRect/>
          </a:stretch>
        </p:blipFill>
        <p:spPr bwMode="auto">
          <a:xfrm>
            <a:off x="5834074" y="4649261"/>
            <a:ext cx="3309926" cy="2208739"/>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457200" y="1196752"/>
            <a:ext cx="8229600" cy="5127848"/>
          </a:xfrm>
        </p:spPr>
        <p:txBody>
          <a:bodyPr/>
          <a:lstStyle/>
          <a:p>
            <a:pPr algn="ctr">
              <a:buNone/>
            </a:pPr>
            <a:r>
              <a:rPr lang="en-GB" sz="3200" b="1" dirty="0" err="1" smtClean="0">
                <a:solidFill>
                  <a:schemeClr val="tx2"/>
                </a:solidFill>
                <a:latin typeface="Arial" charset="0"/>
                <a:ea typeface="ＭＳ Ｐゴシック" charset="0"/>
                <a:cs typeface="ＭＳ Ｐゴシック" charset="0"/>
              </a:rPr>
              <a:t>Aufgaben</a:t>
            </a:r>
            <a:r>
              <a:rPr lang="en-GB" sz="3200" b="1" dirty="0" smtClean="0">
                <a:solidFill>
                  <a:schemeClr val="tx2"/>
                </a:solidFill>
                <a:latin typeface="Arial" charset="0"/>
                <a:ea typeface="ＭＳ Ｐゴシック" charset="0"/>
                <a:cs typeface="ＭＳ Ｐゴシック" charset="0"/>
              </a:rPr>
              <a:t> </a:t>
            </a:r>
            <a:r>
              <a:rPr lang="en-GB" sz="3200" b="1" dirty="0" err="1" smtClean="0">
                <a:solidFill>
                  <a:schemeClr val="tx2"/>
                </a:solidFill>
                <a:latin typeface="Arial" charset="0"/>
                <a:ea typeface="ＭＳ Ｐゴシック" charset="0"/>
                <a:cs typeface="ＭＳ Ｐゴシック" charset="0"/>
              </a:rPr>
              <a:t>vor</a:t>
            </a:r>
            <a:r>
              <a:rPr lang="en-GB" sz="3200" b="1" dirty="0" smtClean="0">
                <a:solidFill>
                  <a:schemeClr val="tx2"/>
                </a:solidFill>
                <a:latin typeface="Arial" charset="0"/>
                <a:ea typeface="ＭＳ Ｐゴシック" charset="0"/>
                <a:cs typeface="ＭＳ Ｐゴシック" charset="0"/>
              </a:rPr>
              <a:t>/</a:t>
            </a:r>
            <a:r>
              <a:rPr lang="en-GB" sz="3200" b="1" dirty="0" err="1" smtClean="0">
                <a:solidFill>
                  <a:schemeClr val="tx2"/>
                </a:solidFill>
                <a:latin typeface="Arial" charset="0"/>
                <a:ea typeface="ＭＳ Ｐゴシック" charset="0"/>
                <a:cs typeface="ＭＳ Ｐゴシック" charset="0"/>
              </a:rPr>
              <a:t>während</a:t>
            </a:r>
            <a:r>
              <a:rPr lang="en-GB" sz="3200" b="1" dirty="0" smtClean="0">
                <a:solidFill>
                  <a:schemeClr val="tx2"/>
                </a:solidFill>
                <a:latin typeface="Arial" charset="0"/>
                <a:ea typeface="ＭＳ Ｐゴシック" charset="0"/>
                <a:cs typeface="ＭＳ Ｐゴシック" charset="0"/>
              </a:rPr>
              <a:t>/</a:t>
            </a:r>
            <a:r>
              <a:rPr lang="en-GB" sz="3200" b="1" dirty="0" err="1" smtClean="0">
                <a:solidFill>
                  <a:schemeClr val="tx2"/>
                </a:solidFill>
                <a:latin typeface="Arial" charset="0"/>
                <a:ea typeface="ＭＳ Ｐゴシック" charset="0"/>
                <a:cs typeface="ＭＳ Ｐゴシック" charset="0"/>
              </a:rPr>
              <a:t>nach</a:t>
            </a:r>
            <a:r>
              <a:rPr lang="en-GB" sz="3200" b="1" dirty="0" smtClean="0">
                <a:solidFill>
                  <a:schemeClr val="tx2"/>
                </a:solidFill>
                <a:latin typeface="Arial" charset="0"/>
                <a:ea typeface="ＭＳ Ｐゴシック" charset="0"/>
                <a:cs typeface="ＭＳ Ｐゴシック" charset="0"/>
              </a:rPr>
              <a:t/>
            </a:r>
            <a:br>
              <a:rPr lang="en-GB" sz="3200" b="1" dirty="0" smtClean="0">
                <a:solidFill>
                  <a:schemeClr val="tx2"/>
                </a:solidFill>
                <a:latin typeface="Arial" charset="0"/>
                <a:ea typeface="ＭＳ Ｐゴシック" charset="0"/>
                <a:cs typeface="ＭＳ Ｐゴシック" charset="0"/>
              </a:rPr>
            </a:br>
            <a:r>
              <a:rPr lang="en-GB" sz="3200" b="1" dirty="0" err="1" smtClean="0">
                <a:solidFill>
                  <a:schemeClr val="tx2"/>
                </a:solidFill>
                <a:latin typeface="Arial" charset="0"/>
                <a:ea typeface="ＭＳ Ｐゴシック" charset="0"/>
                <a:cs typeface="ＭＳ Ｐゴシック" charset="0"/>
              </a:rPr>
              <a:t>der</a:t>
            </a:r>
            <a:r>
              <a:rPr lang="en-GB" sz="3200" b="1" dirty="0" smtClean="0">
                <a:solidFill>
                  <a:schemeClr val="tx2"/>
                </a:solidFill>
                <a:latin typeface="Arial" charset="0"/>
                <a:ea typeface="ＭＳ Ｐゴシック" charset="0"/>
                <a:cs typeface="ＭＳ Ｐゴシック" charset="0"/>
              </a:rPr>
              <a:t> </a:t>
            </a:r>
            <a:r>
              <a:rPr lang="en-GB" sz="3200" b="1" dirty="0" err="1" smtClean="0">
                <a:solidFill>
                  <a:schemeClr val="tx2"/>
                </a:solidFill>
                <a:latin typeface="Arial" charset="0"/>
                <a:ea typeface="ＭＳ Ｐゴシック" charset="0"/>
                <a:cs typeface="ＭＳ Ｐゴシック" charset="0"/>
              </a:rPr>
              <a:t>Lektüre</a:t>
            </a:r>
            <a:r>
              <a:rPr lang="en-GB" sz="3200" b="1" dirty="0" smtClean="0">
                <a:solidFill>
                  <a:schemeClr val="tx2"/>
                </a:solidFill>
                <a:latin typeface="Arial" charset="0"/>
                <a:ea typeface="ＭＳ Ｐゴシック" charset="0"/>
                <a:cs typeface="ＭＳ Ｐゴシック" charset="0"/>
              </a:rPr>
              <a:t>/</a:t>
            </a:r>
            <a:r>
              <a:rPr lang="en-GB" sz="3200" b="1" dirty="0" err="1" smtClean="0">
                <a:solidFill>
                  <a:schemeClr val="tx2"/>
                </a:solidFill>
                <a:latin typeface="Arial" charset="0"/>
                <a:ea typeface="ＭＳ Ｐゴシック" charset="0"/>
                <a:cs typeface="ＭＳ Ｐゴシック" charset="0"/>
              </a:rPr>
              <a:t>dem</a:t>
            </a:r>
            <a:r>
              <a:rPr lang="en-GB" sz="3200" b="1" dirty="0" smtClean="0">
                <a:solidFill>
                  <a:schemeClr val="tx2"/>
                </a:solidFill>
                <a:latin typeface="Arial" charset="0"/>
                <a:ea typeface="ＭＳ Ｐゴシック" charset="0"/>
                <a:cs typeface="ＭＳ Ｐゴシック" charset="0"/>
              </a:rPr>
              <a:t> </a:t>
            </a:r>
            <a:r>
              <a:rPr lang="en-GB" sz="3200" b="1" dirty="0" err="1" smtClean="0">
                <a:solidFill>
                  <a:schemeClr val="tx2"/>
                </a:solidFill>
                <a:latin typeface="Arial" charset="0"/>
                <a:ea typeface="ＭＳ Ｐゴシック" charset="0"/>
                <a:cs typeface="ＭＳ Ｐゴシック" charset="0"/>
              </a:rPr>
              <a:t>Sehen</a:t>
            </a:r>
            <a:r>
              <a:rPr lang="en-GB" sz="3200" b="1" dirty="0" smtClean="0">
                <a:solidFill>
                  <a:schemeClr val="tx2"/>
                </a:solidFill>
                <a:latin typeface="Arial" charset="0"/>
                <a:ea typeface="ＭＳ Ｐゴシック" charset="0"/>
                <a:cs typeface="ＭＳ Ｐゴシック" charset="0"/>
              </a:rPr>
              <a:t>/</a:t>
            </a:r>
            <a:r>
              <a:rPr lang="en-GB" sz="3200" b="1" dirty="0" err="1" smtClean="0">
                <a:solidFill>
                  <a:schemeClr val="tx2"/>
                </a:solidFill>
                <a:latin typeface="Arial" charset="0"/>
                <a:ea typeface="ＭＳ Ｐゴシック" charset="0"/>
                <a:cs typeface="ＭＳ Ｐゴシック" charset="0"/>
              </a:rPr>
              <a:t>Hören</a:t>
            </a:r>
            <a:r>
              <a:rPr lang="en-GB" sz="3200" b="1" dirty="0" smtClean="0">
                <a:solidFill>
                  <a:schemeClr val="tx2"/>
                </a:solidFill>
                <a:latin typeface="Arial" charset="0"/>
                <a:ea typeface="ＭＳ Ｐゴシック" charset="0"/>
                <a:cs typeface="ＭＳ Ｐゴシック" charset="0"/>
              </a:rPr>
              <a:t>/</a:t>
            </a:r>
            <a:r>
              <a:rPr lang="en-GB" sz="3200" b="1" dirty="0" err="1" smtClean="0">
                <a:solidFill>
                  <a:schemeClr val="tx2"/>
                </a:solidFill>
                <a:latin typeface="Arial" charset="0"/>
                <a:ea typeface="ＭＳ Ｐゴシック" charset="0"/>
                <a:cs typeface="ＭＳ Ｐゴシック" charset="0"/>
              </a:rPr>
              <a:t>Lesen</a:t>
            </a:r>
            <a:endParaRPr lang="en-GB" sz="3200" b="1" dirty="0" smtClean="0">
              <a:solidFill>
                <a:schemeClr val="tx2"/>
              </a:solidFill>
              <a:latin typeface="Arial" charset="0"/>
              <a:ea typeface="ＭＳ Ｐゴシック" charset="0"/>
              <a:cs typeface="ＭＳ Ｐゴシック" charset="0"/>
            </a:endParaRPr>
          </a:p>
          <a:p>
            <a:pPr algn="ctr">
              <a:buNone/>
            </a:pPr>
            <a:r>
              <a:rPr lang="en-GB" sz="3200" b="1" dirty="0" smtClean="0">
                <a:solidFill>
                  <a:srgbClr val="FFC000"/>
                </a:solidFill>
                <a:latin typeface="Arial" charset="0"/>
                <a:ea typeface="ＭＳ Ｐゴシック" charset="0"/>
              </a:rPr>
              <a:t>(</a:t>
            </a:r>
            <a:r>
              <a:rPr lang="en-GB" sz="3200" b="1" dirty="0" err="1" smtClean="0">
                <a:solidFill>
                  <a:srgbClr val="FFC000"/>
                </a:solidFill>
                <a:latin typeface="Arial" charset="0"/>
                <a:ea typeface="ＭＳ Ｐゴシック" charset="0"/>
              </a:rPr>
              <a:t>Ideen</a:t>
            </a:r>
            <a:r>
              <a:rPr lang="en-GB" sz="3200" b="1" dirty="0" smtClean="0">
                <a:solidFill>
                  <a:srgbClr val="FFC000"/>
                </a:solidFill>
                <a:latin typeface="Arial" charset="0"/>
                <a:ea typeface="ＭＳ Ｐゴシック" charset="0"/>
              </a:rPr>
              <a:t>?)</a:t>
            </a:r>
            <a:endParaRPr lang="de-DE" sz="3200" b="1" dirty="0" smtClean="0">
              <a:solidFill>
                <a:srgbClr val="FFC000"/>
              </a:solidFill>
            </a:endParaRPr>
          </a:p>
          <a:p>
            <a:pPr>
              <a:buNone/>
            </a:pPr>
            <a:endParaRPr lang="de-DE" dirty="0" smtClean="0"/>
          </a:p>
        </p:txBody>
      </p:sp>
      <p:pic>
        <p:nvPicPr>
          <p:cNvPr id="28674" name="Picture 2" descr="Stiftskinder im Unterricht um 1925"/>
          <p:cNvPicPr>
            <a:picLocks noChangeAspect="1" noChangeArrowheads="1"/>
          </p:cNvPicPr>
          <p:nvPr/>
        </p:nvPicPr>
        <p:blipFill>
          <a:blip r:embed="rId2" cstate="print"/>
          <a:srcRect/>
          <a:stretch>
            <a:fillRect/>
          </a:stretch>
        </p:blipFill>
        <p:spPr bwMode="auto">
          <a:xfrm>
            <a:off x="3527376" y="2917586"/>
            <a:ext cx="5616624" cy="3940414"/>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Peter Bichsel: Ein Tisch ist ein Tisch</a:t>
            </a:r>
            <a:endParaRPr lang="de-DE" dirty="0"/>
          </a:p>
        </p:txBody>
      </p:sp>
      <p:sp>
        <p:nvSpPr>
          <p:cNvPr id="3" name="Inhaltsplatzhalter 2"/>
          <p:cNvSpPr>
            <a:spLocks noGrp="1"/>
          </p:cNvSpPr>
          <p:nvPr>
            <p:ph idx="1"/>
          </p:nvPr>
        </p:nvSpPr>
        <p:spPr/>
        <p:txBody>
          <a:bodyPr>
            <a:normAutofit fontScale="70000" lnSpcReduction="20000"/>
          </a:bodyPr>
          <a:lstStyle/>
          <a:p>
            <a:r>
              <a:rPr lang="de-DE" b="1" u="sng" dirty="0" smtClean="0"/>
              <a:t>Vor dem Sehen </a:t>
            </a:r>
          </a:p>
          <a:p>
            <a:r>
              <a:rPr lang="de-DE" dirty="0" smtClean="0"/>
              <a:t>1. Informieren Sie sich über den Schriftsteller Peter Bichsel und erstellen Sie ein Kurzreferat.</a:t>
            </a:r>
          </a:p>
          <a:p>
            <a:endParaRPr lang="de-DE" dirty="0" smtClean="0"/>
          </a:p>
          <a:p>
            <a:r>
              <a:rPr lang="de-DE" dirty="0" smtClean="0"/>
              <a:t>2. Diskutieren Sie den Titel der Geschichte von PETER BICHSEL „Ein Tisch ist ein Tisch“ und vermuten Sie, wovon darin die Rede sein könnte?</a:t>
            </a:r>
          </a:p>
          <a:p>
            <a:endParaRPr lang="de-DE" dirty="0" smtClean="0"/>
          </a:p>
          <a:p>
            <a:r>
              <a:rPr lang="de-DE" dirty="0" smtClean="0"/>
              <a:t>Gebrauchen Sie dabei die folgenden Sprachmittel:</a:t>
            </a:r>
          </a:p>
          <a:p>
            <a:r>
              <a:rPr lang="de-DE" dirty="0" smtClean="0"/>
              <a:t>Ich nehme an, dass…</a:t>
            </a:r>
          </a:p>
          <a:p>
            <a:r>
              <a:rPr lang="de-DE" dirty="0" smtClean="0"/>
              <a:t>Ich vermute, dass…</a:t>
            </a:r>
          </a:p>
          <a:p>
            <a:r>
              <a:rPr lang="de-DE" dirty="0" smtClean="0"/>
              <a:t>Ich meine, glaube, dass…</a:t>
            </a:r>
          </a:p>
          <a:p>
            <a:r>
              <a:rPr lang="de-DE" dirty="0" smtClean="0"/>
              <a:t>Mir scheint, dass….</a:t>
            </a:r>
          </a:p>
          <a:p>
            <a:r>
              <a:rPr lang="de-DE" dirty="0" smtClean="0"/>
              <a:t>Womöglich…</a:t>
            </a:r>
          </a:p>
          <a:p>
            <a:r>
              <a:rPr lang="de-DE" dirty="0" smtClean="0"/>
              <a:t>Eventuell</a:t>
            </a:r>
          </a:p>
          <a:p>
            <a:r>
              <a:rPr lang="de-DE" dirty="0" smtClean="0"/>
              <a:t>Ich habe den Eindruck, dass </a:t>
            </a:r>
          </a:p>
          <a:p>
            <a:endParaRPr lang="de-DE" dirty="0"/>
          </a:p>
        </p:txBody>
      </p:sp>
      <p:pic>
        <p:nvPicPr>
          <p:cNvPr id="13314" name="Picture 2" descr="http://ayseyavas.ch/files/gimgs/131_wbichsel1.jpg"/>
          <p:cNvPicPr>
            <a:picLocks noChangeAspect="1" noChangeArrowheads="1"/>
          </p:cNvPicPr>
          <p:nvPr/>
        </p:nvPicPr>
        <p:blipFill>
          <a:blip r:embed="rId2" cstate="print"/>
          <a:srcRect/>
          <a:stretch>
            <a:fillRect/>
          </a:stretch>
        </p:blipFill>
        <p:spPr bwMode="auto">
          <a:xfrm>
            <a:off x="5049763" y="4447274"/>
            <a:ext cx="3626693" cy="241072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36712"/>
            <a:ext cx="8229600" cy="5487888"/>
          </a:xfrm>
        </p:spPr>
        <p:txBody>
          <a:bodyPr/>
          <a:lstStyle/>
          <a:p>
            <a:r>
              <a:rPr lang="de-DE" b="1" dirty="0" smtClean="0"/>
              <a:t>Während des Sehens (</a:t>
            </a:r>
            <a:r>
              <a:rPr lang="de-DE" b="1" u="sng" dirty="0" smtClean="0">
                <a:hlinkClick r:id="rId2"/>
              </a:rPr>
              <a:t>https://vimeo.com/8749843</a:t>
            </a:r>
            <a:r>
              <a:rPr lang="de-DE" b="1" dirty="0" smtClean="0"/>
              <a:t>) </a:t>
            </a:r>
            <a:endParaRPr lang="de-DE" dirty="0" smtClean="0"/>
          </a:p>
          <a:p>
            <a:r>
              <a:rPr lang="de-DE" dirty="0" smtClean="0"/>
              <a:t>1. Sehen Sie sich den Filmanfang (0:60)an und schildern Sie Ihre Gefühle</a:t>
            </a:r>
          </a:p>
          <a:p>
            <a:r>
              <a:rPr lang="de-DE" dirty="0" smtClean="0"/>
              <a:t>Wie werden Sie von der Musik und den Bildern angestimmt?</a:t>
            </a:r>
          </a:p>
          <a:p>
            <a:pPr>
              <a:buNone/>
            </a:pPr>
            <a:r>
              <a:rPr lang="de-DE" dirty="0" smtClean="0"/>
              <a:t>(Gruppe 1: Musik; Gruppe 2: Bilder)</a:t>
            </a:r>
          </a:p>
          <a:p>
            <a:pPr>
              <a:buNone/>
            </a:pPr>
            <a:endParaRPr lang="de-DE" dirty="0" smtClean="0"/>
          </a:p>
          <a:p>
            <a:pPr>
              <a:buNone/>
            </a:pPr>
            <a:endParaRPr lang="de-DE" dirty="0"/>
          </a:p>
        </p:txBody>
      </p:sp>
      <p:pic>
        <p:nvPicPr>
          <p:cNvPr id="12292" name="Picture 4" descr="https://static.flickr.com/4043/4274747629_2d9a47e844.jpg"/>
          <p:cNvPicPr>
            <a:picLocks noChangeAspect="1" noChangeArrowheads="1"/>
          </p:cNvPicPr>
          <p:nvPr/>
        </p:nvPicPr>
        <p:blipFill>
          <a:blip r:embed="rId3" cstate="print"/>
          <a:srcRect/>
          <a:stretch>
            <a:fillRect/>
          </a:stretch>
        </p:blipFill>
        <p:spPr bwMode="auto">
          <a:xfrm>
            <a:off x="4381500" y="4181475"/>
            <a:ext cx="4762500" cy="267652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24744"/>
            <a:ext cx="8229600" cy="5199856"/>
          </a:xfrm>
        </p:spPr>
        <p:txBody>
          <a:bodyPr>
            <a:normAutofit fontScale="70000" lnSpcReduction="20000"/>
          </a:bodyPr>
          <a:lstStyle/>
          <a:p>
            <a:pPr>
              <a:buNone/>
            </a:pPr>
            <a:r>
              <a:rPr lang="de-DE" b="1" dirty="0" smtClean="0"/>
              <a:t>Nach dem Sehen/Lesen/Hören</a:t>
            </a:r>
          </a:p>
          <a:p>
            <a:r>
              <a:rPr lang="de-DE" dirty="0" smtClean="0"/>
              <a:t>1. Stellen Sie sich vor, Sie haben die Möglichkeit, diesem Mann zu helfen. Welche  Ratschläge würden Sie ihm geben. </a:t>
            </a:r>
          </a:p>
          <a:p>
            <a:pPr>
              <a:buNone/>
            </a:pPr>
            <a:r>
              <a:rPr lang="de-DE" b="1" i="1" dirty="0" smtClean="0"/>
              <a:t> </a:t>
            </a:r>
            <a:endParaRPr lang="de-DE" dirty="0" smtClean="0"/>
          </a:p>
          <a:p>
            <a:r>
              <a:rPr lang="de-DE" dirty="0" smtClean="0"/>
              <a:t>2. Stellen Sie sich vor, sie seien die „erste Liebe“ dieses Mannes gewesen und hätten sich aus den Augen verloren. Jetzt – nach all den Jahren- sind Sie vom Zustand Ihres alten Freundes entsetzt. </a:t>
            </a:r>
          </a:p>
          <a:p>
            <a:pPr>
              <a:buNone/>
            </a:pPr>
            <a:r>
              <a:rPr lang="de-DE" dirty="0" smtClean="0"/>
              <a:t>    Schreiben Sie einen Dialog zwischen beiden. Wovon könnten sie sprechen? </a:t>
            </a:r>
          </a:p>
          <a:p>
            <a:pPr>
              <a:buNone/>
            </a:pPr>
            <a:endParaRPr lang="de-DE" dirty="0" smtClean="0"/>
          </a:p>
          <a:p>
            <a:pPr>
              <a:buNone/>
            </a:pPr>
            <a:endParaRPr lang="de-DE" dirty="0" smtClean="0"/>
          </a:p>
          <a:p>
            <a:r>
              <a:rPr lang="de-DE" dirty="0" smtClean="0"/>
              <a:t>3. Glauben Sie, es gibt in Ihrer Stadt ähnliche Schicksale? Warum (nicht)?</a:t>
            </a:r>
            <a:br>
              <a:rPr lang="de-DE" dirty="0" smtClean="0"/>
            </a:br>
            <a:endParaRPr lang="de-DE" dirty="0" smtClean="0"/>
          </a:p>
          <a:p>
            <a:r>
              <a:rPr lang="de-DE" dirty="0" smtClean="0"/>
              <a:t>4. Warum lässt eine Gesellschaft zu, was wären Möglichkeiten/Modelle, alten Menschen eine Perspektive zu geben?</a:t>
            </a:r>
          </a:p>
          <a:p>
            <a:pPr>
              <a:buNone/>
            </a:pPr>
            <a:endParaRPr lang="de-DE" dirty="0" smtClean="0"/>
          </a:p>
          <a:p>
            <a:r>
              <a:rPr lang="de-DE" b="1" i="1" dirty="0" smtClean="0"/>
              <a:t>Perspektiven für  ältere Menschen: </a:t>
            </a:r>
            <a:endParaRPr lang="de-DE" dirty="0" smtClean="0"/>
          </a:p>
          <a:p>
            <a:pPr>
              <a:buNone/>
            </a:pPr>
            <a:r>
              <a:rPr lang="de-DE" b="1" i="1" u="sng" dirty="0" smtClean="0">
                <a:hlinkClick r:id="rId2"/>
              </a:rPr>
              <a:t>     http://www.kleinezeitung.at/kaernten/sanktveit/3222545/grandiose-granny.story</a:t>
            </a:r>
            <a:endParaRPr lang="de-DE" dirty="0" smtClean="0"/>
          </a:p>
          <a:p>
            <a:pPr>
              <a:buNone/>
            </a:pPr>
            <a:endParaRPr lang="de-DE"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pPr>
              <a:buNone/>
            </a:pPr>
            <a:r>
              <a:rPr lang="de-DE" b="1" dirty="0" smtClean="0"/>
              <a:t>3-Minute Paper bzw. stille Abschlussreflexion </a:t>
            </a:r>
          </a:p>
          <a:p>
            <a:pPr>
              <a:buNone/>
            </a:pPr>
            <a:endParaRPr lang="de-DE" b="1" dirty="0" smtClean="0"/>
          </a:p>
          <a:p>
            <a:pPr marL="514350" indent="-514350">
              <a:buAutoNum type="arabicPeriod"/>
            </a:pPr>
            <a:r>
              <a:rPr lang="de-DE" dirty="0" smtClean="0"/>
              <a:t>Themen/Inhalte des Workshops (in Stichpunkten)</a:t>
            </a:r>
          </a:p>
          <a:p>
            <a:pPr marL="514350" indent="-514350">
              <a:buAutoNum type="arabicPeriod"/>
            </a:pPr>
            <a:r>
              <a:rPr lang="de-DE" dirty="0" smtClean="0"/>
              <a:t>Das war mir bereits bekannt (in ausformulierten Sätzen)</a:t>
            </a:r>
          </a:p>
          <a:p>
            <a:pPr marL="514350" indent="-514350">
              <a:buAutoNum type="arabicPeriod"/>
            </a:pPr>
            <a:r>
              <a:rPr lang="de-DE" dirty="0" smtClean="0"/>
              <a:t>Das habe ich neu erfahren (in ausformulierten Sätzen)</a:t>
            </a:r>
          </a:p>
          <a:p>
            <a:pPr>
              <a:buNone/>
            </a:pPr>
            <a:endParaRPr lang="de-DE" dirty="0"/>
          </a:p>
        </p:txBody>
      </p:sp>
      <p:pic>
        <p:nvPicPr>
          <p:cNvPr id="4" name="Picture 2" descr="http://images.fotocommunity.de/bilder/bach-fluss-see/see-teich-tuempel/stille-momente-15-3f63f50a-b695-4c4b-b94c-6d5e3283d7a9.jpg"/>
          <p:cNvPicPr>
            <a:picLocks noChangeAspect="1" noChangeArrowheads="1"/>
          </p:cNvPicPr>
          <p:nvPr/>
        </p:nvPicPr>
        <p:blipFill>
          <a:blip r:embed="rId2"/>
          <a:srcRect/>
          <a:stretch>
            <a:fillRect/>
          </a:stretch>
        </p:blipFill>
        <p:spPr bwMode="auto">
          <a:xfrm>
            <a:off x="4071902" y="3792136"/>
            <a:ext cx="5072098" cy="306586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a:t>
            </a:r>
            <a:endParaRPr lang="de-DE" dirty="0"/>
          </a:p>
        </p:txBody>
      </p:sp>
      <p:sp>
        <p:nvSpPr>
          <p:cNvPr id="3" name="Inhaltsplatzhalter 2"/>
          <p:cNvSpPr>
            <a:spLocks noGrp="1"/>
          </p:cNvSpPr>
          <p:nvPr>
            <p:ph idx="1"/>
          </p:nvPr>
        </p:nvSpPr>
        <p:spPr/>
        <p:txBody>
          <a:bodyPr/>
          <a:lstStyle/>
          <a:p>
            <a:r>
              <a:rPr lang="de-DE" dirty="0" smtClean="0"/>
              <a:t>Folien wiederholen/lernen</a:t>
            </a:r>
          </a:p>
          <a:p>
            <a:r>
              <a:rPr lang="de-DE" dirty="0" err="1" smtClean="0"/>
              <a:t>Didaktisierungen</a:t>
            </a:r>
            <a:r>
              <a:rPr lang="de-DE" dirty="0" smtClean="0"/>
              <a:t> fertigstellen</a:t>
            </a:r>
          </a:p>
          <a:p>
            <a:r>
              <a:rPr lang="de-DE" dirty="0" smtClean="0"/>
              <a:t>Sich über </a:t>
            </a:r>
            <a:r>
              <a:rPr lang="de-DE" smtClean="0"/>
              <a:t>vortragende Konferenz </a:t>
            </a:r>
            <a:r>
              <a:rPr lang="de-DE" dirty="0" smtClean="0"/>
              <a:t>informieren </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Pädagogische Zielsetzungen</a:t>
            </a:r>
            <a:endParaRPr lang="de-DE" dirty="0"/>
          </a:p>
        </p:txBody>
      </p:sp>
      <p:sp>
        <p:nvSpPr>
          <p:cNvPr id="3" name="Inhaltsplatzhalter 2"/>
          <p:cNvSpPr>
            <a:spLocks noGrp="1"/>
          </p:cNvSpPr>
          <p:nvPr>
            <p:ph idx="1"/>
          </p:nvPr>
        </p:nvSpPr>
        <p:spPr/>
        <p:txBody>
          <a:bodyPr/>
          <a:lstStyle/>
          <a:p>
            <a:r>
              <a:rPr lang="de-DE" dirty="0" smtClean="0"/>
              <a:t>Selbsttätigkeit </a:t>
            </a:r>
          </a:p>
          <a:p>
            <a:r>
              <a:rPr lang="de-DE" dirty="0" smtClean="0"/>
              <a:t>Selbstbestimmung</a:t>
            </a:r>
          </a:p>
          <a:p>
            <a:r>
              <a:rPr lang="de-DE" dirty="0" smtClean="0"/>
              <a:t>Interaktion</a:t>
            </a:r>
          </a:p>
          <a:p>
            <a:r>
              <a:rPr lang="de-DE" dirty="0" smtClean="0"/>
              <a:t>Binnendifferenzierung</a:t>
            </a:r>
          </a:p>
          <a:p>
            <a:r>
              <a:rPr lang="de-DE" dirty="0" smtClean="0"/>
              <a:t>Dokumentation</a:t>
            </a:r>
          </a:p>
          <a:p>
            <a:pPr>
              <a:buNone/>
            </a:pPr>
            <a:r>
              <a:rPr lang="de-DE" dirty="0" smtClean="0"/>
              <a:t>    Lernfortschritt</a:t>
            </a:r>
          </a:p>
        </p:txBody>
      </p:sp>
      <p:pic>
        <p:nvPicPr>
          <p:cNvPr id="7170" name="Picture 2" descr="Image result for Ziele"/>
          <p:cNvPicPr>
            <a:picLocks noChangeAspect="1" noChangeArrowheads="1"/>
          </p:cNvPicPr>
          <p:nvPr/>
        </p:nvPicPr>
        <p:blipFill>
          <a:blip r:embed="rId2"/>
          <a:srcRect/>
          <a:stretch>
            <a:fillRect/>
          </a:stretch>
        </p:blipFill>
        <p:spPr bwMode="auto">
          <a:xfrm>
            <a:off x="4715695" y="3986216"/>
            <a:ext cx="4428305" cy="287178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LERNZIELE -LERNZIELBEREICHE</a:t>
            </a:r>
            <a:endParaRPr lang="de-DE" dirty="0"/>
          </a:p>
        </p:txBody>
      </p:sp>
      <p:sp>
        <p:nvSpPr>
          <p:cNvPr id="3" name="Inhaltsplatzhalter 2"/>
          <p:cNvSpPr>
            <a:spLocks noGrp="1"/>
          </p:cNvSpPr>
          <p:nvPr>
            <p:ph idx="1"/>
          </p:nvPr>
        </p:nvSpPr>
        <p:spPr/>
        <p:txBody>
          <a:bodyPr/>
          <a:lstStyle/>
          <a:p>
            <a:r>
              <a:rPr lang="de-DE" dirty="0" smtClean="0"/>
              <a:t>Die </a:t>
            </a:r>
            <a:r>
              <a:rPr lang="de-DE" dirty="0" smtClean="0"/>
              <a:t>TN können in einem Restaurant </a:t>
            </a:r>
            <a:r>
              <a:rPr lang="de-DE" dirty="0" err="1" smtClean="0"/>
              <a:t>etw</a:t>
            </a:r>
            <a:r>
              <a:rPr lang="de-DE" dirty="0" smtClean="0"/>
              <a:t>. </a:t>
            </a:r>
            <a:r>
              <a:rPr lang="de-DE" dirty="0" smtClean="0"/>
              <a:t>bestellen </a:t>
            </a:r>
            <a:r>
              <a:rPr lang="de-DE" dirty="0" smtClean="0">
                <a:solidFill>
                  <a:schemeClr val="accent2"/>
                </a:solidFill>
              </a:rPr>
              <a:t>(Fertigkeiten)</a:t>
            </a:r>
          </a:p>
          <a:p>
            <a:r>
              <a:rPr lang="de-DE" dirty="0" smtClean="0"/>
              <a:t>Die </a:t>
            </a:r>
            <a:r>
              <a:rPr lang="de-DE" dirty="0" smtClean="0"/>
              <a:t>TN wissen, wann bei den Wechsel-Präpositionen ‚in’ und ‚auf’ der Dativ bzw. der Akkusativ verwendet werden </a:t>
            </a:r>
            <a:r>
              <a:rPr lang="de-DE" dirty="0" smtClean="0">
                <a:solidFill>
                  <a:schemeClr val="accent2"/>
                </a:solidFill>
              </a:rPr>
              <a:t>(Kenntnisse)</a:t>
            </a:r>
          </a:p>
          <a:p>
            <a:r>
              <a:rPr lang="de-DE" dirty="0" smtClean="0"/>
              <a:t>Kenntnisse Die </a:t>
            </a:r>
            <a:r>
              <a:rPr lang="de-DE" dirty="0" smtClean="0"/>
              <a:t>TN zeigen Bereitschaft, die eigene Vorstellungs- und Erfahrungswelt (durch Beschäftigung mit anderen Kulturen zu modifizieren</a:t>
            </a:r>
            <a:r>
              <a:rPr lang="de-DE" dirty="0" smtClean="0"/>
              <a:t>. </a:t>
            </a:r>
            <a:r>
              <a:rPr lang="de-DE" dirty="0" smtClean="0">
                <a:solidFill>
                  <a:schemeClr val="accent2"/>
                </a:solidFill>
              </a:rPr>
              <a:t>(Haltungen)</a:t>
            </a:r>
            <a:endParaRPr lang="de-DE"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Lernziele beziehen sich auf</a:t>
            </a:r>
            <a:endParaRPr lang="de-DE" dirty="0"/>
          </a:p>
        </p:txBody>
      </p:sp>
      <p:sp>
        <p:nvSpPr>
          <p:cNvPr id="3" name="Inhaltsplatzhalter 2"/>
          <p:cNvSpPr>
            <a:spLocks noGrp="1"/>
          </p:cNvSpPr>
          <p:nvPr>
            <p:ph idx="1"/>
          </p:nvPr>
        </p:nvSpPr>
        <p:spPr/>
        <p:txBody>
          <a:bodyPr/>
          <a:lstStyle/>
          <a:p>
            <a:r>
              <a:rPr lang="de-DE" dirty="0" smtClean="0"/>
              <a:t>Fertigkeiten</a:t>
            </a:r>
            <a:r>
              <a:rPr lang="de-DE" dirty="0" smtClean="0"/>
              <a:t>, d.h. die Lernenden sollen nach der Unterrichtseinheit etwas können, was sie vorher noch nicht konnten</a:t>
            </a:r>
            <a:r>
              <a:rPr lang="de-DE" dirty="0" smtClean="0"/>
              <a:t>.</a:t>
            </a:r>
          </a:p>
          <a:p>
            <a:r>
              <a:rPr lang="de-DE" dirty="0" smtClean="0"/>
              <a:t>Kenntnisse</a:t>
            </a:r>
            <a:r>
              <a:rPr lang="de-DE" dirty="0" smtClean="0"/>
              <a:t>, d.h. die Lernenden sollen nach der Unterrichtseinheit etwas wissen, was sie vorher noch nicht </a:t>
            </a:r>
            <a:r>
              <a:rPr lang="de-DE" dirty="0" smtClean="0"/>
              <a:t>wussten.</a:t>
            </a:r>
          </a:p>
          <a:p>
            <a:r>
              <a:rPr lang="de-DE" dirty="0" smtClean="0"/>
              <a:t>Haltungen</a:t>
            </a:r>
            <a:r>
              <a:rPr lang="de-DE" dirty="0" smtClean="0"/>
              <a:t>, d.h. die Lernenden sollen nach der Unterrichtseinheit etwas </a:t>
            </a:r>
            <a:r>
              <a:rPr lang="de-DE" dirty="0" smtClean="0"/>
              <a:t>fühlen oder </a:t>
            </a:r>
            <a:r>
              <a:rPr lang="de-DE" dirty="0" smtClean="0"/>
              <a:t>wollen, was sie vorher noch nicht fühlten oder wollten.</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Grob- Feinziele </a:t>
            </a:r>
            <a:endParaRPr lang="de-DE" dirty="0"/>
          </a:p>
        </p:txBody>
      </p:sp>
      <p:sp>
        <p:nvSpPr>
          <p:cNvPr id="3" name="Inhaltsplatzhalter 2"/>
          <p:cNvSpPr>
            <a:spLocks noGrp="1"/>
          </p:cNvSpPr>
          <p:nvPr>
            <p:ph idx="1"/>
          </p:nvPr>
        </p:nvSpPr>
        <p:spPr/>
        <p:txBody>
          <a:bodyPr/>
          <a:lstStyle/>
          <a:p>
            <a:r>
              <a:rPr lang="de-DE" dirty="0" smtClean="0"/>
              <a:t>Feinziele (erlauben eine eindeutige Bestimmung</a:t>
            </a:r>
            <a:r>
              <a:rPr lang="de-DE" dirty="0" smtClean="0"/>
              <a:t>)</a:t>
            </a:r>
          </a:p>
          <a:p>
            <a:r>
              <a:rPr lang="de-DE" dirty="0" smtClean="0"/>
              <a:t>Beispiel </a:t>
            </a:r>
            <a:r>
              <a:rPr lang="de-DE" dirty="0" smtClean="0"/>
              <a:t>1: Die Lernenden können drei verschiedene Grußformen beim Begrüßen und drei Grußformen beim Verabschieden </a:t>
            </a:r>
            <a:r>
              <a:rPr lang="de-DE" dirty="0" smtClean="0"/>
              <a:t>nennen</a:t>
            </a:r>
          </a:p>
          <a:p>
            <a:endParaRPr lang="de-DE" dirty="0" smtClean="0"/>
          </a:p>
          <a:p>
            <a:r>
              <a:rPr lang="de-DE" dirty="0" smtClean="0"/>
              <a:t>Beispiel </a:t>
            </a:r>
            <a:r>
              <a:rPr lang="de-DE" dirty="0" smtClean="0"/>
              <a:t>2: Die Lernenden können diese Grußformen pragmatisch korrekt verwenden</a:t>
            </a:r>
            <a:endParaRPr lang="de-D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1860</Words>
  <Application>Microsoft Office PowerPoint</Application>
  <PresentationFormat>Bildschirmpräsentation (4:3)</PresentationFormat>
  <Paragraphs>372</Paragraphs>
  <Slides>55</Slides>
  <Notes>1</Notes>
  <HiddenSlides>0</HiddenSlides>
  <MMClips>0</MMClips>
  <ScaleCrop>false</ScaleCrop>
  <HeadingPairs>
    <vt:vector size="4" baseType="variant">
      <vt:variant>
        <vt:lpstr>Design</vt:lpstr>
      </vt:variant>
      <vt:variant>
        <vt:i4>1</vt:i4>
      </vt:variant>
      <vt:variant>
        <vt:lpstr>Folientitel</vt:lpstr>
      </vt:variant>
      <vt:variant>
        <vt:i4>55</vt:i4>
      </vt:variant>
    </vt:vector>
  </HeadingPairs>
  <TitlesOfParts>
    <vt:vector size="56" baseType="lpstr">
      <vt:lpstr>Hyperion</vt:lpstr>
      <vt:lpstr>  </vt:lpstr>
      <vt:lpstr>Heutige Einheit </vt:lpstr>
      <vt:lpstr>Wünsche </vt:lpstr>
      <vt:lpstr>Wiederholung </vt:lpstr>
      <vt:lpstr>Exkurs: Stundenplanung</vt:lpstr>
      <vt:lpstr>Pädagogische Zielsetzungen</vt:lpstr>
      <vt:lpstr>LERNZIELE -LERNZIELBEREICHE</vt:lpstr>
      <vt:lpstr>Lernziele beziehen sich auf</vt:lpstr>
      <vt:lpstr>Grob- Feinziele </vt:lpstr>
      <vt:lpstr>Hausaufgabe</vt:lpstr>
      <vt:lpstr>Spannungsverhältnis </vt:lpstr>
      <vt:lpstr>Folie 12</vt:lpstr>
      <vt:lpstr>Wahrnehmen und Lesen </vt:lpstr>
      <vt:lpstr>Folie 14</vt:lpstr>
      <vt:lpstr>Folie 15</vt:lpstr>
      <vt:lpstr>Folie 16</vt:lpstr>
      <vt:lpstr>Folie 17</vt:lpstr>
      <vt:lpstr>Auswahl Texte: Lernenden-Bezug </vt:lpstr>
      <vt:lpstr>Textbezogene Kriterien </vt:lpstr>
      <vt:lpstr>Lernzielbezogene Kriterien </vt:lpstr>
      <vt:lpstr>Authentische Texte </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Aufgaben </vt:lpstr>
      <vt:lpstr>Folie 43</vt:lpstr>
      <vt:lpstr>Folie 44</vt:lpstr>
      <vt:lpstr>Folie 45</vt:lpstr>
      <vt:lpstr>Auswahl Textkriterien </vt:lpstr>
      <vt:lpstr>Folie 47</vt:lpstr>
      <vt:lpstr>Folie 48</vt:lpstr>
      <vt:lpstr>Folie 49</vt:lpstr>
      <vt:lpstr>Folie 50</vt:lpstr>
      <vt:lpstr>Peter Bichsel: Ein Tisch ist ein Tisch</vt:lpstr>
      <vt:lpstr>Folie 52</vt:lpstr>
      <vt:lpstr>Folie 53</vt:lpstr>
      <vt:lpstr>Folie 54</vt:lpstr>
      <vt:lpstr>Hausaufgabe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in den deutschsprachigen Ländern</dc:title>
  <dc:creator>Packard Bell</dc:creator>
  <cp:lastModifiedBy>Packard Bell</cp:lastModifiedBy>
  <cp:revision>20</cp:revision>
  <dcterms:created xsi:type="dcterms:W3CDTF">2017-09-18T16:32:58Z</dcterms:created>
  <dcterms:modified xsi:type="dcterms:W3CDTF">2019-03-28T15:38:09Z</dcterms:modified>
</cp:coreProperties>
</file>