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3"/>
    <p:restoredTop sz="94620"/>
  </p:normalViewPr>
  <p:slideViewPr>
    <p:cSldViewPr snapToGrid="0" snapToObjects="1">
      <p:cViewPr>
        <p:scale>
          <a:sx n="105" d="100"/>
          <a:sy n="105" d="100"/>
        </p:scale>
        <p:origin x="11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6D051-0F19-E743-B84D-AB80A352A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795D26-B7C6-FF4C-A906-9DAABA0E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DE1E44-ED2A-4C49-A694-1FDDC8CE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F2F4AC-DF05-E041-8734-B1B0CBB9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99BB9-B93C-4F43-81B6-1955129C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3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38808-8A5E-0946-9BA8-96545488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A0BE50-6160-E548-9D31-856AB4FAF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9E943C-48DB-9F43-9B00-0746053A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85D813-2DDF-9948-B7F1-48662C69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ECB43-1F1D-2B4E-B1DC-46B1EEB1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FB362-2E35-4141-AE66-C1ECC8F98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4A432C-107F-874D-8ED9-0C02E63F5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48991C-F1AA-C245-B803-06579428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727925-A7C3-4948-9424-BEA7213F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869B5-703D-3D41-8796-6F7D3D3D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1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E7C31-89CE-FF46-B822-BF535F43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C661D-B70B-FD4F-B080-AD41B1CE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80F53-244E-7746-A63C-392742F2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83B54-CE30-CE4E-8505-2692BB01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BB875-06CB-8447-B21C-C949540E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5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472AE-AC49-554C-8659-0306BD4A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403A34-B494-144B-84DE-C7C10A587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4E2035-9F3D-434C-B148-67D18F5C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200F70-0288-8B44-9028-E3D0C3E9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E2F29-E1C3-ED40-86B4-BF242C63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6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F49D-358C-D245-99BD-455F64EC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15DFA-59F0-524A-8A59-C7DCD492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BF0C3A-D4C5-6E43-B6B4-C7333218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8BBA0B-405E-4040-B041-01542132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2CC32D-2D3C-3B45-AB90-3C353665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6274F-77FE-FF46-BC0E-E72F1D18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50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25BEB-825C-A94D-AB5E-4F24554C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DE8F01-D543-F942-832B-3353F5D7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394425-05A7-A543-B987-03272190F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D377C8-FCA3-2D49-9952-DFAD7D5E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C2FDCA-6B04-C64E-814A-666B26BCF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0E1064-CE0D-7842-9478-B5AB6C2B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17D4A9-A209-C142-93F9-64BD5BBF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2841F8-6963-E34F-8B49-76D1BC8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CD236-16D5-3F4D-891D-168372E8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3BB31E-1741-014D-BB13-E06022EC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90CE10-4560-3E49-8C08-BF52493C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7074E3-0490-584B-BA4F-075E7A6A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73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1A0C60-9430-4A4B-89CB-6464A896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60C5D0-8C83-C34A-B5E8-D6DED1F8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2DA179-23BD-7646-B44C-DBF87185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04CF5-0010-4F49-B2A1-60238A85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A7DF01-026D-9746-BCBF-7AA29F6C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4B8D09-5C67-CD4A-AB00-D0C0214D6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56BB82-0543-2449-B1DE-2E073189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D98AA9-50E7-9942-8429-23284AB5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8B41E9-FE14-8944-B776-BC6F3D35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0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F2117-8E9F-024E-AC81-AF2B8C7F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DBB4DF-01DD-6342-9C7C-4966798EE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D0984F-57FA-EE48-952B-783C9538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972341-BB6D-7241-8BDF-F7F15EF5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D6C49E-35A5-E643-B0F5-85D30922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3B4101-852D-9046-94F7-CD5EBE0B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254503-721C-7344-AA51-C496403B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4B5BDB-1F4B-B24B-BF98-168BFAD2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0E260A-FD07-DB4D-94F4-A4B8ADA04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1355-7180-2B4E-8B7B-ABBD5EC0BC0F}" type="datetimeFigureOut">
              <a:rPr lang="cs-CZ" smtClean="0"/>
              <a:t>29.04.19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07C0B-8EA8-5842-AAE1-649490671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9700A-FDAA-6949-99AF-39F272BB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4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NgWazCDee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ook2look.com/vBook.aspx?id=nZxuYci65t&amp;shoplinkNumbers=no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uce3U8YsBd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f.ch/sendungen/schnabelweid/in-an-schwoazzn-kittl-gwicklt-von-michael-stavaric" TargetMode="External"/><Relationship Id="rId2" Type="http://schemas.openxmlformats.org/officeDocument/2006/relationships/hyperlink" Target="http://www.czernin-verlag.com/buch/in-an-schwoazzn-kittl-gwickl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CCA60-D57E-694C-BA15-2F6185FBB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Experimentelle</a:t>
            </a:r>
            <a:r>
              <a:rPr lang="cs-CZ" dirty="0"/>
              <a:t> Literatur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5CF05A-9E8D-DE4E-B76E-09A3FF559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3065"/>
            <a:ext cx="9144000" cy="1655762"/>
          </a:xfrm>
        </p:spPr>
        <p:txBody>
          <a:bodyPr/>
          <a:lstStyle/>
          <a:p>
            <a:r>
              <a:rPr lang="cs-CZ" sz="2000" dirty="0" err="1">
                <a:latin typeface="+mj-lt"/>
              </a:rPr>
              <a:t>Tendenzen</a:t>
            </a:r>
            <a:r>
              <a:rPr lang="cs-CZ" sz="2000" dirty="0">
                <a:latin typeface="+mj-lt"/>
              </a:rPr>
              <a:t> in der </a:t>
            </a:r>
            <a:r>
              <a:rPr lang="cs-CZ" sz="2000" dirty="0" err="1">
                <a:latin typeface="+mj-lt"/>
              </a:rPr>
              <a:t>deutschsprachigen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Gegenwartsliteratur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Martina </a:t>
            </a:r>
            <a:r>
              <a:rPr lang="cs-CZ" sz="2000" dirty="0" err="1">
                <a:latin typeface="+mj-lt"/>
              </a:rPr>
              <a:t>Trombiková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29.4.2019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5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D988A3-468E-9C47-B390-9CAFF7E8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Gedicht</a:t>
            </a:r>
            <a:r>
              <a:rPr lang="cs-CZ" i="1" dirty="0"/>
              <a:t> </a:t>
            </a:r>
            <a:r>
              <a:rPr lang="cs-CZ" i="1" dirty="0" err="1"/>
              <a:t>Nr</a:t>
            </a:r>
            <a:r>
              <a:rPr lang="cs-CZ" i="1" dirty="0"/>
              <a:t>. 49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EAA94-DAC7-7B42-A4D7-B36C5C26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«</a:t>
            </a:r>
            <a:r>
              <a:rPr lang="cs-CZ" dirty="0" err="1">
                <a:latin typeface="+mj-lt"/>
              </a:rPr>
              <a:t>im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menschengewühl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graben</a:t>
            </a:r>
            <a:r>
              <a:rPr lang="cs-CZ" dirty="0">
                <a:latin typeface="+mj-lt"/>
              </a:rPr>
              <a:t> in der </a:t>
            </a:r>
            <a:r>
              <a:rPr lang="cs-CZ" dirty="0" err="1">
                <a:latin typeface="+mj-lt"/>
              </a:rPr>
              <a:t>wiener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innenstadt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sind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fiaker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pferde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durchgegangen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selbst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konnte</a:t>
            </a:r>
            <a:r>
              <a:rPr lang="cs-CZ" dirty="0">
                <a:latin typeface="+mj-lt"/>
              </a:rPr>
              <a:t> grad </a:t>
            </a:r>
            <a:r>
              <a:rPr lang="cs-CZ" dirty="0" err="1">
                <a:latin typeface="+mj-lt"/>
              </a:rPr>
              <a:t>noch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zur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seite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springen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doch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nicht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alle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waren</a:t>
            </a:r>
            <a:r>
              <a:rPr lang="cs-CZ" dirty="0">
                <a:latin typeface="+mj-lt"/>
              </a:rPr>
              <a:t> so </a:t>
            </a:r>
            <a:r>
              <a:rPr lang="cs-CZ" dirty="0" err="1">
                <a:latin typeface="+mj-lt"/>
              </a:rPr>
              <a:t>schnell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ich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kleinen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mädchen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eines</a:t>
            </a:r>
            <a:r>
              <a:rPr lang="cs-CZ" dirty="0">
                <a:latin typeface="+mj-lt"/>
              </a:rPr>
              <a:t> von den </a:t>
            </a:r>
            <a:r>
              <a:rPr lang="cs-CZ" dirty="0" err="1">
                <a:latin typeface="+mj-lt"/>
              </a:rPr>
              <a:t>pferden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den </a:t>
            </a:r>
            <a:r>
              <a:rPr lang="cs-CZ" dirty="0" err="1">
                <a:latin typeface="+mj-lt"/>
              </a:rPr>
              <a:t>kopf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aufgeschlagen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ein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italiener</a:t>
            </a:r>
            <a:r>
              <a:rPr lang="cs-CZ" dirty="0">
                <a:latin typeface="+mj-lt"/>
              </a:rPr>
              <a:t> kam </a:t>
            </a:r>
            <a:r>
              <a:rPr lang="cs-CZ" dirty="0" err="1">
                <a:latin typeface="+mj-lt"/>
              </a:rPr>
              <a:t>unter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räder</a:t>
            </a:r>
            <a:r>
              <a:rPr lang="cs-CZ" dirty="0">
                <a:latin typeface="+mj-lt"/>
              </a:rPr>
              <a:t> der </a:t>
            </a:r>
            <a:r>
              <a:rPr lang="cs-CZ" dirty="0" err="1">
                <a:latin typeface="+mj-lt"/>
              </a:rPr>
              <a:t>kutsche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menschen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haben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gebrüllt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geweint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nur</a:t>
            </a:r>
            <a:r>
              <a:rPr lang="cs-CZ" dirty="0">
                <a:latin typeface="+mj-lt"/>
              </a:rPr>
              <a:t> der </a:t>
            </a:r>
            <a:r>
              <a:rPr lang="cs-CZ" dirty="0" err="1">
                <a:latin typeface="+mj-lt"/>
              </a:rPr>
              <a:t>kutscher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geflucht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gemeint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dass</a:t>
            </a:r>
            <a:r>
              <a:rPr lang="cs-CZ" dirty="0">
                <a:latin typeface="+mj-lt"/>
              </a:rPr>
              <a:t> es </a:t>
            </a:r>
            <a:r>
              <a:rPr lang="cs-CZ" dirty="0" err="1">
                <a:latin typeface="+mj-lt"/>
              </a:rPr>
              <a:t>ihm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reicht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dass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pferde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zum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abdecker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kommen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punktum</a:t>
            </a:r>
            <a:r>
              <a:rPr lang="cs-CZ" dirty="0">
                <a:latin typeface="+mj-lt"/>
              </a:rPr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33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1F20E584-762E-434D-BE86-E51BF7CC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210" r="-1" b="5825"/>
          <a:stretch/>
        </p:blipFill>
        <p:spPr>
          <a:xfrm rot="54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6AFA5D-C78D-402D-82BA-A01F5EF4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84" y="1875779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“das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schön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ganz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glatteis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mit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der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schmidtschen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sprache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”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“die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schmidtsche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naehe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fuer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mich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diesem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fall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konzept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. […]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mir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gehts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eigentlich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nur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um die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schmidtsche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expressivität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”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Michael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Stavarič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r" sz="2000" i="1" dirty="0">
                <a:solidFill>
                  <a:srgbClr val="000000"/>
                </a:solidFill>
                <a:latin typeface="+mj-lt"/>
              </a:rPr>
              <a:t>Déjà-vu mit Pocahontas. Raritan River</a:t>
            </a:r>
            <a:r>
              <a:rPr lang="fr" sz="2000" dirty="0">
                <a:solidFill>
                  <a:srgbClr val="000000"/>
                </a:solidFill>
                <a:latin typeface="+mj-lt"/>
              </a:rPr>
              <a:t> (2010)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89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294A9-C509-1642-A648-5CB70F3E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8645"/>
            <a:ext cx="10515600" cy="5759355"/>
          </a:xfrm>
        </p:spPr>
        <p:txBody>
          <a:bodyPr>
            <a:normAutofit/>
          </a:bodyPr>
          <a:lstStyle/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algn="r"/>
            <a:endParaRPr lang="cs-CZ" dirty="0">
              <a:latin typeface="+mj-lt"/>
            </a:endParaRPr>
          </a:p>
          <a:p>
            <a:pPr marL="0" indent="0" algn="r">
              <a:buNone/>
            </a:pPr>
            <a:endParaRPr lang="cs-CZ" dirty="0">
              <a:latin typeface="+mj-lt"/>
            </a:endParaRPr>
          </a:p>
          <a:p>
            <a:pPr algn="r"/>
            <a:r>
              <a:rPr lang="cs-CZ" dirty="0">
                <a:latin typeface="+mj-lt"/>
              </a:rPr>
              <a:t>Michael </a:t>
            </a:r>
            <a:r>
              <a:rPr lang="cs-CZ" dirty="0" err="1">
                <a:latin typeface="+mj-lt"/>
              </a:rPr>
              <a:t>Scharang</a:t>
            </a:r>
            <a:r>
              <a:rPr lang="cs-CZ" dirty="0">
                <a:latin typeface="+mj-lt"/>
              </a:rPr>
              <a:t> (*1941)</a:t>
            </a:r>
          </a:p>
          <a:p>
            <a:pPr algn="r"/>
            <a:r>
              <a:rPr lang="cs-CZ" dirty="0" err="1">
                <a:latin typeface="+mj-lt"/>
              </a:rPr>
              <a:t>Ror</a:t>
            </a:r>
            <a:r>
              <a:rPr lang="cs-CZ" dirty="0">
                <a:latin typeface="+mj-lt"/>
              </a:rPr>
              <a:t> Wolf (*1932)</a:t>
            </a:r>
          </a:p>
          <a:p>
            <a:pPr algn="r"/>
            <a:r>
              <a:rPr lang="cs-CZ" dirty="0">
                <a:latin typeface="+mj-lt"/>
              </a:rPr>
              <a:t>Hans </a:t>
            </a:r>
            <a:r>
              <a:rPr lang="cs-CZ" dirty="0" err="1">
                <a:latin typeface="+mj-lt"/>
              </a:rPr>
              <a:t>Wollschläger</a:t>
            </a:r>
            <a:r>
              <a:rPr lang="cs-CZ" dirty="0">
                <a:latin typeface="+mj-lt"/>
              </a:rPr>
              <a:t> (1935-2007)</a:t>
            </a:r>
          </a:p>
          <a:p>
            <a:pPr algn="r"/>
            <a:r>
              <a:rPr lang="cs-CZ" dirty="0">
                <a:latin typeface="+mj-lt"/>
              </a:rPr>
              <a:t>Gert </a:t>
            </a:r>
            <a:r>
              <a:rPr lang="cs-CZ" dirty="0" err="1">
                <a:latin typeface="+mj-lt"/>
              </a:rPr>
              <a:t>Jonke</a:t>
            </a:r>
            <a:r>
              <a:rPr lang="cs-CZ" dirty="0">
                <a:latin typeface="+mj-lt"/>
              </a:rPr>
              <a:t> (1946-2009)</a:t>
            </a:r>
          </a:p>
          <a:p>
            <a:pPr algn="r"/>
            <a:r>
              <a:rPr lang="cs-CZ" dirty="0">
                <a:latin typeface="+mj-lt"/>
              </a:rPr>
              <a:t>Walter </a:t>
            </a:r>
            <a:r>
              <a:rPr lang="cs-CZ" dirty="0" err="1">
                <a:latin typeface="+mj-lt"/>
              </a:rPr>
              <a:t>Höllerer</a:t>
            </a:r>
            <a:r>
              <a:rPr lang="cs-CZ" dirty="0">
                <a:latin typeface="+mj-lt"/>
              </a:rPr>
              <a:t> (1922-2003)</a:t>
            </a:r>
          </a:p>
          <a:p>
            <a:pPr algn="r"/>
            <a:r>
              <a:rPr lang="cs-CZ" dirty="0" err="1">
                <a:latin typeface="+mj-lt"/>
              </a:rPr>
              <a:t>Friederike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Mayröcker</a:t>
            </a:r>
            <a:r>
              <a:rPr lang="cs-CZ" dirty="0">
                <a:latin typeface="+mj-lt"/>
              </a:rPr>
              <a:t> (*1924)</a:t>
            </a:r>
          </a:p>
          <a:p>
            <a:endParaRPr lang="cs-CZ" dirty="0">
              <a:latin typeface="+mj-lt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1C837A8-4EC6-1B4A-9918-75088CA06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40851"/>
              </p:ext>
            </p:extLst>
          </p:nvPr>
        </p:nvGraphicFramePr>
        <p:xfrm>
          <a:off x="838200" y="368490"/>
          <a:ext cx="10844284" cy="1897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4284">
                  <a:extLst>
                    <a:ext uri="{9D8B030D-6E8A-4147-A177-3AD203B41FA5}">
                      <a16:colId xmlns:a16="http://schemas.microsoft.com/office/drawing/2014/main" val="526858655"/>
                    </a:ext>
                  </a:extLst>
                </a:gridCol>
              </a:tblGrid>
              <a:tr h="1897038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cs-CZ" sz="2800" dirty="0" err="1">
                          <a:latin typeface="+mj-lt"/>
                        </a:rPr>
                        <a:t>Befreiung</a:t>
                      </a:r>
                      <a:r>
                        <a:rPr lang="cs-CZ" sz="2800" dirty="0">
                          <a:latin typeface="+mj-lt"/>
                        </a:rPr>
                        <a:t> von Mimesis : Literatur </a:t>
                      </a:r>
                      <a:r>
                        <a:rPr lang="cs-CZ" sz="2800" dirty="0" err="1">
                          <a:latin typeface="+mj-lt"/>
                        </a:rPr>
                        <a:t>wird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selbstständig</a:t>
                      </a:r>
                      <a:r>
                        <a:rPr lang="cs-CZ" sz="2800" dirty="0">
                          <a:latin typeface="+mj-lt"/>
                        </a:rPr>
                        <a:t>, Kunst </a:t>
                      </a:r>
                      <a:r>
                        <a:rPr lang="cs-CZ" sz="2800" dirty="0" err="1">
                          <a:latin typeface="+mj-lt"/>
                        </a:rPr>
                        <a:t>als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eigengesetzliches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Spiel</a:t>
                      </a:r>
                      <a:r>
                        <a:rPr lang="cs-CZ" sz="2800" dirty="0">
                          <a:latin typeface="+mj-lt"/>
                        </a:rPr>
                        <a:t>!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cs-CZ" sz="2800" dirty="0">
                        <a:latin typeface="+mj-lt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cs-CZ" sz="2800" dirty="0" err="1">
                          <a:latin typeface="+mj-lt"/>
                        </a:rPr>
                        <a:t>Befreiung</a:t>
                      </a:r>
                      <a:r>
                        <a:rPr lang="cs-CZ" sz="2800" dirty="0">
                          <a:latin typeface="+mj-lt"/>
                        </a:rPr>
                        <a:t> von Logik </a:t>
                      </a:r>
                      <a:r>
                        <a:rPr lang="cs-CZ" sz="2800" dirty="0" err="1">
                          <a:latin typeface="+mj-lt"/>
                        </a:rPr>
                        <a:t>und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Grammatik</a:t>
                      </a:r>
                      <a:r>
                        <a:rPr lang="cs-CZ" sz="2800" dirty="0">
                          <a:latin typeface="+mj-lt"/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1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8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CFA3B-D36C-A341-BE15-636E3800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Verbindung</a:t>
            </a:r>
            <a:r>
              <a:rPr lang="en-US" sz="6000" dirty="0"/>
              <a:t> von Text und Bild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B78284A-EBD4-FF48-8845-9F3E0845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8078" y="599476"/>
            <a:ext cx="2496844" cy="3529109"/>
          </a:xfrm>
          <a:prstGeom prst="rect">
            <a:avLst/>
          </a:prstGeom>
        </p:spPr>
      </p:pic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794BE40F-9517-3146-A29E-3FE12855C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848528" y="600819"/>
            <a:ext cx="2494944" cy="352642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EDBDCB1-E935-9148-9D65-73E3B742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73168" y="587047"/>
            <a:ext cx="2514432" cy="355396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5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DAA02-24FF-6845-B09B-319BC6A0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Verbindung von Text und Bild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87D0E2-A558-B24A-901E-F420D7CE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8078" y="599476"/>
            <a:ext cx="2496844" cy="352910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3E0830-E17B-8C4B-B72D-365177538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848528" y="600819"/>
            <a:ext cx="2494944" cy="35264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1F554C-4C5B-D64F-B6ED-F9C5ED2E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73168" y="587047"/>
            <a:ext cx="2514432" cy="3553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6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20E4F-C92B-E34A-94E7-EFA6B053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Verbindung von Text und Bild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6FEEBA6-7DEA-7848-88D1-0AF462B9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4730" y="1958566"/>
            <a:ext cx="1900136" cy="26857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048A88-8A47-524A-9AF5-5C4C8739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21301" y="1958566"/>
            <a:ext cx="1900136" cy="2685705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703CC1-6382-7249-B7BD-89C676477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6608778" y="1999472"/>
            <a:ext cx="1866239" cy="26377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323DE6-3208-1549-AC47-1672657BE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414447" y="1958568"/>
            <a:ext cx="1900136" cy="26857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8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206D8E-7AF7-C94C-B00A-E3E2AD54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Verbindung von Text und Musik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80B6F80-84C6-EC4F-8E47-00AC69026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769980" y="-352891"/>
            <a:ext cx="5535449" cy="7833360"/>
          </a:xfrm>
        </p:spPr>
      </p:pic>
    </p:spTree>
    <p:extLst>
      <p:ext uri="{BB962C8B-B14F-4D97-AF65-F5344CB8AC3E}">
        <p14:creationId xmlns:p14="http://schemas.microsoft.com/office/powerpoint/2010/main" val="357852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CE9C71-EEDF-3847-9A4F-12971336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Verbindung von Text und Musik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E1D00D-7B51-9F45-8CD6-C722418E3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863532" y="-360390"/>
            <a:ext cx="5361987" cy="75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DFFB59-DE8B-FA46-A46E-AEC85320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Verbindung von Text und Musik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6D6CB8-01A2-1841-816B-26BC94C73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884794" y="-349716"/>
            <a:ext cx="5346884" cy="75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DAF69-E9F8-0244-97C6-75E70786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95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Friederike</a:t>
            </a:r>
            <a:r>
              <a:rPr lang="cs-CZ" dirty="0"/>
              <a:t> </a:t>
            </a:r>
            <a:r>
              <a:rPr lang="cs-CZ" dirty="0" err="1"/>
              <a:t>Mayröcker</a:t>
            </a:r>
            <a:r>
              <a:rPr lang="cs-CZ" dirty="0"/>
              <a:t> (*1924)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92327-0597-784D-9CC2-2560BAAC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0206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u="sng" dirty="0">
                <a:hlinkClick r:id="rId2"/>
              </a:rPr>
              <a:t>https://www.youtube.com/watch?v=NgWazCDeeFI</a:t>
            </a:r>
            <a:endParaRPr lang="cs-CZ" u="sng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A375E-F0E5-174F-9B1E-DD0444E5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64" y="2985071"/>
            <a:ext cx="5234432" cy="31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8EB4E9-6696-BA4D-A32C-A549D8CA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18" y="3030506"/>
            <a:ext cx="2247295" cy="36267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F9233D-F9F4-C443-AE78-3EC2D73F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237" y="148658"/>
            <a:ext cx="2217064" cy="36267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81918F0-08B3-A149-BCE5-5E2308D7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929" y="270700"/>
            <a:ext cx="2217065" cy="36201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8E6A6B-3035-AC46-B6DC-9443EB733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518" y="3085643"/>
            <a:ext cx="2217064" cy="36464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C76906-648B-9742-A9C5-DC2D90072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176" y="3946068"/>
            <a:ext cx="3526661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8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FB2C0-51D0-6F4F-96C4-D4FCA37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i="1">
                <a:solidFill>
                  <a:srgbClr val="FFFFFF"/>
                </a:solidFill>
                <a:latin typeface="+mj-lt"/>
              </a:rPr>
              <a:t>Heiligenanstalt</a:t>
            </a:r>
            <a:r>
              <a:rPr lang="cs-CZ" sz="2000">
                <a:solidFill>
                  <a:srgbClr val="FFFFFF"/>
                </a:solidFill>
                <a:latin typeface="+mj-lt"/>
              </a:rPr>
              <a:t> (1978) </a:t>
            </a:r>
          </a:p>
          <a:p>
            <a:pPr marL="0" indent="0">
              <a:buNone/>
            </a:pPr>
            <a:endParaRPr lang="cs-CZ" sz="200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latin typeface="+mj-lt"/>
              </a:rPr>
              <a:t>TAUFALL, Milzbastille.</a:t>
            </a: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latin typeface="+mj-lt"/>
              </a:rPr>
              <a:t>„Berufsneigung wenn auch keine Söhne“ (Brahms zu Clara).</a:t>
            </a: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latin typeface="+mj-lt"/>
              </a:rPr>
              <a:t>„die leiblichen, Dräthe“ (Clara zu Brahms).</a:t>
            </a: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latin typeface="+mj-lt"/>
              </a:rPr>
              <a:t>(worauf Brahms hinüberkabelte) „habe damals viele Bücher gelesen. Eines reichte mich and as nächste weiter, es waren geheimnisvolle Empfehlungen, Beziehungen, Fingerzeige, denen ich willig zu folgen verstand.“ (S. 57)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8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B8776-FA08-314A-9319-E4FECD94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freie</a:t>
            </a:r>
            <a:r>
              <a:rPr lang="cs-CZ" dirty="0"/>
              <a:t> </a:t>
            </a:r>
            <a:r>
              <a:rPr lang="cs-CZ" dirty="0" err="1"/>
              <a:t>Assoziationen</a:t>
            </a:r>
            <a:r>
              <a:rPr lang="cs-CZ" dirty="0"/>
              <a:t>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559108-7C52-7745-A21B-CBFA1F8B9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46170" y="431616"/>
            <a:ext cx="5099659" cy="7216661"/>
          </a:xfrm>
        </p:spPr>
      </p:pic>
    </p:spTree>
    <p:extLst>
      <p:ext uri="{BB962C8B-B14F-4D97-AF65-F5344CB8AC3E}">
        <p14:creationId xmlns:p14="http://schemas.microsoft.com/office/powerpoint/2010/main" val="830214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87347-3557-F74C-90F7-22612927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Wiederholungen</a:t>
            </a:r>
            <a:r>
              <a:rPr lang="cs-CZ" dirty="0"/>
              <a:t>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7DAB81-8EE1-144E-81C0-2038A3083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74986" y="404309"/>
            <a:ext cx="5042027" cy="7135106"/>
          </a:xfrm>
        </p:spPr>
      </p:pic>
    </p:spTree>
    <p:extLst>
      <p:ext uri="{BB962C8B-B14F-4D97-AF65-F5344CB8AC3E}">
        <p14:creationId xmlns:p14="http://schemas.microsoft.com/office/powerpoint/2010/main" val="424820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9233E-76AF-9943-98E0-18C56EE6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Konjunktivische</a:t>
            </a:r>
            <a:r>
              <a:rPr lang="cs-CZ" dirty="0"/>
              <a:t> </a:t>
            </a:r>
            <a:r>
              <a:rPr lang="cs-CZ" dirty="0" err="1"/>
              <a:t>Konstruktionen</a:t>
            </a:r>
            <a:r>
              <a:rPr lang="cs-CZ" dirty="0"/>
              <a:t>!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AD9B44-678C-6641-9226-AA2EE8F9E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69270" y="523244"/>
            <a:ext cx="4802188" cy="6795702"/>
          </a:xfrm>
        </p:spPr>
      </p:pic>
    </p:spTree>
    <p:extLst>
      <p:ext uri="{BB962C8B-B14F-4D97-AF65-F5344CB8AC3E}">
        <p14:creationId xmlns:p14="http://schemas.microsoft.com/office/powerpoint/2010/main" val="28008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848F8-FFE1-BA44-8041-87F3438B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latin typeface="+mj-lt"/>
              </a:rPr>
              <a:t>„</a:t>
            </a:r>
            <a:r>
              <a:rPr lang="cs-CZ" dirty="0" err="1">
                <a:latin typeface="+mj-lt"/>
              </a:rPr>
              <a:t>Oft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habe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mir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vorgstellt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meine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Mutter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Niemandsland</a:t>
            </a:r>
            <a:r>
              <a:rPr lang="cs-CZ" dirty="0">
                <a:latin typeface="+mj-lt"/>
              </a:rPr>
              <a:t>, in </a:t>
            </a: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dieser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Korridore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zwischen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zwei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Grenzen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wo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gebar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damit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niemandem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gehöre</a:t>
            </a:r>
            <a:r>
              <a:rPr lang="cs-CZ" dirty="0">
                <a:latin typeface="+mj-lt"/>
              </a:rPr>
              <a:t>.“</a:t>
            </a:r>
          </a:p>
          <a:p>
            <a:pPr marL="0" indent="0" algn="ctr">
              <a:buNone/>
            </a:pPr>
            <a:endParaRPr lang="cs-CZ" dirty="0"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latin typeface="+mj-lt"/>
              </a:rPr>
              <a:t>[Michael </a:t>
            </a:r>
            <a:r>
              <a:rPr lang="cs-CZ" dirty="0" err="1">
                <a:latin typeface="+mj-lt"/>
              </a:rPr>
              <a:t>Stavarič</a:t>
            </a:r>
            <a:r>
              <a:rPr lang="cs-CZ" dirty="0">
                <a:latin typeface="+mj-lt"/>
              </a:rPr>
              <a:t>: </a:t>
            </a:r>
            <a:r>
              <a:rPr lang="cs-CZ" i="1" dirty="0" err="1">
                <a:latin typeface="+mj-lt"/>
              </a:rPr>
              <a:t>Terminifera</a:t>
            </a:r>
            <a:r>
              <a:rPr lang="cs-CZ" dirty="0">
                <a:latin typeface="+mj-lt"/>
              </a:rPr>
              <a:t>, S. 30]</a:t>
            </a:r>
          </a:p>
        </p:txBody>
      </p:sp>
    </p:spTree>
    <p:extLst>
      <p:ext uri="{BB962C8B-B14F-4D97-AF65-F5344CB8AC3E}">
        <p14:creationId xmlns:p14="http://schemas.microsoft.com/office/powerpoint/2010/main" val="326358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BA63E-A5EF-5C4D-927F-BC3CF4D4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29229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err="1">
                <a:latin typeface="+mj-lt"/>
              </a:rPr>
              <a:t>danke</a:t>
            </a:r>
            <a:r>
              <a:rPr lang="cs-CZ" sz="4800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274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D333D-E8D8-9442-929F-4014A8E8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32" y="22157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https://www.book2look.com/vBook.aspx?id=nZxuYci65t&amp;shoplinkNumbers=none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BFAA16-02D8-4C4F-AAD2-94530C78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35" y="3933064"/>
            <a:ext cx="1732407" cy="27733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D96D8F-50CB-F04F-BB50-98929A018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35" y="3933064"/>
            <a:ext cx="1732407" cy="27733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90399B-24B0-8E4D-9445-A17AD0EC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85" y="3933064"/>
            <a:ext cx="1732407" cy="27733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854AB8-210A-B94F-AE98-CABB35B97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30" y="3933064"/>
            <a:ext cx="1732407" cy="27733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91C581-E008-434C-8A36-BB960DE0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25" y="3933064"/>
            <a:ext cx="1732407" cy="27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83489-CB39-DB49-B423-116C733D2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dirty="0" err="1">
                <a:solidFill>
                  <a:srgbClr val="000000"/>
                </a:solidFill>
                <a:latin typeface="+mj-lt"/>
              </a:rPr>
              <a:t>Sprache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als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Material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das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zerlegt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und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ohne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Rücksicht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auf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gattungsmäßige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grammatikalische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oder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semantische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Normen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wieder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zusammengesetzt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werden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kann!</a:t>
            </a:r>
          </a:p>
          <a:p>
            <a:endParaRPr lang="cs-CZ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53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00801-2193-E141-AAEF-7E3E7155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99"/>
            <a:ext cx="10515600" cy="620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James </a:t>
            </a:r>
            <a:r>
              <a:rPr lang="cs-CZ" dirty="0" err="1">
                <a:latin typeface="+mj-lt"/>
              </a:rPr>
              <a:t>Joyce</a:t>
            </a:r>
            <a:r>
              <a:rPr lang="cs-CZ" dirty="0">
                <a:latin typeface="+mj-lt"/>
              </a:rPr>
              <a:t> (1882-1941)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		Hermann </a:t>
            </a:r>
            <a:r>
              <a:rPr lang="cs-CZ" dirty="0" err="1">
                <a:latin typeface="+mj-lt"/>
              </a:rPr>
              <a:t>Broch</a:t>
            </a:r>
            <a:r>
              <a:rPr lang="cs-CZ" dirty="0">
                <a:latin typeface="+mj-lt"/>
              </a:rPr>
              <a:t> (1886-1951)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							DADA (*1916)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MERZ + Kurt </a:t>
            </a:r>
            <a:r>
              <a:rPr lang="cs-CZ" dirty="0" err="1">
                <a:latin typeface="+mj-lt"/>
              </a:rPr>
              <a:t>Schwitter</a:t>
            </a:r>
            <a:r>
              <a:rPr lang="cs-CZ" dirty="0">
                <a:latin typeface="+mj-lt"/>
              </a:rPr>
              <a:t> (1887-1948)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		</a:t>
            </a:r>
            <a:r>
              <a:rPr lang="cs-CZ" dirty="0" err="1">
                <a:latin typeface="+mj-lt"/>
              </a:rPr>
              <a:t>Konkrete</a:t>
            </a:r>
            <a:r>
              <a:rPr lang="cs-CZ" dirty="0">
                <a:latin typeface="+mj-lt"/>
              </a:rPr>
              <a:t> Poesie (1950er </a:t>
            </a:r>
            <a:r>
              <a:rPr lang="cs-CZ" dirty="0" err="1">
                <a:latin typeface="+mj-lt"/>
              </a:rPr>
              <a:t>Jahre</a:t>
            </a:r>
            <a:r>
              <a:rPr lang="cs-CZ" dirty="0">
                <a:latin typeface="+mj-lt"/>
              </a:rPr>
              <a:t>) : H.C. </a:t>
            </a:r>
            <a:r>
              <a:rPr lang="cs-CZ" dirty="0" err="1">
                <a:latin typeface="+mj-lt"/>
              </a:rPr>
              <a:t>Artmann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Wiener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Gruppe</a:t>
            </a:r>
            <a:r>
              <a:rPr lang="cs-CZ" dirty="0">
                <a:latin typeface="+mj-lt"/>
              </a:rPr>
              <a:t> (*cca 1945)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H.C. </a:t>
            </a:r>
            <a:r>
              <a:rPr lang="cs-CZ" dirty="0" err="1">
                <a:latin typeface="+mj-lt"/>
              </a:rPr>
              <a:t>Artmann</a:t>
            </a:r>
            <a:r>
              <a:rPr lang="cs-CZ" dirty="0">
                <a:latin typeface="+mj-lt"/>
              </a:rPr>
              <a:t>, G. </a:t>
            </a:r>
            <a:r>
              <a:rPr lang="cs-CZ" dirty="0" err="1">
                <a:latin typeface="+mj-lt"/>
              </a:rPr>
              <a:t>Rühm</a:t>
            </a:r>
            <a:r>
              <a:rPr lang="cs-CZ" dirty="0">
                <a:latin typeface="+mj-lt"/>
              </a:rPr>
              <a:t>, F. </a:t>
            </a:r>
            <a:r>
              <a:rPr lang="cs-CZ" dirty="0" err="1">
                <a:latin typeface="+mj-lt"/>
              </a:rPr>
              <a:t>Achleitner</a:t>
            </a:r>
            <a:r>
              <a:rPr lang="cs-CZ" dirty="0">
                <a:latin typeface="+mj-lt"/>
              </a:rPr>
              <a:t>, O. </a:t>
            </a:r>
            <a:r>
              <a:rPr lang="cs-CZ" dirty="0" err="1">
                <a:latin typeface="+mj-lt"/>
              </a:rPr>
              <a:t>Wiener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69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E6BEC4-51D3-E24F-857E-7E4B3A134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85" y="351800"/>
            <a:ext cx="4007515" cy="615439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E28115-7808-1243-9C11-FFF24E90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93" y="351800"/>
            <a:ext cx="4615798" cy="61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847C3-5A01-7A45-B5B3-BD3463D6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/>
          <a:lstStyle/>
          <a:p>
            <a:r>
              <a:rPr lang="cs-CZ" dirty="0" err="1"/>
              <a:t>Anspielung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H.C.Artmann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(1921-2000)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0C1F37-FBE0-FE47-94A9-7374CE14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+mj-lt"/>
              <a:hlinkClick r:id="rId2"/>
            </a:endParaRP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>
                <a:latin typeface="+mj-lt"/>
              </a:rPr>
              <a:t>med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ana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schwoazzn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dintn</a:t>
            </a:r>
            <a:r>
              <a:rPr lang="de-DE" i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(1958</a:t>
            </a:r>
            <a:r>
              <a:rPr lang="cs-CZ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+mj-lt"/>
                <a:hlinkClick r:id="rId2"/>
              </a:rPr>
              <a:t>https://www.youtube.com/watch?v=uce3U8YsBdc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de-DE" i="1" dirty="0">
              <a:latin typeface="+mj-lt"/>
            </a:endParaRPr>
          </a:p>
        </p:txBody>
      </p:sp>
      <p:pic>
        <p:nvPicPr>
          <p:cNvPr id="4" name="Zástupný symbol pro obrázek 4">
            <a:extLst>
              <a:ext uri="{FF2B5EF4-FFF2-40B4-BE49-F238E27FC236}">
                <a16:creationId xmlns:a16="http://schemas.microsoft.com/office/drawing/2014/main" id="{12064600-7772-344F-AC49-0A7F161F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59" y="623489"/>
            <a:ext cx="2263987" cy="58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2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0C857-9AB6-B84A-B52B-5B1EDC0D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94" y="147963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>
                <a:latin typeface="+mj-lt"/>
              </a:rPr>
              <a:t>in </a:t>
            </a:r>
            <a:r>
              <a:rPr lang="cs-CZ" i="1" dirty="0" err="1">
                <a:latin typeface="+mj-lt"/>
              </a:rPr>
              <a:t>an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schwoazzn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kittl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gwicklt</a:t>
            </a:r>
            <a:r>
              <a:rPr lang="cs-CZ" i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(2017)</a:t>
            </a:r>
          </a:p>
          <a:p>
            <a:pPr marL="0" indent="0" algn="ctr">
              <a:buNone/>
            </a:pPr>
            <a:endParaRPr lang="cs-CZ" u="sng" dirty="0">
              <a:hlinkClick r:id="rId2"/>
            </a:endParaRPr>
          </a:p>
          <a:p>
            <a:pPr marL="0" indent="0" algn="ctr">
              <a:buNone/>
            </a:pPr>
            <a:r>
              <a:rPr lang="cs-CZ" u="sng" dirty="0">
                <a:hlinkClick r:id="rId2"/>
              </a:rPr>
              <a:t>http://www.czernin-verlag.com/buch/in-an-schwoazzn-kittl-gwicklt</a:t>
            </a:r>
            <a:endParaRPr lang="cs-CZ" u="sng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err="1">
                <a:latin typeface="+mj-lt"/>
              </a:rPr>
              <a:t>Gedicht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Nr</a:t>
            </a:r>
            <a:r>
              <a:rPr lang="cs-CZ" i="1" dirty="0">
                <a:latin typeface="+mj-lt"/>
              </a:rPr>
              <a:t>. 49</a:t>
            </a:r>
          </a:p>
          <a:p>
            <a:pPr marL="0" indent="0" algn="ctr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u="sng" dirty="0">
                <a:hlinkClick r:id="rId3"/>
              </a:rPr>
              <a:t>https://www.srf.ch/sendungen/schnabelweid/in-an-schwoazzn-kittl-gwicklt-von-michael-stavaric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6687B-0386-8546-A9C4-38CA42AC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984"/>
            <a:ext cx="10515600" cy="778475"/>
          </a:xfrm>
        </p:spPr>
        <p:txBody>
          <a:bodyPr>
            <a:normAutofit fontScale="90000"/>
          </a:bodyPr>
          <a:lstStyle/>
          <a:p>
            <a:pPr algn="ctr"/>
            <a:r>
              <a:rPr lang="cs-CZ" i="1" dirty="0" err="1"/>
              <a:t>Gedicht</a:t>
            </a:r>
            <a:r>
              <a:rPr lang="cs-CZ" i="1" dirty="0"/>
              <a:t> </a:t>
            </a:r>
            <a:r>
              <a:rPr lang="cs-CZ" i="1" dirty="0" err="1"/>
              <a:t>Nr</a:t>
            </a:r>
            <a:r>
              <a:rPr lang="cs-CZ" i="1" dirty="0"/>
              <a:t>. 49</a:t>
            </a:r>
            <a:br>
              <a:rPr lang="cs-CZ" i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D6E51-C95C-024A-AC68-9A106F94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941" y="1677344"/>
            <a:ext cx="781153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«</a:t>
            </a:r>
            <a:r>
              <a:rPr lang="cs-CZ" dirty="0" err="1">
                <a:latin typeface="+mj-lt"/>
              </a:rPr>
              <a:t>im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menschngwü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grobn</a:t>
            </a:r>
            <a:r>
              <a:rPr lang="cs-CZ" dirty="0">
                <a:latin typeface="+mj-lt"/>
              </a:rPr>
              <a:t> in da </a:t>
            </a:r>
            <a:r>
              <a:rPr lang="cs-CZ" dirty="0" err="1">
                <a:latin typeface="+mj-lt"/>
              </a:rPr>
              <a:t>wina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innenstodt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san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fiaka</a:t>
            </a:r>
            <a:r>
              <a:rPr lang="cs-CZ" dirty="0">
                <a:latin typeface="+mj-lt"/>
              </a:rPr>
              <a:t> d </a:t>
            </a:r>
            <a:r>
              <a:rPr lang="cs-CZ" dirty="0" err="1">
                <a:latin typeface="+mj-lt"/>
              </a:rPr>
              <a:t>pferd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durchgongan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i </a:t>
            </a:r>
            <a:r>
              <a:rPr lang="cs-CZ" dirty="0" err="1">
                <a:latin typeface="+mj-lt"/>
              </a:rPr>
              <a:t>söbst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hob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grod</a:t>
            </a:r>
            <a:r>
              <a:rPr lang="cs-CZ" dirty="0">
                <a:latin typeface="+mj-lt"/>
              </a:rPr>
              <a:t> no </a:t>
            </a:r>
            <a:r>
              <a:rPr lang="cs-CZ" dirty="0" err="1">
                <a:latin typeface="+mj-lt"/>
              </a:rPr>
              <a:t>zur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saitn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hechtn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kenna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do </a:t>
            </a:r>
            <a:r>
              <a:rPr lang="cs-CZ" dirty="0" err="1">
                <a:latin typeface="+mj-lt"/>
              </a:rPr>
              <a:t>net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olle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woarn</a:t>
            </a:r>
            <a:r>
              <a:rPr lang="cs-CZ" dirty="0">
                <a:latin typeface="+mj-lt"/>
              </a:rPr>
              <a:t> so </a:t>
            </a:r>
            <a:r>
              <a:rPr lang="cs-CZ" dirty="0" err="1">
                <a:latin typeface="+mj-lt"/>
              </a:rPr>
              <a:t>schnöö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wia</a:t>
            </a:r>
            <a:r>
              <a:rPr lang="cs-CZ" dirty="0">
                <a:latin typeface="+mj-lt"/>
              </a:rPr>
              <a:t> i</a:t>
            </a: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an</a:t>
            </a:r>
            <a:r>
              <a:rPr lang="cs-CZ" dirty="0">
                <a:latin typeface="+mj-lt"/>
              </a:rPr>
              <a:t> klan </a:t>
            </a:r>
            <a:r>
              <a:rPr lang="cs-CZ" dirty="0" err="1">
                <a:latin typeface="+mj-lt"/>
              </a:rPr>
              <a:t>madl</a:t>
            </a:r>
            <a:r>
              <a:rPr lang="cs-CZ" dirty="0">
                <a:latin typeface="+mj-lt"/>
              </a:rPr>
              <a:t> hot </a:t>
            </a:r>
            <a:r>
              <a:rPr lang="cs-CZ" dirty="0" err="1">
                <a:latin typeface="+mj-lt"/>
              </a:rPr>
              <a:t>ans</a:t>
            </a:r>
            <a:r>
              <a:rPr lang="cs-CZ" dirty="0">
                <a:latin typeface="+mj-lt"/>
              </a:rPr>
              <a:t> von di </a:t>
            </a:r>
            <a:r>
              <a:rPr lang="cs-CZ" dirty="0" err="1">
                <a:latin typeface="+mj-lt"/>
              </a:rPr>
              <a:t>gigara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den </a:t>
            </a:r>
            <a:r>
              <a:rPr lang="cs-CZ" dirty="0" err="1">
                <a:latin typeface="+mj-lt"/>
              </a:rPr>
              <a:t>kopf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zamanscht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itaka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hots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unta</a:t>
            </a:r>
            <a:r>
              <a:rPr lang="cs-CZ" dirty="0">
                <a:latin typeface="+mj-lt"/>
              </a:rPr>
              <a:t> di </a:t>
            </a:r>
            <a:r>
              <a:rPr lang="cs-CZ" dirty="0" err="1">
                <a:latin typeface="+mj-lt"/>
              </a:rPr>
              <a:t>reda</a:t>
            </a:r>
            <a:r>
              <a:rPr lang="cs-CZ" dirty="0">
                <a:latin typeface="+mj-lt"/>
              </a:rPr>
              <a:t> von da </a:t>
            </a:r>
            <a:r>
              <a:rPr lang="cs-CZ" dirty="0" err="1">
                <a:latin typeface="+mj-lt"/>
              </a:rPr>
              <a:t>kutschn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kaut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 </a:t>
            </a:r>
            <a:r>
              <a:rPr lang="cs-CZ" dirty="0" err="1">
                <a:latin typeface="+mj-lt"/>
              </a:rPr>
              <a:t>lait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gschrian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grert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nua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kutscha</a:t>
            </a:r>
            <a:r>
              <a:rPr lang="cs-CZ" dirty="0">
                <a:latin typeface="+mj-lt"/>
              </a:rPr>
              <a:t> hot </a:t>
            </a:r>
            <a:r>
              <a:rPr lang="cs-CZ" dirty="0" err="1">
                <a:latin typeface="+mj-lt"/>
              </a:rPr>
              <a:t>gfluacht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hot </a:t>
            </a:r>
            <a:r>
              <a:rPr lang="cs-CZ" dirty="0" err="1">
                <a:latin typeface="+mj-lt"/>
              </a:rPr>
              <a:t>gmant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dos</a:t>
            </a:r>
            <a:r>
              <a:rPr lang="cs-CZ" dirty="0">
                <a:latin typeface="+mj-lt"/>
              </a:rPr>
              <a:t> s </a:t>
            </a:r>
            <a:r>
              <a:rPr lang="cs-CZ" dirty="0" err="1">
                <a:latin typeface="+mj-lt"/>
              </a:rPr>
              <a:t>eam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raicht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dos</a:t>
            </a:r>
            <a:r>
              <a:rPr lang="cs-CZ" dirty="0">
                <a:latin typeface="+mj-lt"/>
              </a:rPr>
              <a:t> s di </a:t>
            </a:r>
            <a:r>
              <a:rPr lang="cs-CZ" dirty="0" err="1">
                <a:latin typeface="+mj-lt"/>
              </a:rPr>
              <a:t>pferd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leberkas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kuman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basta»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5656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549</Words>
  <Application>Microsoft Macintosh PowerPoint</Application>
  <PresentationFormat>Širokoúhlá obrazovka</PresentationFormat>
  <Paragraphs>98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Experimentelle Literatur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Anspielung an H.C.Artmann  (1921-2000)</vt:lpstr>
      <vt:lpstr>Prezentace aplikace PowerPoint</vt:lpstr>
      <vt:lpstr>Gedicht Nr. 49 </vt:lpstr>
      <vt:lpstr>Gedicht Nr. 49</vt:lpstr>
      <vt:lpstr>Prezentace aplikace PowerPoint</vt:lpstr>
      <vt:lpstr>Prezentace aplikace PowerPoint</vt:lpstr>
      <vt:lpstr>Verbindung von Text und Bild</vt:lpstr>
      <vt:lpstr>Verbindung von Text und Bild</vt:lpstr>
      <vt:lpstr>Verbindung von Text und Bild</vt:lpstr>
      <vt:lpstr>Verbindung von Text und Musik </vt:lpstr>
      <vt:lpstr>Verbindung von Text und Musik</vt:lpstr>
      <vt:lpstr>Verbindung von Text und Musik</vt:lpstr>
      <vt:lpstr>Friederike Mayröcker (*1924) </vt:lpstr>
      <vt:lpstr>Prezentace aplikace PowerPoint</vt:lpstr>
      <vt:lpstr>freie Assoziationen!</vt:lpstr>
      <vt:lpstr>Wiederholungen!</vt:lpstr>
      <vt:lpstr>Konjunktivische Konstruktionen!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Experimentelle Literatur</dc:title>
  <dc:creator>Martina Trombiková</dc:creator>
  <cp:lastModifiedBy>Martina Trombiková</cp:lastModifiedBy>
  <cp:revision>9</cp:revision>
  <dcterms:created xsi:type="dcterms:W3CDTF">2019-04-29T14:58:16Z</dcterms:created>
  <dcterms:modified xsi:type="dcterms:W3CDTF">2019-04-29T15:40:41Z</dcterms:modified>
</cp:coreProperties>
</file>