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62" r:id="rId4"/>
    <p:sldId id="264" r:id="rId5"/>
    <p:sldId id="265" r:id="rId6"/>
    <p:sldId id="263" r:id="rId7"/>
    <p:sldId id="257" r:id="rId8"/>
    <p:sldId id="258" r:id="rId9"/>
    <p:sldId id="259" r:id="rId10"/>
    <p:sldId id="266" r:id="rId11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64" y="-90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180000"/>
            <a:ext cx="9720000" cy="126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7560000" y="6840000"/>
            <a:ext cx="2520000" cy="54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900000" y="6840000"/>
            <a:ext cx="6480000" cy="540000"/>
          </a:xfrm>
          <a:prstGeom prst="rect">
            <a:avLst/>
          </a:prstGeom>
          <a:solidFill>
            <a:srgbClr val="BDC3C7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80000" y="6840000"/>
            <a:ext cx="540000" cy="540000"/>
          </a:xfrm>
          <a:prstGeom prst="rect">
            <a:avLst/>
          </a:prstGeom>
          <a:noFill/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</a:p>
          <a:p>
            <a:pPr marL="288000" lvl="1">
              <a:spcAft>
                <a:spcPts val="1134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Second Outline Level</a:t>
            </a:r>
          </a:p>
          <a:p>
            <a:pPr marL="576000" lvl="2">
              <a:spcAft>
                <a:spcPts val="850"/>
              </a:spcAft>
            </a:pPr>
            <a:r>
              <a:rPr lang="de-DE" sz="1800" b="0" strike="noStrike" spc="-1">
                <a:solidFill>
                  <a:srgbClr val="1C1C1C"/>
                </a:solidFill>
                <a:latin typeface="Source Sans Pro Light"/>
              </a:rPr>
              <a:t>Third Outline Level</a:t>
            </a:r>
          </a:p>
          <a:p>
            <a:pPr marL="864000" lvl="3">
              <a:spcAft>
                <a:spcPts val="567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Fourth Outline Level</a:t>
            </a:r>
          </a:p>
          <a:p>
            <a:pPr marL="1152000" lvl="4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Fifth Outline Level</a:t>
            </a:r>
          </a:p>
          <a:p>
            <a:pPr marL="1440000" lvl="5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Sixth Outline Level</a:t>
            </a:r>
          </a:p>
          <a:p>
            <a:pPr marL="1728000" lvl="6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Seventh Outline Level</a:t>
            </a: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21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r"/>
            <a:r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t>&lt;date/time&gt;</a:t>
            </a: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t>&lt;footer&gt;</a:t>
            </a: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fld id="{591A00D9-E052-4303-BE11-D939C8C5D1C2}" type="slidenum"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pPr algn="ctr"/>
              <a:t>‹Nr.›</a:t>
            </a:fld>
            <a:endParaRPr lang="de-DE" sz="18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3150000"/>
            <a:ext cx="9720000" cy="1260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</a:p>
          <a:p>
            <a:pPr marL="288000" lvl="1">
              <a:spcAft>
                <a:spcPts val="1131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Second Outline Level</a:t>
            </a:r>
          </a:p>
          <a:p>
            <a:pPr marL="576000" lvl="2">
              <a:spcAft>
                <a:spcPts val="850"/>
              </a:spcAft>
            </a:pPr>
            <a:r>
              <a:rPr lang="de-DE" sz="1800" b="0" strike="noStrike" spc="-1">
                <a:solidFill>
                  <a:srgbClr val="1C1C1C"/>
                </a:solidFill>
                <a:latin typeface="Source Sans Pro Light"/>
              </a:rPr>
              <a:t>Third Outline Level</a:t>
            </a:r>
          </a:p>
          <a:p>
            <a:pPr marL="864000" lvl="3">
              <a:spcAft>
                <a:spcPts val="567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Fourth Outline Level</a:t>
            </a:r>
          </a:p>
          <a:p>
            <a:pPr marL="1152000" lvl="4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Fifth Outline Level</a:t>
            </a:r>
          </a:p>
          <a:p>
            <a:pPr marL="1440000" lvl="5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Sixth Outline Level</a:t>
            </a:r>
          </a:p>
          <a:p>
            <a:pPr marL="1728000" lvl="6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Seventh Outline Level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t>&lt;date/time&gt;</a:t>
            </a: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t>&lt;footer&gt;</a:t>
            </a: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3E67A1F0-8F8E-44FF-A357-74FAA36E8F07}" type="slidenum"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pPr algn="r"/>
              <a:t>‹Nr.›</a:t>
            </a:fld>
            <a:endParaRPr lang="de-DE" sz="1800" b="1" strike="noStrike" spc="-1">
              <a:solidFill>
                <a:srgbClr val="E74C3C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rafik 86"/>
          <p:cNvPicPr/>
          <p:nvPr/>
        </p:nvPicPr>
        <p:blipFill>
          <a:blip r:embed="rId2" cstate="print"/>
          <a:stretch/>
        </p:blipFill>
        <p:spPr>
          <a:xfrm>
            <a:off x="4105800" y="2193480"/>
            <a:ext cx="5614200" cy="3572640"/>
          </a:xfrm>
          <a:prstGeom prst="rect">
            <a:avLst/>
          </a:prstGeom>
          <a:ln>
            <a:noFill/>
          </a:ln>
        </p:spPr>
      </p:pic>
      <p:sp>
        <p:nvSpPr>
          <p:cNvPr id="88" name="TextShape 1"/>
          <p:cNvSpPr txBox="1"/>
          <p:nvPr/>
        </p:nvSpPr>
        <p:spPr>
          <a:xfrm>
            <a:off x="360000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Präsenz im Raum</a:t>
            </a:r>
          </a:p>
        </p:txBody>
      </p:sp>
      <p:sp>
        <p:nvSpPr>
          <p:cNvPr id="89" name="TextShape 2"/>
          <p:cNvSpPr txBox="1"/>
          <p:nvPr/>
        </p:nvSpPr>
        <p:spPr>
          <a:xfrm>
            <a:off x="540000" y="468000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 sz="22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 dirty="0" smtClean="0">
                <a:solidFill>
                  <a:srgbClr val="FFFFFF"/>
                </a:solidFill>
                <a:latin typeface="Source Sans Pro Black"/>
              </a:rPr>
              <a:t>Besprechung der Hausaufgabe </a:t>
            </a:r>
            <a:endParaRPr lang="de-DE" sz="3200" b="1" strike="noStrike" spc="-1" dirty="0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10 Minuten Gruppenarbeit: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1. </a:t>
            </a:r>
            <a:r>
              <a:rPr lang="de-DE" sz="2600" b="1" strike="noStrike" spc="-1" dirty="0" smtClean="0">
                <a:solidFill>
                  <a:srgbClr val="1C1C1C"/>
                </a:solidFill>
                <a:latin typeface="Source Sans Pro Semibold"/>
              </a:rPr>
              <a:t>Sehen Sie sich Ihre Rede kurz individuell an  und lesen Sie sich die Kommentare durch </a:t>
            </a: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2. </a:t>
            </a:r>
            <a:r>
              <a:rPr lang="de-DE" sz="2600" b="1" strike="noStrike" spc="-1" dirty="0" smtClean="0">
                <a:solidFill>
                  <a:srgbClr val="1C1C1C"/>
                </a:solidFill>
                <a:latin typeface="Source Sans Pro Semibold"/>
              </a:rPr>
              <a:t>Vergleichen Sie Ihre Rede bzgl. Aufbau, Redemittel, Tropen mit der Ihres Nachbarn </a:t>
            </a: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3. </a:t>
            </a:r>
            <a:r>
              <a:rPr lang="de-DE" sz="2600" b="1" strike="noStrike" spc="-1" dirty="0" smtClean="0">
                <a:solidFill>
                  <a:srgbClr val="1C1C1C"/>
                </a:solidFill>
                <a:latin typeface="Source Sans Pro Semibold"/>
              </a:rPr>
              <a:t>Haben Sie noch Fragen an uns?</a:t>
            </a: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</p:txBody>
      </p:sp>
      <p:pic>
        <p:nvPicPr>
          <p:cNvPr id="8194" name="Picture 2" descr="Hausaufgab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7435" y="5002179"/>
            <a:ext cx="5183189" cy="25574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 dirty="0" smtClean="0">
                <a:solidFill>
                  <a:srgbClr val="FFFFFF"/>
                </a:solidFill>
                <a:latin typeface="Source Sans Pro Black"/>
              </a:rPr>
              <a:t>Vorübung I </a:t>
            </a:r>
            <a:endParaRPr lang="de-DE" sz="3200" b="1" strike="noStrike" spc="-1" dirty="0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7500" lnSpcReduction="20000"/>
          </a:bodyPr>
          <a:lstStyle/>
          <a:p>
            <a:pPr>
              <a:spcAft>
                <a:spcPts val="1142"/>
              </a:spcAft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Geh- und Wahrnehmungsübung:</a:t>
            </a:r>
          </a:p>
          <a:p>
            <a:pPr>
              <a:spcAft>
                <a:spcPts val="1142"/>
              </a:spcAft>
            </a:pPr>
            <a:endParaRPr lang="de-DE" sz="2600" b="1" spc="-1" dirty="0" smtClean="0">
              <a:solidFill>
                <a:srgbClr val="1C1C1C"/>
              </a:solidFill>
              <a:latin typeface="Source Sans Pro Semibold"/>
            </a:endParaRPr>
          </a:p>
          <a:p>
            <a:pPr marL="514350" indent="-514350">
              <a:spcAft>
                <a:spcPts val="1142"/>
              </a:spcAft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1.) Gehen Sie langsam durch den Raum (kreuz und quer)</a:t>
            </a:r>
          </a:p>
          <a:p>
            <a:pPr marL="514350" indent="-514350">
              <a:spcAft>
                <a:spcPts val="1142"/>
              </a:spcAft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	-&gt; Versuchen Sie dabei niemanden zu berühren</a:t>
            </a:r>
          </a:p>
          <a:p>
            <a:pPr marL="514350" indent="-514350">
              <a:spcAft>
                <a:spcPts val="1142"/>
              </a:spcAft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	-&gt; Versuchen Sie wahrzunehmen </a:t>
            </a:r>
            <a:r>
              <a:rPr lang="de-DE" sz="2600" b="1" i="1" spc="-1" dirty="0" smtClean="0">
                <a:solidFill>
                  <a:srgbClr val="1C1C1C"/>
                </a:solidFill>
                <a:latin typeface="Source Sans Pro Semibold"/>
              </a:rPr>
              <a:t>wie</a:t>
            </a: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 Sie gehen</a:t>
            </a:r>
          </a:p>
          <a:p>
            <a:pPr marL="514350" indent="-514350">
              <a:spcAft>
                <a:spcPts val="1142"/>
              </a:spcAft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	-&gt; Bleiben Sie dabei ernst</a:t>
            </a:r>
          </a:p>
          <a:p>
            <a:pPr marL="514350" indent="-514350">
              <a:spcAft>
                <a:spcPts val="1142"/>
              </a:spcAft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	-&gt; Bleiben Sie stehen, wenn wir klatschen</a:t>
            </a:r>
          </a:p>
          <a:p>
            <a:pPr marL="514350" indent="-514350">
              <a:spcAft>
                <a:spcPts val="1142"/>
              </a:spcAft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2.) Werden Sie etwas schneller (nicht rennen!)</a:t>
            </a:r>
          </a:p>
          <a:p>
            <a:pPr marL="514350" indent="-514350">
              <a:spcAft>
                <a:spcPts val="1142"/>
              </a:spcAft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3.) Sehen Sie jetzt den anderen in die Augen und lächeln Sie dabei leicht</a:t>
            </a:r>
          </a:p>
          <a:p>
            <a:pPr marL="514350" indent="-514350">
              <a:spcAft>
                <a:spcPts val="1142"/>
              </a:spcAft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4.) Suchen Sie sich einen Punkt an der gegenüberliegenden Seite des Raumes und fixieren Sie diesen</a:t>
            </a:r>
          </a:p>
          <a:p>
            <a:pPr marL="514350" indent="-514350">
              <a:spcAft>
                <a:spcPts val="1142"/>
              </a:spcAft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	-&gt; Gehen Sie auf diesen Punkt zu und bleiben Sie am Ende stehen</a:t>
            </a: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 dirty="0" smtClean="0">
                <a:solidFill>
                  <a:srgbClr val="FFFFFF"/>
                </a:solidFill>
                <a:latin typeface="Source Sans Pro Black"/>
              </a:rPr>
              <a:t>Vorübung II </a:t>
            </a:r>
            <a:endParaRPr lang="de-DE" sz="3200" b="1" strike="noStrike" spc="-1" dirty="0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Font typeface="Arial" pitchFamily="34" charset="0"/>
              <a:buChar char="•"/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 Es werden Ihnen nun verschiedene Zitate ausgeteilt</a:t>
            </a:r>
          </a:p>
          <a:p>
            <a:pPr>
              <a:spcAft>
                <a:spcPts val="1142"/>
              </a:spcAft>
              <a:buFont typeface="Arial" pitchFamily="34" charset="0"/>
              <a:buChar char="•"/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 Prägen Sie sich ihr Zitat gut ein (5 Minuten)</a:t>
            </a:r>
          </a:p>
          <a:p>
            <a:pPr>
              <a:spcAft>
                <a:spcPts val="1142"/>
              </a:spcAft>
              <a:buFont typeface="Arial" pitchFamily="34" charset="0"/>
              <a:buChar char="•"/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 Danach sollen Sie vor das Publikum (ihre Kommilitonen) treten und das Zitat überzeugend vortragen </a:t>
            </a:r>
          </a:p>
          <a:p>
            <a:pPr>
              <a:spcAft>
                <a:spcPts val="1142"/>
              </a:spcAft>
              <a:buFont typeface="Arial" pitchFamily="34" charset="0"/>
              <a:buChar char="•"/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 Am Ende bekommen Sie ein kurzes Feedback von uns</a:t>
            </a:r>
          </a:p>
          <a:p>
            <a:pPr>
              <a:spcAft>
                <a:spcPts val="1142"/>
              </a:spcAft>
            </a:pPr>
            <a:endParaRPr lang="de-DE" sz="2600" b="1" spc="-1" dirty="0" smtClean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</p:txBody>
      </p:sp>
      <p:pic>
        <p:nvPicPr>
          <p:cNvPr id="6146" name="Picture 2" descr="Bildergebnis für Vorübu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7435" y="4644129"/>
            <a:ext cx="5183189" cy="29155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 dirty="0" smtClean="0">
                <a:solidFill>
                  <a:srgbClr val="FFFFFF"/>
                </a:solidFill>
                <a:latin typeface="Source Sans Pro Black"/>
              </a:rPr>
              <a:t>Vortrag </a:t>
            </a:r>
            <a:endParaRPr lang="de-DE" sz="3200" b="1" strike="noStrike" spc="-1" dirty="0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514350" indent="-514350">
              <a:spcAft>
                <a:spcPts val="1142"/>
              </a:spcAft>
              <a:buAutoNum type="arabicPeriod"/>
            </a:pPr>
            <a:r>
              <a:rPr lang="de-DE" sz="2600" b="1" strike="noStrike" spc="-1" dirty="0" smtClean="0">
                <a:solidFill>
                  <a:srgbClr val="1C1C1C"/>
                </a:solidFill>
                <a:latin typeface="Source Sans Pro Semibold"/>
              </a:rPr>
              <a:t>Bereiten Sie sich kurz innerlich auf Ihre Rede vor (10 Minuten).</a:t>
            </a:r>
          </a:p>
          <a:p>
            <a:pPr marL="514350" indent="-514350">
              <a:spcAft>
                <a:spcPts val="1142"/>
              </a:spcAft>
              <a:buAutoNum type="arabicPeriod"/>
            </a:pPr>
            <a:r>
              <a:rPr lang="de-DE" sz="2600" b="1" strike="noStrike" spc="-1" dirty="0" smtClean="0">
                <a:solidFill>
                  <a:srgbClr val="1C1C1C"/>
                </a:solidFill>
                <a:latin typeface="Source Sans Pro Semibold"/>
              </a:rPr>
              <a:t>Welche Punkte sind Ihnen besonders wichtig und wie wollen Sie diese im Vortrag hervorheben?</a:t>
            </a:r>
          </a:p>
          <a:p>
            <a:pPr marL="514350" indent="-514350">
              <a:spcAft>
                <a:spcPts val="1142"/>
              </a:spcAft>
              <a:buAutoNum type="arabicPeriod"/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Versuchen Sie die Hinweise aus den Vorübungen zu berücksichtigen </a:t>
            </a:r>
          </a:p>
          <a:p>
            <a:pPr marL="514350" indent="-514350">
              <a:spcAft>
                <a:spcPts val="1142"/>
              </a:spcAft>
              <a:buAutoNum type="arabicPeriod"/>
            </a:pPr>
            <a:r>
              <a:rPr lang="de-DE" sz="2600" b="1" strike="noStrike" spc="-1" dirty="0" smtClean="0">
                <a:solidFill>
                  <a:srgbClr val="1C1C1C"/>
                </a:solidFill>
                <a:latin typeface="Source Sans Pro Semibold"/>
              </a:rPr>
              <a:t>Wir freuen uns auf Ihre Rede!</a:t>
            </a:r>
          </a:p>
          <a:p>
            <a:pPr marL="514350" indent="-514350">
              <a:spcAft>
                <a:spcPts val="1142"/>
              </a:spcAft>
              <a:buAutoNum type="arabicPeriod"/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Geben Sie einander ein konstruktives Feedback (sachlich, positive Aspekte zuerst, Ich-Botschaften)</a:t>
            </a:r>
            <a:endParaRPr lang="de-DE" sz="2600" b="1" strike="noStrike" spc="-1" dirty="0" smtClean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</p:txBody>
      </p:sp>
      <p:pic>
        <p:nvPicPr>
          <p:cNvPr id="5122" name="Picture 2" descr="Bildergebnis für Vortra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54758" y="0"/>
            <a:ext cx="3825867" cy="1761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Rekapitulation der letzten Sitzung</a:t>
            </a:r>
          </a:p>
        </p:txBody>
      </p:sp>
      <p:sp>
        <p:nvSpPr>
          <p:cNvPr id="91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10 Minuten Gruppenarbeit: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1. Wie habt ihr euch bei der Übung gefühlt? (beim Reden, beim Beobachten, beim Filmen, beim Analysieren)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2. Wie war eure Eigenwahrnehmung?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3. Wie haben euch die anderen wahrgenommen?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4. Wie war es, sich selbst im Video zu sehen?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5. Gab es Unterschiede bei der Eigen- und der Fremdwahrnehmung?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Übung: Das Innere Team kennenlernen</a:t>
            </a:r>
          </a:p>
        </p:txBody>
      </p:sp>
      <p:pic>
        <p:nvPicPr>
          <p:cNvPr id="93" name="Grafik 92"/>
          <p:cNvPicPr/>
          <p:nvPr/>
        </p:nvPicPr>
        <p:blipFill>
          <a:blip r:embed="rId2"/>
          <a:stretch/>
        </p:blipFill>
        <p:spPr>
          <a:xfrm>
            <a:off x="2376720" y="1748520"/>
            <a:ext cx="5146560" cy="468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Übung: Das Innere Team kennenlernen</a:t>
            </a:r>
          </a:p>
        </p:txBody>
      </p:sp>
      <p:sp>
        <p:nvSpPr>
          <p:cNvPr id="95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 Wer ist alles Mitglied ihres „inneren Teams“?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 Welches Mitglied steht im Vordergrund?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 Welches Mitglied steht im Hintergrund?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 In welcher Beziehung stehen die Mitglieder zueinander?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 Wie haben Ereignisse in der Vergangenheit, z.B. in der Familie, auf ihr „inneres Team“ eingewirkt?</a:t>
            </a:r>
          </a:p>
          <a:p>
            <a:pPr>
              <a:spcAft>
                <a:spcPts val="1142"/>
              </a:spcAft>
              <a:buClr>
                <a:srgbClr val="000000"/>
              </a:buClr>
            </a:pP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pc="-1" dirty="0" smtClean="0">
                <a:solidFill>
                  <a:srgbClr val="FFFFFF"/>
                </a:solidFill>
                <a:latin typeface="Source Sans Pro Black"/>
              </a:rPr>
              <a:t>Hausaufgabe </a:t>
            </a:r>
            <a:endParaRPr lang="de-DE" sz="3200" b="1" strike="noStrike" spc="-1" dirty="0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Wenn ihr „inneres Team“ einen Trainer hätte, was wäre dessen Aufgabe?</a:t>
            </a:r>
          </a:p>
          <a:p>
            <a:pPr>
              <a:spcAft>
                <a:spcPts val="1142"/>
              </a:spcAft>
              <a:buClr>
                <a:srgbClr val="000000"/>
              </a:buClr>
            </a:pPr>
            <a:endParaRPr lang="de-DE" sz="2600" b="1" strike="noStrike" spc="-1" dirty="0" smtClean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  <a:buClr>
                <a:srgbClr val="000000"/>
              </a:buClr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Schreiben Sie einen Brief aus der Perspektive des Trainers an das Innere Team.</a:t>
            </a:r>
          </a:p>
          <a:p>
            <a:pPr>
              <a:spcAft>
                <a:spcPts val="1142"/>
              </a:spcAft>
              <a:buClr>
                <a:srgbClr val="000000"/>
              </a:buClr>
            </a:pPr>
            <a:endParaRPr lang="de-DE" sz="2600" b="1" strike="noStrike" spc="-1" dirty="0" smtClean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  <a:buClr>
                <a:srgbClr val="000000"/>
              </a:buClr>
            </a:pPr>
            <a:r>
              <a:rPr lang="de-DE" sz="2600" b="1" spc="-1" dirty="0" smtClean="0">
                <a:solidFill>
                  <a:srgbClr val="1C1C1C"/>
                </a:solidFill>
                <a:latin typeface="Source Sans Pro Semibold"/>
              </a:rPr>
              <a:t>Wir werden den Text nicht lesen bzw. vorlesen lassen, möchten aber trotzdem, dass Sie diese Übung machen, damit Sie sich besser über ihr inneres Team bewusst werden.</a:t>
            </a: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383</Words>
  <Application>LibreOffice/5.4.1.2$MacOSX_X86_64 LibreOffice_project/ea7cb86e6eeb2bf3a5af73a8f7777ac570321527</Application>
  <PresentationFormat>Benutzerdefiniert</PresentationFormat>
  <Paragraphs>49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Office Theme</vt:lpstr>
      <vt:lpstr>Office Theme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Yannick Baumann</dc:creator>
  <cp:lastModifiedBy>Packard Bell</cp:lastModifiedBy>
  <cp:revision>9</cp:revision>
  <dcterms:created xsi:type="dcterms:W3CDTF">2018-03-26T20:58:31Z</dcterms:created>
  <dcterms:modified xsi:type="dcterms:W3CDTF">2019-03-20T14:00:11Z</dcterms:modified>
  <dc:language>de-DE</dc:language>
</cp:coreProperties>
</file>