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0" r:id="rId4"/>
    <p:sldId id="267" r:id="rId5"/>
    <p:sldId id="273" r:id="rId6"/>
    <p:sldId id="274" r:id="rId7"/>
    <p:sldId id="275" r:id="rId8"/>
    <p:sldId id="278" r:id="rId9"/>
    <p:sldId id="279" r:id="rId10"/>
    <p:sldId id="277" r:id="rId11"/>
    <p:sldId id="281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20.02.2019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20.02.2019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20.02.2019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20.02.2019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20.02.2019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20.02.2019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20.02.2019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20.02.2019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20.02.2019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20.02.2019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20.02.2019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A1E1D3-6A25-453C-BD40-BEC8C796B49D}" type="datetimeFigureOut">
              <a:rPr lang="de-DE" smtClean="0"/>
              <a:pPr/>
              <a:t>20.02.2019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aumann@mail.muni.cz" TargetMode="External"/><Relationship Id="rId2" Type="http://schemas.openxmlformats.org/officeDocument/2006/relationships/hyperlink" Target="mailto:koeck@mail.muni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571480"/>
            <a:ext cx="7851648" cy="2214578"/>
          </a:xfrm>
        </p:spPr>
        <p:txBody>
          <a:bodyPr>
            <a:normAutofit/>
          </a:bodyPr>
          <a:lstStyle/>
          <a:p>
            <a:r>
              <a:rPr lang="de-DE" dirty="0" smtClean="0"/>
              <a:t>NJII_760 Rhetorik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71472" y="2928934"/>
            <a:ext cx="7854696" cy="2928958"/>
          </a:xfrm>
        </p:spPr>
        <p:txBody>
          <a:bodyPr>
            <a:normAutofit fontScale="85000" lnSpcReduction="20000"/>
          </a:bodyPr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Johannes Köck &amp; Yannick Baumann   </a:t>
            </a:r>
            <a:br>
              <a:rPr lang="de-DE" dirty="0" smtClean="0"/>
            </a:br>
            <a:r>
              <a:rPr lang="de-DE" dirty="0" smtClean="0">
                <a:hlinkClick r:id="rId2"/>
              </a:rPr>
              <a:t>koeck@mail.muni.cz</a:t>
            </a:r>
            <a:endParaRPr lang="de-DE" dirty="0" smtClean="0"/>
          </a:p>
          <a:p>
            <a:r>
              <a:rPr lang="de-DE" dirty="0" smtClean="0">
                <a:hlinkClick r:id="rId3"/>
              </a:rPr>
              <a:t>baumann@mail.muni.cz</a:t>
            </a:r>
            <a:endParaRPr lang="de-DE" dirty="0" smtClean="0"/>
          </a:p>
          <a:p>
            <a:r>
              <a:rPr lang="de-DE" dirty="0" smtClean="0"/>
              <a:t>Sommersemester 2019 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endParaRPr lang="de-DE" dirty="0"/>
          </a:p>
        </p:txBody>
      </p:sp>
      <p:pic>
        <p:nvPicPr>
          <p:cNvPr id="6146" name="Picture 2" descr="Bildergebnis für herzlich willkommen comi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500098" y="3214662"/>
            <a:ext cx="4554173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Vergleich zweier Reden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Wer könnte </a:t>
            </a:r>
            <a:r>
              <a:rPr lang="de-DE" dirty="0" err="1" smtClean="0"/>
              <a:t>Redner_in</a:t>
            </a:r>
            <a:r>
              <a:rPr lang="de-DE" dirty="0" smtClean="0"/>
              <a:t> bzw. </a:t>
            </a:r>
            <a:r>
              <a:rPr lang="de-DE" dirty="0" err="1" smtClean="0"/>
              <a:t>Adressat_in</a:t>
            </a:r>
            <a:r>
              <a:rPr lang="de-DE" dirty="0" smtClean="0"/>
              <a:t> sein?</a:t>
            </a:r>
          </a:p>
          <a:p>
            <a:endParaRPr lang="de-DE" dirty="0" smtClean="0"/>
          </a:p>
          <a:p>
            <a:r>
              <a:rPr lang="de-DE" dirty="0" smtClean="0"/>
              <a:t>An welchen textimmanenten Merkmalen macht ihr das fest?</a:t>
            </a:r>
          </a:p>
          <a:p>
            <a:r>
              <a:rPr lang="de-DE" dirty="0" smtClean="0"/>
              <a:t>Unterschiede vs. Gemeinsamkeiten zwischen den Texten?</a:t>
            </a:r>
          </a:p>
          <a:p>
            <a:r>
              <a:rPr lang="de-DE" dirty="0" smtClean="0"/>
              <a:t>Wie wirkt die Rede?</a:t>
            </a:r>
          </a:p>
          <a:p>
            <a:r>
              <a:rPr lang="de-DE" dirty="0" smtClean="0"/>
              <a:t>Ist Sie rhetorisch gelungen? Warum </a:t>
            </a:r>
            <a:r>
              <a:rPr lang="de-DE" smtClean="0"/>
              <a:t>(nicht)?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Recherchieren Sie  zu den Rednern (schriftlich)</a:t>
            </a:r>
          </a:p>
          <a:p>
            <a:r>
              <a:rPr lang="de-DE" dirty="0" smtClean="0"/>
              <a:t>Außerdem zum historischen Kontext  (schriftlich)</a:t>
            </a:r>
          </a:p>
          <a:p>
            <a:r>
              <a:rPr lang="de-DE" dirty="0" smtClean="0"/>
              <a:t>Üben Sie den Vortrag der beiden Reden 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Ihr stellt euch vor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DE" dirty="0" smtClean="0"/>
              <a:t>Führt das Partnerinterview mit eurem Nachbarn/eurer Nachbarin durch und stellt diese/diesen vor.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Name?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Was ist das erste woran du dich erinnern kannst?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Was würdest du abschaffen?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Ein angenehmes Geräusch/Assoziationen?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Tee oder Kaffee?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Bier oder Wein?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Morgenmensch oder Morgenmuffel?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Warum Rhetorik-Seminar?</a:t>
            </a:r>
            <a:endParaRPr lang="de-DE" dirty="0"/>
          </a:p>
        </p:txBody>
      </p:sp>
      <p:pic>
        <p:nvPicPr>
          <p:cNvPr id="8194" name="Picture 2" descr="Bildergebnis für intervi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5678" y="0"/>
            <a:ext cx="3098322" cy="16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Schneeballschlacht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pc="-1" dirty="0" smtClean="0">
                <a:latin typeface="Arial"/>
              </a:rPr>
              <a:t>Schreiben Sie drei Dinge über sich auf einen weißen Zettel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pc="-1" dirty="0" smtClean="0">
                <a:latin typeface="Arial"/>
              </a:rPr>
              <a:t>Zerknüllen Sie den Zettel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pc="-1" dirty="0" smtClean="0">
                <a:latin typeface="Arial"/>
              </a:rPr>
              <a:t>Dann werfen wir alle auf Kommando die Zettel in eine Richtung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pc="-1" dirty="0" smtClean="0">
                <a:latin typeface="Arial"/>
              </a:rPr>
              <a:t>Versuchen Sie nun durch fragen herauszufinden, wer die Person ist, die die drei Dinge über sich auf den Zettel geschrieben hat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1026" name="Picture 2" descr="Bildergebnis für Schneeballschlac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0"/>
            <a:ext cx="3428992" cy="17500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Stille Gruppenarbeit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dirty="0" smtClean="0"/>
              <a:t> Was verbindet ihr mit dem Terminus „Rhetorik“?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Was alles ist Rhetorik?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Welche Erfahrungen (Studium/Schule habt ihr mit Rhetorik)?</a:t>
            </a:r>
          </a:p>
          <a:p>
            <a:pPr>
              <a:buFont typeface="Wingdings" pitchFamily="2" charset="2"/>
              <a:buChar char="Ø"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Ihr schreibt Punkte  auf und kommentiert  diese, es wird NICHT gesprochen </a:t>
            </a:r>
            <a:endParaRPr lang="de-DE" dirty="0"/>
          </a:p>
        </p:txBody>
      </p:sp>
      <p:pic>
        <p:nvPicPr>
          <p:cNvPr id="7170" name="Picture 2" descr="Bildergebnis für unterric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6929" y="0"/>
            <a:ext cx="2737071" cy="19205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Inhalte des Seminars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de-DE" b="1" dirty="0" smtClean="0"/>
              <a:t>Ziele: </a:t>
            </a:r>
            <a:r>
              <a:rPr lang="de-DE" dirty="0" smtClean="0"/>
              <a:t>Der Kurs hat das Ziel, in die Rhetorik einzuführen. Theoretische Grundkenntnisse werden vermittelt und praktisch erprobt.</a:t>
            </a:r>
          </a:p>
          <a:p>
            <a:pPr>
              <a:buNone/>
            </a:pPr>
            <a:r>
              <a:rPr lang="de-DE" dirty="0" smtClean="0"/>
              <a:t>Nach Abschluss des Kurses kann der/die Studierende: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die Wechselbeziehungen zwischen Form und Inhalt rhetorischer Textformen verstehen 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 erlernte rhetorische Hilfestellungen selbstständig anwenden 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Reden und Videos </a:t>
            </a:r>
            <a:r>
              <a:rPr lang="de-DE" dirty="0" err="1" smtClean="0"/>
              <a:t>kriteriengeleitet</a:t>
            </a:r>
            <a:r>
              <a:rPr lang="de-DE" dirty="0" smtClean="0"/>
              <a:t> analysieren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eigenständig stimmbildende Übungen durchführen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 Gespräche lenken und moderieren 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 eine Rede konzipieren und vortragen</a:t>
            </a:r>
          </a:p>
          <a:p>
            <a:pPr>
              <a:buFont typeface="Wingdings" pitchFamily="2" charset="2"/>
              <a:buChar char="v"/>
            </a:pPr>
            <a:endParaRPr lang="de-DE" dirty="0" smtClean="0"/>
          </a:p>
          <a:p>
            <a:pPr>
              <a:buFont typeface="Wingdings" pitchFamily="2" charset="2"/>
              <a:buChar char="v"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Seminarplan: </a:t>
            </a:r>
          </a:p>
          <a:p>
            <a:pPr marL="514350" indent="-514350">
              <a:buAutoNum type="arabicPeriod"/>
            </a:pPr>
            <a:r>
              <a:rPr lang="de-DE" dirty="0" smtClean="0"/>
              <a:t>Braucht der Mensch Rhetorik? Und wenn ja welche?</a:t>
            </a:r>
          </a:p>
          <a:p>
            <a:pPr marL="514350" indent="-514350">
              <a:buAutoNum type="arabicPeriod"/>
            </a:pPr>
            <a:r>
              <a:rPr lang="de-DE" dirty="0" smtClean="0"/>
              <a:t>Videoanalyse und -evaluation von bedeutenden Reden </a:t>
            </a:r>
          </a:p>
          <a:p>
            <a:pPr marL="514350" indent="-514350">
              <a:buAutoNum type="arabicPeriod"/>
            </a:pPr>
            <a:r>
              <a:rPr lang="de-DE" dirty="0" smtClean="0"/>
              <a:t>Stimmbildung und Sprecherziehung </a:t>
            </a:r>
          </a:p>
          <a:p>
            <a:pPr marL="514350" indent="-514350">
              <a:buAutoNum type="arabicPeriod"/>
            </a:pPr>
            <a:r>
              <a:rPr lang="de-DE" dirty="0" smtClean="0"/>
              <a:t>Raumpräsenz, Mimik, Gestik und Körperhaltung </a:t>
            </a:r>
          </a:p>
          <a:p>
            <a:pPr marL="514350" indent="-514350">
              <a:buAutoNum type="arabicPeriod"/>
            </a:pPr>
            <a:r>
              <a:rPr lang="de-DE" dirty="0" smtClean="0"/>
              <a:t>Präsentationstechniken </a:t>
            </a:r>
          </a:p>
          <a:p>
            <a:pPr marL="514350" indent="-514350">
              <a:buAutoNum type="arabicPeriod"/>
            </a:pPr>
            <a:r>
              <a:rPr lang="de-DE" dirty="0" err="1" smtClean="0"/>
              <a:t>Storytelling</a:t>
            </a:r>
            <a:r>
              <a:rPr lang="de-DE" dirty="0" smtClean="0"/>
              <a:t> und Interaktion mit dem Publikum </a:t>
            </a:r>
          </a:p>
          <a:p>
            <a:pPr marL="514350" indent="-514350">
              <a:buAutoNum type="arabicPeriod"/>
            </a:pPr>
            <a:r>
              <a:rPr lang="de-DE" dirty="0" smtClean="0"/>
              <a:t>Inkludierendes und exkludierendes Vortragen</a:t>
            </a:r>
          </a:p>
          <a:p>
            <a:pPr marL="514350" indent="-514350">
              <a:buAutoNum type="arabicPeriod"/>
            </a:pPr>
            <a:r>
              <a:rPr lang="de-DE" dirty="0" smtClean="0"/>
              <a:t>Moderation und Gesprächslenkung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2910" y="1285860"/>
            <a:ext cx="8229600" cy="578647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800" b="1" dirty="0" smtClean="0"/>
              <a:t> Das Seminar ist als Workshop konzipiert. Daher ist die aktive Beteiligung am Seminargeschehen (Übungen, Simulationen) unbedingt erforderlich. Daher kann der Kurs nur bei 75% Anwesenheit erfolgreich abgeschlossen werden</a:t>
            </a:r>
            <a:r>
              <a:rPr lang="de-DE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de-DE" sz="2800" b="1" dirty="0" smtClean="0"/>
              <a:t> Das Seminar wird durch einen mündlichen Beitrag (z.B. Präsentation, Rede) am Ende des Semesters abgeschlossen.</a:t>
            </a:r>
            <a:endParaRPr lang="de-DE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Gruppenarbeit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Vergleicht jetzt die Inhalte der LV, mit den eigenen Punkten/Assoziationen</a:t>
            </a:r>
          </a:p>
          <a:p>
            <a:r>
              <a:rPr lang="de-DE" dirty="0" smtClean="0"/>
              <a:t>Was ist ähnlich/anders?</a:t>
            </a:r>
          </a:p>
          <a:p>
            <a:r>
              <a:rPr lang="de-DE" dirty="0" smtClean="0"/>
              <a:t>Welche Punkte sind euch besonders wichtig?</a:t>
            </a:r>
          </a:p>
          <a:p>
            <a:r>
              <a:rPr lang="de-DE" dirty="0" smtClean="0"/>
              <a:t>Was wünscht ihr euch vom </a:t>
            </a:r>
            <a:r>
              <a:rPr lang="de-DE" dirty="0" err="1" smtClean="0"/>
              <a:t>Christkindal</a:t>
            </a:r>
            <a:r>
              <a:rPr lang="de-DE" dirty="0" smtClean="0"/>
              <a:t>?</a:t>
            </a:r>
            <a:endParaRPr lang="de-DE" dirty="0"/>
          </a:p>
        </p:txBody>
      </p:sp>
      <p:pic>
        <p:nvPicPr>
          <p:cNvPr id="19458" name="Picture 2" descr="Bildergebnis für cice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1119784">
            <a:off x="6906458" y="2681580"/>
            <a:ext cx="2562225" cy="4238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Rhetorik?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Die alte Definition ist: „</a:t>
            </a:r>
            <a:r>
              <a:rPr lang="de-DE" dirty="0" err="1" smtClean="0"/>
              <a:t>rhētorikḗ“und</a:t>
            </a:r>
            <a:r>
              <a:rPr lang="de-DE" dirty="0" smtClean="0"/>
              <a:t> bedeutet übersetzt so viel wie „Redekunst“ oder „</a:t>
            </a:r>
            <a:r>
              <a:rPr lang="de-DE" b="1" dirty="0" smtClean="0"/>
              <a:t>Kunst der Beredsamkeit</a:t>
            </a:r>
            <a:r>
              <a:rPr lang="de-DE" dirty="0" smtClean="0"/>
              <a:t>“.</a:t>
            </a:r>
          </a:p>
          <a:p>
            <a:r>
              <a:rPr lang="de-DE" dirty="0" smtClean="0"/>
              <a:t>Teil von monologischer und dialogischer Kommunikation</a:t>
            </a:r>
          </a:p>
          <a:p>
            <a:r>
              <a:rPr lang="de-DE" dirty="0" smtClean="0"/>
              <a:t>Ethos/Logos/Pathos (Aristoteles)</a:t>
            </a:r>
          </a:p>
          <a:p>
            <a:r>
              <a:rPr lang="de-DE" dirty="0" smtClean="0"/>
              <a:t>Kunst der Überzeugung NICHT der Überredung</a:t>
            </a:r>
          </a:p>
          <a:p>
            <a:r>
              <a:rPr lang="de-DE" dirty="0" smtClean="0"/>
              <a:t>Cicero: Fokus auf Pathos</a:t>
            </a:r>
          </a:p>
          <a:p>
            <a:r>
              <a:rPr lang="de-DE" dirty="0" smtClean="0"/>
              <a:t>Rhetorik wurzelt in der Demokratie, richtet sich an ein mündiges Publikum </a:t>
            </a:r>
            <a:br>
              <a:rPr lang="de-DE" dirty="0" smtClean="0"/>
            </a:b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464</Words>
  <Application>Microsoft Office PowerPoint</Application>
  <PresentationFormat>Bildschirmpräsentation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Hyperion</vt:lpstr>
      <vt:lpstr>NJII_760 Rhetorik </vt:lpstr>
      <vt:lpstr>Ihr stellt euch vor </vt:lpstr>
      <vt:lpstr>Schneeballschlacht</vt:lpstr>
      <vt:lpstr>Stille Gruppenarbeit</vt:lpstr>
      <vt:lpstr>Inhalte des Seminars </vt:lpstr>
      <vt:lpstr>Folie 6</vt:lpstr>
      <vt:lpstr>Folie 7</vt:lpstr>
      <vt:lpstr>Gruppenarbeit </vt:lpstr>
      <vt:lpstr>Was ist Rhetorik?</vt:lpstr>
      <vt:lpstr>  Vergleich zweier Reden </vt:lpstr>
      <vt:lpstr>Hausaufgabe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 und Gesellschaft in den deutschsprachigen Ländern</dc:title>
  <dc:creator>Packard Bell</dc:creator>
  <cp:lastModifiedBy>Packard Bell</cp:lastModifiedBy>
  <cp:revision>11</cp:revision>
  <dcterms:created xsi:type="dcterms:W3CDTF">2017-09-18T16:32:58Z</dcterms:created>
  <dcterms:modified xsi:type="dcterms:W3CDTF">2019-02-20T11:50:38Z</dcterms:modified>
</cp:coreProperties>
</file>