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64" y="-9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</a:p>
          <a:p>
            <a:pPr marL="288000" lvl="1">
              <a:spcAft>
                <a:spcPts val="1134"/>
              </a:spcAft>
            </a:pPr>
            <a:r>
              <a:rPr lang="de-DE" sz="2200" b="0" strike="noStrike" spc="-1">
                <a:solidFill>
                  <a:srgbClr val="1C1C1C"/>
                </a:solidFill>
                <a:latin typeface="Source Sans Pro Light"/>
              </a:rPr>
              <a:t>Second Outline Level</a:t>
            </a:r>
          </a:p>
          <a:p>
            <a:pPr marL="576000" lvl="2">
              <a:spcAft>
                <a:spcPts val="850"/>
              </a:spcAft>
            </a:pPr>
            <a:r>
              <a:rPr lang="de-DE" sz="1800" b="0" strike="noStrike" spc="-1">
                <a:solidFill>
                  <a:srgbClr val="1C1C1C"/>
                </a:solidFill>
                <a:latin typeface="Source Sans Pro Light"/>
              </a:rPr>
              <a:t>Third Outline Level</a:t>
            </a:r>
          </a:p>
          <a:p>
            <a:pPr marL="864000" lvl="3">
              <a:spcAft>
                <a:spcPts val="567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Fourth Outline Level</a:t>
            </a:r>
          </a:p>
          <a:p>
            <a:pPr marL="1152000" lvl="4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Fifth Outline Level</a:t>
            </a:r>
          </a:p>
          <a:p>
            <a:pPr marL="1440000" lvl="5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Sixth Outline Level</a:t>
            </a:r>
          </a:p>
          <a:p>
            <a:pPr marL="1728000" lvl="6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Seventh Outline Level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2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r>
              <a:rPr lang="de-DE" sz="1800" b="1" strike="noStrike" spc="-1">
                <a:solidFill>
                  <a:srgbClr val="FFFFFF"/>
                </a:solidFill>
                <a:latin typeface="Source Sans Pro Black"/>
              </a:rPr>
              <a:t>&lt;date/time&gt;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1800" b="1" strike="noStrike" spc="-1">
                <a:solidFill>
                  <a:srgbClr val="FFFFFF"/>
                </a:solidFill>
                <a:latin typeface="Source Sans Pro Black"/>
              </a:rPr>
              <a:t>&lt;footer&gt;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E63F7AF-8D2D-405F-A2CE-C8E2654037C5}" type="slidenum">
              <a:rPr lang="de-DE" sz="1800" b="1" strike="noStrike" spc="-1">
                <a:solidFill>
                  <a:srgbClr val="FFFFFF"/>
                </a:solidFill>
                <a:latin typeface="Source Sans Pro Black"/>
              </a:rPr>
              <a:pPr algn="ctr"/>
              <a:t>‹Nr.›</a:t>
            </a:fld>
            <a:endParaRPr lang="de-DE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</a:p>
          <a:p>
            <a:pPr marL="288000" lvl="1">
              <a:spcAft>
                <a:spcPts val="1131"/>
              </a:spcAft>
            </a:pPr>
            <a:r>
              <a:rPr lang="de-DE" sz="2200" b="0" strike="noStrike" spc="-1">
                <a:solidFill>
                  <a:srgbClr val="1C1C1C"/>
                </a:solidFill>
                <a:latin typeface="Source Sans Pro Light"/>
              </a:rPr>
              <a:t>Second Outline Level</a:t>
            </a:r>
          </a:p>
          <a:p>
            <a:pPr marL="576000" lvl="2">
              <a:spcAft>
                <a:spcPts val="850"/>
              </a:spcAft>
            </a:pPr>
            <a:r>
              <a:rPr lang="de-DE" sz="1800" b="0" strike="noStrike" spc="-1">
                <a:solidFill>
                  <a:srgbClr val="1C1C1C"/>
                </a:solidFill>
                <a:latin typeface="Source Sans Pro Light"/>
              </a:rPr>
              <a:t>Third Outline Level</a:t>
            </a:r>
          </a:p>
          <a:p>
            <a:pPr marL="864000" lvl="3">
              <a:spcAft>
                <a:spcPts val="567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Fourth Outline Level</a:t>
            </a:r>
          </a:p>
          <a:p>
            <a:pPr marL="1152000" lvl="4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Fifth Outline Level</a:t>
            </a:r>
          </a:p>
          <a:p>
            <a:pPr marL="1440000" lvl="5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Sixth Outline Level</a:t>
            </a:r>
          </a:p>
          <a:p>
            <a:pPr marL="1728000" lvl="6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Seventh Outline Level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1" strike="noStrike" spc="-1">
                <a:solidFill>
                  <a:srgbClr val="E74C3C"/>
                </a:solidFill>
                <a:latin typeface="Source Sans Pro Black"/>
              </a:rPr>
              <a:t>&lt;date/time&gt;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1800" b="1" strike="noStrike" spc="-1">
                <a:solidFill>
                  <a:srgbClr val="E74C3C"/>
                </a:solidFill>
                <a:latin typeface="Source Sans Pro Black"/>
              </a:rPr>
              <a:t>&lt;footer&gt;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11AB21E-9477-42A5-8580-DB6BAD3B14A0}" type="slidenum">
              <a:rPr lang="de-DE" sz="1800" b="1" strike="noStrike" spc="-1">
                <a:solidFill>
                  <a:srgbClr val="E74C3C"/>
                </a:solidFill>
                <a:latin typeface="Source Sans Pro Black"/>
              </a:rPr>
              <a:pPr algn="r"/>
              <a:t>‹Nr.›</a:t>
            </a:fld>
            <a:endParaRPr lang="de-DE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60000" y="333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Analyse einer Rede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2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Wie eine Rede entsteht</a:t>
            </a:r>
          </a:p>
        </p:txBody>
      </p:sp>
      <p:pic>
        <p:nvPicPr>
          <p:cNvPr id="107" name="Grafik 106"/>
          <p:cNvPicPr/>
          <p:nvPr/>
        </p:nvPicPr>
        <p:blipFill>
          <a:blip r:embed="rId2"/>
          <a:stretch/>
        </p:blipFill>
        <p:spPr>
          <a:xfrm>
            <a:off x="2398680" y="1980000"/>
            <a:ext cx="510228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Gliederung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„Klassischer“ Redeaufbau: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Einleitung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Tatbestand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Argumentation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Widerlegung der gegnerischen Argumente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Abschluss</a:t>
            </a:r>
          </a:p>
        </p:txBody>
      </p:sp>
      <p:sp>
        <p:nvSpPr>
          <p:cNvPr id="110" name="TextShape 3"/>
          <p:cNvSpPr txBox="1"/>
          <p:nvPr/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pic>
        <p:nvPicPr>
          <p:cNvPr id="112" name="Grafik 111"/>
          <p:cNvPicPr/>
          <p:nvPr/>
        </p:nvPicPr>
        <p:blipFill>
          <a:blip r:embed="rId2"/>
          <a:stretch/>
        </p:blipFill>
        <p:spPr>
          <a:xfrm>
            <a:off x="540720" y="1605600"/>
            <a:ext cx="9120240" cy="513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Stilmittel: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Tropen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Setzung „eins zu eins“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Gemeintes wird nicht direkt ausgesprochen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Grundtropen „Metapher und Metonymie“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Rhetorische Figuren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enthalten Mehr als nur ein Wort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„uneigentliches“ Sprechen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Grundtropen: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Metapher (potentielle Ähnlichkeit)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„Achilles war ein Löwe in der Schlacht“ Quintillian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„Eine feste Burg ist unser Gott“ Luther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„Stundenholz“ Paul Celan (kühne Metapher)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Metonymie (semantische Nachbarschaft)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den ganzen Goethe kennen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„Gehen wir auf ein Glas“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„Brüssel entscheidet über die Zukunft Europas“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1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Weitere Tropen: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Euphemismus (Beschönigung)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„ableben“/„entschlafen“ an Stelle von „sterben“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Oxymoron (zwei Begriffe, die sich ausschließen)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„alter Knabe“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Personifikation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„Der Frühling erwacht“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20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Wichtige rhetorische Figuren: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Alliteration (gleicher Anfangsbuchstabe)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„Milch macht müde Männer munter.“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Anapher (Gleiches Wort/Wortkombination am Satzanfang)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 „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Aufgestanden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ist er, welcher lange schlief, 	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 Aufgestanden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unten aus Gewölben tief. […]“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 Georg Heym 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Epipher (Gleiches Wort/Wortkombination am Satzende)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„Und das nur für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Dich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, für immer und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Dich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, 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      für immer und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Dich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.“ 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 Rio Reiser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Kyklos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→ 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„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Entbehren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sollst du! sollst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entbehren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!“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Goethe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Wichtige rhetorische Figuren: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Figura etymologica (Kombination zweier Wörter, die denselben Wortstamm haben)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„Gar schöne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Spiele spiel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ich mit dir.“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Goethe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Paronomasie (Verbindung von Wörtern, die semantisch und etymologisch nicht zusammengehören, aber sich im Klang ähneln)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„zwischen Verlegenheit und Verlogenheit“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Karl Kraus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Inversion (Satzumstellung)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Aposiopese (Satzabbruch)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Ellipse (fehlender Teil eines Satzes)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Wichtige rhetorische Figuren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Chiasmus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„Die Waffe der Kritik kann allerdings die Kritik der Waffen nicht 		ersetzen.“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	Karl Marx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Klimax (Steigerung)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 „Er sei mein Freund, mein Engel, mein Gott“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Friedrich von Schiller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Antiklimax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 „Um den Papst zirkulieren die Kardinäle. Und um die Kardinäle 		zirkulieren die Bischöfe. Und um die Bischöfe zirkulieren die 			Sekretäre.“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Bertolt Brecht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pic>
        <p:nvPicPr>
          <p:cNvPr id="90" name="Grafik 89"/>
          <p:cNvPicPr/>
          <p:nvPr/>
        </p:nvPicPr>
        <p:blipFill>
          <a:blip r:embed="rId2"/>
          <a:stretch/>
        </p:blipFill>
        <p:spPr>
          <a:xfrm>
            <a:off x="1197720" y="1980000"/>
            <a:ext cx="750420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pic>
        <p:nvPicPr>
          <p:cNvPr id="92" name="Grafik 91"/>
          <p:cNvPicPr/>
          <p:nvPr/>
        </p:nvPicPr>
        <p:blipFill>
          <a:blip r:embed="rId2"/>
          <a:stretch/>
        </p:blipFill>
        <p:spPr>
          <a:xfrm>
            <a:off x="3077280" y="1677240"/>
            <a:ext cx="3767400" cy="50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Aristoteles: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Gerichtsrede (genus iudiciale)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Beratungsrede (genus deliberativum)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Lobrede (genus demonstrativum)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pic>
        <p:nvPicPr>
          <p:cNvPr id="96" name="Grafik 95"/>
          <p:cNvPicPr/>
          <p:nvPr/>
        </p:nvPicPr>
        <p:blipFill>
          <a:blip r:embed="rId2"/>
          <a:stretch/>
        </p:blipFill>
        <p:spPr>
          <a:xfrm>
            <a:off x="2934720" y="1587960"/>
            <a:ext cx="3820680" cy="511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Quintillian: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Gerichtsrede(genus iudiciale)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Beratungsrede (genus deliberativum)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Lobrede (genus demonstrativum)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Klagerede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Trostrede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Glückwunschrede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Empfehlungsrede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Redefunktionen in der Antike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5104800" y="192672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Cicero: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belehren (docere)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beweisen (probare)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gewinnen (conciliare)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erfreuen (delectare)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bewegen (movere)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aufstacheln (concitare)</a:t>
            </a:r>
          </a:p>
          <a:p>
            <a:pPr>
              <a:spcAft>
                <a:spcPts val="1142"/>
              </a:spcAft>
            </a:pPr>
            <a:endParaRPr lang="de-DE" sz="30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411480" y="201564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Aristoteles: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Logos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Ethos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Pathos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Das rhetorische Dreieck</a:t>
            </a:r>
          </a:p>
        </p:txBody>
      </p:sp>
      <p:pic>
        <p:nvPicPr>
          <p:cNvPr id="103" name="Grafik 102"/>
          <p:cNvPicPr/>
          <p:nvPr/>
        </p:nvPicPr>
        <p:blipFill>
          <a:blip r:embed="rId2"/>
          <a:stretch/>
        </p:blipFill>
        <p:spPr>
          <a:xfrm>
            <a:off x="2203560" y="1516320"/>
            <a:ext cx="6031440" cy="527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Wie eine Rede entsteht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Inventio: „Erfindung“ des Themas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Dispositio: Gliederung des Stoffes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Elocutio: rhetorische Mittel, Tropen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Memoria: Einprägen der Rede, Mnemotechnik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Actio: Umsetzung der Rede + nonverbale Anteile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485</Words>
  <Application>LibreOffice/5.4.1.2$MacOSX_X86_64 LibreOffice_project/ea7cb86e6eeb2bf3a5af73a8f7777ac570321527</Application>
  <PresentationFormat>Benutzerdefiniert</PresentationFormat>
  <Paragraphs>110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Office Theme</vt:lpstr>
      <vt:lpstr>Office Theme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Packard Bell</cp:lastModifiedBy>
  <cp:revision>27</cp:revision>
  <dcterms:created xsi:type="dcterms:W3CDTF">2018-02-28T17:38:31Z</dcterms:created>
  <dcterms:modified xsi:type="dcterms:W3CDTF">2019-02-27T09:14:25Z</dcterms:modified>
  <dc:language>de-DE</dc:language>
</cp:coreProperties>
</file>