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86" r:id="rId4"/>
    <p:sldId id="287" r:id="rId5"/>
    <p:sldId id="288" r:id="rId6"/>
    <p:sldId id="264" r:id="rId7"/>
    <p:sldId id="265" r:id="rId8"/>
    <p:sldId id="266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2E63F7AF-8D2D-405F-A2CE-C8E2654037C5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1AB21E-9477-42A5-8580-DB6BAD3B14A0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Fi4zNJ7AxQ" TargetMode="External"/><Relationship Id="rId2" Type="http://schemas.openxmlformats.org/officeDocument/2006/relationships/hyperlink" Target="https://www.youtube.com/watch?v=QuSKFGwjPiQ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pDIglBXG5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err="1" smtClean="0">
                <a:solidFill>
                  <a:srgbClr val="FFFFFF"/>
                </a:solidFill>
                <a:latin typeface="Source Sans Pro Black"/>
              </a:rPr>
              <a:t>ede</a:t>
            </a:r>
            <a:endParaRPr lang="de-DE" sz="3200" b="1" strike="noStrike" spc="-1" dirty="0" smtClean="0">
              <a:solidFill>
                <a:srgbClr val="FFFFFF"/>
              </a:solidFill>
              <a:latin typeface="Source Sans Pro Black"/>
            </a:endParaRPr>
          </a:p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Analyse Video + </a:t>
            </a:r>
            <a:r>
              <a:rPr lang="de-DE" sz="3200" b="1" spc="-1" dirty="0" err="1" smtClean="0">
                <a:solidFill>
                  <a:srgbClr val="FFFFFF"/>
                </a:solidFill>
                <a:latin typeface="Source Sans Pro Black"/>
              </a:rPr>
              <a:t>Storytelling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+ </a:t>
            </a:r>
            <a:r>
              <a:rPr lang="de-DE" sz="3200" b="1" spc="-1" dirty="0" err="1" smtClean="0">
                <a:solidFill>
                  <a:srgbClr val="FFFFFF"/>
                </a:solidFill>
                <a:latin typeface="Source Sans Pro Black"/>
              </a:rPr>
              <a:t>Orga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 </a:t>
            </a:r>
            <a:endParaRPr lang="de-DE" sz="3200" b="1" spc="-1" dirty="0" smtClean="0">
              <a:solidFill>
                <a:srgbClr val="FFFFFF"/>
              </a:solidFill>
              <a:latin typeface="Source Sans Pro Black"/>
            </a:endParaRPr>
          </a:p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17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. 04. 2019 </a:t>
            </a:r>
            <a:endParaRPr lang="de-DE" sz="3200" b="1" spc="-1" dirty="0" smtClean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 sz="2200" b="0" strike="noStrike" spc="-1">
              <a:solidFill>
                <a:srgbClr val="1C1C1C"/>
              </a:solidFill>
              <a:latin typeface="Source Sans Pro Light"/>
            </a:endParaRPr>
          </a:p>
        </p:txBody>
      </p:sp>
      <p:pic>
        <p:nvPicPr>
          <p:cNvPr id="19458" name="Picture 2" descr="Bildergebnis für S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9186" y="4422779"/>
            <a:ext cx="6391440" cy="3340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Storytelling</a:t>
            </a:r>
            <a:r>
              <a:rPr lang="de-DE" sz="2800" dirty="0" smtClean="0"/>
              <a:t> 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7106" name="AutoShape 2" descr="Bildergebnis für Story"/>
          <p:cNvSpPr>
            <a:spLocks noChangeAspect="1" noChangeArrowheads="1"/>
          </p:cNvSpPr>
          <p:nvPr/>
        </p:nvSpPr>
        <p:spPr bwMode="auto">
          <a:xfrm>
            <a:off x="155575" y="-1143000"/>
            <a:ext cx="460057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108" name="AutoShape 4" descr="Bildergebnis für Story"/>
          <p:cNvSpPr>
            <a:spLocks noChangeAspect="1" noChangeArrowheads="1"/>
          </p:cNvSpPr>
          <p:nvPr/>
        </p:nvSpPr>
        <p:spPr bwMode="auto">
          <a:xfrm>
            <a:off x="155575" y="-1143000"/>
            <a:ext cx="460057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7110" name="Picture 6" descr="Bildergebnis für S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04" y="2208201"/>
            <a:ext cx="8143075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Die Macht der Geschichten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636828"/>
            <a:ext cx="9180000" cy="402317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Rollen spielen Geschichten für Sie?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/>
              <a:t> </a:t>
            </a:r>
            <a:r>
              <a:rPr lang="de-DE" sz="3200" dirty="0" smtClean="0"/>
              <a:t>in ihrem Alltag/ Ihrer Biographie?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Wie wirken Geschichten auf Sie?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Warum brauchen wir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Lernen wir aus Geschichten? Wie? Warum?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Werden Erlebnisse zu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Wem erzählen Sie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Welcher Zauber/welche „Macht“ wohnt ihnen inne? </a:t>
            </a:r>
          </a:p>
          <a:p>
            <a:pPr>
              <a:buFont typeface="Wingdings" pitchFamily="2" charset="2"/>
              <a:buChar char="v"/>
            </a:pPr>
            <a:endParaRPr lang="de-DE" sz="3200" dirty="0" smtClean="0"/>
          </a:p>
          <a:p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Übung </a:t>
            </a:r>
            <a:r>
              <a:rPr lang="de-DE" sz="2800" i="1" dirty="0" smtClean="0"/>
              <a:t>unsere Geschichte entdecken</a:t>
            </a:r>
            <a:endParaRPr lang="de-DE" sz="2800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96842" y="2042682"/>
            <a:ext cx="9180000" cy="416604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de-DE" sz="2800" dirty="0" smtClean="0"/>
              <a:t>Geboren in einem Dorf zwischen sanften Hügeln?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Am Meer?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In einer Großstadt?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Familie: (liebevolle) Eltern und Großeltern? Verrückte Onkeln und Tanten? Geschwister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Schlaglichter der Biographie: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Gehen lernen? Erster Schultag? Erster Kuss, Liebe, gebrochenes Herz, Herzen (endlich auch) selbst brechen </a:t>
            </a:r>
            <a:r>
              <a:rPr lang="de-DE" sz="2800" dirty="0" smtClean="0">
                <a:sym typeface="Wingdings" pitchFamily="2" charset="2"/>
              </a:rPr>
              <a:t>, Schwimmen lernen, Fahrrad fahren, 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>
                <a:sym typeface="Wingdings" pitchFamily="2" charset="2"/>
              </a:rPr>
              <a:t>Uni, Beruf, Erfahrungen, Enttäuschungen, Vorbilder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>
                <a:sym typeface="Wingdings" pitchFamily="2" charset="2"/>
              </a:rPr>
              <a:t>Existenzentwürfe???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Denken Sie zurück…an ihre 20, 30 oder mehr durchlebten Jahre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565392"/>
            <a:ext cx="9180000" cy="409460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3200" dirty="0" smtClean="0"/>
              <a:t>Woran werden  Sie sich einmal erinnern?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Menschen und Ereignisse  haben Sie geprägt?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Erfolge/Niederlagen haben Sie zu verzeichnen?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Situationen haben sich in Ihrem Gedächtnis eingebrannt?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ersten Male flackern wie Filmsequenzen in Ihrer Erinnerung  auf?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Wichtige Menschen? Orte? Dinge liegen Ihnen am Herzen?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Ein Managerbeispiel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8130" name="Picture 2" descr="Bildergebnis für Maschmey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9850" y="2565391"/>
            <a:ext cx="6274811" cy="3871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Storytelling</a:t>
            </a:r>
            <a:r>
              <a:rPr lang="de-DE" sz="2800" dirty="0" smtClean="0"/>
              <a:t> ist…	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565391"/>
            <a:ext cx="9180000" cy="4094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3600" dirty="0" smtClean="0"/>
              <a:t>Eine Überlebenstechnik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Reflexions- und Analyseinstrument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wirkungsvolles Kommunikationsinstrument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Die Kunst des Timings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err="1" smtClean="0"/>
              <a:t>Storyhunting</a:t>
            </a:r>
            <a:endParaRPr lang="de-DE" sz="3600" dirty="0" smtClean="0"/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Sinnstiftungsinstrument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Die Heldenreise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2226" name="Picture 2" descr="http://www.phaydon.de/fileadmin/_processed_/csm_storytelling-heldenreise-ankunft_8869d842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544" y="2065325"/>
            <a:ext cx="5072098" cy="4508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Potentiale und Einsatzmöglichkeiten von </a:t>
            </a:r>
            <a:r>
              <a:rPr lang="de-DE" sz="2800" dirty="0" err="1" smtClean="0"/>
              <a:t>Storytelling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422514"/>
            <a:ext cx="9180000" cy="423748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2800" dirty="0" smtClean="0"/>
              <a:t>Als Eisbrecher am Anfang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Erhöhung der Konzentrationsfähigkeit zwischendurch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beispielhaften Erläuterung von Sachverhalten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Förderung aktiven Zuhörens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Vorstellung der eigenen Person/eigener Projekte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Wider die Langeweile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Um Sympathien zu wecken….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Intermezzo 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4276" name="Picture 4" descr="Bildergebnis für prüf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4098" y="1565259"/>
            <a:ext cx="8117796" cy="5738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0813"/>
            <a:ext cx="9360000" cy="900000"/>
          </a:xfrm>
        </p:spPr>
        <p:txBody>
          <a:bodyPr/>
          <a:lstStyle/>
          <a:p>
            <a:r>
              <a:rPr lang="de-DE" sz="2800" dirty="0" smtClean="0"/>
              <a:t>Hausaufgabe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253966" y="1922449"/>
            <a:ext cx="9180000" cy="4680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Bitte Rede vorbereiten (Prüfungsleistung)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Rede von Steve Jobs (unten) nach dem Modell der „Heldenreise“ analysieren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Rede in deutscher Synchronfassung: </a:t>
            </a:r>
            <a:r>
              <a:rPr lang="de-DE" dirty="0" smtClean="0">
                <a:hlinkClick r:id="rId2"/>
              </a:rPr>
              <a:t>https://www.youtube.com/watch?v=QuSKFGwjPiQ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/>
              <a:t> </a:t>
            </a:r>
            <a:r>
              <a:rPr lang="de-DE" dirty="0" smtClean="0"/>
              <a:t>Rede mit englischen </a:t>
            </a:r>
            <a:r>
              <a:rPr lang="de-DE" dirty="0" err="1" smtClean="0"/>
              <a:t>Untetiteln</a:t>
            </a:r>
            <a:r>
              <a:rPr lang="de-DE" dirty="0" smtClean="0"/>
              <a:t>:</a:t>
            </a:r>
          </a:p>
          <a:p>
            <a:r>
              <a:rPr lang="de-DE" dirty="0" smtClean="0">
                <a:hlinkClick r:id="rId3"/>
              </a:rPr>
              <a:t>https://www.youtube.com/watch?v=mFi4zNJ7AxQ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  <p:pic>
        <p:nvPicPr>
          <p:cNvPr id="4" name="Picture 4" descr="Bildergebnis für manager peinlich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22" y="207937"/>
            <a:ext cx="5397503" cy="2698752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5508593" y="5851539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solidFill>
                  <a:schemeClr val="bg1"/>
                </a:solidFill>
              </a:rPr>
              <a:t>Bis in zwei Wochen!</a:t>
            </a:r>
            <a:endParaRPr lang="de-DE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Ähnliches F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474" y="422251"/>
            <a:ext cx="9484800" cy="679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Aufwärmübung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Glöckchenübung</a:t>
            </a:r>
            <a:r>
              <a:rPr lang="de-DE" dirty="0" smtClean="0"/>
              <a:t> (Zunge pendelt zwischen Mundwinkeln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Simulation: Zungenbrecher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de-DE" dirty="0" smtClean="0"/>
              <a:t>Üben Sie Ihre Zungenbrecher mit uns ein:</a:t>
            </a:r>
          </a:p>
          <a:p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Tschechisch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Slowakisch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Italienisch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Französisch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Chinesisch </a:t>
            </a:r>
            <a:endParaRPr lang="de-DE" dirty="0"/>
          </a:p>
        </p:txBody>
      </p:sp>
      <p:pic>
        <p:nvPicPr>
          <p:cNvPr id="4" name="Picture 2" descr="Bildergebnis für knoten in der zun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7766" y="0"/>
            <a:ext cx="2905769" cy="3714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Inventio: „Erfindung“ des Themas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Dispositio: Gliederung des Stoffes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Elocutio: rhetorische Mittel, Tropen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Memoria: Einprägen der Rede, Mnemotechnik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Actio: Umsetzung der Rede + nonverbale Anteile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pic>
        <p:nvPicPr>
          <p:cNvPr id="107" name="Grafik 106"/>
          <p:cNvPicPr/>
          <p:nvPr/>
        </p:nvPicPr>
        <p:blipFill>
          <a:blip r:embed="rId2"/>
          <a:stretch/>
        </p:blipFill>
        <p:spPr>
          <a:xfrm>
            <a:off x="2398680" y="1980000"/>
            <a:ext cx="510228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Gliederung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„Klassischer“ Redeaufbau: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Einleitung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Tatbestand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Argumentation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Widerlegung der gegnerischen Argumente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Abschluss</a:t>
            </a:r>
          </a:p>
        </p:txBody>
      </p:sp>
      <p:sp>
        <p:nvSpPr>
          <p:cNvPr id="110" name="TextShape 3"/>
          <p:cNvSpPr txBox="1"/>
          <p:nvPr/>
        </p:nvSpPr>
        <p:spPr>
          <a:xfrm>
            <a:off x="5063760" y="1980000"/>
            <a:ext cx="447948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Analyse einer Trauerrede </a:t>
            </a:r>
            <a:endParaRPr lang="de-DE" sz="3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1026" name="Picture 2" descr="Bildergebnis für bud spencer terence hi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02" y="2136763"/>
            <a:ext cx="603885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279639"/>
            <a:ext cx="9180000" cy="392909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3600" dirty="0" smtClean="0"/>
              <a:t> Sehen Sie das Video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Machen Sie sich Notizen zum Aufbau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Analysieren Sie Rede hinsichtlich stilistischer Figuren  und Tropen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Ist es eine „gute“ oder „schlechte“ Trauerrede?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Eine typische Trauerrede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Sammeln Sie Pro- und Contra-Argumente </a:t>
            </a:r>
          </a:p>
          <a:p>
            <a:endParaRPr lang="de-DE" sz="3600" dirty="0"/>
          </a:p>
          <a:p>
            <a:r>
              <a:rPr lang="de-DE" sz="3600" dirty="0" smtClean="0">
                <a:hlinkClick r:id="rId2"/>
              </a:rPr>
              <a:t>https://www.youtube.com/watch?v=IpDIglBXG5E</a:t>
            </a:r>
            <a:endParaRPr lang="de-DE" sz="3600" dirty="0" smtClean="0"/>
          </a:p>
          <a:p>
            <a:endParaRPr lang="de-DE" sz="3600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523</Words>
  <Application>LibreOffice/5.4.1.2$MacOSX_X86_64 LibreOffice_project/ea7cb86e6eeb2bf3a5af73a8f7777ac570321527</Application>
  <PresentationFormat>Benutzerdefiniert</PresentationFormat>
  <Paragraphs>116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Office Theme</vt:lpstr>
      <vt:lpstr>Office Theme</vt:lpstr>
      <vt:lpstr>Folie 1</vt:lpstr>
      <vt:lpstr>Folie 2</vt:lpstr>
      <vt:lpstr>Aufwärmübung </vt:lpstr>
      <vt:lpstr>Simulation: Zungenbrecher </vt:lpstr>
      <vt:lpstr>Folie 5</vt:lpstr>
      <vt:lpstr>Folie 6</vt:lpstr>
      <vt:lpstr>Folie 7</vt:lpstr>
      <vt:lpstr>Analyse einer Trauerrede </vt:lpstr>
      <vt:lpstr>Folie 9</vt:lpstr>
      <vt:lpstr>Storytelling </vt:lpstr>
      <vt:lpstr>Die Macht der Geschichten</vt:lpstr>
      <vt:lpstr>Übung unsere Geschichte entdecken</vt:lpstr>
      <vt:lpstr>Denken Sie zurück…an ihre 20, 30 oder mehr durchlebten Jahre</vt:lpstr>
      <vt:lpstr>Ein Managerbeispiel</vt:lpstr>
      <vt:lpstr>Storytelling ist… </vt:lpstr>
      <vt:lpstr>Die Heldenreise</vt:lpstr>
      <vt:lpstr>Potentiale und Einsatzmöglichkeiten von Storytelling</vt:lpstr>
      <vt:lpstr>Intermezzo 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30</cp:revision>
  <dcterms:created xsi:type="dcterms:W3CDTF">2018-02-28T17:38:31Z</dcterms:created>
  <dcterms:modified xsi:type="dcterms:W3CDTF">2019-04-15T15:57:15Z</dcterms:modified>
  <dc:language>de-DE</dc:language>
</cp:coreProperties>
</file>