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86" r:id="rId4"/>
    <p:sldId id="287" r:id="rId5"/>
    <p:sldId id="288" r:id="rId6"/>
    <p:sldId id="264" r:id="rId7"/>
    <p:sldId id="265" r:id="rId8"/>
    <p:sldId id="266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</p:sldIdLst>
  <p:sldSz cx="10080625" cy="7559675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64" y="-90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46392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56748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56748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46392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36000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360000" y="360000"/>
            <a:ext cx="9360000" cy="41731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346392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656748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656748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346392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36000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360000" y="360000"/>
            <a:ext cx="9360000" cy="41731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180000"/>
            <a:ext cx="9720000" cy="1260000"/>
          </a:xfrm>
          <a:prstGeom prst="rect">
            <a:avLst/>
          </a:prstGeom>
          <a:solidFill>
            <a:srgbClr val="E74C3C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CustomShape 2"/>
          <p:cNvSpPr/>
          <p:nvPr/>
        </p:nvSpPr>
        <p:spPr>
          <a:xfrm>
            <a:off x="7560000" y="6840000"/>
            <a:ext cx="2520000" cy="540000"/>
          </a:xfrm>
          <a:prstGeom prst="rect">
            <a:avLst/>
          </a:prstGeom>
          <a:solidFill>
            <a:srgbClr val="E74C3C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900000" y="6840000"/>
            <a:ext cx="6480000" cy="540000"/>
          </a:xfrm>
          <a:prstGeom prst="rect">
            <a:avLst/>
          </a:prstGeom>
          <a:solidFill>
            <a:srgbClr val="BDC3C7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180000" y="6840000"/>
            <a:ext cx="540000" cy="540000"/>
          </a:xfrm>
          <a:prstGeom prst="rect">
            <a:avLst/>
          </a:prstGeom>
          <a:noFill/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Click to edit the title text format</a:t>
            </a: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Click to edit the outline text format</a:t>
            </a:r>
          </a:p>
          <a:p>
            <a:pPr marL="288000" lvl="1">
              <a:spcAft>
                <a:spcPts val="1134"/>
              </a:spcAft>
            </a:pPr>
            <a:r>
              <a:rPr lang="de-DE" sz="2200" b="0" strike="noStrike" spc="-1">
                <a:solidFill>
                  <a:srgbClr val="1C1C1C"/>
                </a:solidFill>
                <a:latin typeface="Source Sans Pro Light"/>
              </a:rPr>
              <a:t>Second Outline Level</a:t>
            </a:r>
          </a:p>
          <a:p>
            <a:pPr marL="576000" lvl="2">
              <a:spcAft>
                <a:spcPts val="850"/>
              </a:spcAft>
            </a:pPr>
            <a:r>
              <a:rPr lang="de-DE" sz="1800" b="0" strike="noStrike" spc="-1">
                <a:solidFill>
                  <a:srgbClr val="1C1C1C"/>
                </a:solidFill>
                <a:latin typeface="Source Sans Pro Light"/>
              </a:rPr>
              <a:t>Third Outline Level</a:t>
            </a:r>
          </a:p>
          <a:p>
            <a:pPr marL="864000" lvl="3">
              <a:spcAft>
                <a:spcPts val="567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Fourth Outline Level</a:t>
            </a:r>
          </a:p>
          <a:p>
            <a:pPr marL="1152000" lvl="4">
              <a:spcAft>
                <a:spcPts val="283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Fifth Outline Level</a:t>
            </a:r>
          </a:p>
          <a:p>
            <a:pPr marL="1440000" lvl="5">
              <a:spcAft>
                <a:spcPts val="283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Sixth Outline Level</a:t>
            </a:r>
          </a:p>
          <a:p>
            <a:pPr marL="1728000" lvl="6">
              <a:spcAft>
                <a:spcPts val="283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Seventh Outline Level</a:t>
            </a:r>
          </a:p>
        </p:txBody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7560000" y="6840000"/>
            <a:ext cx="2340000" cy="521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r"/>
            <a:r>
              <a:rPr lang="de-DE" sz="1800" b="1" strike="noStrike" spc="-1">
                <a:solidFill>
                  <a:srgbClr val="FFFFFF"/>
                </a:solidFill>
                <a:latin typeface="Source Sans Pro Black"/>
              </a:rPr>
              <a:t>&lt;date/time&gt;</a:t>
            </a:r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1080000" y="6840000"/>
            <a:ext cx="324000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de-DE" sz="1800" b="1" strike="noStrike" spc="-1">
                <a:solidFill>
                  <a:srgbClr val="FFFFFF"/>
                </a:solidFill>
                <a:latin typeface="Source Sans Pro Black"/>
              </a:rPr>
              <a:t>&lt;footer&gt;</a:t>
            </a:r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180000" y="6840000"/>
            <a:ext cx="54000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fld id="{2E63F7AF-8D2D-405F-A2CE-C8E2654037C5}" type="slidenum">
              <a:rPr lang="de-DE" sz="1800" b="1" strike="noStrike" spc="-1">
                <a:solidFill>
                  <a:srgbClr val="FFFFFF"/>
                </a:solidFill>
                <a:latin typeface="Source Sans Pro Black"/>
              </a:rPr>
              <a:pPr algn="ctr"/>
              <a:t>‹Nr.›</a:t>
            </a:fld>
            <a:endParaRPr lang="de-DE" sz="1800" b="1" strike="noStrike" spc="-1">
              <a:solidFill>
                <a:srgbClr val="FFFFFF"/>
              </a:solidFill>
              <a:latin typeface="Source Sans Pro Blac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3150000"/>
            <a:ext cx="9720000" cy="1260000"/>
          </a:xfrm>
          <a:prstGeom prst="rect">
            <a:avLst/>
          </a:prstGeom>
          <a:solidFill>
            <a:srgbClr val="E74C3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PlaceHolder 2"/>
          <p:cNvSpPr>
            <a:spLocks noGrp="1"/>
          </p:cNvSpPr>
          <p:nvPr>
            <p:ph type="title"/>
          </p:nvPr>
        </p:nvSpPr>
        <p:spPr>
          <a:xfrm>
            <a:off x="360000" y="333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Click to edit the title text format</a:t>
            </a: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540000" y="4680000"/>
            <a:ext cx="9180000" cy="252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Click to edit the outline text format</a:t>
            </a:r>
          </a:p>
          <a:p>
            <a:pPr marL="288000" lvl="1">
              <a:spcAft>
                <a:spcPts val="1131"/>
              </a:spcAft>
            </a:pPr>
            <a:r>
              <a:rPr lang="de-DE" sz="2200" b="0" strike="noStrike" spc="-1">
                <a:solidFill>
                  <a:srgbClr val="1C1C1C"/>
                </a:solidFill>
                <a:latin typeface="Source Sans Pro Light"/>
              </a:rPr>
              <a:t>Second Outline Level</a:t>
            </a:r>
          </a:p>
          <a:p>
            <a:pPr marL="576000" lvl="2">
              <a:spcAft>
                <a:spcPts val="850"/>
              </a:spcAft>
            </a:pPr>
            <a:r>
              <a:rPr lang="de-DE" sz="1800" b="0" strike="noStrike" spc="-1">
                <a:solidFill>
                  <a:srgbClr val="1C1C1C"/>
                </a:solidFill>
                <a:latin typeface="Source Sans Pro Light"/>
              </a:rPr>
              <a:t>Third Outline Level</a:t>
            </a:r>
          </a:p>
          <a:p>
            <a:pPr marL="864000" lvl="3">
              <a:spcAft>
                <a:spcPts val="567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Fourth Outline Level</a:t>
            </a:r>
          </a:p>
          <a:p>
            <a:pPr marL="1152000" lvl="4">
              <a:spcAft>
                <a:spcPts val="283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Fifth Outline Level</a:t>
            </a:r>
          </a:p>
          <a:p>
            <a:pPr marL="1440000" lvl="5">
              <a:spcAft>
                <a:spcPts val="283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Sixth Outline Level</a:t>
            </a:r>
          </a:p>
          <a:p>
            <a:pPr marL="1728000" lvl="6">
              <a:spcAft>
                <a:spcPts val="283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Seventh Outline Level</a:t>
            </a:r>
          </a:p>
        </p:txBody>
      </p:sp>
      <p:sp>
        <p:nvSpPr>
          <p:cNvPr id="48" name="PlaceHolder 4"/>
          <p:cNvSpPr>
            <a:spLocks noGrp="1"/>
          </p:cNvSpPr>
          <p:nvPr>
            <p:ph type="dt"/>
          </p:nvPr>
        </p:nvSpPr>
        <p:spPr>
          <a:xfrm>
            <a:off x="7560000" y="6840000"/>
            <a:ext cx="234000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de-DE" sz="1800" b="1" strike="noStrike" spc="-1">
                <a:solidFill>
                  <a:srgbClr val="E74C3C"/>
                </a:solidFill>
                <a:latin typeface="Source Sans Pro Black"/>
              </a:rPr>
              <a:t>&lt;date/time&gt;</a:t>
            </a:r>
          </a:p>
        </p:txBody>
      </p:sp>
      <p:sp>
        <p:nvSpPr>
          <p:cNvPr id="49" name="PlaceHolder 5"/>
          <p:cNvSpPr>
            <a:spLocks noGrp="1"/>
          </p:cNvSpPr>
          <p:nvPr>
            <p:ph type="ftr"/>
          </p:nvPr>
        </p:nvSpPr>
        <p:spPr>
          <a:xfrm>
            <a:off x="1080000" y="6840000"/>
            <a:ext cx="324000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de-DE" sz="1800" b="1" strike="noStrike" spc="-1">
                <a:solidFill>
                  <a:srgbClr val="E74C3C"/>
                </a:solidFill>
                <a:latin typeface="Source Sans Pro Black"/>
              </a:rPr>
              <a:t>&lt;footer&gt;</a:t>
            </a:r>
          </a:p>
        </p:txBody>
      </p:sp>
      <p:sp>
        <p:nvSpPr>
          <p:cNvPr id="50" name="PlaceHolder 6"/>
          <p:cNvSpPr>
            <a:spLocks noGrp="1"/>
          </p:cNvSpPr>
          <p:nvPr>
            <p:ph type="sldNum"/>
          </p:nvPr>
        </p:nvSpPr>
        <p:spPr>
          <a:xfrm>
            <a:off x="180000" y="6840000"/>
            <a:ext cx="540000" cy="54000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F11AB21E-9477-42A5-8580-DB6BAD3B14A0}" type="slidenum">
              <a:rPr lang="de-DE" sz="1800" b="1" strike="noStrike" spc="-1">
                <a:solidFill>
                  <a:srgbClr val="E74C3C"/>
                </a:solidFill>
                <a:latin typeface="Source Sans Pro Black"/>
              </a:rPr>
              <a:pPr algn="r"/>
              <a:t>‹Nr.›</a:t>
            </a:fld>
            <a:endParaRPr lang="de-DE" sz="1800" b="1" strike="noStrike" spc="-1">
              <a:solidFill>
                <a:srgbClr val="E74C3C"/>
              </a:solidFill>
              <a:latin typeface="Source Sans Pro Blac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Fi4zNJ7AxQ" TargetMode="External"/><Relationship Id="rId2" Type="http://schemas.openxmlformats.org/officeDocument/2006/relationships/hyperlink" Target="https://www.youtube.com/watch?v=QuSKFGwjPiQ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pDIglBXG5E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360000" y="333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 dirty="0" err="1" smtClean="0">
                <a:solidFill>
                  <a:srgbClr val="FFFFFF"/>
                </a:solidFill>
                <a:latin typeface="Source Sans Pro Black"/>
              </a:rPr>
              <a:t>ede</a:t>
            </a:r>
            <a:endParaRPr lang="de-DE" sz="3200" b="1" strike="noStrike" spc="-1" dirty="0" smtClean="0">
              <a:solidFill>
                <a:srgbClr val="FFFFFF"/>
              </a:solidFill>
              <a:latin typeface="Source Sans Pro Black"/>
            </a:endParaRPr>
          </a:p>
          <a:p>
            <a:r>
              <a:rPr lang="de-DE" sz="3200" b="1" spc="-1" dirty="0" smtClean="0">
                <a:solidFill>
                  <a:srgbClr val="FFFFFF"/>
                </a:solidFill>
                <a:latin typeface="Source Sans Pro Black"/>
              </a:rPr>
              <a:t>Analyse Video + </a:t>
            </a:r>
            <a:r>
              <a:rPr lang="de-DE" sz="3200" b="1" spc="-1" dirty="0" err="1" smtClean="0">
                <a:solidFill>
                  <a:srgbClr val="FFFFFF"/>
                </a:solidFill>
                <a:latin typeface="Source Sans Pro Black"/>
              </a:rPr>
              <a:t>Storytelling</a:t>
            </a:r>
            <a:r>
              <a:rPr lang="de-DE" sz="3200" b="1" spc="-1" dirty="0" smtClean="0">
                <a:solidFill>
                  <a:srgbClr val="FFFFFF"/>
                </a:solidFill>
                <a:latin typeface="Source Sans Pro Black"/>
              </a:rPr>
              <a:t>+ </a:t>
            </a:r>
            <a:r>
              <a:rPr lang="de-DE" sz="3200" b="1" spc="-1" dirty="0" err="1" smtClean="0">
                <a:solidFill>
                  <a:srgbClr val="FFFFFF"/>
                </a:solidFill>
                <a:latin typeface="Source Sans Pro Black"/>
              </a:rPr>
              <a:t>Orga</a:t>
            </a:r>
            <a:r>
              <a:rPr lang="de-DE" sz="3200" b="1" spc="-1" dirty="0" smtClean="0">
                <a:solidFill>
                  <a:srgbClr val="FFFFFF"/>
                </a:solidFill>
                <a:latin typeface="Source Sans Pro Black"/>
              </a:rPr>
              <a:t> </a:t>
            </a:r>
            <a:endParaRPr lang="de-DE" sz="3200" b="1" spc="-1" dirty="0" smtClean="0">
              <a:solidFill>
                <a:srgbClr val="FFFFFF"/>
              </a:solidFill>
              <a:latin typeface="Source Sans Pro Black"/>
            </a:endParaRPr>
          </a:p>
          <a:p>
            <a:r>
              <a:rPr lang="de-DE" sz="3200" b="1" spc="-1" dirty="0" smtClean="0">
                <a:solidFill>
                  <a:srgbClr val="FFFFFF"/>
                </a:solidFill>
                <a:latin typeface="Source Sans Pro Black"/>
              </a:rPr>
              <a:t>17</a:t>
            </a:r>
            <a:r>
              <a:rPr lang="de-DE" sz="3200" b="1" spc="-1" dirty="0" smtClean="0">
                <a:solidFill>
                  <a:srgbClr val="FFFFFF"/>
                </a:solidFill>
                <a:latin typeface="Source Sans Pro Black"/>
              </a:rPr>
              <a:t>. 04. 2019 </a:t>
            </a:r>
            <a:endParaRPr lang="de-DE" sz="3200" b="1" spc="-1" dirty="0" smtClean="0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540000" y="4680000"/>
            <a:ext cx="9180000" cy="25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de-DE" sz="2200" b="0" strike="noStrike" spc="-1">
              <a:solidFill>
                <a:srgbClr val="1C1C1C"/>
              </a:solidFill>
              <a:latin typeface="Source Sans Pro Light"/>
            </a:endParaRPr>
          </a:p>
        </p:txBody>
      </p:sp>
      <p:pic>
        <p:nvPicPr>
          <p:cNvPr id="19458" name="Picture 2" descr="Bildergebnis für Sto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89186" y="4422779"/>
            <a:ext cx="6391440" cy="33405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err="1" smtClean="0"/>
              <a:t>Storytelling</a:t>
            </a:r>
            <a:r>
              <a:rPr lang="de-DE" sz="2800" dirty="0" smtClean="0"/>
              <a:t> </a:t>
            </a: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7106" name="AutoShape 2" descr="Bildergebnis für Story"/>
          <p:cNvSpPr>
            <a:spLocks noChangeAspect="1" noChangeArrowheads="1"/>
          </p:cNvSpPr>
          <p:nvPr/>
        </p:nvSpPr>
        <p:spPr bwMode="auto">
          <a:xfrm>
            <a:off x="155575" y="-1143000"/>
            <a:ext cx="4600575" cy="2381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7108" name="AutoShape 4" descr="Bildergebnis für Story"/>
          <p:cNvSpPr>
            <a:spLocks noChangeAspect="1" noChangeArrowheads="1"/>
          </p:cNvSpPr>
          <p:nvPr/>
        </p:nvSpPr>
        <p:spPr bwMode="auto">
          <a:xfrm>
            <a:off x="155575" y="-1143000"/>
            <a:ext cx="4600575" cy="2381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47110" name="Picture 6" descr="Bildergebnis für Sto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04" y="2208201"/>
            <a:ext cx="8143075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Die Macht der Geschichten</a:t>
            </a: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>
          <a:xfrm>
            <a:off x="360000" y="2636828"/>
            <a:ext cx="9180000" cy="4023171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de-DE" sz="3200" dirty="0" smtClean="0"/>
              <a:t>Welche Rollen spielen Geschichten für Sie?</a:t>
            </a:r>
          </a:p>
          <a:p>
            <a:pPr>
              <a:buFont typeface="Wingdings" pitchFamily="2" charset="2"/>
              <a:buChar char="v"/>
            </a:pPr>
            <a:r>
              <a:rPr lang="de-DE" sz="3200" dirty="0"/>
              <a:t> </a:t>
            </a:r>
            <a:r>
              <a:rPr lang="de-DE" sz="3200" dirty="0" smtClean="0"/>
              <a:t>in ihrem Alltag/ Ihrer Biographie?</a:t>
            </a:r>
          </a:p>
          <a:p>
            <a:pPr>
              <a:buFont typeface="Wingdings" pitchFamily="2" charset="2"/>
              <a:buChar char="v"/>
            </a:pPr>
            <a:r>
              <a:rPr lang="de-DE" sz="3200" dirty="0" smtClean="0"/>
              <a:t>Wie wirken Geschichten auf Sie?</a:t>
            </a:r>
          </a:p>
          <a:p>
            <a:pPr>
              <a:buFont typeface="Wingdings" pitchFamily="2" charset="2"/>
              <a:buChar char="v"/>
            </a:pPr>
            <a:r>
              <a:rPr lang="de-DE" sz="3200" dirty="0" smtClean="0"/>
              <a:t>Warum brauchen wir Geschichten?</a:t>
            </a:r>
          </a:p>
          <a:p>
            <a:pPr>
              <a:buFont typeface="Wingdings" pitchFamily="2" charset="2"/>
              <a:buChar char="v"/>
            </a:pPr>
            <a:r>
              <a:rPr lang="de-DE" sz="3200" dirty="0" smtClean="0"/>
              <a:t>Lernen wir aus Geschichten? Wie? Warum?</a:t>
            </a:r>
          </a:p>
          <a:p>
            <a:pPr>
              <a:buFont typeface="Wingdings" pitchFamily="2" charset="2"/>
              <a:buChar char="v"/>
            </a:pPr>
            <a:r>
              <a:rPr lang="de-DE" sz="3200" dirty="0" smtClean="0"/>
              <a:t>Werden Erlebnisse zu Geschichten?</a:t>
            </a:r>
          </a:p>
          <a:p>
            <a:pPr>
              <a:buFont typeface="Wingdings" pitchFamily="2" charset="2"/>
              <a:buChar char="v"/>
            </a:pPr>
            <a:r>
              <a:rPr lang="de-DE" sz="3200" dirty="0" smtClean="0"/>
              <a:t>Wem erzählen Sie Geschichten?</a:t>
            </a:r>
          </a:p>
          <a:p>
            <a:pPr>
              <a:buFont typeface="Wingdings" pitchFamily="2" charset="2"/>
              <a:buChar char="v"/>
            </a:pPr>
            <a:r>
              <a:rPr lang="de-DE" sz="3200" dirty="0" smtClean="0"/>
              <a:t>Welcher Zauber/welche „Macht“ wohnt ihnen inne? </a:t>
            </a:r>
          </a:p>
          <a:p>
            <a:pPr>
              <a:buFont typeface="Wingdings" pitchFamily="2" charset="2"/>
              <a:buChar char="v"/>
            </a:pPr>
            <a:endParaRPr lang="de-DE" sz="3200" dirty="0" smtClean="0"/>
          </a:p>
          <a:p>
            <a:endParaRPr lang="de-DE" dirty="0"/>
          </a:p>
          <a:p>
            <a:pPr>
              <a:buFont typeface="Wingdings" pitchFamily="2" charset="2"/>
              <a:buChar char="v"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Übung </a:t>
            </a:r>
            <a:r>
              <a:rPr lang="de-DE" sz="2800" i="1" dirty="0" smtClean="0"/>
              <a:t>unsere Geschichte entdecken</a:t>
            </a:r>
            <a:endParaRPr lang="de-DE" sz="2800" i="1" dirty="0"/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>
          <a:xfrm>
            <a:off x="396842" y="2042682"/>
            <a:ext cx="9180000" cy="4166047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de-DE" sz="2800" dirty="0" smtClean="0"/>
              <a:t>Geboren in einem Dorf zwischen sanften Hügeln?</a:t>
            </a:r>
          </a:p>
          <a:p>
            <a:pPr>
              <a:buFont typeface="Wingdings" pitchFamily="2" charset="2"/>
              <a:buChar char="v"/>
            </a:pPr>
            <a:r>
              <a:rPr lang="de-DE" sz="2800" dirty="0" smtClean="0"/>
              <a:t>Am Meer?</a:t>
            </a:r>
          </a:p>
          <a:p>
            <a:pPr>
              <a:buFont typeface="Wingdings" pitchFamily="2" charset="2"/>
              <a:buChar char="v"/>
            </a:pPr>
            <a:r>
              <a:rPr lang="de-DE" sz="2800" dirty="0" smtClean="0"/>
              <a:t>In einer Großstadt?</a:t>
            </a:r>
          </a:p>
          <a:p>
            <a:pPr>
              <a:buFont typeface="Wingdings" pitchFamily="2" charset="2"/>
              <a:buChar char="v"/>
            </a:pPr>
            <a:r>
              <a:rPr lang="de-DE" sz="2800" dirty="0" smtClean="0"/>
              <a:t>Familie: (liebevolle) Eltern und Großeltern? Verrückte Onkeln und Tanten? Geschwister</a:t>
            </a:r>
          </a:p>
          <a:p>
            <a:pPr>
              <a:buFont typeface="Wingdings" pitchFamily="2" charset="2"/>
              <a:buChar char="v"/>
            </a:pPr>
            <a:r>
              <a:rPr lang="de-DE" sz="2800" dirty="0" smtClean="0"/>
              <a:t>Schlaglichter der Biographie:</a:t>
            </a:r>
          </a:p>
          <a:p>
            <a:pPr>
              <a:buFont typeface="Wingdings" pitchFamily="2" charset="2"/>
              <a:buChar char="v"/>
            </a:pPr>
            <a:r>
              <a:rPr lang="de-DE" sz="2800" dirty="0" smtClean="0"/>
              <a:t>Gehen lernen? Erster Schultag? Erster Kuss, Liebe, gebrochenes Herz, Herzen (endlich auch) selbst brechen </a:t>
            </a:r>
            <a:r>
              <a:rPr lang="de-DE" sz="2800" dirty="0" smtClean="0">
                <a:sym typeface="Wingdings" pitchFamily="2" charset="2"/>
              </a:rPr>
              <a:t>, Schwimmen lernen, Fahrrad fahren, </a:t>
            </a:r>
          </a:p>
          <a:p>
            <a:pPr>
              <a:buFont typeface="Wingdings" pitchFamily="2" charset="2"/>
              <a:buChar char="v"/>
            </a:pPr>
            <a:r>
              <a:rPr lang="de-DE" sz="2800" dirty="0" smtClean="0">
                <a:sym typeface="Wingdings" pitchFamily="2" charset="2"/>
              </a:rPr>
              <a:t>Uni, Beruf, Erfahrungen, Enttäuschungen, Vorbilder</a:t>
            </a:r>
          </a:p>
          <a:p>
            <a:pPr>
              <a:buFont typeface="Wingdings" pitchFamily="2" charset="2"/>
              <a:buChar char="v"/>
            </a:pPr>
            <a:r>
              <a:rPr lang="de-DE" sz="2800" dirty="0" smtClean="0">
                <a:sym typeface="Wingdings" pitchFamily="2" charset="2"/>
              </a:rPr>
              <a:t>Existenzentwürfe???</a:t>
            </a:r>
            <a:endParaRPr lang="de-D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Denken Sie zurück…an ihre 20, 30 oder mehr durchlebten Jahre</a:t>
            </a: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>
          <a:xfrm>
            <a:off x="360000" y="2565392"/>
            <a:ext cx="9180000" cy="409460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de-DE" sz="3200" dirty="0" smtClean="0"/>
              <a:t>Woran werden  Sie sich einmal erinnern?</a:t>
            </a:r>
          </a:p>
          <a:p>
            <a:pPr>
              <a:buFont typeface="Wingdings" pitchFamily="2" charset="2"/>
              <a:buChar char="v"/>
            </a:pPr>
            <a:r>
              <a:rPr lang="de-DE" sz="3200" dirty="0" smtClean="0"/>
              <a:t>Welche Menschen und Ereignisse  haben Sie geprägt?</a:t>
            </a:r>
          </a:p>
          <a:p>
            <a:pPr>
              <a:buFont typeface="Wingdings" pitchFamily="2" charset="2"/>
              <a:buChar char="v"/>
            </a:pPr>
            <a:r>
              <a:rPr lang="de-DE" sz="3200" dirty="0" smtClean="0"/>
              <a:t>Welche Erfolge/Niederlagen haben Sie zu verzeichnen?</a:t>
            </a:r>
          </a:p>
          <a:p>
            <a:pPr>
              <a:buFont typeface="Wingdings" pitchFamily="2" charset="2"/>
              <a:buChar char="v"/>
            </a:pPr>
            <a:r>
              <a:rPr lang="de-DE" sz="3200" dirty="0" smtClean="0"/>
              <a:t>Welche Situationen haben sich in Ihrem Gedächtnis eingebrannt?</a:t>
            </a:r>
          </a:p>
          <a:p>
            <a:pPr>
              <a:buFont typeface="Wingdings" pitchFamily="2" charset="2"/>
              <a:buChar char="v"/>
            </a:pPr>
            <a:r>
              <a:rPr lang="de-DE" sz="3200" dirty="0" smtClean="0"/>
              <a:t>Welche ersten Male flackern wie Filmsequenzen in Ihrer Erinnerung  auf?</a:t>
            </a:r>
          </a:p>
          <a:p>
            <a:pPr>
              <a:buFont typeface="Wingdings" pitchFamily="2" charset="2"/>
              <a:buChar char="v"/>
            </a:pPr>
            <a:r>
              <a:rPr lang="de-DE" sz="3200" dirty="0" smtClean="0"/>
              <a:t>Wichtige Menschen? Orte? Dinge liegen Ihnen am Herzen?</a:t>
            </a:r>
          </a:p>
          <a:p>
            <a:pPr>
              <a:buFont typeface="Wingdings" pitchFamily="2" charset="2"/>
              <a:buChar char="v"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Ein Managerbeispiel</a:t>
            </a: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48130" name="Picture 2" descr="Bildergebnis für Maschmey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9850" y="2565391"/>
            <a:ext cx="6274811" cy="3871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err="1" smtClean="0"/>
              <a:t>Storytelling</a:t>
            </a:r>
            <a:r>
              <a:rPr lang="de-DE" sz="2800" dirty="0" smtClean="0"/>
              <a:t> ist…	</a:t>
            </a: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>
          <a:xfrm>
            <a:off x="360000" y="2565391"/>
            <a:ext cx="9180000" cy="40946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de-DE" sz="3600" dirty="0" smtClean="0"/>
              <a:t>Eine Überlebenstechnik</a:t>
            </a:r>
          </a:p>
          <a:p>
            <a:pPr>
              <a:buFont typeface="Wingdings" pitchFamily="2" charset="2"/>
              <a:buChar char="v"/>
            </a:pPr>
            <a:r>
              <a:rPr lang="de-DE" sz="3600" dirty="0" smtClean="0"/>
              <a:t>Ein Reflexions- und Analyseinstrument</a:t>
            </a:r>
          </a:p>
          <a:p>
            <a:pPr>
              <a:buFont typeface="Wingdings" pitchFamily="2" charset="2"/>
              <a:buChar char="v"/>
            </a:pPr>
            <a:r>
              <a:rPr lang="de-DE" sz="3600" dirty="0" smtClean="0"/>
              <a:t>Ein wirkungsvolles Kommunikationsinstrument</a:t>
            </a:r>
          </a:p>
          <a:p>
            <a:pPr>
              <a:buFont typeface="Wingdings" pitchFamily="2" charset="2"/>
              <a:buChar char="v"/>
            </a:pPr>
            <a:r>
              <a:rPr lang="de-DE" sz="3600" dirty="0" smtClean="0"/>
              <a:t>Die Kunst des Timings</a:t>
            </a:r>
          </a:p>
          <a:p>
            <a:pPr>
              <a:buFont typeface="Wingdings" pitchFamily="2" charset="2"/>
              <a:buChar char="v"/>
            </a:pPr>
            <a:r>
              <a:rPr lang="de-DE" sz="3600" dirty="0" err="1" smtClean="0"/>
              <a:t>Storyhunting</a:t>
            </a:r>
            <a:endParaRPr lang="de-DE" sz="3600" dirty="0" smtClean="0"/>
          </a:p>
          <a:p>
            <a:pPr>
              <a:buFont typeface="Wingdings" pitchFamily="2" charset="2"/>
              <a:buChar char="v"/>
            </a:pPr>
            <a:r>
              <a:rPr lang="de-DE" sz="3600" dirty="0" smtClean="0"/>
              <a:t>Ein Sinnstiftungsinstrument</a:t>
            </a:r>
          </a:p>
          <a:p>
            <a:pPr>
              <a:buFont typeface="Wingdings" pitchFamily="2" charset="2"/>
              <a:buChar char="v"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Die Heldenreise</a:t>
            </a: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52226" name="Picture 2" descr="http://www.phaydon.de/fileadmin/_processed_/csm_storytelling-heldenreise-ankunft_8869d842b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68544" y="2065325"/>
            <a:ext cx="5072098" cy="45085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Potentiale und Einsatzmöglichkeiten von </a:t>
            </a:r>
            <a:r>
              <a:rPr lang="de-DE" sz="2800" dirty="0" err="1" smtClean="0"/>
              <a:t>Storytelling</a:t>
            </a: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>
          <a:xfrm>
            <a:off x="360000" y="2422514"/>
            <a:ext cx="9180000" cy="423748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de-DE" sz="2800" dirty="0" smtClean="0"/>
              <a:t>Als Eisbrecher am Anfang</a:t>
            </a:r>
          </a:p>
          <a:p>
            <a:pPr>
              <a:buFont typeface="Wingdings" pitchFamily="2" charset="2"/>
              <a:buChar char="v"/>
            </a:pPr>
            <a:r>
              <a:rPr lang="de-DE" sz="2800" dirty="0" smtClean="0"/>
              <a:t>Zur Erhöhung der Konzentrationsfähigkeit zwischendurch</a:t>
            </a:r>
          </a:p>
          <a:p>
            <a:pPr>
              <a:buFont typeface="Wingdings" pitchFamily="2" charset="2"/>
              <a:buChar char="v"/>
            </a:pPr>
            <a:r>
              <a:rPr lang="de-DE" sz="2800" dirty="0" smtClean="0"/>
              <a:t>Zur beispielhaften Erläuterung von Sachverhalten</a:t>
            </a:r>
          </a:p>
          <a:p>
            <a:pPr>
              <a:buFont typeface="Wingdings" pitchFamily="2" charset="2"/>
              <a:buChar char="v"/>
            </a:pPr>
            <a:r>
              <a:rPr lang="de-DE" sz="2800" dirty="0" smtClean="0"/>
              <a:t>Zur Förderung aktiven Zuhörens</a:t>
            </a:r>
          </a:p>
          <a:p>
            <a:pPr>
              <a:buFont typeface="Wingdings" pitchFamily="2" charset="2"/>
              <a:buChar char="v"/>
            </a:pPr>
            <a:r>
              <a:rPr lang="de-DE" sz="2800" dirty="0" smtClean="0"/>
              <a:t>Zur Vorstellung der eigenen Person/eigener Projekte</a:t>
            </a:r>
          </a:p>
          <a:p>
            <a:pPr>
              <a:buFont typeface="Wingdings" pitchFamily="2" charset="2"/>
              <a:buChar char="v"/>
            </a:pPr>
            <a:r>
              <a:rPr lang="de-DE" sz="2800" dirty="0" smtClean="0"/>
              <a:t>Wider die Langeweile</a:t>
            </a:r>
          </a:p>
          <a:p>
            <a:pPr>
              <a:buFont typeface="Wingdings" pitchFamily="2" charset="2"/>
              <a:buChar char="v"/>
            </a:pPr>
            <a:r>
              <a:rPr lang="de-DE" sz="2800" dirty="0" smtClean="0"/>
              <a:t>Um Sympathien zu wecken….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Intermezzo </a:t>
            </a: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54276" name="Picture 4" descr="Bildergebnis für prüfu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4098" y="1565259"/>
            <a:ext cx="8117796" cy="57384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350813"/>
            <a:ext cx="9360000" cy="900000"/>
          </a:xfrm>
        </p:spPr>
        <p:txBody>
          <a:bodyPr/>
          <a:lstStyle/>
          <a:p>
            <a:r>
              <a:rPr lang="de-DE" sz="2800" dirty="0" smtClean="0"/>
              <a:t>Hausaufgabe</a:t>
            </a: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>
          <a:xfrm>
            <a:off x="253966" y="1922449"/>
            <a:ext cx="9180000" cy="4680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de-DE" dirty="0" smtClean="0"/>
              <a:t> Bitte Rede vorbereiten (Prüfungsleistung)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Rede von Steve Jobs (unten) nach dem Modell der „Heldenreise“ analysieren</a:t>
            </a:r>
          </a:p>
          <a:p>
            <a:pPr>
              <a:buFont typeface="Wingdings" pitchFamily="2" charset="2"/>
              <a:buChar char="v"/>
            </a:pPr>
            <a:endParaRPr lang="de-DE" dirty="0"/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 Rede in deutscher Synchronfassung: </a:t>
            </a:r>
            <a:r>
              <a:rPr lang="de-DE" dirty="0" smtClean="0">
                <a:hlinkClick r:id="rId2"/>
              </a:rPr>
              <a:t>https://www.youtube.com/watch?v=QuSKFGwjPiQ</a:t>
            </a:r>
            <a:endParaRPr lang="de-DE" dirty="0" smtClean="0"/>
          </a:p>
          <a:p>
            <a:pPr>
              <a:buFont typeface="Wingdings" pitchFamily="2" charset="2"/>
              <a:buChar char="v"/>
            </a:pPr>
            <a:r>
              <a:rPr lang="de-DE" dirty="0"/>
              <a:t> </a:t>
            </a:r>
            <a:r>
              <a:rPr lang="de-DE" dirty="0" smtClean="0"/>
              <a:t>Rede mit englischen </a:t>
            </a:r>
            <a:r>
              <a:rPr lang="de-DE" dirty="0" err="1" smtClean="0"/>
              <a:t>Untetiteln</a:t>
            </a:r>
            <a:r>
              <a:rPr lang="de-DE" dirty="0" smtClean="0"/>
              <a:t>:</a:t>
            </a:r>
          </a:p>
          <a:p>
            <a:r>
              <a:rPr lang="de-DE" dirty="0" smtClean="0">
                <a:hlinkClick r:id="rId3"/>
              </a:rPr>
              <a:t>https://www.youtube.com/watch?v=mFi4zNJ7AxQ</a:t>
            </a:r>
            <a:endParaRPr lang="de-DE" dirty="0" smtClean="0"/>
          </a:p>
          <a:p>
            <a:pPr>
              <a:buFont typeface="Wingdings" pitchFamily="2" charset="2"/>
              <a:buChar char="v"/>
            </a:pPr>
            <a:endParaRPr lang="de-DE" dirty="0" smtClean="0"/>
          </a:p>
          <a:p>
            <a:pPr>
              <a:buFont typeface="Wingdings" pitchFamily="2" charset="2"/>
              <a:buChar char="v"/>
            </a:pPr>
            <a:endParaRPr lang="de-DE" dirty="0"/>
          </a:p>
          <a:p>
            <a:pPr>
              <a:buFont typeface="Wingdings" pitchFamily="2" charset="2"/>
              <a:buChar char="v"/>
            </a:pPr>
            <a:endParaRPr lang="de-DE" dirty="0" smtClean="0"/>
          </a:p>
          <a:p>
            <a:pPr>
              <a:buFont typeface="Wingdings" pitchFamily="2" charset="2"/>
              <a:buChar char="v"/>
            </a:pPr>
            <a:endParaRPr lang="de-DE" dirty="0" smtClean="0"/>
          </a:p>
        </p:txBody>
      </p:sp>
      <p:pic>
        <p:nvPicPr>
          <p:cNvPr id="4" name="Picture 4" descr="Bildergebnis für manager peinlich 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22" y="207937"/>
            <a:ext cx="5397503" cy="2698752"/>
          </a:xfrm>
          <a:prstGeom prst="rect">
            <a:avLst/>
          </a:prstGeom>
          <a:noFill/>
        </p:spPr>
      </p:pic>
      <p:sp>
        <p:nvSpPr>
          <p:cNvPr id="5" name="Textfeld 4"/>
          <p:cNvSpPr txBox="1"/>
          <p:nvPr/>
        </p:nvSpPr>
        <p:spPr>
          <a:xfrm>
            <a:off x="5508593" y="5851539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 smtClean="0">
                <a:solidFill>
                  <a:schemeClr val="bg1"/>
                </a:solidFill>
              </a:rPr>
              <a:t>Bis in zwei Wochen!</a:t>
            </a:r>
            <a:endParaRPr lang="de-DE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1026" name="Picture 2" descr="Ähnliches Fot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6474" y="422251"/>
            <a:ext cx="9484800" cy="6791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Aufwärmübung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DE" dirty="0" smtClean="0"/>
              <a:t>Lassen Sie ihre Schultern locker kreisen 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Atmen Sie ein und atmen Sie hörbar auf verschiedene Laute aus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 -f -f -f -f -f-, s-s-s-s-s-s-s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Atemschnüffeln: 3x durch die Nase einatmen (dazwischen kleine Pause, als würden Sie an einer Blume duften)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Lippenflattern  (Schnauben eines Pferdes nachahmen)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Lippen mit dem Finger abheben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Zunge ausschütteln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Kiefer ausschütteln</a:t>
            </a:r>
          </a:p>
          <a:p>
            <a:pPr>
              <a:buFont typeface="Arial" pitchFamily="34" charset="0"/>
              <a:buChar char="•"/>
            </a:pPr>
            <a:r>
              <a:rPr lang="de-DE" dirty="0" err="1" smtClean="0"/>
              <a:t>Glöckchenübung</a:t>
            </a:r>
            <a:r>
              <a:rPr lang="de-DE" dirty="0" smtClean="0"/>
              <a:t> (Zunge pendelt zwischen Mundwinkeln 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Simulation: Zungenbrecher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r>
              <a:rPr lang="de-DE" dirty="0" smtClean="0"/>
              <a:t>Üben Sie Ihre Zungenbrecher mit uns ein:</a:t>
            </a:r>
          </a:p>
          <a:p>
            <a:endParaRPr lang="de-DE" dirty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Tschechisch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Slowakisch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Italienisch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Französisch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Chinesisch </a:t>
            </a:r>
            <a:endParaRPr lang="de-DE" dirty="0"/>
          </a:p>
        </p:txBody>
      </p:sp>
      <p:pic>
        <p:nvPicPr>
          <p:cNvPr id="4" name="Picture 2" descr="Bildergebnis für knoten in der zun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7766" y="0"/>
            <a:ext cx="2905769" cy="37147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Wie eine Rede entsteht</a:t>
            </a:r>
          </a:p>
        </p:txBody>
      </p:sp>
      <p:sp>
        <p:nvSpPr>
          <p:cNvPr id="105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Inventio: „Erfindung“ des Themas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Dispositio: Gliederung des Stoffes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Elocutio: rhetorische Mittel, Tropen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Memoria: Einprägen der Rede, Mnemotechnik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Actio: Umsetzung der Rede + nonverbale Anteile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Wie eine Rede entsteht</a:t>
            </a:r>
          </a:p>
        </p:txBody>
      </p:sp>
      <p:pic>
        <p:nvPicPr>
          <p:cNvPr id="107" name="Grafik 106"/>
          <p:cNvPicPr/>
          <p:nvPr/>
        </p:nvPicPr>
        <p:blipFill>
          <a:blip r:embed="rId2"/>
          <a:stretch/>
        </p:blipFill>
        <p:spPr>
          <a:xfrm>
            <a:off x="2398680" y="1980000"/>
            <a:ext cx="5102280" cy="4680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Gliederung</a:t>
            </a:r>
          </a:p>
        </p:txBody>
      </p:sp>
      <p:sp>
        <p:nvSpPr>
          <p:cNvPr id="109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„Klassischer“ Redeaufbau:</a:t>
            </a:r>
          </a:p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Einleitung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Tatbestand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Argumentation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Widerlegung der gegnerischen Argumente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Abschluss</a:t>
            </a:r>
          </a:p>
        </p:txBody>
      </p:sp>
      <p:sp>
        <p:nvSpPr>
          <p:cNvPr id="110" name="TextShape 3"/>
          <p:cNvSpPr txBox="1"/>
          <p:nvPr/>
        </p:nvSpPr>
        <p:spPr>
          <a:xfrm>
            <a:off x="5063760" y="1980000"/>
            <a:ext cx="447948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</a:pPr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</a:t>
            </a:r>
          </a:p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/>
              <a:t>Analyse einer Trauerrede </a:t>
            </a:r>
            <a:endParaRPr lang="de-DE" sz="32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  <p:pic>
        <p:nvPicPr>
          <p:cNvPr id="1026" name="Picture 2" descr="Bildergebnis für bud spencer terence hi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5602" y="2136763"/>
            <a:ext cx="6038850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/>
          </p:nvPr>
        </p:nvSpPr>
        <p:spPr>
          <a:xfrm>
            <a:off x="360000" y="2279639"/>
            <a:ext cx="9180000" cy="392909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de-DE" sz="3600" dirty="0" smtClean="0"/>
              <a:t> Sehen Sie das Video</a:t>
            </a:r>
          </a:p>
          <a:p>
            <a:pPr>
              <a:buFont typeface="Wingdings" pitchFamily="2" charset="2"/>
              <a:buChar char="v"/>
            </a:pPr>
            <a:r>
              <a:rPr lang="de-DE" sz="3600" dirty="0" smtClean="0"/>
              <a:t>Machen Sie sich Notizen zum Aufbau</a:t>
            </a:r>
          </a:p>
          <a:p>
            <a:pPr>
              <a:buFont typeface="Wingdings" pitchFamily="2" charset="2"/>
              <a:buChar char="v"/>
            </a:pPr>
            <a:r>
              <a:rPr lang="de-DE" sz="3600" dirty="0" smtClean="0"/>
              <a:t>Analysieren Sie Rede hinsichtlich stilistischer Figuren  und Tropen</a:t>
            </a:r>
          </a:p>
          <a:p>
            <a:pPr>
              <a:buFont typeface="Wingdings" pitchFamily="2" charset="2"/>
              <a:buChar char="v"/>
            </a:pPr>
            <a:r>
              <a:rPr lang="de-DE" sz="3600" dirty="0" smtClean="0"/>
              <a:t>Ist es eine „gute“ oder „schlechte“ Trauerrede?</a:t>
            </a:r>
          </a:p>
          <a:p>
            <a:pPr>
              <a:buFont typeface="Wingdings" pitchFamily="2" charset="2"/>
              <a:buChar char="v"/>
            </a:pPr>
            <a:r>
              <a:rPr lang="de-DE" sz="3600" dirty="0" smtClean="0"/>
              <a:t>Eine typische Trauerrede</a:t>
            </a:r>
          </a:p>
          <a:p>
            <a:pPr>
              <a:buFont typeface="Wingdings" pitchFamily="2" charset="2"/>
              <a:buChar char="v"/>
            </a:pPr>
            <a:r>
              <a:rPr lang="de-DE" sz="3600" dirty="0" smtClean="0"/>
              <a:t>Sammeln Sie Pro- und Contra-Argumente </a:t>
            </a:r>
          </a:p>
          <a:p>
            <a:endParaRPr lang="de-DE" sz="3600" dirty="0"/>
          </a:p>
          <a:p>
            <a:r>
              <a:rPr lang="de-DE" sz="3600" dirty="0" smtClean="0">
                <a:hlinkClick r:id="rId2"/>
              </a:rPr>
              <a:t>https://www.youtube.com/watch?v=IpDIglBXG5E</a:t>
            </a:r>
            <a:endParaRPr lang="de-DE" sz="3600" dirty="0" smtClean="0"/>
          </a:p>
          <a:p>
            <a:endParaRPr lang="de-DE" sz="3600" dirty="0" smtClean="0"/>
          </a:p>
          <a:p>
            <a:pPr>
              <a:buFont typeface="Wingdings" pitchFamily="2" charset="2"/>
              <a:buChar char="v"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523</Words>
  <Application>LibreOffice/5.4.1.2$MacOSX_X86_64 LibreOffice_project/ea7cb86e6eeb2bf3a5af73a8f7777ac570321527</Application>
  <PresentationFormat>Benutzerdefiniert</PresentationFormat>
  <Paragraphs>116</Paragraphs>
  <Slides>19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19</vt:i4>
      </vt:variant>
    </vt:vector>
  </HeadingPairs>
  <TitlesOfParts>
    <vt:vector size="21" baseType="lpstr">
      <vt:lpstr>Office Theme</vt:lpstr>
      <vt:lpstr>Office Theme</vt:lpstr>
      <vt:lpstr>Folie 1</vt:lpstr>
      <vt:lpstr>Folie 2</vt:lpstr>
      <vt:lpstr>Aufwärmübung </vt:lpstr>
      <vt:lpstr>Simulation: Zungenbrecher </vt:lpstr>
      <vt:lpstr>Folie 5</vt:lpstr>
      <vt:lpstr>Folie 6</vt:lpstr>
      <vt:lpstr>Folie 7</vt:lpstr>
      <vt:lpstr>Analyse einer Trauerrede </vt:lpstr>
      <vt:lpstr>Folie 9</vt:lpstr>
      <vt:lpstr>Storytelling </vt:lpstr>
      <vt:lpstr>Die Macht der Geschichten</vt:lpstr>
      <vt:lpstr>Übung unsere Geschichte entdecken</vt:lpstr>
      <vt:lpstr>Denken Sie zurück…an ihre 20, 30 oder mehr durchlebten Jahre</vt:lpstr>
      <vt:lpstr>Ein Managerbeispiel</vt:lpstr>
      <vt:lpstr>Storytelling ist… </vt:lpstr>
      <vt:lpstr>Die Heldenreise</vt:lpstr>
      <vt:lpstr>Potentiale und Einsatzmöglichkeiten von Storytelling</vt:lpstr>
      <vt:lpstr>Intermezzo </vt:lpstr>
      <vt:lpstr>Hausaufgabe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Yannick Baumann</dc:creator>
  <cp:lastModifiedBy>Packard Bell</cp:lastModifiedBy>
  <cp:revision>30</cp:revision>
  <dcterms:created xsi:type="dcterms:W3CDTF">2018-02-28T17:38:31Z</dcterms:created>
  <dcterms:modified xsi:type="dcterms:W3CDTF">2019-04-15T15:57:15Z</dcterms:modified>
  <dc:language>de-DE</dc:language>
</cp:coreProperties>
</file>