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9" r:id="rId8"/>
    <p:sldId id="262" r:id="rId9"/>
    <p:sldId id="270" r:id="rId10"/>
    <p:sldId id="263" r:id="rId11"/>
    <p:sldId id="264" r:id="rId12"/>
    <p:sldId id="265" r:id="rId13"/>
    <p:sldId id="266" r:id="rId14"/>
    <p:sldId id="267" r:id="rId15"/>
    <p:sldId id="268" r:id="rId1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E4AA95BB-DC4C-4E29-BB25-36A0D7680108}" type="datetimeFigureOut">
              <a:rPr lang="cs-CZ" smtClean="0"/>
              <a:t>13.3.2013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FADB103-E4AB-4200-8DB8-6B4A1815A5EA}" type="slidenum">
              <a:rPr lang="cs-CZ" smtClean="0"/>
              <a:t>‹#›</a:t>
            </a:fld>
            <a:endParaRPr lang="cs-CZ"/>
          </a:p>
        </p:txBody>
      </p:sp>
    </p:spTree>
    <p:extLst>
      <p:ext uri="{BB962C8B-B14F-4D97-AF65-F5344CB8AC3E}">
        <p14:creationId xmlns:p14="http://schemas.microsoft.com/office/powerpoint/2010/main" val="1736588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4AA95BB-DC4C-4E29-BB25-36A0D7680108}" type="datetimeFigureOut">
              <a:rPr lang="cs-CZ" smtClean="0"/>
              <a:t>13.3.2013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FADB103-E4AB-4200-8DB8-6B4A1815A5EA}" type="slidenum">
              <a:rPr lang="cs-CZ" smtClean="0"/>
              <a:t>‹#›</a:t>
            </a:fld>
            <a:endParaRPr lang="cs-CZ"/>
          </a:p>
        </p:txBody>
      </p:sp>
    </p:spTree>
    <p:extLst>
      <p:ext uri="{BB962C8B-B14F-4D97-AF65-F5344CB8AC3E}">
        <p14:creationId xmlns:p14="http://schemas.microsoft.com/office/powerpoint/2010/main" val="726985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4AA95BB-DC4C-4E29-BB25-36A0D7680108}" type="datetimeFigureOut">
              <a:rPr lang="cs-CZ" smtClean="0"/>
              <a:t>13.3.2013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FADB103-E4AB-4200-8DB8-6B4A1815A5EA}" type="slidenum">
              <a:rPr lang="cs-CZ" smtClean="0"/>
              <a:t>‹#›</a:t>
            </a:fld>
            <a:endParaRPr lang="cs-CZ"/>
          </a:p>
        </p:txBody>
      </p:sp>
    </p:spTree>
    <p:extLst>
      <p:ext uri="{BB962C8B-B14F-4D97-AF65-F5344CB8AC3E}">
        <p14:creationId xmlns:p14="http://schemas.microsoft.com/office/powerpoint/2010/main" val="2923286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4AA95BB-DC4C-4E29-BB25-36A0D7680108}" type="datetimeFigureOut">
              <a:rPr lang="cs-CZ" smtClean="0"/>
              <a:t>13.3.2013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FADB103-E4AB-4200-8DB8-6B4A1815A5EA}" type="slidenum">
              <a:rPr lang="cs-CZ" smtClean="0"/>
              <a:t>‹#›</a:t>
            </a:fld>
            <a:endParaRPr lang="cs-CZ"/>
          </a:p>
        </p:txBody>
      </p:sp>
    </p:spTree>
    <p:extLst>
      <p:ext uri="{BB962C8B-B14F-4D97-AF65-F5344CB8AC3E}">
        <p14:creationId xmlns:p14="http://schemas.microsoft.com/office/powerpoint/2010/main" val="2794105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E4AA95BB-DC4C-4E29-BB25-36A0D7680108}" type="datetimeFigureOut">
              <a:rPr lang="cs-CZ" smtClean="0"/>
              <a:t>13.3.2013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FADB103-E4AB-4200-8DB8-6B4A1815A5EA}" type="slidenum">
              <a:rPr lang="cs-CZ" smtClean="0"/>
              <a:t>‹#›</a:t>
            </a:fld>
            <a:endParaRPr lang="cs-CZ"/>
          </a:p>
        </p:txBody>
      </p:sp>
    </p:spTree>
    <p:extLst>
      <p:ext uri="{BB962C8B-B14F-4D97-AF65-F5344CB8AC3E}">
        <p14:creationId xmlns:p14="http://schemas.microsoft.com/office/powerpoint/2010/main" val="464579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E4AA95BB-DC4C-4E29-BB25-36A0D7680108}" type="datetimeFigureOut">
              <a:rPr lang="cs-CZ" smtClean="0"/>
              <a:t>13.3.2013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FADB103-E4AB-4200-8DB8-6B4A1815A5EA}" type="slidenum">
              <a:rPr lang="cs-CZ" smtClean="0"/>
              <a:t>‹#›</a:t>
            </a:fld>
            <a:endParaRPr lang="cs-CZ"/>
          </a:p>
        </p:txBody>
      </p:sp>
    </p:spTree>
    <p:extLst>
      <p:ext uri="{BB962C8B-B14F-4D97-AF65-F5344CB8AC3E}">
        <p14:creationId xmlns:p14="http://schemas.microsoft.com/office/powerpoint/2010/main" val="735805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E4AA95BB-DC4C-4E29-BB25-36A0D7680108}" type="datetimeFigureOut">
              <a:rPr lang="cs-CZ" smtClean="0"/>
              <a:t>13.3.2013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FFADB103-E4AB-4200-8DB8-6B4A1815A5EA}" type="slidenum">
              <a:rPr lang="cs-CZ" smtClean="0"/>
              <a:t>‹#›</a:t>
            </a:fld>
            <a:endParaRPr lang="cs-CZ"/>
          </a:p>
        </p:txBody>
      </p:sp>
    </p:spTree>
    <p:extLst>
      <p:ext uri="{BB962C8B-B14F-4D97-AF65-F5344CB8AC3E}">
        <p14:creationId xmlns:p14="http://schemas.microsoft.com/office/powerpoint/2010/main" val="2656784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E4AA95BB-DC4C-4E29-BB25-36A0D7680108}" type="datetimeFigureOut">
              <a:rPr lang="cs-CZ" smtClean="0"/>
              <a:t>13.3.2013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FFADB103-E4AB-4200-8DB8-6B4A1815A5EA}" type="slidenum">
              <a:rPr lang="cs-CZ" smtClean="0"/>
              <a:t>‹#›</a:t>
            </a:fld>
            <a:endParaRPr lang="cs-CZ"/>
          </a:p>
        </p:txBody>
      </p:sp>
    </p:spTree>
    <p:extLst>
      <p:ext uri="{BB962C8B-B14F-4D97-AF65-F5344CB8AC3E}">
        <p14:creationId xmlns:p14="http://schemas.microsoft.com/office/powerpoint/2010/main" val="677818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4AA95BB-DC4C-4E29-BB25-36A0D7680108}" type="datetimeFigureOut">
              <a:rPr lang="cs-CZ" smtClean="0"/>
              <a:t>13.3.2013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FFADB103-E4AB-4200-8DB8-6B4A1815A5EA}" type="slidenum">
              <a:rPr lang="cs-CZ" smtClean="0"/>
              <a:t>‹#›</a:t>
            </a:fld>
            <a:endParaRPr lang="cs-CZ"/>
          </a:p>
        </p:txBody>
      </p:sp>
    </p:spTree>
    <p:extLst>
      <p:ext uri="{BB962C8B-B14F-4D97-AF65-F5344CB8AC3E}">
        <p14:creationId xmlns:p14="http://schemas.microsoft.com/office/powerpoint/2010/main" val="1076356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E4AA95BB-DC4C-4E29-BB25-36A0D7680108}" type="datetimeFigureOut">
              <a:rPr lang="cs-CZ" smtClean="0"/>
              <a:t>13.3.2013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FADB103-E4AB-4200-8DB8-6B4A1815A5EA}" type="slidenum">
              <a:rPr lang="cs-CZ" smtClean="0"/>
              <a:t>‹#›</a:t>
            </a:fld>
            <a:endParaRPr lang="cs-CZ"/>
          </a:p>
        </p:txBody>
      </p:sp>
    </p:spTree>
    <p:extLst>
      <p:ext uri="{BB962C8B-B14F-4D97-AF65-F5344CB8AC3E}">
        <p14:creationId xmlns:p14="http://schemas.microsoft.com/office/powerpoint/2010/main" val="3610857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E4AA95BB-DC4C-4E29-BB25-36A0D7680108}" type="datetimeFigureOut">
              <a:rPr lang="cs-CZ" smtClean="0"/>
              <a:t>13.3.2013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FADB103-E4AB-4200-8DB8-6B4A1815A5EA}" type="slidenum">
              <a:rPr lang="cs-CZ" smtClean="0"/>
              <a:t>‹#›</a:t>
            </a:fld>
            <a:endParaRPr lang="cs-CZ"/>
          </a:p>
        </p:txBody>
      </p:sp>
    </p:spTree>
    <p:extLst>
      <p:ext uri="{BB962C8B-B14F-4D97-AF65-F5344CB8AC3E}">
        <p14:creationId xmlns:p14="http://schemas.microsoft.com/office/powerpoint/2010/main" val="639927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AA95BB-DC4C-4E29-BB25-36A0D7680108}" type="datetimeFigureOut">
              <a:rPr lang="cs-CZ" smtClean="0"/>
              <a:t>13.3.2013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ADB103-E4AB-4200-8DB8-6B4A1815A5EA}" type="slidenum">
              <a:rPr lang="cs-CZ" smtClean="0"/>
              <a:t>‹#›</a:t>
            </a:fld>
            <a:endParaRPr lang="cs-CZ"/>
          </a:p>
        </p:txBody>
      </p:sp>
    </p:spTree>
    <p:extLst>
      <p:ext uri="{BB962C8B-B14F-4D97-AF65-F5344CB8AC3E}">
        <p14:creationId xmlns:p14="http://schemas.microsoft.com/office/powerpoint/2010/main" val="2234148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smtClean="0"/>
              <a:t>Wielands</a:t>
            </a:r>
            <a:r>
              <a:rPr lang="cs-CZ" dirty="0" smtClean="0"/>
              <a:t> </a:t>
            </a:r>
            <a:r>
              <a:rPr lang="cs-CZ" dirty="0" err="1" smtClean="0"/>
              <a:t>Musarion</a:t>
            </a:r>
            <a:endParaRPr lang="cs-CZ" dirty="0"/>
          </a:p>
        </p:txBody>
      </p:sp>
      <p:sp>
        <p:nvSpPr>
          <p:cNvPr id="3" name="Podnadpis 2"/>
          <p:cNvSpPr>
            <a:spLocks noGrp="1"/>
          </p:cNvSpPr>
          <p:nvPr>
            <p:ph type="subTitle" idx="1"/>
          </p:nvPr>
        </p:nvSpPr>
        <p:spPr/>
        <p:txBody>
          <a:bodyPr/>
          <a:lstStyle/>
          <a:p>
            <a:r>
              <a:rPr lang="cs-CZ" dirty="0" err="1" smtClean="0"/>
              <a:t>Philosophie</a:t>
            </a:r>
            <a:r>
              <a:rPr lang="cs-CZ" dirty="0" smtClean="0"/>
              <a:t> der </a:t>
            </a:r>
            <a:r>
              <a:rPr lang="cs-CZ" dirty="0" err="1" smtClean="0"/>
              <a:t>Grazien</a:t>
            </a:r>
            <a:endParaRPr lang="cs-CZ" dirty="0"/>
          </a:p>
        </p:txBody>
      </p:sp>
    </p:spTree>
    <p:extLst>
      <p:ext uri="{BB962C8B-B14F-4D97-AF65-F5344CB8AC3E}">
        <p14:creationId xmlns:p14="http://schemas.microsoft.com/office/powerpoint/2010/main" val="3911386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de-DE" dirty="0" smtClean="0"/>
              <a:t>Wielands Vorrede an </a:t>
            </a:r>
            <a:r>
              <a:rPr lang="de-DE" dirty="0" err="1" smtClean="0"/>
              <a:t>Weisse</a:t>
            </a:r>
            <a:endParaRPr lang="cs-CZ" dirty="0"/>
          </a:p>
        </p:txBody>
      </p:sp>
      <p:sp>
        <p:nvSpPr>
          <p:cNvPr id="5" name="Zástupný symbol pro obsah 4"/>
          <p:cNvSpPr>
            <a:spLocks noGrp="1"/>
          </p:cNvSpPr>
          <p:nvPr>
            <p:ph idx="1"/>
          </p:nvPr>
        </p:nvSpPr>
        <p:spPr/>
        <p:txBody>
          <a:bodyPr>
            <a:normAutofit fontScale="92500" lnSpcReduction="20000"/>
          </a:bodyPr>
          <a:lstStyle/>
          <a:p>
            <a:r>
              <a:rPr lang="de-DE" dirty="0"/>
              <a:t>Ich </a:t>
            </a:r>
            <a:r>
              <a:rPr lang="de-DE" dirty="0" smtClean="0"/>
              <a:t>wollte</a:t>
            </a:r>
            <a:r>
              <a:rPr lang="de-DE" dirty="0"/>
              <a:t>, </a:t>
            </a:r>
            <a:r>
              <a:rPr lang="de-DE" dirty="0" err="1"/>
              <a:t>daß</a:t>
            </a:r>
            <a:r>
              <a:rPr lang="de-DE" dirty="0"/>
              <a:t> eine getreue Abbildung der Gestalt </a:t>
            </a:r>
            <a:r>
              <a:rPr lang="de-DE" dirty="0" smtClean="0"/>
              <a:t>meines Geistes </a:t>
            </a:r>
            <a:r>
              <a:rPr lang="de-DE" dirty="0"/>
              <a:t>(die von einigen, teils aus Blödigkeit ihres </a:t>
            </a:r>
            <a:r>
              <a:rPr lang="de-DE" dirty="0" smtClean="0"/>
              <a:t> eignen</a:t>
            </a:r>
            <a:r>
              <a:rPr lang="de-DE" dirty="0"/>
              <a:t>, teils aus zufälligen Ursachen, vielleicht auch </a:t>
            </a:r>
            <a:r>
              <a:rPr lang="de-DE" dirty="0" smtClean="0"/>
              <a:t>aus </a:t>
            </a:r>
            <a:r>
              <a:rPr lang="de-DE" dirty="0"/>
              <a:t>Vorsatz und Absichten, </a:t>
            </a:r>
            <a:r>
              <a:rPr lang="de-DE" dirty="0" err="1"/>
              <a:t>mißkannt</a:t>
            </a:r>
            <a:r>
              <a:rPr lang="de-DE" dirty="0"/>
              <a:t> worden ist) </a:t>
            </a:r>
            <a:r>
              <a:rPr lang="de-DE" dirty="0" smtClean="0"/>
              <a:t>vorhanden </a:t>
            </a:r>
            <a:r>
              <a:rPr lang="de-DE" dirty="0"/>
              <a:t>sein sollte; und ich </a:t>
            </a:r>
            <a:r>
              <a:rPr lang="de-DE" dirty="0" err="1"/>
              <a:t>bemühete</a:t>
            </a:r>
            <a:r>
              <a:rPr lang="de-DE" dirty="0"/>
              <a:t> mich, </a:t>
            </a:r>
            <a:r>
              <a:rPr lang="de-DE" dirty="0" err="1" smtClean="0"/>
              <a:t>Musarion</a:t>
            </a:r>
            <a:r>
              <a:rPr lang="de-DE" dirty="0" smtClean="0"/>
              <a:t> </a:t>
            </a:r>
            <a:r>
              <a:rPr lang="de-DE" dirty="0"/>
              <a:t>zu einem so vollkommenen Ausdruck desselben </a:t>
            </a:r>
            <a:r>
              <a:rPr lang="de-DE" dirty="0" smtClean="0"/>
              <a:t>zu </a:t>
            </a:r>
            <a:r>
              <a:rPr lang="de-DE" dirty="0"/>
              <a:t>machen, als es neben meinen übrigen Absichten </a:t>
            </a:r>
            <a:r>
              <a:rPr lang="de-DE" dirty="0" smtClean="0"/>
              <a:t>nur </a:t>
            </a:r>
            <a:r>
              <a:rPr lang="de-DE" dirty="0"/>
              <a:t>immer möglich war. Ihre Philosophie ist </a:t>
            </a:r>
            <a:r>
              <a:rPr lang="de-DE" dirty="0" smtClean="0"/>
              <a:t>diejenige</a:t>
            </a:r>
            <a:r>
              <a:rPr lang="de-DE" dirty="0"/>
              <a:t>, nach welcher ich lebe; ihre Denkart, ihre </a:t>
            </a:r>
            <a:r>
              <a:rPr lang="de-DE" dirty="0" smtClean="0"/>
              <a:t>Grundsätze</a:t>
            </a:r>
            <a:r>
              <a:rPr lang="de-DE" dirty="0"/>
              <a:t>, ihr Geschmack, ihre Laune sind die meinigen. </a:t>
            </a:r>
            <a:endParaRPr lang="cs-CZ" dirty="0"/>
          </a:p>
          <a:p>
            <a:endParaRPr lang="cs-CZ" dirty="0"/>
          </a:p>
        </p:txBody>
      </p:sp>
    </p:spTree>
    <p:extLst>
      <p:ext uri="{BB962C8B-B14F-4D97-AF65-F5344CB8AC3E}">
        <p14:creationId xmlns:p14="http://schemas.microsoft.com/office/powerpoint/2010/main" val="579043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de-DE" dirty="0" smtClean="0"/>
              <a:t>Aus der Vorrede</a:t>
            </a:r>
            <a:endParaRPr lang="cs-CZ" dirty="0"/>
          </a:p>
        </p:txBody>
      </p:sp>
      <p:sp>
        <p:nvSpPr>
          <p:cNvPr id="3" name="Zástupný symbol pro obsah 2"/>
          <p:cNvSpPr>
            <a:spLocks noGrp="1"/>
          </p:cNvSpPr>
          <p:nvPr>
            <p:ph idx="1"/>
          </p:nvPr>
        </p:nvSpPr>
        <p:spPr/>
        <p:txBody>
          <a:bodyPr>
            <a:normAutofit fontScale="77500" lnSpcReduction="20000"/>
          </a:bodyPr>
          <a:lstStyle/>
          <a:p>
            <a:r>
              <a:rPr lang="de-DE" dirty="0"/>
              <a:t>Das milde Licht, worin sie die menschlichen Dinge </a:t>
            </a:r>
            <a:endParaRPr lang="cs-CZ" dirty="0"/>
          </a:p>
          <a:p>
            <a:r>
              <a:rPr lang="de-DE" dirty="0"/>
              <a:t>ansieht; dieses Gleichgewicht zwischen Enthusiasmus</a:t>
            </a:r>
            <a:endParaRPr lang="cs-CZ" dirty="0"/>
          </a:p>
          <a:p>
            <a:r>
              <a:rPr lang="de-DE" dirty="0"/>
              <a:t>und Kaltsinnigkeit, worein sie ihr Gemüt gesetzt zu </a:t>
            </a:r>
            <a:endParaRPr lang="cs-CZ" dirty="0"/>
          </a:p>
          <a:p>
            <a:r>
              <a:rPr lang="de-DE" dirty="0"/>
              <a:t>haben scheint; dieser leichte Scherz, wodurch sie das </a:t>
            </a:r>
            <a:endParaRPr lang="cs-CZ" dirty="0"/>
          </a:p>
          <a:p>
            <a:r>
              <a:rPr lang="de-DE" dirty="0"/>
              <a:t>Überspannte, Unschickliche, Schimärische, (die </a:t>
            </a:r>
            <a:endParaRPr lang="cs-CZ" dirty="0"/>
          </a:p>
          <a:p>
            <a:r>
              <a:rPr lang="de-DE" dirty="0"/>
              <a:t>Schlacken, womit Vorurteil, Leidenschaft, Schwärme-</a:t>
            </a:r>
            <a:endParaRPr lang="cs-CZ" dirty="0"/>
          </a:p>
          <a:p>
            <a:r>
              <a:rPr lang="de-DE" dirty="0" err="1"/>
              <a:t>rei</a:t>
            </a:r>
            <a:r>
              <a:rPr lang="de-DE" dirty="0"/>
              <a:t> und Betrug, beinahe alle sittlichen Begriffe der </a:t>
            </a:r>
            <a:endParaRPr lang="cs-CZ" dirty="0"/>
          </a:p>
          <a:p>
            <a:r>
              <a:rPr lang="de-DE" dirty="0"/>
              <a:t>Erdbewohner zu allen Zeiten, mehr oder weniger </a:t>
            </a:r>
            <a:r>
              <a:rPr lang="de-DE" dirty="0" err="1"/>
              <a:t>ver</a:t>
            </a:r>
            <a:r>
              <a:rPr lang="de-DE" dirty="0"/>
              <a:t>-</a:t>
            </a:r>
            <a:endParaRPr lang="cs-CZ" dirty="0"/>
          </a:p>
          <a:p>
            <a:r>
              <a:rPr lang="de-DE" dirty="0"/>
              <a:t>fälscht haben,) auf eine so sanfte Art, </a:t>
            </a:r>
            <a:r>
              <a:rPr lang="de-DE" dirty="0" err="1"/>
              <a:t>daß</a:t>
            </a:r>
            <a:r>
              <a:rPr lang="de-DE" dirty="0"/>
              <a:t> sie </a:t>
            </a:r>
            <a:r>
              <a:rPr lang="de-DE" dirty="0" err="1"/>
              <a:t>gewis</a:t>
            </a:r>
            <a:r>
              <a:rPr lang="de-DE" dirty="0"/>
              <a:t>-</a:t>
            </a:r>
            <a:endParaRPr lang="cs-CZ" dirty="0"/>
          </a:p>
          <a:p>
            <a:r>
              <a:rPr lang="de-DE" dirty="0" err="1"/>
              <a:t>sen</a:t>
            </a:r>
            <a:r>
              <a:rPr lang="de-DE" dirty="0"/>
              <a:t> harten Köpfen unmerklich ist, vom wahren </a:t>
            </a:r>
            <a:r>
              <a:rPr lang="de-DE" dirty="0" err="1"/>
              <a:t>abzu</a:t>
            </a:r>
            <a:r>
              <a:rPr lang="de-DE" dirty="0"/>
              <a:t>-</a:t>
            </a:r>
            <a:endParaRPr lang="cs-CZ" dirty="0"/>
          </a:p>
          <a:p>
            <a:r>
              <a:rPr lang="de-DE" dirty="0"/>
              <a:t>scheiden weiß; </a:t>
            </a:r>
            <a:endParaRPr lang="cs-CZ" dirty="0"/>
          </a:p>
        </p:txBody>
      </p:sp>
    </p:spTree>
    <p:extLst>
      <p:ext uri="{BB962C8B-B14F-4D97-AF65-F5344CB8AC3E}">
        <p14:creationId xmlns:p14="http://schemas.microsoft.com/office/powerpoint/2010/main" val="2114787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de-DE" dirty="0" smtClean="0"/>
              <a:t>Aus der Vorrede</a:t>
            </a:r>
            <a:endParaRPr lang="cs-CZ" dirty="0"/>
          </a:p>
        </p:txBody>
      </p:sp>
      <p:sp>
        <p:nvSpPr>
          <p:cNvPr id="3" name="Zástupný symbol pro obsah 2"/>
          <p:cNvSpPr>
            <a:spLocks noGrp="1"/>
          </p:cNvSpPr>
          <p:nvPr>
            <p:ph idx="1"/>
          </p:nvPr>
        </p:nvSpPr>
        <p:spPr/>
        <p:txBody>
          <a:bodyPr>
            <a:normAutofit fontScale="85000" lnSpcReduction="10000"/>
          </a:bodyPr>
          <a:lstStyle/>
          <a:p>
            <a:r>
              <a:rPr lang="de-DE" dirty="0" smtClean="0"/>
              <a:t>diese sokratische Ironie, welche mehr </a:t>
            </a:r>
            <a:endParaRPr lang="cs-CZ" dirty="0" smtClean="0"/>
          </a:p>
          <a:p>
            <a:r>
              <a:rPr lang="de-DE" dirty="0" smtClean="0"/>
              <a:t>das </a:t>
            </a:r>
            <a:r>
              <a:rPr lang="de-DE" dirty="0" err="1" smtClean="0"/>
              <a:t>allzustrenge</a:t>
            </a:r>
            <a:r>
              <a:rPr lang="de-DE" dirty="0" smtClean="0"/>
              <a:t> Licht einer die Eigen liebe kränken-</a:t>
            </a:r>
            <a:endParaRPr lang="cs-CZ" dirty="0" smtClean="0"/>
          </a:p>
          <a:p>
            <a:r>
              <a:rPr lang="de-DE" dirty="0" smtClean="0"/>
              <a:t>den oder schwachen Augen unerträglichen Wahrheit </a:t>
            </a:r>
            <a:endParaRPr lang="cs-CZ" dirty="0" smtClean="0"/>
          </a:p>
          <a:p>
            <a:r>
              <a:rPr lang="de-DE" dirty="0" smtClean="0"/>
              <a:t>zu mildern, als andern die Schärfe ihres Witzes zu </a:t>
            </a:r>
            <a:endParaRPr lang="cs-CZ" dirty="0" smtClean="0"/>
          </a:p>
          <a:p>
            <a:r>
              <a:rPr lang="de-DE" dirty="0" smtClean="0"/>
              <a:t>fühlen zu geben sucht; diese Nachsicht gegen die </a:t>
            </a:r>
            <a:r>
              <a:rPr lang="de-DE" dirty="0" err="1" smtClean="0"/>
              <a:t>Un</a:t>
            </a:r>
            <a:r>
              <a:rPr lang="de-DE" dirty="0" smtClean="0"/>
              <a:t>-</a:t>
            </a:r>
            <a:endParaRPr lang="cs-CZ" dirty="0" smtClean="0"/>
          </a:p>
          <a:p>
            <a:r>
              <a:rPr lang="de-DE" dirty="0" err="1" smtClean="0"/>
              <a:t>vollkommenheiten</a:t>
            </a:r>
            <a:r>
              <a:rPr lang="de-DE" dirty="0" smtClean="0"/>
              <a:t> der menschlichen Natur - welche, </a:t>
            </a:r>
            <a:endParaRPr lang="cs-CZ" dirty="0" smtClean="0"/>
          </a:p>
          <a:p>
            <a:r>
              <a:rPr lang="de-DE" dirty="0" smtClean="0"/>
              <a:t>(lassen Sie es uns ohne Scheu gestehen, mein </a:t>
            </a:r>
            <a:endParaRPr lang="cs-CZ" dirty="0" smtClean="0"/>
          </a:p>
          <a:p>
            <a:r>
              <a:rPr lang="de-DE" dirty="0" smtClean="0"/>
              <a:t>Freund,) mit allen ihren Mängeln doch immer das </a:t>
            </a:r>
            <a:r>
              <a:rPr lang="de-DE" dirty="0" err="1" smtClean="0"/>
              <a:t>lie</a:t>
            </a:r>
            <a:r>
              <a:rPr lang="de-DE" dirty="0" smtClean="0"/>
              <a:t>-</a:t>
            </a:r>
            <a:endParaRPr lang="cs-CZ" dirty="0" smtClean="0"/>
          </a:p>
          <a:p>
            <a:r>
              <a:rPr lang="de-DE" dirty="0" err="1" smtClean="0"/>
              <a:t>benswürdigste</a:t>
            </a:r>
            <a:r>
              <a:rPr lang="de-DE" dirty="0" smtClean="0"/>
              <a:t> Ding ist, das wir kennen. </a:t>
            </a:r>
            <a:endParaRPr lang="cs-CZ" dirty="0" smtClean="0"/>
          </a:p>
          <a:p>
            <a:endParaRPr lang="cs-CZ" dirty="0"/>
          </a:p>
        </p:txBody>
      </p:sp>
    </p:spTree>
    <p:extLst>
      <p:ext uri="{BB962C8B-B14F-4D97-AF65-F5344CB8AC3E}">
        <p14:creationId xmlns:p14="http://schemas.microsoft.com/office/powerpoint/2010/main" val="2728147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de-DE" dirty="0" err="1" smtClean="0"/>
              <a:t>Phanias</a:t>
            </a:r>
            <a:endParaRPr lang="cs-CZ" dirty="0"/>
          </a:p>
        </p:txBody>
      </p:sp>
      <p:sp>
        <p:nvSpPr>
          <p:cNvPr id="3" name="Zástupný symbol pro obsah 2"/>
          <p:cNvSpPr>
            <a:spLocks noGrp="1"/>
          </p:cNvSpPr>
          <p:nvPr>
            <p:ph idx="1"/>
          </p:nvPr>
        </p:nvSpPr>
        <p:spPr/>
        <p:txBody>
          <a:bodyPr>
            <a:normAutofit fontScale="70000" lnSpcReduction="20000"/>
          </a:bodyPr>
          <a:lstStyle/>
          <a:p>
            <a:r>
              <a:rPr lang="de-DE" dirty="0"/>
              <a:t>Gedankenvoll, mit halb </a:t>
            </a:r>
            <a:r>
              <a:rPr lang="de-DE" dirty="0" err="1"/>
              <a:t>geschloßnen</a:t>
            </a:r>
            <a:r>
              <a:rPr lang="de-DE" dirty="0"/>
              <a:t> Blicken,</a:t>
            </a:r>
            <a:endParaRPr lang="cs-CZ" dirty="0"/>
          </a:p>
          <a:p>
            <a:r>
              <a:rPr lang="de-DE" dirty="0"/>
              <a:t>   Den Kopf gesenkt, die Hände auf den Rücken,</a:t>
            </a:r>
            <a:endParaRPr lang="cs-CZ" dirty="0"/>
          </a:p>
          <a:p>
            <a:r>
              <a:rPr lang="de-DE" dirty="0"/>
              <a:t>   Ging er daher. Verwandelt wie er war,</a:t>
            </a:r>
            <a:endParaRPr lang="cs-CZ" dirty="0"/>
          </a:p>
          <a:p>
            <a:r>
              <a:rPr lang="de-DE" dirty="0"/>
              <a:t>   Mit langem Bart und ungeschmücktem Haar,</a:t>
            </a:r>
            <a:endParaRPr lang="cs-CZ" dirty="0"/>
          </a:p>
          <a:p>
            <a:r>
              <a:rPr lang="de-DE" dirty="0"/>
              <a:t>   Mit finstrer Stirn, in </a:t>
            </a:r>
            <a:r>
              <a:rPr lang="de-DE" dirty="0" err="1"/>
              <a:t>Cynischem</a:t>
            </a:r>
            <a:r>
              <a:rPr lang="de-DE" dirty="0"/>
              <a:t> Gewand</a:t>
            </a:r>
            <a:endParaRPr lang="cs-CZ" dirty="0"/>
          </a:p>
          <a:p>
            <a:r>
              <a:rPr lang="de-DE" dirty="0"/>
              <a:t>   Wer hätt in ihm den </a:t>
            </a:r>
            <a:r>
              <a:rPr lang="de-DE" dirty="0" err="1"/>
              <a:t>Phanias</a:t>
            </a:r>
            <a:r>
              <a:rPr lang="de-DE" dirty="0"/>
              <a:t> erkannt,</a:t>
            </a:r>
            <a:endParaRPr lang="cs-CZ" dirty="0"/>
          </a:p>
          <a:p>
            <a:r>
              <a:rPr lang="de-DE" dirty="0"/>
              <a:t>   Der kürzlich noch von Grazien und Scherzen</a:t>
            </a:r>
            <a:endParaRPr lang="cs-CZ" dirty="0"/>
          </a:p>
          <a:p>
            <a:r>
              <a:rPr lang="de-DE" dirty="0"/>
              <a:t>   </a:t>
            </a:r>
            <a:r>
              <a:rPr lang="de-DE" dirty="0" err="1"/>
              <a:t>Umflattert</a:t>
            </a:r>
            <a:r>
              <a:rPr lang="de-DE" dirty="0"/>
              <a:t> war, den Sieger aller Herzen.</a:t>
            </a:r>
            <a:endParaRPr lang="cs-CZ" dirty="0"/>
          </a:p>
          <a:p>
            <a:r>
              <a:rPr lang="de-DE" dirty="0"/>
              <a:t>   Der an Geschmack und Aufwand keinem wich,</a:t>
            </a:r>
            <a:endParaRPr lang="cs-CZ" dirty="0"/>
          </a:p>
          <a:p>
            <a:r>
              <a:rPr lang="de-DE" dirty="0"/>
              <a:t>   Und zu Athen, wo auch </a:t>
            </a:r>
            <a:r>
              <a:rPr lang="de-DE" dirty="0" err="1"/>
              <a:t>Sokraten</a:t>
            </a:r>
            <a:r>
              <a:rPr lang="de-DE" dirty="0"/>
              <a:t> zechten</a:t>
            </a:r>
            <a:r>
              <a:rPr lang="de-DE" dirty="0" smtClean="0"/>
              <a:t>,</a:t>
            </a:r>
            <a:endParaRPr lang="cs-CZ" dirty="0"/>
          </a:p>
          <a:p>
            <a:r>
              <a:rPr lang="de-DE" dirty="0"/>
              <a:t>   Beim muntern Fest, in durchgescherzten Nächten,</a:t>
            </a:r>
            <a:endParaRPr lang="cs-CZ" dirty="0"/>
          </a:p>
          <a:p>
            <a:r>
              <a:rPr lang="de-DE" dirty="0"/>
              <a:t>Dem </a:t>
            </a:r>
            <a:r>
              <a:rPr lang="de-DE" dirty="0" err="1"/>
              <a:t>Komus</a:t>
            </a:r>
            <a:r>
              <a:rPr lang="de-DE" dirty="0"/>
              <a:t> bald, und bald dem Amor glich?</a:t>
            </a:r>
            <a:endParaRPr lang="cs-CZ" dirty="0"/>
          </a:p>
          <a:p>
            <a:endParaRPr lang="de-DE" sz="1600" dirty="0" smtClean="0"/>
          </a:p>
          <a:p>
            <a:r>
              <a:rPr lang="de-DE" sz="1600" dirty="0" smtClean="0"/>
              <a:t>Fröhliches Zechengelage, hier personifiziert</a:t>
            </a:r>
            <a:endParaRPr lang="cs-CZ" sz="2300" dirty="0"/>
          </a:p>
        </p:txBody>
      </p:sp>
    </p:spTree>
    <p:extLst>
      <p:ext uri="{BB962C8B-B14F-4D97-AF65-F5344CB8AC3E}">
        <p14:creationId xmlns:p14="http://schemas.microsoft.com/office/powerpoint/2010/main" val="969177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de-DE" dirty="0" err="1" smtClean="0"/>
              <a:t>Kleanth</a:t>
            </a:r>
            <a:r>
              <a:rPr lang="de-DE" dirty="0" smtClean="0"/>
              <a:t>, der </a:t>
            </a:r>
            <a:r>
              <a:rPr lang="de-DE" dirty="0" err="1" smtClean="0"/>
              <a:t>Cyniker</a:t>
            </a:r>
            <a:endParaRPr lang="cs-CZ" dirty="0"/>
          </a:p>
        </p:txBody>
      </p:sp>
      <p:sp>
        <p:nvSpPr>
          <p:cNvPr id="3" name="Zástupný symbol pro obsah 2"/>
          <p:cNvSpPr>
            <a:spLocks noGrp="1"/>
          </p:cNvSpPr>
          <p:nvPr>
            <p:ph idx="1"/>
          </p:nvPr>
        </p:nvSpPr>
        <p:spPr/>
        <p:txBody>
          <a:bodyPr>
            <a:normAutofit/>
          </a:bodyPr>
          <a:lstStyle/>
          <a:p>
            <a:r>
              <a:rPr lang="de-DE" sz="2800" dirty="0" smtClean="0"/>
              <a:t>»Wenn in Cypriens Figur</a:t>
            </a:r>
          </a:p>
          <a:p>
            <a:r>
              <a:rPr lang="de-DE" sz="2800" dirty="0" smtClean="0"/>
              <a:t> Die Wollust selbst leibhaftig vor ihn träte,</a:t>
            </a:r>
          </a:p>
          <a:p>
            <a:r>
              <a:rPr lang="de-DE" sz="2800" dirty="0" smtClean="0"/>
              <a:t> Schön, wie die Göttin sich dem Sohn der </a:t>
            </a:r>
            <a:r>
              <a:rPr lang="de-DE" sz="2800" dirty="0" err="1" smtClean="0"/>
              <a:t>Myrrha</a:t>
            </a:r>
            <a:r>
              <a:rPr lang="de-DE" sz="2800" dirty="0" smtClean="0"/>
              <a:t> nur</a:t>
            </a:r>
          </a:p>
          <a:p>
            <a:r>
              <a:rPr lang="de-DE" sz="2800" dirty="0" smtClean="0"/>
              <a:t> Bei Mondschein sehen ließ, - und diese Venus böte</a:t>
            </a:r>
          </a:p>
          <a:p>
            <a:r>
              <a:rPr lang="de-DE" sz="2800" dirty="0" smtClean="0"/>
              <a:t> Auf seinem Stroh ihm ihre schöne Brust</a:t>
            </a:r>
          </a:p>
          <a:p>
            <a:r>
              <a:rPr lang="de-DE" sz="2800" dirty="0" smtClean="0"/>
              <a:t> Zum Polster an - ein Mann wie Er verschmähte</a:t>
            </a:r>
          </a:p>
          <a:p>
            <a:r>
              <a:rPr lang="de-DE" sz="2800" dirty="0" smtClean="0"/>
              <a:t> Den süßen Tausch.« -</a:t>
            </a:r>
            <a:endParaRPr lang="cs-CZ" sz="2800" dirty="0"/>
          </a:p>
        </p:txBody>
      </p:sp>
    </p:spTree>
    <p:extLst>
      <p:ext uri="{BB962C8B-B14F-4D97-AF65-F5344CB8AC3E}">
        <p14:creationId xmlns:p14="http://schemas.microsoft.com/office/powerpoint/2010/main" val="912752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de-DE" dirty="0" err="1" smtClean="0"/>
              <a:t>Theophron</a:t>
            </a:r>
            <a:endParaRPr lang="cs-CZ" dirty="0"/>
          </a:p>
        </p:txBody>
      </p:sp>
      <p:sp>
        <p:nvSpPr>
          <p:cNvPr id="3" name="Zástupný symbol pro obsah 2"/>
          <p:cNvSpPr>
            <a:spLocks noGrp="1"/>
          </p:cNvSpPr>
          <p:nvPr>
            <p:ph idx="1"/>
          </p:nvPr>
        </p:nvSpPr>
        <p:spPr/>
        <p:txBody>
          <a:bodyPr>
            <a:normAutofit fontScale="77500" lnSpcReduction="20000"/>
          </a:bodyPr>
          <a:lstStyle/>
          <a:p>
            <a:r>
              <a:rPr lang="de-DE" dirty="0"/>
              <a:t>Nicht </a:t>
            </a:r>
            <a:r>
              <a:rPr lang="de-DE" dirty="0" err="1"/>
              <a:t>daß</a:t>
            </a:r>
            <a:r>
              <a:rPr lang="de-DE" dirty="0"/>
              <a:t> ich hier das Wort der Wollust rede</a:t>
            </a:r>
            <a:endParaRPr lang="cs-CZ" dirty="0"/>
          </a:p>
          <a:p>
            <a:r>
              <a:rPr lang="de-DE" dirty="0"/>
              <a:t>Im </a:t>
            </a:r>
            <a:r>
              <a:rPr lang="de-DE" dirty="0" err="1"/>
              <a:t>gröbern</a:t>
            </a:r>
            <a:r>
              <a:rPr lang="de-DE" dirty="0"/>
              <a:t> Sinn! Die ist unleugbar eitel Tand</a:t>
            </a:r>
            <a:endParaRPr lang="cs-CZ" dirty="0"/>
          </a:p>
          <a:p>
            <a:r>
              <a:rPr lang="de-DE" dirty="0"/>
              <a:t>Und Schaum und Dunst, ein Kinderspiel für blöde</a:t>
            </a:r>
            <a:endParaRPr lang="cs-CZ" dirty="0"/>
          </a:p>
          <a:p>
            <a:r>
              <a:rPr lang="de-DE" dirty="0"/>
              <a:t>Unreife Seelen, die mit ihren Flügeln noch</a:t>
            </a:r>
            <a:endParaRPr lang="cs-CZ" dirty="0"/>
          </a:p>
          <a:p>
            <a:r>
              <a:rPr lang="de-DE" dirty="0"/>
              <a:t>Im Schlamm des trüben Stoffes </a:t>
            </a:r>
            <a:r>
              <a:rPr lang="de-DE" dirty="0" smtClean="0"/>
              <a:t>stecken.</a:t>
            </a:r>
            <a:endParaRPr lang="cs-CZ" dirty="0"/>
          </a:p>
          <a:p>
            <a:r>
              <a:rPr lang="de-DE" dirty="0"/>
              <a:t>Doch sollt uns nicht die Nektartraube schmecken,</a:t>
            </a:r>
            <a:endParaRPr lang="cs-CZ" dirty="0"/>
          </a:p>
          <a:p>
            <a:r>
              <a:rPr lang="de-DE" dirty="0"/>
              <a:t>Weil ein Insekt auf ihrem Purpur kroch?</a:t>
            </a:r>
            <a:endParaRPr lang="cs-CZ" dirty="0"/>
          </a:p>
          <a:p>
            <a:r>
              <a:rPr lang="de-DE" dirty="0"/>
              <a:t>Der </a:t>
            </a:r>
            <a:r>
              <a:rPr lang="de-DE" dirty="0" err="1"/>
              <a:t>Mißbrauch</a:t>
            </a:r>
            <a:r>
              <a:rPr lang="de-DE" dirty="0"/>
              <a:t> darf nicht unser Urteil leiten:</a:t>
            </a:r>
            <a:endParaRPr lang="cs-CZ" dirty="0"/>
          </a:p>
          <a:p>
            <a:r>
              <a:rPr lang="de-DE" dirty="0"/>
              <a:t>Alt ist der Spruch, zu selten sein Gebrauch!</a:t>
            </a:r>
            <a:endParaRPr lang="cs-CZ" dirty="0"/>
          </a:p>
          <a:p>
            <a:r>
              <a:rPr lang="de-DE" dirty="0"/>
              <a:t>Saugt nicht auf gleichem Rosenstrauch</a:t>
            </a:r>
            <a:endParaRPr lang="cs-CZ" dirty="0"/>
          </a:p>
          <a:p>
            <a:r>
              <a:rPr lang="de-DE" dirty="0"/>
              <a:t>Die Raupe Gift, die Biene Süßigkeiten?«</a:t>
            </a:r>
            <a:endParaRPr lang="cs-CZ" dirty="0"/>
          </a:p>
          <a:p>
            <a:endParaRPr lang="cs-CZ" dirty="0"/>
          </a:p>
        </p:txBody>
      </p:sp>
    </p:spTree>
    <p:extLst>
      <p:ext uri="{BB962C8B-B14F-4D97-AF65-F5344CB8AC3E}">
        <p14:creationId xmlns:p14="http://schemas.microsoft.com/office/powerpoint/2010/main" val="2957295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Grazien</a:t>
            </a:r>
            <a:r>
              <a:rPr lang="cs-CZ" dirty="0" smtClean="0"/>
              <a:t>, </a:t>
            </a:r>
            <a:r>
              <a:rPr lang="cs-CZ" dirty="0" err="1" smtClean="0"/>
              <a:t>Raffael</a:t>
            </a:r>
            <a:endParaRPr lang="cs-CZ" dirty="0"/>
          </a:p>
        </p:txBody>
      </p:sp>
      <p:sp>
        <p:nvSpPr>
          <p:cNvPr id="3" name="Zástupný symbol pro obsah 2"/>
          <p:cNvSpPr>
            <a:spLocks noGrp="1"/>
          </p:cNvSpPr>
          <p:nvPr>
            <p:ph sz="half" idx="1"/>
          </p:nvPr>
        </p:nvSpPr>
        <p:spPr/>
        <p:txBody>
          <a:bodyPr>
            <a:normAutofit fontScale="92500" lnSpcReduction="10000"/>
          </a:bodyPr>
          <a:lstStyle/>
          <a:p>
            <a:r>
              <a:rPr lang="cs-CZ" dirty="0" err="1" smtClean="0"/>
              <a:t>Chariten</a:t>
            </a:r>
            <a:r>
              <a:rPr lang="cs-CZ" dirty="0" smtClean="0"/>
              <a:t>, </a:t>
            </a:r>
            <a:r>
              <a:rPr lang="cs-CZ" dirty="0" err="1" smtClean="0"/>
              <a:t>Töchter</a:t>
            </a:r>
            <a:r>
              <a:rPr lang="cs-CZ" dirty="0" smtClean="0"/>
              <a:t> </a:t>
            </a:r>
            <a:r>
              <a:rPr lang="cs-CZ" dirty="0"/>
              <a:t>des Zeus </a:t>
            </a:r>
            <a:r>
              <a:rPr lang="cs-CZ" dirty="0" err="1"/>
              <a:t>und</a:t>
            </a:r>
            <a:r>
              <a:rPr lang="cs-CZ" dirty="0"/>
              <a:t> der </a:t>
            </a:r>
            <a:r>
              <a:rPr lang="cs-CZ" dirty="0" err="1"/>
              <a:t>Eurynome</a:t>
            </a:r>
            <a:r>
              <a:rPr lang="cs-CZ" dirty="0"/>
              <a:t> </a:t>
            </a:r>
            <a:r>
              <a:rPr lang="cs-CZ" dirty="0" err="1"/>
              <a:t>und</a:t>
            </a:r>
            <a:r>
              <a:rPr lang="cs-CZ" dirty="0"/>
              <a:t> </a:t>
            </a:r>
            <a:r>
              <a:rPr lang="cs-CZ" dirty="0" err="1"/>
              <a:t>heißen</a:t>
            </a:r>
            <a:r>
              <a:rPr lang="cs-CZ" dirty="0"/>
              <a:t> </a:t>
            </a:r>
            <a:r>
              <a:rPr lang="cs-CZ" dirty="0" err="1"/>
              <a:t>Euphrosyne</a:t>
            </a:r>
            <a:r>
              <a:rPr lang="cs-CZ" dirty="0"/>
              <a:t> („</a:t>
            </a:r>
            <a:r>
              <a:rPr lang="cs-CZ" dirty="0" err="1"/>
              <a:t>Frohsinn</a:t>
            </a:r>
            <a:r>
              <a:rPr lang="cs-CZ" dirty="0"/>
              <a:t>“), Thalia (</a:t>
            </a:r>
            <a:r>
              <a:rPr lang="cs-CZ" dirty="0" err="1"/>
              <a:t>auch</a:t>
            </a:r>
            <a:r>
              <a:rPr lang="cs-CZ" dirty="0"/>
              <a:t> Thaleia, „</a:t>
            </a:r>
            <a:r>
              <a:rPr lang="cs-CZ" dirty="0" err="1"/>
              <a:t>Festfreude</a:t>
            </a:r>
            <a:r>
              <a:rPr lang="cs-CZ" dirty="0"/>
              <a:t>“) </a:t>
            </a:r>
            <a:r>
              <a:rPr lang="cs-CZ" dirty="0" err="1"/>
              <a:t>und</a:t>
            </a:r>
            <a:r>
              <a:rPr lang="cs-CZ" dirty="0"/>
              <a:t> </a:t>
            </a:r>
            <a:r>
              <a:rPr lang="cs-CZ" dirty="0" err="1"/>
              <a:t>Aglaia</a:t>
            </a:r>
            <a:r>
              <a:rPr lang="cs-CZ" dirty="0"/>
              <a:t> („</a:t>
            </a:r>
            <a:r>
              <a:rPr lang="cs-CZ" dirty="0" err="1"/>
              <a:t>die</a:t>
            </a:r>
            <a:r>
              <a:rPr lang="cs-CZ" dirty="0"/>
              <a:t> </a:t>
            </a:r>
            <a:r>
              <a:rPr lang="cs-CZ" dirty="0" err="1"/>
              <a:t>Glänzende</a:t>
            </a:r>
            <a:r>
              <a:rPr lang="cs-CZ" dirty="0"/>
              <a:t>“). Thalia </a:t>
            </a:r>
            <a:r>
              <a:rPr lang="cs-CZ" dirty="0" err="1"/>
              <a:t>ist</a:t>
            </a:r>
            <a:r>
              <a:rPr lang="cs-CZ" dirty="0"/>
              <a:t> </a:t>
            </a:r>
            <a:r>
              <a:rPr lang="de-DE" dirty="0"/>
              <a:t>jedoch </a:t>
            </a:r>
            <a:r>
              <a:rPr lang="cs-CZ" dirty="0" err="1"/>
              <a:t>nicht</a:t>
            </a:r>
            <a:r>
              <a:rPr lang="cs-CZ" dirty="0"/>
              <a:t> </a:t>
            </a:r>
            <a:r>
              <a:rPr lang="cs-CZ" dirty="0" err="1"/>
              <a:t>zu</a:t>
            </a:r>
            <a:r>
              <a:rPr lang="cs-CZ" dirty="0"/>
              <a:t> </a:t>
            </a:r>
            <a:r>
              <a:rPr lang="cs-CZ" dirty="0" err="1"/>
              <a:t>verwechseln</a:t>
            </a:r>
            <a:r>
              <a:rPr lang="cs-CZ" dirty="0"/>
              <a:t> </a:t>
            </a:r>
            <a:r>
              <a:rPr lang="cs-CZ" dirty="0" err="1"/>
              <a:t>mit</a:t>
            </a:r>
            <a:r>
              <a:rPr lang="cs-CZ" dirty="0"/>
              <a:t> der </a:t>
            </a:r>
            <a:r>
              <a:rPr lang="cs-CZ" dirty="0" err="1"/>
              <a:t>Muse</a:t>
            </a:r>
            <a:r>
              <a:rPr lang="cs-CZ" dirty="0"/>
              <a:t> </a:t>
            </a:r>
            <a:r>
              <a:rPr lang="cs-CZ" dirty="0" err="1"/>
              <a:t>dss</a:t>
            </a:r>
            <a:r>
              <a:rPr lang="cs-CZ" dirty="0"/>
              <a:t> </a:t>
            </a:r>
            <a:r>
              <a:rPr lang="cs-CZ" dirty="0" err="1"/>
              <a:t>Lustspiels</a:t>
            </a:r>
            <a:r>
              <a:rPr lang="cs-CZ" dirty="0"/>
              <a:t> </a:t>
            </a:r>
            <a:r>
              <a:rPr lang="de-DE" dirty="0"/>
              <a:t>zu verwechseln</a:t>
            </a:r>
            <a:r>
              <a:rPr lang="cs-CZ" dirty="0"/>
              <a:t>, </a:t>
            </a:r>
            <a:r>
              <a:rPr lang="cs-CZ" dirty="0" err="1"/>
              <a:t>die</a:t>
            </a:r>
            <a:r>
              <a:rPr lang="cs-CZ" dirty="0"/>
              <a:t> Zeus </a:t>
            </a:r>
            <a:r>
              <a:rPr lang="cs-CZ" dirty="0" err="1"/>
              <a:t>mit</a:t>
            </a:r>
            <a:r>
              <a:rPr lang="cs-CZ" dirty="0"/>
              <a:t> der </a:t>
            </a:r>
            <a:r>
              <a:rPr lang="cs-CZ" dirty="0" err="1"/>
              <a:t>Mnemosyne</a:t>
            </a:r>
            <a:r>
              <a:rPr lang="cs-CZ" dirty="0"/>
              <a:t> </a:t>
            </a:r>
            <a:r>
              <a:rPr lang="cs-CZ" dirty="0" err="1"/>
              <a:t>zeugte</a:t>
            </a:r>
            <a:r>
              <a:rPr lang="cs-CZ" dirty="0"/>
              <a:t>.</a:t>
            </a:r>
          </a:p>
          <a:p>
            <a:endParaRPr lang="cs-CZ"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770769"/>
            <a:ext cx="4038600" cy="418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8728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Eisgrub</a:t>
            </a:r>
            <a:r>
              <a:rPr lang="cs-CZ" dirty="0" smtClean="0"/>
              <a:t>, Lednice</a:t>
            </a:r>
            <a:endParaRPr lang="cs-CZ" dirty="0"/>
          </a:p>
        </p:txBody>
      </p:sp>
      <p:sp>
        <p:nvSpPr>
          <p:cNvPr id="3" name="Zástupný symbol pro obsah 2"/>
          <p:cNvSpPr>
            <a:spLocks noGrp="1"/>
          </p:cNvSpPr>
          <p:nvPr>
            <p:ph sz="half" idx="1"/>
          </p:nvPr>
        </p:nvSpPr>
        <p:spPr/>
        <p:txBody>
          <a:bodyPr/>
          <a:lstStyle/>
          <a:p>
            <a:r>
              <a:rPr lang="cs-CZ" dirty="0"/>
              <a:t>Die </a:t>
            </a:r>
            <a:r>
              <a:rPr lang="cs-CZ" dirty="0" err="1"/>
              <a:t>Statuen</a:t>
            </a:r>
            <a:r>
              <a:rPr lang="cs-CZ" dirty="0"/>
              <a:t> vor dem </a:t>
            </a:r>
            <a:r>
              <a:rPr lang="cs-CZ" dirty="0" err="1"/>
              <a:t>Drei-Grazien-Tempel</a:t>
            </a:r>
            <a:r>
              <a:rPr lang="cs-CZ" dirty="0"/>
              <a:t> </a:t>
            </a:r>
            <a:r>
              <a:rPr lang="cs-CZ" dirty="0" err="1"/>
              <a:t>stellen</a:t>
            </a:r>
            <a:r>
              <a:rPr lang="cs-CZ" dirty="0"/>
              <a:t>  Pallas </a:t>
            </a:r>
            <a:r>
              <a:rPr lang="cs-CZ" dirty="0" err="1"/>
              <a:t>Athena</a:t>
            </a:r>
            <a:r>
              <a:rPr lang="cs-CZ" dirty="0"/>
              <a:t> </a:t>
            </a:r>
            <a:r>
              <a:rPr lang="de-DE" dirty="0"/>
              <a:t>(sie hält den Helm)</a:t>
            </a:r>
            <a:r>
              <a:rPr lang="cs-CZ" dirty="0"/>
              <a:t>, </a:t>
            </a:r>
            <a:r>
              <a:rPr lang="cs-CZ" dirty="0" err="1"/>
              <a:t>Aphrodite</a:t>
            </a:r>
            <a:r>
              <a:rPr lang="cs-CZ" dirty="0"/>
              <a:t> </a:t>
            </a:r>
            <a:r>
              <a:rPr lang="cs-CZ" dirty="0" err="1"/>
              <a:t>und</a:t>
            </a:r>
            <a:r>
              <a:rPr lang="cs-CZ" dirty="0"/>
              <a:t> Artemis</a:t>
            </a:r>
            <a:r>
              <a:rPr lang="cs-CZ" dirty="0" smtClean="0"/>
              <a:t>.</a:t>
            </a:r>
            <a:endParaRPr lang="de-DE" dirty="0" smtClean="0"/>
          </a:p>
          <a:p>
            <a:endParaRPr lang="de-DE" dirty="0"/>
          </a:p>
          <a:p>
            <a:r>
              <a:rPr lang="cs-CZ" dirty="0" smtClean="0"/>
              <a:t> </a:t>
            </a:r>
            <a:endParaRPr lang="cs-CZ" dirty="0"/>
          </a:p>
        </p:txBody>
      </p:sp>
      <p:pic>
        <p:nvPicPr>
          <p:cNvPr id="5" name="Zástupný symbol pro obsah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40340" y="1600200"/>
            <a:ext cx="3854319" cy="4525963"/>
          </a:xfrm>
        </p:spPr>
      </p:pic>
    </p:spTree>
    <p:extLst>
      <p:ext uri="{BB962C8B-B14F-4D97-AF65-F5344CB8AC3E}">
        <p14:creationId xmlns:p14="http://schemas.microsoft.com/office/powerpoint/2010/main" val="3577247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de-DE" sz="2800" dirty="0" smtClean="0"/>
              <a:t>Goethe über die 1768 erschienene "</a:t>
            </a:r>
            <a:r>
              <a:rPr lang="de-DE" sz="2800" dirty="0" err="1" smtClean="0"/>
              <a:t>Musarion</a:t>
            </a:r>
            <a:r>
              <a:rPr lang="de-DE" sz="2800" dirty="0" smtClean="0"/>
              <a:t>"</a:t>
            </a:r>
            <a:endParaRPr lang="cs-CZ" sz="2800" dirty="0"/>
          </a:p>
        </p:txBody>
      </p:sp>
      <p:sp>
        <p:nvSpPr>
          <p:cNvPr id="3" name="Zástupný symbol pro obsah 2"/>
          <p:cNvSpPr>
            <a:spLocks noGrp="1"/>
          </p:cNvSpPr>
          <p:nvPr>
            <p:ph sz="half" idx="1"/>
          </p:nvPr>
        </p:nvSpPr>
        <p:spPr/>
        <p:txBody>
          <a:bodyPr/>
          <a:lstStyle/>
          <a:p>
            <a:r>
              <a:rPr lang="cs-CZ" dirty="0" smtClean="0"/>
              <a:t>Lucas </a:t>
            </a:r>
            <a:r>
              <a:rPr lang="cs-CZ" dirty="0" err="1" smtClean="0"/>
              <a:t>Cranach</a:t>
            </a:r>
            <a:endParaRPr lang="cs-CZ" dirty="0" smtClean="0"/>
          </a:p>
          <a:p>
            <a:r>
              <a:rPr lang="cs-CZ" dirty="0" smtClean="0"/>
              <a:t>Goethe </a:t>
            </a:r>
            <a:r>
              <a:rPr lang="cs-CZ" dirty="0" err="1" smtClean="0"/>
              <a:t>glaubte</a:t>
            </a:r>
            <a:r>
              <a:rPr lang="cs-CZ" dirty="0" smtClean="0"/>
              <a:t> </a:t>
            </a:r>
            <a:r>
              <a:rPr lang="cs-CZ" dirty="0" err="1" smtClean="0"/>
              <a:t>darin</a:t>
            </a:r>
            <a:r>
              <a:rPr lang="cs-CZ" dirty="0" smtClean="0"/>
              <a:t> </a:t>
            </a:r>
            <a:r>
              <a:rPr lang="de-DE" dirty="0" smtClean="0"/>
              <a:t>"das Antike lebendig und neu wieder zu sehen.</a:t>
            </a:r>
            <a:r>
              <a:rPr lang="cs-CZ" dirty="0" smtClean="0"/>
              <a:t> </a:t>
            </a:r>
            <a:r>
              <a:rPr lang="de-DE" dirty="0" smtClean="0"/>
              <a:t> Alles, was in Wielands Genie plastisch ist, zeigte sich hier auf das vollkommenste."</a:t>
            </a:r>
            <a:endParaRPr lang="cs-CZ"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67321" y="1600200"/>
            <a:ext cx="300035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9531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Marivaudage</a:t>
            </a:r>
            <a:endParaRPr lang="cs-CZ" dirty="0"/>
          </a:p>
        </p:txBody>
      </p:sp>
      <p:sp>
        <p:nvSpPr>
          <p:cNvPr id="3" name="Zástupný symbol pro obsah 2"/>
          <p:cNvSpPr>
            <a:spLocks noGrp="1"/>
          </p:cNvSpPr>
          <p:nvPr>
            <p:ph sz="half" idx="1"/>
          </p:nvPr>
        </p:nvSpPr>
        <p:spPr/>
        <p:txBody>
          <a:bodyPr>
            <a:normAutofit fontScale="77500" lnSpcReduction="20000"/>
          </a:bodyPr>
          <a:lstStyle/>
          <a:p>
            <a:r>
              <a:rPr lang="fr-FR" dirty="0" smtClean="0"/>
              <a:t>Pierre de Marivaux: L’Île des esclaves (Slave Island), uraufgeführt 1725 </a:t>
            </a:r>
            <a:r>
              <a:rPr lang="cs-CZ" dirty="0" smtClean="0"/>
              <a:t> (</a:t>
            </a:r>
            <a:r>
              <a:rPr lang="cs-CZ" dirty="0" err="1" smtClean="0"/>
              <a:t>Euphrosine</a:t>
            </a:r>
            <a:r>
              <a:rPr lang="cs-CZ" dirty="0" smtClean="0"/>
              <a:t>, </a:t>
            </a:r>
            <a:r>
              <a:rPr lang="cs-CZ" dirty="0" err="1" smtClean="0"/>
              <a:t>Cleanthis</a:t>
            </a:r>
            <a:r>
              <a:rPr lang="cs-CZ" dirty="0" smtClean="0"/>
              <a:t>)</a:t>
            </a:r>
          </a:p>
          <a:p>
            <a:r>
              <a:rPr lang="cs-CZ" dirty="0" err="1" smtClean="0"/>
              <a:t>eine</a:t>
            </a:r>
            <a:r>
              <a:rPr lang="de-DE" dirty="0" smtClean="0"/>
              <a:t> nuancenreiche und vieldeutige, verschleiernde oder enthüllende, kommunikative und zu Selbsterkenntnis führende Sprache, die von Marivaux höchst subtil konstruiert wurde</a:t>
            </a:r>
            <a:r>
              <a:rPr lang="cs-CZ" dirty="0" smtClean="0"/>
              <a:t>.</a:t>
            </a:r>
          </a:p>
          <a:p>
            <a:r>
              <a:rPr lang="de-DE" dirty="0" smtClean="0"/>
              <a:t>Stil des „</a:t>
            </a:r>
            <a:r>
              <a:rPr lang="de-DE" dirty="0" err="1" smtClean="0"/>
              <a:t>marivaudage</a:t>
            </a:r>
            <a:r>
              <a:rPr lang="de-DE" dirty="0" smtClean="0"/>
              <a:t>“ </a:t>
            </a:r>
            <a:r>
              <a:rPr lang="cs-CZ" dirty="0" err="1" smtClean="0"/>
              <a:t>ist</a:t>
            </a:r>
            <a:r>
              <a:rPr lang="cs-CZ" dirty="0" smtClean="0"/>
              <a:t> </a:t>
            </a:r>
            <a:r>
              <a:rPr lang="de-DE" dirty="0" smtClean="0"/>
              <a:t>seitdem bewundert, aber teilweise auch lächerlich gemacht worden.</a:t>
            </a:r>
          </a:p>
          <a:p>
            <a:endParaRPr lang="cs-CZ" dirty="0"/>
          </a:p>
        </p:txBody>
      </p:sp>
      <p:pic>
        <p:nvPicPr>
          <p:cNvPr id="5" name="Zástupný symbol pro obsah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4008" y="1628800"/>
            <a:ext cx="4038600" cy="2742740"/>
          </a:xfrm>
        </p:spPr>
      </p:pic>
    </p:spTree>
    <p:extLst>
      <p:ext uri="{BB962C8B-B14F-4D97-AF65-F5344CB8AC3E}">
        <p14:creationId xmlns:p14="http://schemas.microsoft.com/office/powerpoint/2010/main" val="1466558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Fragen</a:t>
            </a:r>
            <a:r>
              <a:rPr lang="cs-CZ" dirty="0" smtClean="0"/>
              <a:t> </a:t>
            </a:r>
            <a:r>
              <a:rPr lang="cs-CZ" dirty="0" err="1" smtClean="0"/>
              <a:t>zu</a:t>
            </a:r>
            <a:r>
              <a:rPr lang="cs-CZ" dirty="0" smtClean="0"/>
              <a:t> </a:t>
            </a:r>
            <a:r>
              <a:rPr lang="cs-CZ" dirty="0" err="1" smtClean="0"/>
              <a:t>Musarion</a:t>
            </a:r>
            <a:endParaRPr lang="cs-CZ" dirty="0"/>
          </a:p>
        </p:txBody>
      </p:sp>
      <p:sp>
        <p:nvSpPr>
          <p:cNvPr id="3" name="Zástupný symbol pro obsah 2"/>
          <p:cNvSpPr>
            <a:spLocks noGrp="1"/>
          </p:cNvSpPr>
          <p:nvPr>
            <p:ph sz="half" idx="1"/>
          </p:nvPr>
        </p:nvSpPr>
        <p:spPr/>
        <p:txBody>
          <a:bodyPr>
            <a:normAutofit fontScale="92500"/>
          </a:bodyPr>
          <a:lstStyle/>
          <a:p>
            <a:r>
              <a:rPr lang="cs-CZ" dirty="0" err="1" smtClean="0"/>
              <a:t>Ist</a:t>
            </a:r>
            <a:r>
              <a:rPr lang="cs-CZ" dirty="0" smtClean="0"/>
              <a:t> </a:t>
            </a:r>
            <a:r>
              <a:rPr lang="cs-CZ" dirty="0" err="1" smtClean="0"/>
              <a:t>Muarion</a:t>
            </a:r>
            <a:r>
              <a:rPr lang="cs-CZ" dirty="0" smtClean="0"/>
              <a:t> </a:t>
            </a:r>
            <a:r>
              <a:rPr lang="cs-CZ" dirty="0" err="1" smtClean="0"/>
              <a:t>freiz</a:t>
            </a:r>
            <a:r>
              <a:rPr lang="de-DE" dirty="0" smtClean="0"/>
              <a:t>ü</a:t>
            </a:r>
            <a:r>
              <a:rPr lang="cs-CZ" dirty="0" smtClean="0"/>
              <a:t>gig</a:t>
            </a:r>
            <a:r>
              <a:rPr lang="de-DE" dirty="0" smtClean="0"/>
              <a:t> oder emanzipiert?</a:t>
            </a:r>
          </a:p>
          <a:p>
            <a:r>
              <a:rPr lang="cs-CZ" dirty="0" err="1"/>
              <a:t>Ilse-Jutta</a:t>
            </a:r>
            <a:r>
              <a:rPr lang="cs-CZ" dirty="0"/>
              <a:t> </a:t>
            </a:r>
            <a:r>
              <a:rPr lang="cs-CZ" dirty="0" err="1"/>
              <a:t>Sandstede</a:t>
            </a:r>
            <a:r>
              <a:rPr lang="cs-CZ" dirty="0"/>
              <a:t>: Die </a:t>
            </a:r>
            <a:r>
              <a:rPr lang="cs-CZ" dirty="0" err="1"/>
              <a:t>Göttinnen</a:t>
            </a:r>
            <a:r>
              <a:rPr lang="cs-CZ" dirty="0"/>
              <a:t> der </a:t>
            </a:r>
            <a:r>
              <a:rPr lang="cs-CZ" dirty="0" err="1"/>
              <a:t>Anmut</a:t>
            </a:r>
            <a:r>
              <a:rPr lang="cs-CZ" dirty="0"/>
              <a:t> in </a:t>
            </a:r>
            <a:r>
              <a:rPr lang="cs-CZ" dirty="0" err="1"/>
              <a:t>Wielands</a:t>
            </a:r>
            <a:r>
              <a:rPr lang="cs-CZ" dirty="0"/>
              <a:t> </a:t>
            </a:r>
            <a:r>
              <a:rPr lang="cs-CZ" dirty="0" err="1"/>
              <a:t>Werk</a:t>
            </a:r>
            <a:r>
              <a:rPr lang="cs-CZ" dirty="0"/>
              <a:t>: </a:t>
            </a:r>
            <a:r>
              <a:rPr lang="cs-CZ" dirty="0" err="1"/>
              <a:t>Ein</a:t>
            </a:r>
            <a:r>
              <a:rPr lang="cs-CZ" dirty="0"/>
              <a:t> </a:t>
            </a:r>
            <a:r>
              <a:rPr lang="cs-CZ" dirty="0" err="1"/>
              <a:t>Beitrag</a:t>
            </a:r>
            <a:r>
              <a:rPr lang="cs-CZ" dirty="0"/>
              <a:t> </a:t>
            </a:r>
            <a:r>
              <a:rPr lang="cs-CZ" dirty="0" err="1"/>
              <a:t>zur</a:t>
            </a:r>
            <a:r>
              <a:rPr lang="cs-CZ" dirty="0"/>
              <a:t> </a:t>
            </a:r>
            <a:r>
              <a:rPr lang="cs-CZ" dirty="0" err="1"/>
              <a:t>Rhetorik</a:t>
            </a:r>
            <a:r>
              <a:rPr lang="cs-CZ" dirty="0"/>
              <a:t> der </a:t>
            </a:r>
            <a:r>
              <a:rPr lang="cs-CZ" dirty="0" err="1"/>
              <a:t>Aufklärung</a:t>
            </a:r>
            <a:r>
              <a:rPr lang="cs-CZ" dirty="0"/>
              <a:t>. Oldenburg 1999. </a:t>
            </a:r>
          </a:p>
          <a:p>
            <a:endParaRPr lang="cs-CZ" dirty="0"/>
          </a:p>
        </p:txBody>
      </p:sp>
      <p:sp>
        <p:nvSpPr>
          <p:cNvPr id="4" name="Zástupný symbol pro obsah 3"/>
          <p:cNvSpPr>
            <a:spLocks noGrp="1"/>
          </p:cNvSpPr>
          <p:nvPr>
            <p:ph sz="half" idx="2"/>
          </p:nvPr>
        </p:nvSpPr>
        <p:spPr/>
        <p:txBody>
          <a:bodyPr>
            <a:normAutofit fontScale="92500"/>
          </a:bodyPr>
          <a:lstStyle/>
          <a:p>
            <a:r>
              <a:rPr lang="de-DE" dirty="0"/>
              <a:t>»Du fliehest, </a:t>
            </a:r>
            <a:r>
              <a:rPr lang="de-DE" dirty="0" err="1"/>
              <a:t>Phanias</a:t>
            </a:r>
            <a:r>
              <a:rPr lang="de-DE" dirty="0"/>
              <a:t>?« ruft sie ihm lachend nach:</a:t>
            </a:r>
            <a:endParaRPr lang="cs-CZ" dirty="0"/>
          </a:p>
          <a:p>
            <a:r>
              <a:rPr lang="de-DE" dirty="0"/>
              <a:t>»Erkennest mich und fliehst? Gut, fliehe nur, du </a:t>
            </a:r>
            <a:r>
              <a:rPr lang="de-DE" dirty="0" smtClean="0"/>
              <a:t>                                                     </a:t>
            </a:r>
            <a:r>
              <a:rPr lang="de-DE" dirty="0"/>
              <a:t>Spröder!</a:t>
            </a:r>
            <a:endParaRPr lang="cs-CZ" dirty="0"/>
          </a:p>
          <a:p>
            <a:r>
              <a:rPr lang="de-DE" dirty="0"/>
              <a:t>Dein Kaltsinn macht </a:t>
            </a:r>
            <a:r>
              <a:rPr lang="de-DE" dirty="0" err="1"/>
              <a:t>Musarion</a:t>
            </a:r>
            <a:r>
              <a:rPr lang="de-DE" dirty="0"/>
              <a:t> nicht blöder;</a:t>
            </a:r>
            <a:endParaRPr lang="cs-CZ" dirty="0"/>
          </a:p>
          <a:p>
            <a:r>
              <a:rPr lang="de-DE" dirty="0"/>
              <a:t>Du schmeichelst dir doch wohl, sie sei so schwach</a:t>
            </a:r>
            <a:endParaRPr lang="cs-CZ" dirty="0"/>
          </a:p>
          <a:p>
            <a:r>
              <a:rPr lang="de-DE" dirty="0"/>
              <a:t>Dir </a:t>
            </a:r>
            <a:r>
              <a:rPr lang="de-DE" dirty="0" err="1"/>
              <a:t>nachzufliehn</a:t>
            </a:r>
            <a:r>
              <a:rPr lang="de-DE" dirty="0"/>
              <a:t>?«</a:t>
            </a:r>
            <a:endParaRPr lang="cs-CZ" dirty="0"/>
          </a:p>
        </p:txBody>
      </p:sp>
    </p:spTree>
    <p:extLst>
      <p:ext uri="{BB962C8B-B14F-4D97-AF65-F5344CB8AC3E}">
        <p14:creationId xmlns:p14="http://schemas.microsoft.com/office/powerpoint/2010/main" val="1634934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de-DE" dirty="0" smtClean="0"/>
              <a:t>spröde</a:t>
            </a:r>
            <a:endParaRPr lang="cs-CZ" dirty="0"/>
          </a:p>
        </p:txBody>
      </p:sp>
      <p:sp>
        <p:nvSpPr>
          <p:cNvPr id="3" name="Zástupný symbol pro obsah 2"/>
          <p:cNvSpPr>
            <a:spLocks noGrp="1"/>
          </p:cNvSpPr>
          <p:nvPr>
            <p:ph sz="half" idx="1"/>
          </p:nvPr>
        </p:nvSpPr>
        <p:spPr/>
        <p:txBody>
          <a:bodyPr/>
          <a:lstStyle/>
          <a:p>
            <a:r>
              <a:rPr lang="de-DE" dirty="0" smtClean="0"/>
              <a:t>schwer zugänglich, abweisend, verschlossen wirkend,</a:t>
            </a:r>
          </a:p>
          <a:p>
            <a:r>
              <a:rPr lang="cs-CZ" dirty="0" err="1" smtClean="0"/>
              <a:t>distanziert</a:t>
            </a:r>
            <a:r>
              <a:rPr lang="cs-CZ" dirty="0" smtClean="0"/>
              <a:t>; (</a:t>
            </a:r>
            <a:r>
              <a:rPr lang="cs-CZ" dirty="0" err="1" smtClean="0"/>
              <a:t>umgangssprachlich</a:t>
            </a:r>
            <a:r>
              <a:rPr lang="cs-CZ" dirty="0" smtClean="0"/>
              <a:t>) </a:t>
            </a:r>
            <a:r>
              <a:rPr lang="cs-CZ" dirty="0" err="1" smtClean="0"/>
              <a:t>zugeknöpft</a:t>
            </a:r>
            <a:endParaRPr lang="cs-CZ" dirty="0"/>
          </a:p>
        </p:txBody>
      </p:sp>
      <p:sp>
        <p:nvSpPr>
          <p:cNvPr id="4" name="Zástupný symbol pro obsah 3"/>
          <p:cNvSpPr>
            <a:spLocks noGrp="1"/>
          </p:cNvSpPr>
          <p:nvPr>
            <p:ph sz="half" idx="2"/>
          </p:nvPr>
        </p:nvSpPr>
        <p:spPr/>
        <p:txBody>
          <a:bodyPr/>
          <a:lstStyle/>
          <a:p>
            <a:endParaRPr lang="cs-CZ" dirty="0"/>
          </a:p>
        </p:txBody>
      </p:sp>
    </p:spTree>
    <p:extLst>
      <p:ext uri="{BB962C8B-B14F-4D97-AF65-F5344CB8AC3E}">
        <p14:creationId xmlns:p14="http://schemas.microsoft.com/office/powerpoint/2010/main" val="1339064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de-DE" sz="3200" dirty="0" smtClean="0"/>
              <a:t>Wieland: Aspasia oder Die platonische Liebe</a:t>
            </a:r>
            <a:endParaRPr lang="cs-CZ" sz="3200" dirty="0"/>
          </a:p>
        </p:txBody>
      </p:sp>
      <p:sp>
        <p:nvSpPr>
          <p:cNvPr id="3" name="Zástupný symbol pro obsah 2"/>
          <p:cNvSpPr>
            <a:spLocks noGrp="1"/>
          </p:cNvSpPr>
          <p:nvPr>
            <p:ph sz="half" idx="1"/>
          </p:nvPr>
        </p:nvSpPr>
        <p:spPr/>
        <p:txBody>
          <a:bodyPr>
            <a:normAutofit fontScale="77500" lnSpcReduction="20000"/>
          </a:bodyPr>
          <a:lstStyle/>
          <a:p>
            <a:r>
              <a:rPr lang="de-DE" dirty="0" smtClean="0"/>
              <a:t>Schön, </a:t>
            </a:r>
            <a:r>
              <a:rPr lang="de-DE" dirty="0" err="1" smtClean="0"/>
              <a:t>liebenswerth</a:t>
            </a:r>
            <a:r>
              <a:rPr lang="de-DE" dirty="0" smtClean="0"/>
              <a:t>, mit jedem Reitz geschmückt</a:t>
            </a:r>
            <a:br>
              <a:rPr lang="de-DE" dirty="0" smtClean="0"/>
            </a:br>
            <a:r>
              <a:rPr lang="de-DE" dirty="0" smtClean="0"/>
              <a:t>Der Aug' und Herz und Geist zugleich entzückt,</a:t>
            </a:r>
            <a:br>
              <a:rPr lang="de-DE" dirty="0" smtClean="0"/>
            </a:br>
            <a:r>
              <a:rPr lang="de-DE" dirty="0" smtClean="0"/>
              <a:t>An edlem Bau und langen blonden Haaren</a:t>
            </a:r>
            <a:br>
              <a:rPr lang="de-DE" dirty="0" smtClean="0"/>
            </a:br>
            <a:r>
              <a:rPr lang="de-DE" dirty="0" smtClean="0"/>
              <a:t>Der schönsten Frau in </a:t>
            </a:r>
            <a:r>
              <a:rPr lang="de-DE" i="1" dirty="0" err="1" smtClean="0"/>
              <a:t>Artaxatens</a:t>
            </a:r>
            <a:r>
              <a:rPr lang="de-DE" dirty="0" smtClean="0"/>
              <a:t> Reich,</a:t>
            </a:r>
            <a:br>
              <a:rPr lang="de-DE" dirty="0" smtClean="0"/>
            </a:br>
            <a:r>
              <a:rPr lang="de-DE" dirty="0" smtClean="0"/>
              <a:t>An Grazien nur Amors Mutter gleich,</a:t>
            </a:r>
            <a:br>
              <a:rPr lang="de-DE" dirty="0" smtClean="0"/>
            </a:br>
            <a:r>
              <a:rPr lang="de-DE" dirty="0" smtClean="0"/>
              <a:t>Sah sich, im Flor von fünf und zwanzig Jahren,</a:t>
            </a:r>
            <a:br>
              <a:rPr lang="de-DE" dirty="0" smtClean="0"/>
            </a:br>
            <a:r>
              <a:rPr lang="de-DE" i="1" dirty="0" smtClean="0"/>
              <a:t>Aspasia</a:t>
            </a:r>
            <a:r>
              <a:rPr lang="de-DE" dirty="0" smtClean="0"/>
              <a:t> zum priesterlichen Stand</a:t>
            </a:r>
            <a:br>
              <a:rPr lang="de-DE" dirty="0" smtClean="0"/>
            </a:br>
            <a:r>
              <a:rPr lang="de-DE" dirty="0" smtClean="0"/>
              <a:t>Aus eines Helden Arm, aus </a:t>
            </a:r>
            <a:r>
              <a:rPr lang="de-DE" i="1" dirty="0" smtClean="0"/>
              <a:t>Cyrus</a:t>
            </a:r>
            <a:r>
              <a:rPr lang="de-DE" dirty="0" smtClean="0"/>
              <a:t> Arm, verbannt. </a:t>
            </a:r>
            <a:endParaRPr lang="cs-CZ" dirty="0"/>
          </a:p>
        </p:txBody>
      </p:sp>
      <p:sp>
        <p:nvSpPr>
          <p:cNvPr id="4" name="Zástupný symbol pro obsah 3"/>
          <p:cNvSpPr>
            <a:spLocks noGrp="1"/>
          </p:cNvSpPr>
          <p:nvPr>
            <p:ph sz="half" idx="2"/>
          </p:nvPr>
        </p:nvSpPr>
        <p:spPr/>
        <p:txBody>
          <a:bodyPr>
            <a:normAutofit fontScale="77500" lnSpcReduction="20000"/>
          </a:bodyPr>
          <a:lstStyle/>
          <a:p>
            <a:r>
              <a:rPr lang="de-DE" dirty="0" smtClean="0"/>
              <a:t>Aspasia von Milet (in der heutigen Provinz Aydin, Türkei) gründete in Athen einen Philosophischen Salon, in dem sie Gastgeberin und geschätzte Rednerin war. In Platons Dialog </a:t>
            </a:r>
            <a:r>
              <a:rPr lang="de-DE" dirty="0" err="1" smtClean="0"/>
              <a:t>Menexenos</a:t>
            </a:r>
            <a:r>
              <a:rPr lang="de-DE" dirty="0" smtClean="0"/>
              <a:t> beruft sich Sokrates auf Aspasia als seine Lehrerin der Rhetorik. Anderseits wird Aspasia von antiken Komödienverfassern, insbesondere vom berühmten Aristophanes, als Hetäre dargestellt und herabgesetzt. </a:t>
            </a:r>
          </a:p>
          <a:p>
            <a:endParaRPr lang="cs-CZ" dirty="0"/>
          </a:p>
        </p:txBody>
      </p:sp>
    </p:spTree>
    <p:extLst>
      <p:ext uri="{BB962C8B-B14F-4D97-AF65-F5344CB8AC3E}">
        <p14:creationId xmlns:p14="http://schemas.microsoft.com/office/powerpoint/2010/main" val="3186961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de-DE" dirty="0" smtClean="0"/>
              <a:t>Julie von </a:t>
            </a:r>
            <a:r>
              <a:rPr lang="de-DE" dirty="0" err="1" smtClean="0"/>
              <a:t>Bondeli</a:t>
            </a:r>
            <a:endParaRPr lang="cs-CZ" dirty="0"/>
          </a:p>
        </p:txBody>
      </p:sp>
      <p:sp>
        <p:nvSpPr>
          <p:cNvPr id="3" name="Zástupný symbol pro obsah 2"/>
          <p:cNvSpPr>
            <a:spLocks noGrp="1"/>
          </p:cNvSpPr>
          <p:nvPr>
            <p:ph sz="half" idx="1"/>
          </p:nvPr>
        </p:nvSpPr>
        <p:spPr/>
        <p:txBody>
          <a:bodyPr>
            <a:normAutofit fontScale="62500" lnSpcReduction="20000"/>
          </a:bodyPr>
          <a:lstStyle/>
          <a:p>
            <a:r>
              <a:rPr lang="de-DE" dirty="0" smtClean="0"/>
              <a:t>Zu ihrem Freundeskreis zählten Wieland, Rousseau,... </a:t>
            </a:r>
            <a:r>
              <a:rPr lang="de-DE" dirty="0" err="1" smtClean="0"/>
              <a:t>Lavater</a:t>
            </a:r>
            <a:r>
              <a:rPr lang="de-DE" dirty="0" smtClean="0"/>
              <a:t>, ... Sophie </a:t>
            </a:r>
            <a:r>
              <a:rPr lang="de-DE" dirty="0" err="1" smtClean="0"/>
              <a:t>Laroche</a:t>
            </a:r>
            <a:r>
              <a:rPr lang="de-DE" dirty="0" smtClean="0"/>
              <a:t>,</a:t>
            </a:r>
          </a:p>
          <a:p>
            <a:r>
              <a:rPr lang="de-DE" sz="3400" dirty="0" smtClean="0"/>
              <a:t>Graf Stadion in Warthausen</a:t>
            </a:r>
          </a:p>
          <a:p>
            <a:r>
              <a:rPr lang="de-DE" sz="3400" dirty="0" smtClean="0"/>
              <a:t>Sophie </a:t>
            </a:r>
            <a:r>
              <a:rPr lang="de-DE" sz="3400" dirty="0" err="1" smtClean="0"/>
              <a:t>Laroche</a:t>
            </a:r>
            <a:r>
              <a:rPr lang="de-DE" sz="3400" dirty="0" smtClean="0"/>
              <a:t>: eine Vertraute des Grafen und ehemalige Verlobte Wielands</a:t>
            </a:r>
          </a:p>
          <a:p>
            <a:r>
              <a:rPr lang="de-DE" sz="3400" dirty="0" smtClean="0"/>
              <a:t>1759 verlobte sie sich zögerlich mit Christoph Martin Wieland, der sie in Bern aufgesucht und sich Hals über Kopf in sie verliebt hatte. Gleich danach floh Wieland jedoch überstürzt aus Bern und kehrte in seine Vaterstadt Biberach an der Riss zurück.</a:t>
            </a:r>
          </a:p>
          <a:p>
            <a:endParaRPr lang="cs-CZ" dirty="0"/>
          </a:p>
        </p:txBody>
      </p:sp>
      <p:pic>
        <p:nvPicPr>
          <p:cNvPr id="5" name="Zástupný symbol pro obsah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40152" y="1844824"/>
            <a:ext cx="2051914" cy="2723449"/>
          </a:xfrm>
        </p:spPr>
      </p:pic>
    </p:spTree>
    <p:extLst>
      <p:ext uri="{BB962C8B-B14F-4D97-AF65-F5344CB8AC3E}">
        <p14:creationId xmlns:p14="http://schemas.microsoft.com/office/powerpoint/2010/main" val="1709135157"/>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962</Words>
  <Application>Microsoft Office PowerPoint</Application>
  <PresentationFormat>Předvádění na obrazovce (4:3)</PresentationFormat>
  <Paragraphs>93</Paragraphs>
  <Slides>15</Slides>
  <Notes>0</Notes>
  <HiddenSlides>0</HiddenSlides>
  <MMClips>0</MMClips>
  <ScaleCrop>false</ScaleCrop>
  <HeadingPairs>
    <vt:vector size="4" baseType="variant">
      <vt:variant>
        <vt:lpstr>Motiv</vt:lpstr>
      </vt:variant>
      <vt:variant>
        <vt:i4>1</vt:i4>
      </vt:variant>
      <vt:variant>
        <vt:lpstr>Nadpisy snímků</vt:lpstr>
      </vt:variant>
      <vt:variant>
        <vt:i4>15</vt:i4>
      </vt:variant>
    </vt:vector>
  </HeadingPairs>
  <TitlesOfParts>
    <vt:vector size="16" baseType="lpstr">
      <vt:lpstr>Motiv systému Office</vt:lpstr>
      <vt:lpstr>Wielands Musarion</vt:lpstr>
      <vt:lpstr>Grazien, Raffael</vt:lpstr>
      <vt:lpstr>Eisgrub, Lednice</vt:lpstr>
      <vt:lpstr>Goethe über die 1768 erschienene "Musarion"</vt:lpstr>
      <vt:lpstr>Marivaudage</vt:lpstr>
      <vt:lpstr>Fragen zu Musarion</vt:lpstr>
      <vt:lpstr>spröde</vt:lpstr>
      <vt:lpstr>Wieland: Aspasia oder Die platonische Liebe</vt:lpstr>
      <vt:lpstr>Julie von Bondeli</vt:lpstr>
      <vt:lpstr>Wielands Vorrede an Weisse</vt:lpstr>
      <vt:lpstr>Aus der Vorrede</vt:lpstr>
      <vt:lpstr>Aus der Vorrede</vt:lpstr>
      <vt:lpstr>Phanias</vt:lpstr>
      <vt:lpstr>Kleanth, der Cyniker</vt:lpstr>
      <vt:lpstr>Theophron</vt:lpstr>
    </vt:vector>
  </TitlesOfParts>
  <Company>UVT 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Wielands Musarion</dc:title>
  <dc:creator>Zdeněk Mareček</dc:creator>
  <cp:lastModifiedBy>Zdeněk Mareček</cp:lastModifiedBy>
  <cp:revision>9</cp:revision>
  <dcterms:created xsi:type="dcterms:W3CDTF">2013-03-13T10:53:06Z</dcterms:created>
  <dcterms:modified xsi:type="dcterms:W3CDTF">2013-03-13T12:10:20Z</dcterms:modified>
</cp:coreProperties>
</file>