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0"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00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146919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2967660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90673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4258453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1778625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49CFFA4-E8A0-41A2-B331-F1ED9C3999C4}" type="datetimeFigureOut">
              <a:rPr lang="cs-CZ" smtClean="0"/>
              <a:t>26.3.2015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342302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49CFFA4-E8A0-41A2-B331-F1ED9C3999C4}" type="datetimeFigureOut">
              <a:rPr lang="cs-CZ" smtClean="0"/>
              <a:t>26.3.2015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244163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49CFFA4-E8A0-41A2-B331-F1ED9C3999C4}" type="datetimeFigureOut">
              <a:rPr lang="cs-CZ" smtClean="0"/>
              <a:t>26.3.2015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3723824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49CFFA4-E8A0-41A2-B331-F1ED9C3999C4}" type="datetimeFigureOut">
              <a:rPr lang="cs-CZ" smtClean="0"/>
              <a:t>26.3.2015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196987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49CFFA4-E8A0-41A2-B331-F1ED9C3999C4}" type="datetimeFigureOut">
              <a:rPr lang="cs-CZ" smtClean="0"/>
              <a:t>26.3.2015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325032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49CFFA4-E8A0-41A2-B331-F1ED9C3999C4}" type="datetimeFigureOut">
              <a:rPr lang="cs-CZ" smtClean="0"/>
              <a:t>26.3.2015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FE28162-FAFA-437B-A694-4E96549C8AFE}" type="slidenum">
              <a:rPr lang="cs-CZ" smtClean="0"/>
              <a:t>‹#›</a:t>
            </a:fld>
            <a:endParaRPr lang="cs-CZ"/>
          </a:p>
        </p:txBody>
      </p:sp>
    </p:spTree>
    <p:extLst>
      <p:ext uri="{BB962C8B-B14F-4D97-AF65-F5344CB8AC3E}">
        <p14:creationId xmlns:p14="http://schemas.microsoft.com/office/powerpoint/2010/main" val="371558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CFFA4-E8A0-41A2-B331-F1ED9C3999C4}" type="datetimeFigureOut">
              <a:rPr lang="cs-CZ" smtClean="0"/>
              <a:t>26.3.2015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28162-FAFA-437B-A694-4E96549C8AFE}" type="slidenum">
              <a:rPr lang="cs-CZ" smtClean="0"/>
              <a:t>‹#›</a:t>
            </a:fld>
            <a:endParaRPr lang="cs-CZ"/>
          </a:p>
        </p:txBody>
      </p:sp>
    </p:spTree>
    <p:extLst>
      <p:ext uri="{BB962C8B-B14F-4D97-AF65-F5344CB8AC3E}">
        <p14:creationId xmlns:p14="http://schemas.microsoft.com/office/powerpoint/2010/main" val="697017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Fragen</a:t>
            </a:r>
            <a:r>
              <a:rPr lang="cs-CZ" dirty="0" smtClean="0"/>
              <a:t> </a:t>
            </a:r>
            <a:r>
              <a:rPr lang="cs-CZ" dirty="0" err="1" smtClean="0"/>
              <a:t>zu</a:t>
            </a:r>
            <a:r>
              <a:rPr lang="cs-CZ" dirty="0" smtClean="0"/>
              <a:t> </a:t>
            </a:r>
            <a:r>
              <a:rPr lang="cs-CZ" dirty="0" err="1" smtClean="0"/>
              <a:t>Hesses</a:t>
            </a:r>
            <a:r>
              <a:rPr lang="cs-CZ" dirty="0" smtClean="0"/>
              <a:t> </a:t>
            </a:r>
            <a:r>
              <a:rPr lang="cs-CZ" dirty="0" err="1" smtClean="0"/>
              <a:t>Siddharta</a:t>
            </a:r>
            <a:endParaRPr lang="cs-CZ" dirty="0"/>
          </a:p>
        </p:txBody>
      </p:sp>
      <p:sp>
        <p:nvSpPr>
          <p:cNvPr id="3" name="Podnadpis 2"/>
          <p:cNvSpPr>
            <a:spLocks noGrp="1"/>
          </p:cNvSpPr>
          <p:nvPr>
            <p:ph type="subTitle" idx="1"/>
          </p:nvPr>
        </p:nvSpPr>
        <p:spPr/>
        <p:txBody>
          <a:bodyPr>
            <a:normAutofit fontScale="85000" lnSpcReduction="20000"/>
          </a:bodyPr>
          <a:lstStyle/>
          <a:p>
            <a:r>
              <a:rPr lang="cs-CZ" dirty="0" err="1" smtClean="0"/>
              <a:t>Siddhartha</a:t>
            </a:r>
            <a:r>
              <a:rPr lang="cs-CZ" dirty="0" smtClean="0"/>
              <a:t> (USA, 1972), </a:t>
            </a:r>
            <a:r>
              <a:rPr lang="cs-CZ" dirty="0" err="1" smtClean="0"/>
              <a:t>Regie</a:t>
            </a:r>
            <a:r>
              <a:rPr lang="cs-CZ" dirty="0" smtClean="0"/>
              <a:t> </a:t>
            </a:r>
            <a:r>
              <a:rPr lang="cs-CZ" dirty="0" err="1" smtClean="0"/>
              <a:t>und</a:t>
            </a:r>
            <a:r>
              <a:rPr lang="cs-CZ" dirty="0" smtClean="0"/>
              <a:t> </a:t>
            </a:r>
            <a:r>
              <a:rPr lang="cs-CZ" dirty="0" err="1" smtClean="0"/>
              <a:t>Drehbuch</a:t>
            </a:r>
            <a:r>
              <a:rPr lang="cs-CZ" dirty="0" smtClean="0"/>
              <a:t> </a:t>
            </a:r>
            <a:r>
              <a:rPr lang="cs-CZ" dirty="0" err="1" smtClean="0"/>
              <a:t>Conrad</a:t>
            </a:r>
            <a:r>
              <a:rPr lang="cs-CZ" dirty="0" smtClean="0"/>
              <a:t> </a:t>
            </a:r>
            <a:r>
              <a:rPr lang="cs-CZ" dirty="0" err="1" smtClean="0"/>
              <a:t>Rooks</a:t>
            </a:r>
            <a:r>
              <a:rPr lang="cs-CZ" dirty="0" smtClean="0"/>
              <a:t>, Kamera  Sven </a:t>
            </a:r>
            <a:r>
              <a:rPr lang="cs-CZ" dirty="0" err="1" smtClean="0"/>
              <a:t>Nykvist</a:t>
            </a:r>
            <a:r>
              <a:rPr lang="cs-CZ" dirty="0" smtClean="0"/>
              <a:t>, </a:t>
            </a:r>
            <a:r>
              <a:rPr lang="cs-CZ" dirty="0" err="1" smtClean="0"/>
              <a:t>die</a:t>
            </a:r>
            <a:r>
              <a:rPr lang="cs-CZ" dirty="0" smtClean="0"/>
              <a:t> </a:t>
            </a:r>
            <a:r>
              <a:rPr lang="cs-CZ" dirty="0" err="1" smtClean="0"/>
              <a:t>Hauptrolle</a:t>
            </a:r>
            <a:r>
              <a:rPr lang="cs-CZ" dirty="0" smtClean="0"/>
              <a:t> </a:t>
            </a:r>
            <a:r>
              <a:rPr lang="cs-CZ" dirty="0" err="1" smtClean="0"/>
              <a:t>spielte</a:t>
            </a:r>
            <a:r>
              <a:rPr lang="cs-CZ" dirty="0" smtClean="0"/>
              <a:t> </a:t>
            </a:r>
            <a:r>
              <a:rPr lang="cs-CZ" dirty="0" err="1" smtClean="0"/>
              <a:t>Shashi</a:t>
            </a:r>
            <a:r>
              <a:rPr lang="cs-CZ" dirty="0" smtClean="0"/>
              <a:t> </a:t>
            </a:r>
            <a:r>
              <a:rPr lang="cs-CZ" dirty="0" err="1" smtClean="0"/>
              <a:t>Kapoor</a:t>
            </a:r>
            <a:r>
              <a:rPr lang="cs-CZ" dirty="0" smtClean="0"/>
              <a:t>. </a:t>
            </a:r>
            <a:r>
              <a:rPr lang="de-DE" dirty="0" smtClean="0"/>
              <a:t>In Venedig 1972 </a:t>
            </a:r>
            <a:r>
              <a:rPr lang="de-DE" dirty="0" err="1" smtClean="0"/>
              <a:t>wurdeder</a:t>
            </a:r>
            <a:r>
              <a:rPr lang="de-DE" dirty="0" smtClean="0"/>
              <a:t> </a:t>
            </a:r>
            <a:r>
              <a:rPr lang="de-DE" dirty="0" err="1" smtClean="0"/>
              <a:t>Fil</a:t>
            </a:r>
            <a:r>
              <a:rPr lang="de-DE" dirty="0" smtClean="0"/>
              <a:t> mit einem Silbernen Löwen ausgezeichnet.</a:t>
            </a:r>
            <a:endParaRPr lang="cs-CZ" dirty="0"/>
          </a:p>
        </p:txBody>
      </p:sp>
    </p:spTree>
    <p:extLst>
      <p:ext uri="{BB962C8B-B14F-4D97-AF65-F5344CB8AC3E}">
        <p14:creationId xmlns:p14="http://schemas.microsoft.com/office/powerpoint/2010/main" val="4193358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sz="2800" dirty="0" err="1" smtClean="0"/>
              <a:t>Hauptdarsteller</a:t>
            </a:r>
            <a:r>
              <a:rPr lang="cs-CZ" sz="2800" dirty="0" smtClean="0"/>
              <a:t> - </a:t>
            </a:r>
            <a:r>
              <a:rPr lang="cs-CZ" sz="2800" dirty="0" err="1" smtClean="0"/>
              <a:t>Simi</a:t>
            </a:r>
            <a:r>
              <a:rPr lang="cs-CZ" sz="2800" dirty="0" smtClean="0"/>
              <a:t> </a:t>
            </a:r>
            <a:r>
              <a:rPr lang="cs-CZ" sz="2800" dirty="0" err="1" smtClean="0"/>
              <a:t>Garewal</a:t>
            </a:r>
            <a:r>
              <a:rPr lang="cs-CZ" sz="2800" dirty="0" smtClean="0"/>
              <a:t> </a:t>
            </a:r>
            <a:r>
              <a:rPr lang="cs-CZ" sz="2800" dirty="0" err="1" smtClean="0"/>
              <a:t>und</a:t>
            </a:r>
            <a:r>
              <a:rPr lang="cs-CZ" sz="2800" dirty="0" smtClean="0"/>
              <a:t> </a:t>
            </a:r>
            <a:r>
              <a:rPr lang="cs-CZ" sz="2800" dirty="0" err="1" smtClean="0"/>
              <a:t>Shashi</a:t>
            </a:r>
            <a:r>
              <a:rPr lang="cs-CZ" sz="2800" dirty="0" smtClean="0"/>
              <a:t> </a:t>
            </a:r>
            <a:r>
              <a:rPr lang="cs-CZ" sz="2800" dirty="0" err="1" smtClean="0"/>
              <a:t>Kapoor</a:t>
            </a:r>
            <a:r>
              <a:rPr lang="cs-CZ" sz="2800" dirty="0" smtClean="0"/>
              <a:t> </a:t>
            </a:r>
            <a:endParaRPr lang="cs-CZ" sz="2800" dirty="0"/>
          </a:p>
        </p:txBody>
      </p:sp>
      <p:pic>
        <p:nvPicPr>
          <p:cNvPr id="7" name="Zástupný symbol pro obsah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62012" y="3153569"/>
            <a:ext cx="3228975" cy="1419225"/>
          </a:xfrm>
        </p:spPr>
      </p:pic>
      <p:pic>
        <p:nvPicPr>
          <p:cNvPr id="8" name="Zástupný symbol pro obsah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57812" y="2991644"/>
            <a:ext cx="2619375" cy="1743075"/>
          </a:xfrm>
        </p:spPr>
      </p:pic>
    </p:spTree>
    <p:extLst>
      <p:ext uri="{BB962C8B-B14F-4D97-AF65-F5344CB8AC3E}">
        <p14:creationId xmlns:p14="http://schemas.microsoft.com/office/powerpoint/2010/main" val="3917765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dirty="0" smtClean="0"/>
              <a:t/>
            </a:r>
            <a:br>
              <a:rPr lang="cs-CZ" sz="2800" b="1" dirty="0" smtClean="0"/>
            </a:br>
            <a:r>
              <a:rPr lang="de-DE" sz="2800" b="1" dirty="0" smtClean="0"/>
              <a:t>Wie </a:t>
            </a:r>
            <a:r>
              <a:rPr lang="de-DE" sz="2800" b="1" dirty="0"/>
              <a:t>wurde das Thema der Selbstfindung, des Wegs nach Innen, in zeitlich nahe liegenden Werken dargestellt?</a:t>
            </a:r>
            <a:r>
              <a:rPr lang="cs-CZ" sz="2800" b="1" i="1" dirty="0"/>
              <a:t/>
            </a:r>
            <a:br>
              <a:rPr lang="cs-CZ" sz="2800" b="1" i="1" dirty="0"/>
            </a:br>
            <a:endParaRPr lang="cs-CZ" sz="2800" dirty="0"/>
          </a:p>
        </p:txBody>
      </p:sp>
      <p:sp>
        <p:nvSpPr>
          <p:cNvPr id="3" name="Zástupný symbol pro obsah 2"/>
          <p:cNvSpPr>
            <a:spLocks noGrp="1"/>
          </p:cNvSpPr>
          <p:nvPr>
            <p:ph idx="1"/>
          </p:nvPr>
        </p:nvSpPr>
        <p:spPr/>
        <p:txBody>
          <a:bodyPr>
            <a:normAutofit fontScale="77500" lnSpcReduction="20000"/>
          </a:bodyPr>
          <a:lstStyle/>
          <a:p>
            <a:pPr marL="0" indent="0">
              <a:buNone/>
            </a:pPr>
            <a:r>
              <a:rPr lang="de-DE" dirty="0"/>
              <a:t>Unter dem Titel </a:t>
            </a:r>
            <a:r>
              <a:rPr lang="de-DE" b="1" dirty="0"/>
              <a:t>Weg nach Innen</a:t>
            </a:r>
            <a:r>
              <a:rPr lang="de-DE" b="1" i="1" dirty="0"/>
              <a:t> </a:t>
            </a:r>
            <a:r>
              <a:rPr lang="de-DE" dirty="0"/>
              <a:t> fasste Hesse 1931 seine Werke aus den  Jahren 1918-1922 zusammen: </a:t>
            </a:r>
            <a:r>
              <a:rPr lang="de-DE" i="1" dirty="0"/>
              <a:t>Kinderseele, Klein und Wagner, </a:t>
            </a:r>
            <a:r>
              <a:rPr lang="de-DE" i="1" dirty="0" err="1"/>
              <a:t>Klingsors</a:t>
            </a:r>
            <a:r>
              <a:rPr lang="de-DE" i="1" dirty="0"/>
              <a:t> letzter Sommer, </a:t>
            </a:r>
            <a:r>
              <a:rPr lang="de-DE" i="1" dirty="0" err="1"/>
              <a:t>Siddharta</a:t>
            </a:r>
            <a:r>
              <a:rPr lang="de-DE" i="1" dirty="0"/>
              <a:t>.</a:t>
            </a:r>
            <a:endParaRPr lang="cs-CZ" dirty="0"/>
          </a:p>
          <a:p>
            <a:pPr marL="0" indent="0">
              <a:buNone/>
            </a:pPr>
            <a:r>
              <a:rPr lang="de-DE" dirty="0" err="1" smtClean="0"/>
              <a:t>Klin</a:t>
            </a:r>
            <a:r>
              <a:rPr lang="cs-CZ" dirty="0" smtClean="0"/>
              <a:t>g</a:t>
            </a:r>
            <a:r>
              <a:rPr lang="de-DE" dirty="0" err="1" smtClean="0"/>
              <a:t>sor</a:t>
            </a:r>
            <a:r>
              <a:rPr lang="cs-CZ" dirty="0" smtClean="0"/>
              <a:t>s</a:t>
            </a:r>
            <a:r>
              <a:rPr lang="de-DE" dirty="0" smtClean="0"/>
              <a:t> Glauben </a:t>
            </a:r>
            <a:r>
              <a:rPr lang="de-DE" dirty="0"/>
              <a:t>an den </a:t>
            </a:r>
            <a:r>
              <a:rPr lang="de-DE" dirty="0" smtClean="0"/>
              <a:t>Untergang</a:t>
            </a:r>
            <a:r>
              <a:rPr lang="cs-CZ" dirty="0" smtClean="0"/>
              <a:t> </a:t>
            </a:r>
            <a:r>
              <a:rPr lang="de-DE" dirty="0" smtClean="0"/>
              <a:t>verbindet</a:t>
            </a:r>
            <a:r>
              <a:rPr lang="cs-CZ" dirty="0" smtClean="0"/>
              <a:t> </a:t>
            </a:r>
            <a:r>
              <a:rPr lang="cs-CZ" dirty="0" err="1" smtClean="0"/>
              <a:t>ihn</a:t>
            </a:r>
            <a:r>
              <a:rPr lang="cs-CZ" dirty="0" smtClean="0"/>
              <a:t> </a:t>
            </a:r>
            <a:r>
              <a:rPr lang="cs-CZ" dirty="0" err="1" smtClean="0"/>
              <a:t>mit</a:t>
            </a:r>
            <a:r>
              <a:rPr lang="cs-CZ" dirty="0" smtClean="0"/>
              <a:t> dem </a:t>
            </a:r>
            <a:r>
              <a:rPr lang="cs-CZ" dirty="0" err="1" smtClean="0"/>
              <a:t>Expressionismus</a:t>
            </a:r>
            <a:r>
              <a:rPr lang="cs-CZ" dirty="0" smtClean="0"/>
              <a:t>:</a:t>
            </a:r>
          </a:p>
          <a:p>
            <a:pPr marL="0" indent="0">
              <a:buNone/>
            </a:pPr>
            <a:r>
              <a:rPr lang="de-DE" dirty="0" smtClean="0"/>
              <a:t> </a:t>
            </a:r>
            <a:r>
              <a:rPr lang="de-DE" dirty="0"/>
              <a:t>[...] wir alle, wir müssen sterben, wir müssen wieder geboren werden, die große Wende ist für uns gekommen. [...] Bei uns im alten Europa ist alles das gestorben, was bei uns gut und unser eigen war; unsere schöne Vernunft ist Irrsinn geworden, unser Geld ist Papier, unsere Maschinen können bloß noch schießen und explodieren [...]. Sein eigener Untergang wird auf das gesamte Europa ausgedehnt: [...] ich spreche von Europa, von unserem alten Europa, das zweitausend Jahre lang das Gehirn der Welt zu sein glaubte. Dies geht unter.</a:t>
            </a:r>
            <a:endParaRPr lang="cs-CZ" dirty="0"/>
          </a:p>
        </p:txBody>
      </p:sp>
    </p:spTree>
    <p:extLst>
      <p:ext uri="{BB962C8B-B14F-4D97-AF65-F5344CB8AC3E}">
        <p14:creationId xmlns:p14="http://schemas.microsoft.com/office/powerpoint/2010/main" val="1974733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800" b="1" dirty="0"/>
              <a:t>Wie wird </a:t>
            </a:r>
            <a:r>
              <a:rPr lang="de-DE" sz="2800" b="1" dirty="0" err="1"/>
              <a:t>Siddhartas</a:t>
            </a:r>
            <a:r>
              <a:rPr lang="de-DE" sz="2800" b="1" dirty="0"/>
              <a:t> Weg von Ich über  </a:t>
            </a:r>
            <a:r>
              <a:rPr lang="de-DE" sz="2800" b="1" dirty="0" err="1" smtClean="0"/>
              <a:t>Entselbstung</a:t>
            </a:r>
            <a:r>
              <a:rPr lang="de-DE" sz="2800" b="1" dirty="0" smtClean="0"/>
              <a:t> </a:t>
            </a:r>
            <a:r>
              <a:rPr lang="de-DE" sz="2800" b="1" dirty="0"/>
              <a:t>zum Selbst beschrieben?</a:t>
            </a:r>
            <a:r>
              <a:rPr lang="cs-CZ" sz="2800" b="1" i="1" dirty="0"/>
              <a:t/>
            </a:r>
            <a:br>
              <a:rPr lang="cs-CZ" sz="2800" b="1" i="1" dirty="0"/>
            </a:br>
            <a:endParaRPr lang="cs-CZ" sz="2800" dirty="0"/>
          </a:p>
        </p:txBody>
      </p:sp>
      <p:sp>
        <p:nvSpPr>
          <p:cNvPr id="3" name="Zástupný symbol pro obsah 2"/>
          <p:cNvSpPr>
            <a:spLocks noGrp="1"/>
          </p:cNvSpPr>
          <p:nvPr>
            <p:ph idx="1"/>
          </p:nvPr>
        </p:nvSpPr>
        <p:spPr/>
        <p:txBody>
          <a:bodyPr/>
          <a:lstStyle/>
          <a:p>
            <a:r>
              <a:rPr lang="de-DE" dirty="0" smtClean="0"/>
              <a:t>Sieh, mein </a:t>
            </a:r>
            <a:r>
              <a:rPr lang="de-DE" dirty="0" err="1" smtClean="0"/>
              <a:t>Govinda</a:t>
            </a:r>
            <a:r>
              <a:rPr lang="de-DE" dirty="0" smtClean="0"/>
              <a:t>, dies ist einer meiner Gedanken, die ich gefunden habe: Weisheit ist nicht mitteilbar. Weisheit, welche ein Weiser mitzuteilen versucht, klingt immer wie Narrheit.</a:t>
            </a:r>
            <a:r>
              <a:rPr lang="cs-CZ" dirty="0" smtClean="0"/>
              <a:t> (</a:t>
            </a:r>
            <a:r>
              <a:rPr lang="cs-CZ" dirty="0" err="1" smtClean="0"/>
              <a:t>Govinda</a:t>
            </a:r>
            <a:r>
              <a:rPr lang="cs-CZ" dirty="0" smtClean="0"/>
              <a:t>, 113ff.)</a:t>
            </a:r>
          </a:p>
          <a:p>
            <a:endParaRPr lang="cs-CZ" dirty="0"/>
          </a:p>
        </p:txBody>
      </p:sp>
    </p:spTree>
    <p:extLst>
      <p:ext uri="{BB962C8B-B14F-4D97-AF65-F5344CB8AC3E}">
        <p14:creationId xmlns:p14="http://schemas.microsoft.com/office/powerpoint/2010/main" val="1679213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err="1" smtClean="0"/>
              <a:t>Govinda</a:t>
            </a:r>
            <a:r>
              <a:rPr lang="cs-CZ" sz="3200" dirty="0" smtClean="0"/>
              <a:t>, 113ff.</a:t>
            </a:r>
            <a:endParaRPr lang="cs-CZ" sz="3200" dirty="0"/>
          </a:p>
        </p:txBody>
      </p:sp>
      <p:sp>
        <p:nvSpPr>
          <p:cNvPr id="3" name="Zástupný symbol pro obsah 2"/>
          <p:cNvSpPr>
            <a:spLocks noGrp="1"/>
          </p:cNvSpPr>
          <p:nvPr>
            <p:ph idx="1"/>
          </p:nvPr>
        </p:nvSpPr>
        <p:spPr/>
        <p:txBody>
          <a:bodyPr>
            <a:normAutofit fontScale="62500" lnSpcReduction="20000"/>
          </a:bodyPr>
          <a:lstStyle/>
          <a:p>
            <a:r>
              <a:rPr lang="de-DE" dirty="0" smtClean="0"/>
              <a:t>Von jeder Wahrheit ist das Gegenteil ebenso wahr! </a:t>
            </a:r>
            <a:r>
              <a:rPr lang="de-DE" dirty="0" err="1" smtClean="0"/>
              <a:t>Näm</a:t>
            </a:r>
            <a:r>
              <a:rPr lang="cs-CZ" dirty="0" err="1" smtClean="0"/>
              <a:t>li</a:t>
            </a:r>
            <a:r>
              <a:rPr lang="de-DE" dirty="0" err="1" smtClean="0"/>
              <a:t>ch</a:t>
            </a:r>
            <a:r>
              <a:rPr lang="de-DE" dirty="0" smtClean="0"/>
              <a:t> so: eine Wahrheit </a:t>
            </a:r>
            <a:r>
              <a:rPr lang="de-DE" dirty="0" err="1" smtClean="0"/>
              <a:t>läßt</a:t>
            </a:r>
            <a:r>
              <a:rPr lang="de-DE" dirty="0" smtClean="0"/>
              <a:t> sich immer nur aussprechen und in Worte hüllen, wenn sie einseitig ist. Einseitig ist alles, was mit Gedanken gedacht und mit Worten gesagt werden kann, alles einseitig, alles halb, alles entbehrt der Ganzheit, des Runden, der Einheit. Wenn der erhabene </a:t>
            </a:r>
            <a:r>
              <a:rPr lang="de-DE" dirty="0" err="1" smtClean="0"/>
              <a:t>Gotama</a:t>
            </a:r>
            <a:r>
              <a:rPr lang="de-DE" dirty="0" smtClean="0"/>
              <a:t> lehrend von der Welt sprach, so </a:t>
            </a:r>
            <a:r>
              <a:rPr lang="de-DE" dirty="0" err="1" smtClean="0"/>
              <a:t>mußte</a:t>
            </a:r>
            <a:r>
              <a:rPr lang="de-DE" dirty="0" smtClean="0"/>
              <a:t> er sie teilen in </a:t>
            </a:r>
            <a:r>
              <a:rPr lang="de-DE" dirty="0" err="1" smtClean="0"/>
              <a:t>Sansara</a:t>
            </a:r>
            <a:r>
              <a:rPr lang="de-DE" dirty="0" smtClean="0"/>
              <a:t> und </a:t>
            </a:r>
            <a:r>
              <a:rPr lang="de-DE" dirty="0" err="1" smtClean="0"/>
              <a:t>Nirvana</a:t>
            </a:r>
            <a:r>
              <a:rPr lang="de-DE" dirty="0" smtClean="0"/>
              <a:t>, in Täuschung und Wahrheit, in Leid und Erlösung. Man kann nicht anders, es gibt keinen andern Weg für den, der lehren will. Die Welt selbst aber, das Seiende um uns her und in uns innen, ist nie einseitig. Nie ist ein Mensch, oder eine Tat, ganz </a:t>
            </a:r>
            <a:r>
              <a:rPr lang="de-DE" dirty="0" err="1" smtClean="0"/>
              <a:t>Sansara</a:t>
            </a:r>
            <a:r>
              <a:rPr lang="de-DE" dirty="0" smtClean="0"/>
              <a:t> oder ganz </a:t>
            </a:r>
            <a:r>
              <a:rPr lang="de-DE" dirty="0" err="1" smtClean="0"/>
              <a:t>Nirvana</a:t>
            </a:r>
            <a:r>
              <a:rPr lang="de-DE" dirty="0" smtClean="0"/>
              <a:t>, nie ist ein Mensch ganz heilig oder ganz sündig. Es scheint ja so, weil wir der Täuschung unterworfen sind, </a:t>
            </a:r>
            <a:r>
              <a:rPr lang="de-DE" dirty="0" err="1" smtClean="0"/>
              <a:t>daß</a:t>
            </a:r>
            <a:r>
              <a:rPr lang="de-DE" dirty="0" smtClean="0"/>
              <a:t> Zeit etwas Wirkliches sei. Zeit ist nicht wirklich, </a:t>
            </a:r>
            <a:r>
              <a:rPr lang="de-DE" dirty="0" err="1" smtClean="0"/>
              <a:t>Govinda</a:t>
            </a:r>
            <a:r>
              <a:rPr lang="de-DE" dirty="0" smtClean="0"/>
              <a:t>, ich habe dies oft und oft erfahren. Und wenn Zeit nicht wirklich ist, so ist die Spanne, die zwischen Welt und Ewigkeit, zwischen Leid und Seligkeit, zwischen Böse und Gut zu liegen scheint, auch eine Täuschung."</a:t>
            </a:r>
            <a:endParaRPr lang="cs-CZ" dirty="0"/>
          </a:p>
        </p:txBody>
      </p:sp>
    </p:spTree>
    <p:extLst>
      <p:ext uri="{BB962C8B-B14F-4D97-AF65-F5344CB8AC3E}">
        <p14:creationId xmlns:p14="http://schemas.microsoft.com/office/powerpoint/2010/main" val="2320681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Spiel</a:t>
            </a:r>
            <a:r>
              <a:rPr lang="cs-CZ" dirty="0" smtClean="0"/>
              <a:t> </a:t>
            </a:r>
            <a:r>
              <a:rPr lang="cs-CZ" dirty="0" err="1" smtClean="0"/>
              <a:t>mit</a:t>
            </a:r>
            <a:r>
              <a:rPr lang="cs-CZ" dirty="0" smtClean="0"/>
              <a:t> den </a:t>
            </a:r>
            <a:r>
              <a:rPr lang="cs-CZ" dirty="0" err="1" smtClean="0"/>
              <a:t>Namen</a:t>
            </a:r>
            <a:endParaRPr lang="cs-CZ" dirty="0"/>
          </a:p>
        </p:txBody>
      </p:sp>
      <p:sp>
        <p:nvSpPr>
          <p:cNvPr id="3" name="Zástupný symbol pro obsah 2"/>
          <p:cNvSpPr>
            <a:spLocks noGrp="1"/>
          </p:cNvSpPr>
          <p:nvPr>
            <p:ph idx="1"/>
          </p:nvPr>
        </p:nvSpPr>
        <p:spPr/>
        <p:txBody>
          <a:bodyPr/>
          <a:lstStyle/>
          <a:p>
            <a:r>
              <a:rPr lang="cs-CZ" dirty="0" err="1" smtClean="0"/>
              <a:t>Siddharta</a:t>
            </a:r>
            <a:endParaRPr lang="cs-CZ" dirty="0" smtClean="0"/>
          </a:p>
          <a:p>
            <a:r>
              <a:rPr lang="cs-CZ" dirty="0" err="1" smtClean="0"/>
              <a:t>Gotama</a:t>
            </a:r>
            <a:endParaRPr lang="cs-CZ" dirty="0" smtClean="0"/>
          </a:p>
          <a:p>
            <a:r>
              <a:rPr lang="cs-CZ" dirty="0" err="1" smtClean="0"/>
              <a:t>Govinda</a:t>
            </a:r>
            <a:r>
              <a:rPr lang="cs-CZ" dirty="0" smtClean="0"/>
              <a:t>, der </a:t>
            </a:r>
            <a:r>
              <a:rPr lang="cs-CZ" dirty="0" err="1" smtClean="0"/>
              <a:t>Wagenlenker</a:t>
            </a:r>
            <a:r>
              <a:rPr lang="cs-CZ" dirty="0" smtClean="0"/>
              <a:t> der </a:t>
            </a:r>
            <a:r>
              <a:rPr lang="cs-CZ" dirty="0" err="1" smtClean="0"/>
              <a:t>Bagavad</a:t>
            </a:r>
            <a:r>
              <a:rPr lang="cs-CZ" dirty="0" smtClean="0"/>
              <a:t>-Gita</a:t>
            </a:r>
          </a:p>
          <a:p>
            <a:r>
              <a:rPr lang="cs-CZ" dirty="0" err="1" smtClean="0"/>
              <a:t>Kamala</a:t>
            </a:r>
            <a:endParaRPr lang="cs-CZ" dirty="0" smtClean="0"/>
          </a:p>
          <a:p>
            <a:r>
              <a:rPr lang="cs-CZ" dirty="0" err="1" smtClean="0"/>
              <a:t>Kamaswami</a:t>
            </a:r>
            <a:endParaRPr lang="cs-CZ" dirty="0"/>
          </a:p>
        </p:txBody>
      </p:sp>
    </p:spTree>
    <p:extLst>
      <p:ext uri="{BB962C8B-B14F-4D97-AF65-F5344CB8AC3E}">
        <p14:creationId xmlns:p14="http://schemas.microsoft.com/office/powerpoint/2010/main" val="2967610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Vom</a:t>
            </a:r>
            <a:r>
              <a:rPr lang="cs-CZ" dirty="0" smtClean="0"/>
              <a:t> </a:t>
            </a:r>
            <a:r>
              <a:rPr lang="cs-CZ" dirty="0" err="1" smtClean="0"/>
              <a:t>Ich</a:t>
            </a:r>
            <a:r>
              <a:rPr lang="cs-CZ" dirty="0" smtClean="0"/>
              <a:t> </a:t>
            </a:r>
            <a:r>
              <a:rPr lang="cs-CZ" dirty="0" err="1" smtClean="0"/>
              <a:t>zum</a:t>
            </a:r>
            <a:r>
              <a:rPr lang="cs-CZ" dirty="0" smtClean="0"/>
              <a:t> </a:t>
            </a:r>
            <a:r>
              <a:rPr lang="cs-CZ" dirty="0" err="1" smtClean="0"/>
              <a:t>Selbst</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Wer</a:t>
            </a:r>
            <a:r>
              <a:rPr lang="cs-CZ" dirty="0" smtClean="0"/>
              <a:t> </a:t>
            </a:r>
            <a:r>
              <a:rPr lang="de-DE" dirty="0" smtClean="0"/>
              <a:t>verkörpert </a:t>
            </a:r>
            <a:r>
              <a:rPr lang="de-DE" dirty="0"/>
              <a:t>den Archetypus des  „Alten Weisen“ als Symbol der seelischen Ganzheit des </a:t>
            </a:r>
            <a:r>
              <a:rPr lang="de-DE" dirty="0" smtClean="0"/>
              <a:t>Selbst</a:t>
            </a:r>
            <a:r>
              <a:rPr lang="cs-CZ" dirty="0" smtClean="0"/>
              <a:t>?</a:t>
            </a:r>
          </a:p>
          <a:p>
            <a:r>
              <a:rPr lang="de-DE" dirty="0" smtClean="0"/>
              <a:t>Hermann </a:t>
            </a:r>
            <a:r>
              <a:rPr lang="de-DE" dirty="0"/>
              <a:t>Hesse hat in dieser Figur seinem taoistischen Glauben an die Nichtlehrbarkeit der Weisheit eine eindringliche Darstellung gegeben. </a:t>
            </a:r>
            <a:r>
              <a:rPr lang="cs-CZ" dirty="0" smtClean="0"/>
              <a:t>D</a:t>
            </a:r>
            <a:r>
              <a:rPr lang="de-DE" dirty="0" err="1" smtClean="0"/>
              <a:t>eshalb</a:t>
            </a:r>
            <a:r>
              <a:rPr lang="de-DE" dirty="0" smtClean="0"/>
              <a:t>  hat</a:t>
            </a:r>
            <a:r>
              <a:rPr lang="cs-CZ" dirty="0" smtClean="0"/>
              <a:t> </a:t>
            </a:r>
            <a:r>
              <a:rPr lang="de-DE" dirty="0" smtClean="0"/>
              <a:t>Hesse </a:t>
            </a:r>
            <a:r>
              <a:rPr lang="de-DE" dirty="0"/>
              <a:t>diese Dichtung als „Ausdruck meiner Befreiung vom indischen Denken“ </a:t>
            </a:r>
            <a:r>
              <a:rPr lang="de-DE" dirty="0" smtClean="0"/>
              <a:t>bezeichnet.</a:t>
            </a:r>
            <a:endParaRPr lang="cs-CZ" dirty="0"/>
          </a:p>
          <a:p>
            <a:endParaRPr lang="cs-CZ" dirty="0"/>
          </a:p>
        </p:txBody>
      </p:sp>
    </p:spTree>
    <p:extLst>
      <p:ext uri="{BB962C8B-B14F-4D97-AF65-F5344CB8AC3E}">
        <p14:creationId xmlns:p14="http://schemas.microsoft.com/office/powerpoint/2010/main" val="3123076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536</Words>
  <Application>Microsoft Office PowerPoint</Application>
  <PresentationFormat>Předvádění na obrazovce (4:3)</PresentationFormat>
  <Paragraphs>20</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Fragen zu Hesses Siddharta</vt:lpstr>
      <vt:lpstr>Hauptdarsteller - Simi Garewal und Shashi Kapoor </vt:lpstr>
      <vt:lpstr> Wie wurde das Thema der Selbstfindung, des Wegs nach Innen, in zeitlich nahe liegenden Werken dargestellt? </vt:lpstr>
      <vt:lpstr>Wie wird Siddhartas Weg von Ich über  Entselbstung zum Selbst beschrieben? </vt:lpstr>
      <vt:lpstr>Govinda, 113ff.</vt:lpstr>
      <vt:lpstr>Spiel mit den Namen</vt:lpstr>
      <vt:lpstr>Vom Ich zum Selbst</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Fragen zu Hesses Siddharta</dc:title>
  <dc:creator>Zdeněk Mareček</dc:creator>
  <cp:lastModifiedBy>Zdeněk Mareček</cp:lastModifiedBy>
  <cp:revision>9</cp:revision>
  <dcterms:created xsi:type="dcterms:W3CDTF">2015-03-26T10:22:12Z</dcterms:created>
  <dcterms:modified xsi:type="dcterms:W3CDTF">2015-03-26T11:57:07Z</dcterms:modified>
</cp:coreProperties>
</file>