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93" autoAdjust="0"/>
  </p:normalViewPr>
  <p:slideViewPr>
    <p:cSldViewPr showGuides="1"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olar_bear_sign_Svalbard.jp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Ny-%C3%85lesund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s://commons.wikimedia.org/wiki/File:Burgerbukta_Glacier,_Svalbard,_Arctic_(20288394741).jpg" TargetMode="External"/><Relationship Id="rId4" Type="http://schemas.openxmlformats.org/officeDocument/2006/relationships/hyperlink" Target="https://en.wikivoyage.org/wiki/Jan_Mayen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rentsburg,_Svalbar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5536" y="381000"/>
            <a:ext cx="2319266" cy="1551975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15958" y="381000"/>
            <a:ext cx="2312083" cy="1541388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436381" y="391587"/>
            <a:ext cx="2312083" cy="1541388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B4B09FC-717A-40CF-AFEE-8EC592938957}"/>
              </a:ext>
            </a:extLst>
          </p:cNvPr>
          <p:cNvSpPr txBox="1"/>
          <p:nvPr/>
        </p:nvSpPr>
        <p:spPr>
          <a:xfrm>
            <a:off x="1676230" y="5085184"/>
            <a:ext cx="579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NORSKÁ ARKTIDA A ANTARKTIDA</a:t>
            </a: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378031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PETER I </a:t>
            </a:r>
            <a:r>
              <a:rPr lang="nb-NO" sz="2800" dirty="0"/>
              <a:t>ØY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Pojmenován po Petru Velikém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Ostrov pokryt ledem, takřka nepřístupný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Objeven v první polovině 19. století, první vylodění a anexe proběhla až během druhé expedice </a:t>
            </a:r>
            <a:r>
              <a:rPr lang="cs-CZ" sz="2000" dirty="0" err="1"/>
              <a:t>Norvegia</a:t>
            </a:r>
            <a:r>
              <a:rPr lang="cs-CZ" sz="2000" dirty="0"/>
              <a:t> – 1929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 roku 1933 se jedná o </a:t>
            </a:r>
            <a:r>
              <a:rPr lang="cs-CZ" sz="2000" dirty="0" err="1"/>
              <a:t>Biland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Součástí </a:t>
            </a:r>
            <a:r>
              <a:rPr lang="cs-CZ" sz="2000" dirty="0" err="1"/>
              <a:t>Antarktistraktaten</a:t>
            </a:r>
            <a:r>
              <a:rPr lang="cs-CZ" sz="2000" dirty="0"/>
              <a:t> a nároků Norska na Antarktické území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F87BFD-1BE1-4232-8C95-90CFDEAD9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9928"/>
            <a:ext cx="5730514" cy="37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378031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DRONNING MAUD LAND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20°západní a 45° východní šířky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Připojeno k Norsku v roce 1939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Vědecká stanice Troll – celoročně obývaná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převážně k vědeckým účelům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Součástí </a:t>
            </a:r>
            <a:r>
              <a:rPr lang="cs-CZ" sz="2000" dirty="0" err="1"/>
              <a:t>Antarktistraktaten</a:t>
            </a:r>
            <a:r>
              <a:rPr lang="cs-CZ" sz="2000" dirty="0"/>
              <a:t> – 1959 – Antarktida použitelná pouze k mírovým a vědeckým účelům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00E759-2C7C-4698-9A13-D2470A0F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84626"/>
            <a:ext cx="4592136" cy="34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AC9E6B-6D7F-4722-B301-48DA3431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E648B5A-8915-45E2-9DF9-BA0960B6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-12580"/>
            <a:ext cx="8172400" cy="324281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572E816-01EB-4651-BE13-9BEF8F380171}"/>
              </a:ext>
            </a:extLst>
          </p:cNvPr>
          <p:cNvSpPr txBox="1"/>
          <p:nvPr/>
        </p:nvSpPr>
        <p:spPr>
          <a:xfrm>
            <a:off x="2195736" y="24208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ŠPICBERKY - SVALBARD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531C2A-ED0B-4DC3-A106-7ECFA5C7558E}"/>
              </a:ext>
            </a:extLst>
          </p:cNvPr>
          <p:cNvSpPr txBox="1"/>
          <p:nvPr/>
        </p:nvSpPr>
        <p:spPr>
          <a:xfrm>
            <a:off x="485800" y="3429000"/>
            <a:ext cx="81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Objeveny Islanďany v roce 1194 – </a:t>
            </a:r>
            <a:r>
              <a:rPr lang="cs-CZ" dirty="0" err="1"/>
              <a:t>Svalbard</a:t>
            </a:r>
            <a:r>
              <a:rPr lang="cs-CZ" dirty="0"/>
              <a:t> – </a:t>
            </a:r>
            <a:r>
              <a:rPr lang="cs-CZ" dirty="0" err="1"/>
              <a:t>Kalde</a:t>
            </a:r>
            <a:r>
              <a:rPr lang="cs-CZ" dirty="0"/>
              <a:t> </a:t>
            </a:r>
            <a:r>
              <a:rPr lang="cs-CZ" dirty="0" err="1"/>
              <a:t>kyster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Barents</a:t>
            </a:r>
            <a:r>
              <a:rPr lang="cs-CZ" dirty="0"/>
              <a:t> 1596 – </a:t>
            </a:r>
            <a:r>
              <a:rPr lang="cs-CZ" dirty="0" err="1"/>
              <a:t>Spitzbegen</a:t>
            </a:r>
            <a:r>
              <a:rPr lang="cs-CZ" dirty="0"/>
              <a:t>, v 1607 Hudson u </a:t>
            </a:r>
            <a:r>
              <a:rPr lang="cs-CZ" dirty="0" err="1"/>
              <a:t>Špicberk</a:t>
            </a:r>
            <a:r>
              <a:rPr lang="cs-CZ" dirty="0"/>
              <a:t> pozoroval velké množství velryb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 té doby základna pro lov velryb a ryb pro Holanďany a Angličany, pak základnou pro ruské lovce – kožešiny, maso. Norové začali využívat Špicberky až na konci 19.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začátku 20. století objev uhlí, začaly vznikat stabilní osady – </a:t>
            </a:r>
            <a:r>
              <a:rPr lang="cs-CZ" dirty="0" err="1"/>
              <a:t>Longyearbyen</a:t>
            </a:r>
            <a:r>
              <a:rPr lang="cs-CZ" dirty="0"/>
              <a:t>, </a:t>
            </a:r>
            <a:r>
              <a:rPr lang="cs-CZ" dirty="0" err="1"/>
              <a:t>Pyramiden</a:t>
            </a:r>
            <a:r>
              <a:rPr lang="cs-CZ" dirty="0"/>
              <a:t>, </a:t>
            </a:r>
            <a:r>
              <a:rPr lang="cs-CZ" dirty="0" err="1"/>
              <a:t>Svea</a:t>
            </a:r>
            <a:r>
              <a:rPr lang="cs-CZ" dirty="0"/>
              <a:t>, </a:t>
            </a:r>
            <a:r>
              <a:rPr lang="cs-CZ" dirty="0" err="1"/>
              <a:t>Grumantbyen</a:t>
            </a:r>
            <a:r>
              <a:rPr lang="cs-CZ" dirty="0"/>
              <a:t>. Hledání uhlí vedl i ruský polárník a vědec </a:t>
            </a:r>
            <a:r>
              <a:rPr lang="cs-CZ" dirty="0" err="1"/>
              <a:t>Rusanov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Nejvyšší hora </a:t>
            </a:r>
            <a:r>
              <a:rPr lang="cs-CZ" dirty="0" err="1"/>
              <a:t>Newtontoppen</a:t>
            </a:r>
            <a:r>
              <a:rPr lang="cs-CZ" dirty="0"/>
              <a:t> – 1713 </a:t>
            </a:r>
            <a:r>
              <a:rPr lang="cs-CZ" dirty="0" err="1"/>
              <a:t>mnm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První konflikty týkající se nároku na Špicberky – Rusko nebo Norsko?</a:t>
            </a:r>
          </a:p>
        </p:txBody>
      </p:sp>
    </p:spTree>
    <p:extLst>
      <p:ext uri="{BB962C8B-B14F-4D97-AF65-F5344CB8AC3E}">
        <p14:creationId xmlns:p14="http://schemas.microsoft.com/office/powerpoint/2010/main" val="3305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SVALBARDTRAKTATEN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Rusové i Norové si činili nároky na Špicberky, Norům pomohla revoluce v Rusku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1920 – Pařížská dohoda – </a:t>
            </a:r>
            <a:r>
              <a:rPr lang="cs-CZ" sz="2000" dirty="0" err="1"/>
              <a:t>Svalbardtraktaten</a:t>
            </a:r>
            <a:r>
              <a:rPr lang="cs-CZ" sz="2000" dirty="0"/>
              <a:t> – dohoda o příslušnosti </a:t>
            </a:r>
            <a:r>
              <a:rPr lang="cs-CZ" sz="2000" dirty="0" err="1"/>
              <a:t>Špicberk</a:t>
            </a:r>
            <a:r>
              <a:rPr lang="cs-CZ" sz="2000" dirty="0"/>
              <a:t> k Norsku, v rámci mírových dohod po WWI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Norové mají na Špicberky právo a mají nad nimi suverenitu. Státy, které dohodu podepsaly, mohly v okolních mořích lovit a rybařit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Občané zúčastněných států mají stejná práva na život a podnikání na ostrovech jako Norové (Československo podepsalo v roce 1930)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Špicberky jsou demilitarizovaná zóna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Proto mohly vzniknout další ruské těžařské kolonie (dnes již jen </a:t>
            </a:r>
            <a:r>
              <a:rPr lang="cs-CZ" sz="2000" dirty="0" err="1"/>
              <a:t>Barentsburg</a:t>
            </a:r>
            <a:r>
              <a:rPr lang="cs-CZ" sz="2000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E9690-C380-43F6-80DF-C7D41BFD5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9872" y="4221088"/>
            <a:ext cx="3744416" cy="24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8EF7A0-7BCC-4351-ADA5-8EF01455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5" y="0"/>
            <a:ext cx="8961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BJØRNØYA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Politicky s</a:t>
            </a:r>
            <a:r>
              <a:rPr lang="nb-NO" sz="2000" dirty="0"/>
              <a:t>ou</a:t>
            </a:r>
            <a:r>
              <a:rPr lang="cs-CZ" sz="2000" dirty="0"/>
              <a:t>část </a:t>
            </a:r>
            <a:r>
              <a:rPr lang="cs-CZ" sz="2000" dirty="0" err="1"/>
              <a:t>Špicberk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1596 objeveno </a:t>
            </a:r>
            <a:r>
              <a:rPr lang="cs-CZ" sz="2000" dirty="0" err="1"/>
              <a:t>Barentsem</a:t>
            </a:r>
            <a:r>
              <a:rPr lang="cs-CZ" sz="2000" dirty="0"/>
              <a:t> – zahlédl plavajícího medvěda – </a:t>
            </a:r>
            <a:r>
              <a:rPr lang="nb-NO" sz="2000" dirty="0"/>
              <a:t>Bjørnøya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Nejvyšší hora </a:t>
            </a:r>
            <a:r>
              <a:rPr lang="cs-CZ" sz="2000" dirty="0" err="1"/>
              <a:t>Miseryfjellet</a:t>
            </a:r>
            <a:r>
              <a:rPr lang="cs-CZ" sz="2000" dirty="0"/>
              <a:t> – 535 </a:t>
            </a:r>
            <a:r>
              <a:rPr lang="cs-CZ" sz="2000" dirty="0" err="1"/>
              <a:t>mnm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minulosti využíván hlavně jako základna pro lov velryb, mrožů, ledních medvědů a podobně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Statut ostrova dle </a:t>
            </a:r>
            <a:r>
              <a:rPr lang="cs-CZ" sz="2000" dirty="0" err="1"/>
              <a:t>Svalbardtraktaten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první polovině 20. století snahy o těžbu</a:t>
            </a:r>
          </a:p>
          <a:p>
            <a:r>
              <a:rPr lang="cs-CZ" sz="2000" dirty="0"/>
              <a:t>     uhlí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Vojenský a strategický význam – WWII</a:t>
            </a:r>
          </a:p>
          <a:p>
            <a:r>
              <a:rPr lang="cs-CZ" sz="2000" dirty="0"/>
              <a:t>      a studená válka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dnešní době meteorologická stanice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Omezený turismus – Přírodní rezervace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Ptačí kolonie – 126 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5B1264-1202-4EE0-8EDB-FE6E77DED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5718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JAN MAYEN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Ostrov znám už Vikingům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Znovuobjeven Hudsonem v 1607, pojmenován po kapitánovi jedné z lodí, která u ostrova přistála na začátku 17.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 roce 1600 využíván hlavně jako základna pro lov velryb, na ostrově až 1000 lidí, v 1650 už bez velryb, ostrov opuštěn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Ve 20. století lov polárních lišek – Norsko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Vznik meteorologických stanic, od 20. let ostrov okupován jménem 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Ostrov je považován za zámořský departement a spravován z </a:t>
            </a:r>
            <a:r>
              <a:rPr lang="cs-CZ" sz="2000" dirty="0" err="1"/>
              <a:t>Nordlandu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Ekonomická zóna kolem ostrova – důležitá pro rybolov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Beerenberg</a:t>
            </a:r>
            <a:r>
              <a:rPr lang="cs-CZ" sz="2000" dirty="0"/>
              <a:t> – 2277 </a:t>
            </a:r>
            <a:r>
              <a:rPr lang="cs-CZ" sz="2000" dirty="0" err="1"/>
              <a:t>mnm</a:t>
            </a:r>
            <a:r>
              <a:rPr lang="cs-CZ" sz="2000" dirty="0"/>
              <a:t> – nejsevernější aktivní sopka na světě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dnešní době meteorologická  a radiologická stanice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Omezený přístup – letištní plocha pro </a:t>
            </a:r>
            <a:r>
              <a:rPr lang="cs-CZ" sz="2000" dirty="0" err="1"/>
              <a:t>Herculesy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součástí </a:t>
            </a:r>
            <a:r>
              <a:rPr lang="cs-CZ" sz="2000" dirty="0" err="1"/>
              <a:t>Svalbardtraktaten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CAB3AC-4A47-46D7-92B9-987ACB25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0030"/>
            <a:ext cx="3275856" cy="25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2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ANTARKTICKÁ ÚZEMÍ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Lars </a:t>
            </a:r>
            <a:r>
              <a:rPr lang="cs-CZ" sz="2000" b="1" dirty="0" err="1"/>
              <a:t>Christensen</a:t>
            </a:r>
            <a:r>
              <a:rPr lang="cs-CZ" sz="2000" b="1" dirty="0"/>
              <a:t> </a:t>
            </a:r>
            <a:r>
              <a:rPr lang="cs-CZ" sz="2000" dirty="0"/>
              <a:t>– Norský rejdař a velrybář</a:t>
            </a:r>
          </a:p>
          <a:p>
            <a:r>
              <a:rPr lang="cs-CZ" sz="2000" dirty="0"/>
              <a:t>	- Financoval a účastnil se expedic do Antarktidy na konci 20. let 20. 	století, během WWII finanční poradce na ambasádě ve 	Washingtonu, získal velké množství ocenění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Norvegia</a:t>
            </a:r>
            <a:r>
              <a:rPr lang="cs-CZ" sz="2000" b="1" dirty="0"/>
              <a:t> expedice </a:t>
            </a:r>
            <a:r>
              <a:rPr lang="cs-CZ" sz="2000" dirty="0"/>
              <a:t>– 4 expedice za účelem výzkumu výskytu velryb v jižních mořích a kolem Antarktidy, používala se loď </a:t>
            </a:r>
            <a:r>
              <a:rPr lang="cs-CZ" sz="2000" dirty="0" err="1"/>
              <a:t>Norvegia</a:t>
            </a:r>
            <a:r>
              <a:rPr lang="cs-CZ" sz="2000" dirty="0"/>
              <a:t>, během posledních expedic využívání i letadla.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Následovala </a:t>
            </a:r>
            <a:r>
              <a:rPr lang="cs-CZ" sz="2000" dirty="0" err="1"/>
              <a:t>Thorshavn</a:t>
            </a:r>
            <a:r>
              <a:rPr lang="cs-CZ" sz="2000" dirty="0"/>
              <a:t> expedice, zjišťování počtu velryb a mapování Antarktidy – hlavně z letadla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AC7F9A-DFC4-4548-9A7E-9A8FC9F0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1"/>
            <a:ext cx="4320480" cy="28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CB21632-EB5F-4F0D-BA14-97E7686D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8" y="0"/>
            <a:ext cx="877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FDFAD5-BC57-46E5-AB9D-984969DB010F}"/>
              </a:ext>
            </a:extLst>
          </p:cNvPr>
          <p:cNvSpPr txBox="1"/>
          <p:nvPr/>
        </p:nvSpPr>
        <p:spPr>
          <a:xfrm>
            <a:off x="683568" y="378031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BOUVET</a:t>
            </a:r>
            <a:r>
              <a:rPr lang="nb-NO" sz="2800" dirty="0"/>
              <a:t>ØYA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B31065-119C-427B-BF60-B1FECDBEBA58}"/>
              </a:ext>
            </a:extLst>
          </p:cNvPr>
          <p:cNvSpPr txBox="1"/>
          <p:nvPr/>
        </p:nvSpPr>
        <p:spPr>
          <a:xfrm>
            <a:off x="539552" y="92788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Ostrov </a:t>
            </a:r>
            <a:r>
              <a:rPr lang="cs-CZ" sz="2000" dirty="0"/>
              <a:t>obsazen</a:t>
            </a:r>
            <a:r>
              <a:rPr lang="nb-NO" sz="2000" dirty="0"/>
              <a:t> v </a:t>
            </a:r>
            <a:r>
              <a:rPr lang="cs-CZ" sz="2000" dirty="0"/>
              <a:t>rámci první expedice </a:t>
            </a:r>
            <a:r>
              <a:rPr lang="cs-CZ" sz="2000" dirty="0" err="1"/>
              <a:t>Norvegia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Jedná se o světově nejodlehlejší neobydlený ostrov (více než 1500 km k dalšímu neobydlenému ostrovu, 2200 km od jižní Afriky)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Většina ostrova pokryta ledovcem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Ostrov objeven na začátku 18. století, ale	 první vylodění až </a:t>
            </a:r>
            <a:r>
              <a:rPr lang="cs-CZ" sz="2000" dirty="0" err="1"/>
              <a:t>Christensen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Přírodní rezervace, meteorologická stanice bez posádky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Důležité místo pro velké množství živočišných druhů – savců i ptáků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rámci zákona z roku 1930 se ostrov stal zámořským departementem - </a:t>
            </a:r>
            <a:r>
              <a:rPr lang="cs-CZ" sz="2000" dirty="0" err="1"/>
              <a:t>Biland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7729AF-1571-46F8-A954-585EFBCD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01633"/>
            <a:ext cx="5184576" cy="34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7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56CA5D-FA3C-4D46-87DE-BF945F3040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Zrcadlící se obrázky na rozostřeném pozadí</Template>
  <TotalTime>0</TotalTime>
  <Words>550</Words>
  <Application>Microsoft Office PowerPoint</Application>
  <PresentationFormat>Předvádění na obrazovce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2019-05-15T18:23:09Z</dcterms:created>
  <dcterms:modified xsi:type="dcterms:W3CDTF">2019-05-16T07:48:37Z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