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_3OPfBNQIs" TargetMode="External"/><Relationship Id="rId2" Type="http://schemas.openxmlformats.org/officeDocument/2006/relationships/hyperlink" Target="https://www.youtube.com/watch?v=XDoCD-72PY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15HEXS11e7c" TargetMode="External"/><Relationship Id="rId4" Type="http://schemas.openxmlformats.org/officeDocument/2006/relationships/hyperlink" Target="https://www.youtube.com/watch?v=4Y3xkshhwL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725F59-B154-41B6-8709-19646B067F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Sámové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803575-CC17-4118-BC2F-ED27DD6DC6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Historie a současnost</a:t>
            </a:r>
          </a:p>
        </p:txBody>
      </p:sp>
    </p:spTree>
    <p:extLst>
      <p:ext uri="{BB962C8B-B14F-4D97-AF65-F5344CB8AC3E}">
        <p14:creationId xmlns:p14="http://schemas.microsoft.com/office/powerpoint/2010/main" val="2790143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905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9E5FA6-B02E-4F4B-84AA-31121C9D7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Sámové dnes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6C2B8B-7DD1-4383-AD17-676AC44D3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Identita Sámů – kdo se tak cítí</a:t>
            </a:r>
          </a:p>
          <a:p>
            <a:r>
              <a:rPr lang="cs-CZ" dirty="0"/>
              <a:t>Silná podpora ze strany státu</a:t>
            </a:r>
          </a:p>
          <a:p>
            <a:r>
              <a:rPr lang="cs-CZ" dirty="0"/>
              <a:t>Turismus</a:t>
            </a:r>
          </a:p>
          <a:p>
            <a:r>
              <a:rPr lang="cs-CZ" dirty="0"/>
              <a:t>Světoznámí umělci – Mari </a:t>
            </a:r>
            <a:r>
              <a:rPr lang="cs-CZ" dirty="0" err="1"/>
              <a:t>Boine</a:t>
            </a:r>
            <a:r>
              <a:rPr lang="cs-CZ" dirty="0"/>
              <a:t>, </a:t>
            </a:r>
            <a:r>
              <a:rPr lang="cs-CZ" dirty="0" err="1"/>
              <a:t>Nils-Aslak</a:t>
            </a:r>
            <a:r>
              <a:rPr lang="cs-CZ" dirty="0"/>
              <a:t> </a:t>
            </a:r>
            <a:r>
              <a:rPr lang="cs-CZ" dirty="0" err="1"/>
              <a:t>Valkeapää</a:t>
            </a:r>
            <a:r>
              <a:rPr lang="cs-CZ" dirty="0"/>
              <a:t>, </a:t>
            </a:r>
            <a:r>
              <a:rPr lang="cs-CZ" dirty="0" err="1"/>
              <a:t>Nils</a:t>
            </a:r>
            <a:r>
              <a:rPr lang="cs-CZ" dirty="0"/>
              <a:t> </a:t>
            </a:r>
            <a:r>
              <a:rPr lang="cs-CZ" dirty="0" err="1"/>
              <a:t>Gaup</a:t>
            </a:r>
            <a:r>
              <a:rPr lang="cs-CZ" dirty="0"/>
              <a:t>, Renée </a:t>
            </a:r>
            <a:r>
              <a:rPr lang="cs-CZ" dirty="0" err="1"/>
              <a:t>Zellweger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7881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69490B-DB7B-407C-8387-87EB57EBE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Filmy a odkazy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E30504-DDD7-433E-A2B4-BB46B8A01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Ofelaš</a:t>
            </a:r>
            <a:r>
              <a:rPr lang="cs-CZ" dirty="0"/>
              <a:t> - 1987</a:t>
            </a:r>
          </a:p>
          <a:p>
            <a:r>
              <a:rPr lang="cs-CZ" dirty="0">
                <a:hlinkClick r:id="rId2"/>
              </a:rPr>
              <a:t>https://www.youtube.com/watch?v=XDoCD-72PYc</a:t>
            </a:r>
            <a:endParaRPr lang="cs-CZ" dirty="0"/>
          </a:p>
          <a:p>
            <a:r>
              <a:rPr lang="cs-CZ" dirty="0" err="1"/>
              <a:t>Kautokeino</a:t>
            </a:r>
            <a:r>
              <a:rPr lang="cs-CZ" dirty="0"/>
              <a:t> </a:t>
            </a:r>
            <a:r>
              <a:rPr lang="cs-CZ" dirty="0" err="1"/>
              <a:t>Oppr</a:t>
            </a:r>
            <a:r>
              <a:rPr lang="nb-NO" dirty="0"/>
              <a:t>øret</a:t>
            </a:r>
            <a:r>
              <a:rPr lang="cs-CZ" dirty="0"/>
              <a:t> – 2008</a:t>
            </a:r>
          </a:p>
          <a:p>
            <a:r>
              <a:rPr lang="cs-CZ" dirty="0">
                <a:hlinkClick r:id="rId3"/>
              </a:rPr>
              <a:t>https://www.youtube.com/watch?v=W_3OPfBNQIs</a:t>
            </a:r>
            <a:endParaRPr lang="cs-CZ" dirty="0"/>
          </a:p>
          <a:p>
            <a:r>
              <a:rPr lang="cs-CZ" dirty="0" err="1"/>
              <a:t>Sameblod</a:t>
            </a:r>
            <a:r>
              <a:rPr lang="cs-CZ" dirty="0"/>
              <a:t> – 2016</a:t>
            </a:r>
          </a:p>
          <a:p>
            <a:r>
              <a:rPr lang="cs-CZ" dirty="0">
                <a:hlinkClick r:id="rId4"/>
              </a:rPr>
              <a:t>https://www.youtube.com/watch?v=4Y3xkshhwLM</a:t>
            </a:r>
            <a:endParaRPr lang="cs-CZ" dirty="0"/>
          </a:p>
          <a:p>
            <a:r>
              <a:rPr lang="cs-CZ" dirty="0" err="1"/>
              <a:t>Joik</a:t>
            </a:r>
            <a:endParaRPr lang="cs-CZ" dirty="0"/>
          </a:p>
          <a:p>
            <a:r>
              <a:rPr lang="cs-CZ" dirty="0">
                <a:hlinkClick r:id="rId5"/>
              </a:rPr>
              <a:t>https://www.youtube.com/watch?v=15HEXS11e7c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3695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407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5270FE6B-4DC2-4E81-BECD-99FDAE9CDBFB}"/>
              </a:ext>
            </a:extLst>
          </p:cNvPr>
          <p:cNvSpPr/>
          <p:nvPr/>
        </p:nvSpPr>
        <p:spPr>
          <a:xfrm>
            <a:off x="639097" y="757083"/>
            <a:ext cx="97142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cs-CZ" sz="2400" i="1" dirty="0" err="1">
                <a:cs typeface="Times New Roman" panose="02020603050405020304" pitchFamily="18" charset="0"/>
              </a:rPr>
              <a:t>Tacitus</a:t>
            </a:r>
            <a:r>
              <a:rPr lang="cs-CZ" sz="2400" i="1" dirty="0">
                <a:cs typeface="Times New Roman" panose="02020603050405020304" pitchFamily="18" charset="0"/>
              </a:rPr>
              <a:t>: „</a:t>
            </a:r>
            <a:r>
              <a:rPr lang="cs-CZ" sz="2400" dirty="0" err="1"/>
              <a:t>Fennové</a:t>
            </a:r>
            <a:r>
              <a:rPr lang="cs-CZ" sz="2400" dirty="0"/>
              <a:t> jeví úžasnou divokost a zpustlou chudobu: nemají ani koní ani příbytku; potravou jsou jim byliny, oděvem kůže, za lože holá země: jediná útěcha v šípech, které zahrocují kostmi z nedostatku železa. A týž lov živí jak muže, tak ženy; neboť ty všude provázejí a požadují svého dílu z kořisti. Ani děti nemají jiného úkrytu před zvěří a deštěm než boudu z haluzí stromových spletenou; sem vracejí se muži, tu jest útulek starců. Ale blaženějším zdá se jim ten život než na poli se pachtiti, doma se lopotiti a své i cizí jmění ve strachu i v naději spravovati. Bezstarostní jsouce proti lidem, </a:t>
            </a:r>
            <a:r>
              <a:rPr lang="cs-CZ" sz="2400" dirty="0" err="1"/>
              <a:t>bezstarostni</a:t>
            </a:r>
            <a:r>
              <a:rPr lang="cs-CZ" sz="2400" dirty="0"/>
              <a:t> proti bohům, dosáhli věci nejtěžší: ani jediné tužby neznají.” [přeložil Rudolf Schenk 1909]</a:t>
            </a:r>
            <a:r>
              <a:rPr lang="cs-CZ" sz="2400" i="1" dirty="0">
                <a:cs typeface="Times New Roman" panose="02020603050405020304" pitchFamily="18" charset="0"/>
              </a:rPr>
              <a:t>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38305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3ADAF3-C1AB-4970-8291-556A0F900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AECDAC-6FDF-413C-AE51-363827A44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Tacitus</a:t>
            </a:r>
            <a:r>
              <a:rPr lang="cs-CZ" dirty="0"/>
              <a:t>:</a:t>
            </a:r>
            <a:r>
              <a:rPr lang="cs-CZ" i="1" dirty="0"/>
              <a:t> Germania: „</a:t>
            </a:r>
            <a:r>
              <a:rPr lang="cs-CZ" i="1" dirty="0" err="1"/>
              <a:t>Fennové</a:t>
            </a:r>
            <a:r>
              <a:rPr lang="cs-CZ" dirty="0"/>
              <a:t>“ - 1. století našeho letopočtu</a:t>
            </a:r>
          </a:p>
          <a:p>
            <a:r>
              <a:rPr lang="cs-CZ" dirty="0" err="1"/>
              <a:t>Procopius</a:t>
            </a:r>
            <a:r>
              <a:rPr lang="cs-CZ" dirty="0"/>
              <a:t>: </a:t>
            </a:r>
            <a:r>
              <a:rPr lang="cs-CZ" i="1" dirty="0"/>
              <a:t>„</a:t>
            </a:r>
            <a:r>
              <a:rPr lang="cs-CZ" i="1" dirty="0" err="1"/>
              <a:t>Scrithfinni</a:t>
            </a:r>
            <a:r>
              <a:rPr lang="cs-CZ" i="1" dirty="0"/>
              <a:t>“ – 6. století</a:t>
            </a:r>
          </a:p>
          <a:p>
            <a:r>
              <a:rPr lang="cs-CZ" i="1" dirty="0"/>
              <a:t>Johannes </a:t>
            </a:r>
            <a:r>
              <a:rPr lang="cs-CZ" i="1" dirty="0" err="1"/>
              <a:t>Schefferus</a:t>
            </a:r>
            <a:r>
              <a:rPr lang="cs-CZ" i="1" dirty="0"/>
              <a:t>: </a:t>
            </a:r>
            <a:r>
              <a:rPr lang="cs-CZ" dirty="0"/>
              <a:t>„</a:t>
            </a:r>
            <a:r>
              <a:rPr lang="cs-CZ" i="1" dirty="0" err="1"/>
              <a:t>Lappo</a:t>
            </a:r>
            <a:r>
              <a:rPr lang="cs-CZ" dirty="0"/>
              <a:t>“ – 17. století </a:t>
            </a:r>
          </a:p>
          <a:p>
            <a:r>
              <a:rPr lang="cs-CZ" dirty="0"/>
              <a:t>Sámové jsou původní obyvatelstvo, konkrétní původ je však nejasný, prokazatelně sever Skandinávie obývají 2500 let</a:t>
            </a:r>
          </a:p>
          <a:p>
            <a:r>
              <a:rPr lang="cs-CZ" dirty="0" err="1"/>
              <a:t>Sámština</a:t>
            </a:r>
            <a:r>
              <a:rPr lang="cs-CZ" dirty="0"/>
              <a:t> je ugrofinský jazyk, tvoří ji 11 různých jazyků, z toho 3 vymizelé</a:t>
            </a:r>
          </a:p>
          <a:p>
            <a:r>
              <a:rPr lang="cs-CZ" dirty="0"/>
              <a:t>Sámů je kolem 80 000, žijí v Norsku, Švédsku, Finsku a Rusku</a:t>
            </a:r>
          </a:p>
        </p:txBody>
      </p:sp>
    </p:spTree>
    <p:extLst>
      <p:ext uri="{BB962C8B-B14F-4D97-AF65-F5344CB8AC3E}">
        <p14:creationId xmlns:p14="http://schemas.microsoft.com/office/powerpoint/2010/main" val="1198372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D48232-7E10-4991-A753-37645DB9B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37BC65-CA36-43D0-B17B-87431FCFC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Během novověku se </a:t>
            </a:r>
            <a:r>
              <a:rPr lang="cs-CZ" dirty="0" err="1"/>
              <a:t>sámské</a:t>
            </a:r>
            <a:r>
              <a:rPr lang="cs-CZ" dirty="0"/>
              <a:t> území začlenilo do Norska, Švédska a Ruska, postupem se upevňovaly pevné hranice</a:t>
            </a:r>
          </a:p>
          <a:p>
            <a:r>
              <a:rPr lang="cs-CZ" dirty="0"/>
              <a:t>Chov sobů a rybolov – hlavní způsoby obživy a obchodu</a:t>
            </a:r>
          </a:p>
          <a:p>
            <a:r>
              <a:rPr lang="cs-CZ" dirty="0"/>
              <a:t>Stejná práva jako ostatní národy až do poloviny 19. století</a:t>
            </a:r>
          </a:p>
          <a:p>
            <a:r>
              <a:rPr lang="cs-CZ" dirty="0"/>
              <a:t>Sociální darwinismus – Sámové = Mongolové</a:t>
            </a:r>
          </a:p>
          <a:p>
            <a:r>
              <a:rPr lang="cs-CZ" dirty="0" err="1"/>
              <a:t>Finske</a:t>
            </a:r>
            <a:r>
              <a:rPr lang="cs-CZ" dirty="0"/>
              <a:t> </a:t>
            </a:r>
            <a:r>
              <a:rPr lang="cs-CZ" dirty="0" err="1"/>
              <a:t>fare</a:t>
            </a:r>
            <a:r>
              <a:rPr lang="cs-CZ" dirty="0"/>
              <a:t> – společně s </a:t>
            </a:r>
            <a:r>
              <a:rPr lang="cs-CZ" dirty="0" err="1"/>
              <a:t>Kveny</a:t>
            </a:r>
            <a:r>
              <a:rPr lang="cs-CZ" dirty="0"/>
              <a:t> měli být Sámové předsunutou kolonou Ruska (Finska)</a:t>
            </a:r>
          </a:p>
          <a:p>
            <a:r>
              <a:rPr lang="cs-CZ" dirty="0"/>
              <a:t>Povstání v </a:t>
            </a:r>
            <a:r>
              <a:rPr lang="cs-CZ" dirty="0" err="1"/>
              <a:t>Kautokeinu</a:t>
            </a:r>
            <a:r>
              <a:rPr lang="cs-CZ" dirty="0"/>
              <a:t> – proti alkoholu, proti některým náboženským myšlenkám, několik mrtvých </a:t>
            </a:r>
          </a:p>
        </p:txBody>
      </p:sp>
    </p:spTree>
    <p:extLst>
      <p:ext uri="{BB962C8B-B14F-4D97-AF65-F5344CB8AC3E}">
        <p14:creationId xmlns:p14="http://schemas.microsoft.com/office/powerpoint/2010/main" val="3865111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027422-AD5A-43B0-9381-C4C52AFAB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Ponoršťování</a:t>
            </a:r>
            <a:r>
              <a:rPr lang="cs-CZ" dirty="0"/>
              <a:t> I. – </a:t>
            </a:r>
            <a:r>
              <a:rPr lang="cs-CZ" dirty="0" err="1"/>
              <a:t>Fornorskning</a:t>
            </a:r>
            <a:r>
              <a:rPr lang="cs-CZ" dirty="0"/>
              <a:t> 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D08DBE-08E7-435D-B92F-C20C32F9A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Ponoršťování</a:t>
            </a:r>
            <a:r>
              <a:rPr lang="cs-CZ" dirty="0"/>
              <a:t> oficiální politikou Norska</a:t>
            </a:r>
          </a:p>
          <a:p>
            <a:r>
              <a:rPr lang="cs-CZ" dirty="0"/>
              <a:t>Vzdělávání – </a:t>
            </a:r>
            <a:r>
              <a:rPr lang="cs-CZ" dirty="0" err="1"/>
              <a:t>Finnefondet</a:t>
            </a:r>
            <a:r>
              <a:rPr lang="cs-CZ" dirty="0"/>
              <a:t> – finanční podpora pro učitele a žáky, kteří prosazovali norštinu</a:t>
            </a:r>
          </a:p>
          <a:p>
            <a:r>
              <a:rPr lang="cs-CZ" dirty="0"/>
              <a:t>Vytlačování </a:t>
            </a:r>
            <a:r>
              <a:rPr lang="cs-CZ" dirty="0" err="1"/>
              <a:t>sámsky</a:t>
            </a:r>
            <a:r>
              <a:rPr lang="cs-CZ" dirty="0"/>
              <a:t> mluvících učitelů, vydávání dvojjazyčných učebnic, učitelé museli norštinu používat při veškeré komunikaci s žáky, později měli žáci zákaz mezi sebou komunikovat </a:t>
            </a:r>
            <a:r>
              <a:rPr lang="cs-CZ" dirty="0" err="1"/>
              <a:t>sámsky</a:t>
            </a:r>
            <a:endParaRPr lang="cs-CZ" dirty="0"/>
          </a:p>
          <a:p>
            <a:r>
              <a:rPr lang="cs-CZ" dirty="0"/>
              <a:t>Církev podporovala efektivnější způsoby </a:t>
            </a:r>
            <a:r>
              <a:rPr lang="cs-CZ" dirty="0" err="1"/>
              <a:t>ponoršťování</a:t>
            </a:r>
            <a:endParaRPr lang="cs-CZ" dirty="0"/>
          </a:p>
          <a:p>
            <a:r>
              <a:rPr lang="cs-CZ" dirty="0"/>
              <a:t>Vznik internátních škol, na začátku 20. století </a:t>
            </a:r>
            <a:r>
              <a:rPr lang="cs-CZ" dirty="0" err="1"/>
              <a:t>sámština</a:t>
            </a:r>
            <a:r>
              <a:rPr lang="cs-CZ" dirty="0"/>
              <a:t> ze škol úplně mizí</a:t>
            </a:r>
          </a:p>
        </p:txBody>
      </p:sp>
    </p:spTree>
    <p:extLst>
      <p:ext uri="{BB962C8B-B14F-4D97-AF65-F5344CB8AC3E}">
        <p14:creationId xmlns:p14="http://schemas.microsoft.com/office/powerpoint/2010/main" val="1620456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10B243-3EAA-49C9-87A4-61548B6B8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Ponoršťování</a:t>
            </a:r>
            <a:r>
              <a:rPr lang="cs-CZ" dirty="0"/>
              <a:t> II – </a:t>
            </a:r>
            <a:r>
              <a:rPr lang="cs-CZ" dirty="0" err="1"/>
              <a:t>Fornorskning</a:t>
            </a:r>
            <a:r>
              <a:rPr lang="cs-CZ" dirty="0"/>
              <a:t> 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F2CE19-11B1-4765-9FC0-CC2A057C0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Omezování rybolovu na některých tradičních </a:t>
            </a:r>
            <a:r>
              <a:rPr lang="cs-CZ" dirty="0" err="1"/>
              <a:t>sámských</a:t>
            </a:r>
            <a:r>
              <a:rPr lang="cs-CZ" dirty="0"/>
              <a:t> lovištích, zákaz tradičních způsobů rybolovu</a:t>
            </a:r>
          </a:p>
          <a:p>
            <a:r>
              <a:rPr lang="cs-CZ" dirty="0"/>
              <a:t>Nutnost platit za užívání pastvin na severu Norska, při prodeji preferování Norové, od roku 1902 prodej půdy jen pro norsky mluvící obyvatelstvo</a:t>
            </a:r>
          </a:p>
          <a:p>
            <a:r>
              <a:rPr lang="cs-CZ" dirty="0"/>
              <a:t>Původní </a:t>
            </a:r>
            <a:r>
              <a:rPr lang="cs-CZ" dirty="0" err="1"/>
              <a:t>sámské</a:t>
            </a:r>
            <a:r>
              <a:rPr lang="cs-CZ" dirty="0"/>
              <a:t> názvy se povinně měnily na norské</a:t>
            </a:r>
          </a:p>
          <a:p>
            <a:r>
              <a:rPr lang="cs-CZ" dirty="0"/>
              <a:t>Rodiče tak samy tlačili na norskou výuku svých dětí, aby bylo možné zakoupit pozemek a pokračovat v obživě</a:t>
            </a:r>
          </a:p>
          <a:p>
            <a:r>
              <a:rPr lang="cs-CZ" dirty="0"/>
              <a:t>Těsně před 2 sv. válkou začíná uvolňování politiky </a:t>
            </a:r>
            <a:r>
              <a:rPr lang="cs-CZ" dirty="0" err="1"/>
              <a:t>ponoršťování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9402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2C42BE-112A-4651-BC38-528E87E2B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Protesty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72FF02-0BE5-4E23-ABD9-509C6FA72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 válce množství protestů, i mezinárodních, situace se obrací</a:t>
            </a:r>
          </a:p>
          <a:p>
            <a:r>
              <a:rPr lang="cs-CZ" dirty="0"/>
              <a:t>Podpora </a:t>
            </a:r>
            <a:r>
              <a:rPr lang="cs-CZ" dirty="0" err="1"/>
              <a:t>sámských</a:t>
            </a:r>
            <a:r>
              <a:rPr lang="cs-CZ" dirty="0"/>
              <a:t> učitelů, podpora </a:t>
            </a:r>
            <a:r>
              <a:rPr lang="cs-CZ" dirty="0" err="1"/>
              <a:t>sámštiny</a:t>
            </a:r>
            <a:r>
              <a:rPr lang="cs-CZ" dirty="0"/>
              <a:t> ve školách</a:t>
            </a:r>
          </a:p>
          <a:p>
            <a:r>
              <a:rPr lang="cs-CZ" dirty="0" err="1"/>
              <a:t>Alta</a:t>
            </a:r>
            <a:r>
              <a:rPr lang="cs-CZ" dirty="0"/>
              <a:t> </a:t>
            </a:r>
            <a:r>
              <a:rPr lang="cs-CZ" dirty="0" err="1"/>
              <a:t>saken</a:t>
            </a:r>
            <a:r>
              <a:rPr lang="cs-CZ" dirty="0"/>
              <a:t> – 70. – 80. léta – stavba přehrady na tradičním území Sámů</a:t>
            </a:r>
          </a:p>
          <a:p>
            <a:r>
              <a:rPr lang="cs-CZ" dirty="0"/>
              <a:t>Silné mezinárodní ohlasy, hladovkáři, stovky </a:t>
            </a:r>
            <a:r>
              <a:rPr lang="cs-CZ" dirty="0" err="1"/>
              <a:t>demonstrantů,okupování</a:t>
            </a:r>
            <a:r>
              <a:rPr lang="cs-CZ" dirty="0"/>
              <a:t> sídla vlády</a:t>
            </a:r>
          </a:p>
          <a:p>
            <a:r>
              <a:rPr lang="cs-CZ" dirty="0"/>
              <a:t>Změna od „umožnění“ používání vlastního jazyka k „podpoře“</a:t>
            </a:r>
          </a:p>
        </p:txBody>
      </p:sp>
    </p:spTree>
    <p:extLst>
      <p:ext uri="{BB962C8B-B14F-4D97-AF65-F5344CB8AC3E}">
        <p14:creationId xmlns:p14="http://schemas.microsoft.com/office/powerpoint/2010/main" val="2198411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6BC8CF-2A4D-4FD0-AA99-5973D819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Sámové na prahu 21. století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F5570B-F476-4136-8C09-488B47414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Sámská</a:t>
            </a:r>
            <a:r>
              <a:rPr lang="cs-CZ" dirty="0"/>
              <a:t> rada – mezinárodní sdružení Sámů</a:t>
            </a:r>
          </a:p>
          <a:p>
            <a:r>
              <a:rPr lang="cs-CZ" dirty="0"/>
              <a:t>Součástí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Council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Indigenous</a:t>
            </a:r>
            <a:r>
              <a:rPr lang="cs-CZ" dirty="0"/>
              <a:t> </a:t>
            </a:r>
            <a:r>
              <a:rPr lang="cs-CZ" dirty="0" err="1"/>
              <a:t>Peoples</a:t>
            </a:r>
            <a:r>
              <a:rPr lang="cs-CZ" dirty="0"/>
              <a:t> (15 různých Rad)</a:t>
            </a:r>
          </a:p>
          <a:p>
            <a:r>
              <a:rPr lang="cs-CZ" dirty="0"/>
              <a:t>Rada nicméně spadala pod ministerstvo zemědělství, vzhledem k chovů sobů</a:t>
            </a:r>
          </a:p>
          <a:p>
            <a:r>
              <a:rPr lang="cs-CZ" dirty="0"/>
              <a:t>80. léta – založení parlamentu, podpora umění, historie, jazyka, tradic atd.</a:t>
            </a:r>
          </a:p>
          <a:p>
            <a:r>
              <a:rPr lang="cs-CZ" dirty="0"/>
              <a:t>Vlastní pořady v TV, rádiu, množství vlastních novin</a:t>
            </a:r>
          </a:p>
        </p:txBody>
      </p:sp>
    </p:spTree>
    <p:extLst>
      <p:ext uri="{BB962C8B-B14F-4D97-AF65-F5344CB8AC3E}">
        <p14:creationId xmlns:p14="http://schemas.microsoft.com/office/powerpoint/2010/main" val="2912998766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93</TotalTime>
  <Words>559</Words>
  <Application>Microsoft Office PowerPoint</Application>
  <PresentationFormat>Širokoúhlá obrazovka</PresentationFormat>
  <Paragraphs>56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Trebuchet MS</vt:lpstr>
      <vt:lpstr>Berlín</vt:lpstr>
      <vt:lpstr>Sámové</vt:lpstr>
      <vt:lpstr>Prezentace aplikace PowerPoint</vt:lpstr>
      <vt:lpstr>Prezentace aplikace PowerPoint</vt:lpstr>
      <vt:lpstr>Původ</vt:lpstr>
      <vt:lpstr>Vývoj</vt:lpstr>
      <vt:lpstr>Ponoršťování I. – Fornorskning I</vt:lpstr>
      <vt:lpstr>Ponoršťování II – Fornorskning II</vt:lpstr>
      <vt:lpstr>Protesty</vt:lpstr>
      <vt:lpstr>Sámové na prahu 21. století</vt:lpstr>
      <vt:lpstr>Prezentace aplikace PowerPoint</vt:lpstr>
      <vt:lpstr>Sámové dnes</vt:lpstr>
      <vt:lpstr>Filmy a odkazy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Sámové</dc:title>
  <dc:creator>Pavel Přibáň</dc:creator>
  <cp:lastModifiedBy>Pavel Přibáň</cp:lastModifiedBy>
  <cp:revision>10</cp:revision>
  <dcterms:created xsi:type="dcterms:W3CDTF">2019-04-11T07:05:34Z</dcterms:created>
  <dcterms:modified xsi:type="dcterms:W3CDTF">2019-04-11T08:38:38Z</dcterms:modified>
</cp:coreProperties>
</file>