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3" r:id="rId3"/>
    <p:sldId id="264" r:id="rId4"/>
    <p:sldId id="257" r:id="rId5"/>
    <p:sldId id="258" r:id="rId6"/>
    <p:sldId id="262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February 21,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February 21, 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February 21,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February 21,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množiny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Určení</a:t>
            </a:r>
            <a:r>
              <a:rPr lang="en-US" dirty="0" smtClean="0"/>
              <a:t> </a:t>
            </a:r>
            <a:r>
              <a:rPr lang="en-US" dirty="0" err="1" smtClean="0"/>
              <a:t>množiny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Tx/>
              <a:buChar char="-"/>
            </a:pPr>
            <a:r>
              <a:rPr lang="cs-CZ" dirty="0" smtClean="0"/>
              <a:t>výčtem </a:t>
            </a:r>
            <a:r>
              <a:rPr lang="cs-CZ" dirty="0"/>
              <a:t>prvků: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a, b, c, d</a:t>
            </a:r>
            <a:r>
              <a:rPr lang="cs-CZ" dirty="0">
                <a:sym typeface="Symbol"/>
              </a:rPr>
              <a:t></a:t>
            </a:r>
            <a:r>
              <a:rPr lang="cs-CZ" dirty="0"/>
              <a:t> </a:t>
            </a:r>
            <a:endParaRPr lang="cs-CZ" dirty="0" smtClean="0"/>
          </a:p>
          <a:p>
            <a:pPr marL="342900" lvl="0" indent="-342900">
              <a:buFontTx/>
              <a:buChar char="-"/>
            </a:pPr>
            <a:endParaRPr lang="cs-CZ" dirty="0"/>
          </a:p>
          <a:p>
            <a:pPr marL="342900" lvl="0" indent="-342900">
              <a:buFontTx/>
              <a:buChar char="-"/>
            </a:pPr>
            <a:r>
              <a:rPr lang="cs-CZ" dirty="0" smtClean="0"/>
              <a:t>charakteristickou </a:t>
            </a:r>
            <a:r>
              <a:rPr lang="cs-CZ" dirty="0"/>
              <a:t>vlastností: </a:t>
            </a:r>
            <a:r>
              <a:rPr lang="cs-CZ" dirty="0">
                <a:sym typeface="Symbol"/>
              </a:rPr>
              <a:t>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734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Symbolika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zápisy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A, B, C… množiny</a:t>
            </a:r>
            <a:endParaRPr lang="en-US" dirty="0"/>
          </a:p>
          <a:p>
            <a:r>
              <a:rPr lang="cs-CZ" dirty="0">
                <a:sym typeface="Symbol"/>
              </a:rPr>
              <a:t></a:t>
            </a:r>
            <a:r>
              <a:rPr lang="cs-CZ" dirty="0"/>
              <a:t>… prázdná množina</a:t>
            </a:r>
            <a:endParaRPr lang="en-US" dirty="0"/>
          </a:p>
          <a:p>
            <a:r>
              <a:rPr lang="cs-CZ" dirty="0"/>
              <a:t>a, b, c… prvky</a:t>
            </a:r>
            <a:endParaRPr lang="en-US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A… a je prvkem množiny A</a:t>
            </a:r>
            <a:endParaRPr lang="en-US" dirty="0"/>
          </a:p>
          <a:p>
            <a:r>
              <a:rPr lang="cs-CZ" dirty="0"/>
              <a:t>(</a:t>
            </a:r>
            <a:r>
              <a:rPr lang="cs-CZ" dirty="0">
                <a:sym typeface="Symbol"/>
              </a:rPr>
              <a:t>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</a:t>
            </a:r>
            <a:r>
              <a:rPr lang="cs-CZ" dirty="0"/>
              <a:t>… pro všechna </a:t>
            </a:r>
            <a:r>
              <a:rPr lang="cs-CZ" dirty="0" err="1"/>
              <a:t>x</a:t>
            </a:r>
            <a:r>
              <a:rPr lang="cs-CZ" dirty="0"/>
              <a:t> platí </a:t>
            </a:r>
            <a:r>
              <a:rPr lang="cs-CZ" dirty="0">
                <a:sym typeface="Symbol"/>
              </a:rPr>
              <a:t></a:t>
            </a:r>
            <a:r>
              <a:rPr lang="cs-CZ" dirty="0"/>
              <a:t> (pro libovolné </a:t>
            </a:r>
            <a:r>
              <a:rPr lang="cs-CZ" dirty="0" err="1"/>
              <a:t>x</a:t>
            </a:r>
            <a:r>
              <a:rPr lang="cs-CZ" dirty="0"/>
              <a:t> platí </a:t>
            </a:r>
            <a:r>
              <a:rPr lang="cs-CZ" dirty="0">
                <a:sym typeface="Symbol"/>
              </a:rPr>
              <a:t>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(</a:t>
            </a:r>
            <a:r>
              <a:rPr lang="cs-CZ" dirty="0">
                <a:sym typeface="Symbol"/>
              </a:rPr>
              <a:t>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</a:t>
            </a:r>
            <a:r>
              <a:rPr lang="cs-CZ" dirty="0"/>
              <a:t>… existuje </a:t>
            </a:r>
            <a:r>
              <a:rPr lang="cs-CZ" dirty="0" err="1"/>
              <a:t>x</a:t>
            </a:r>
            <a:r>
              <a:rPr lang="cs-CZ" dirty="0"/>
              <a:t> tak(</a:t>
            </a:r>
            <a:r>
              <a:rPr lang="cs-CZ" dirty="0" err="1"/>
              <a:t>ové</a:t>
            </a:r>
            <a:r>
              <a:rPr lang="cs-CZ" dirty="0"/>
              <a:t>), že (pro něho) platí </a:t>
            </a:r>
            <a:r>
              <a:rPr lang="cs-CZ" dirty="0">
                <a:sym typeface="Symbol"/>
              </a:rPr>
              <a:t></a:t>
            </a:r>
            <a:endParaRPr lang="en-US" dirty="0"/>
          </a:p>
          <a:p>
            <a:r>
              <a:rPr lang="cs-CZ" dirty="0"/>
              <a:t>(</a:t>
            </a:r>
            <a:r>
              <a:rPr lang="cs-CZ" dirty="0">
                <a:sym typeface="Symbol"/>
              </a:rPr>
              <a:t></a:t>
            </a:r>
            <a:r>
              <a:rPr lang="cs-CZ" dirty="0"/>
              <a:t>! </a:t>
            </a:r>
            <a:r>
              <a:rPr lang="cs-CZ" dirty="0" err="1"/>
              <a:t>x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</a:t>
            </a:r>
            <a:r>
              <a:rPr lang="cs-CZ" dirty="0"/>
              <a:t>… existuje právě jedno </a:t>
            </a:r>
            <a:r>
              <a:rPr lang="cs-CZ" dirty="0" err="1"/>
              <a:t>x</a:t>
            </a:r>
            <a:r>
              <a:rPr lang="cs-CZ" dirty="0"/>
              <a:t> tak(</a:t>
            </a:r>
            <a:r>
              <a:rPr lang="cs-CZ" dirty="0" err="1"/>
              <a:t>ové</a:t>
            </a:r>
            <a:r>
              <a:rPr lang="cs-CZ" dirty="0"/>
              <a:t>), že (pro něho) platí </a:t>
            </a:r>
            <a:r>
              <a:rPr lang="cs-CZ" dirty="0">
                <a:sym typeface="Symbol"/>
              </a:rPr>
              <a:t></a:t>
            </a:r>
            <a:endParaRPr lang="en-US" dirty="0"/>
          </a:p>
          <a:p>
            <a:r>
              <a:rPr lang="cs-CZ" dirty="0">
                <a:sym typeface="Symbol"/>
              </a:rPr>
              <a:t>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</a:t>
            </a:r>
            <a:r>
              <a:rPr lang="cs-CZ" dirty="0"/>
              <a:t>… konjunkce, disjunkce, negace</a:t>
            </a:r>
            <a:endParaRPr lang="en-US" dirty="0"/>
          </a:p>
          <a:p>
            <a:r>
              <a:rPr lang="cs-CZ" dirty="0">
                <a:sym typeface="Symbol"/>
              </a:rPr>
              <a:t>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… implikace, ekvivalence</a:t>
            </a:r>
            <a:endParaRPr lang="en-US" dirty="0"/>
          </a:p>
          <a:p>
            <a:r>
              <a:rPr lang="cs-CZ" dirty="0">
                <a:sym typeface="Symbol"/>
              </a:rPr>
              <a:t>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</a:t>
            </a:r>
            <a:r>
              <a:rPr lang="cs-CZ" dirty="0"/>
              <a:t>… sumace, multiplikace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74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Vztahy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množinami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u="sng" dirty="0"/>
              <a:t>p</a:t>
            </a:r>
            <a:r>
              <a:rPr lang="cs-CZ" u="sng" dirty="0" smtClean="0"/>
              <a:t>odmnožina </a:t>
            </a:r>
            <a:r>
              <a:rPr lang="cs-CZ" u="sng" dirty="0"/>
              <a:t>(inkluze)</a:t>
            </a:r>
            <a:r>
              <a:rPr lang="en-US" u="sng" dirty="0"/>
              <a:t> </a:t>
            </a:r>
            <a:endParaRPr lang="en-US" u="sng" dirty="0" smtClean="0"/>
          </a:p>
          <a:p>
            <a:r>
              <a:rPr lang="cs-CZ" dirty="0"/>
              <a:t>A ⊆ B </a:t>
            </a:r>
            <a:endParaRPr lang="cs-CZ" dirty="0" smtClean="0"/>
          </a:p>
          <a:p>
            <a:r>
              <a:rPr lang="cs-CZ" dirty="0"/>
              <a:t>A ⊆ B </a:t>
            </a:r>
            <a:r>
              <a:rPr lang="cs-CZ" dirty="0">
                <a:sym typeface="Symbol"/>
              </a:rPr>
              <a:t></a:t>
            </a:r>
            <a:r>
              <a:rPr lang="cs-CZ" dirty="0" smtClean="0"/>
              <a:t>∀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∈ A ⇒ </a:t>
            </a:r>
            <a:r>
              <a:rPr lang="cs-CZ" i="1" dirty="0" err="1"/>
              <a:t>x</a:t>
            </a:r>
            <a:r>
              <a:rPr lang="cs-CZ" i="1" dirty="0"/>
              <a:t> </a:t>
            </a:r>
            <a:r>
              <a:rPr lang="cs-CZ" dirty="0"/>
              <a:t>∈ B) </a:t>
            </a:r>
            <a:endParaRPr lang="cs-CZ" dirty="0" smtClean="0"/>
          </a:p>
          <a:p>
            <a:endParaRPr lang="cs-CZ" dirty="0"/>
          </a:p>
          <a:p>
            <a:r>
              <a:rPr lang="cs-CZ" u="sng" dirty="0"/>
              <a:t>r</a:t>
            </a:r>
            <a:r>
              <a:rPr lang="cs-CZ" u="sng" dirty="0" smtClean="0"/>
              <a:t>ovnost</a:t>
            </a:r>
            <a:r>
              <a:rPr lang="en-US" u="sng" dirty="0" smtClean="0"/>
              <a:t> </a:t>
            </a:r>
          </a:p>
          <a:p>
            <a:r>
              <a:rPr lang="cs-CZ" dirty="0"/>
              <a:t>A =B </a:t>
            </a:r>
            <a:endParaRPr lang="cs-CZ" dirty="0" smtClean="0"/>
          </a:p>
          <a:p>
            <a:r>
              <a:rPr lang="cs-CZ" dirty="0"/>
              <a:t>A =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⊆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⊆ A </a:t>
            </a:r>
            <a:endParaRPr lang="en-US" dirty="0"/>
          </a:p>
          <a:p>
            <a:r>
              <a:rPr lang="cs-CZ" dirty="0"/>
              <a:t>A =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u="sng" dirty="0"/>
              <a:t>v</a:t>
            </a:r>
            <a:r>
              <a:rPr lang="cs-CZ" u="sng" dirty="0" smtClean="0"/>
              <a:t>lastní podmnožina</a:t>
            </a:r>
          </a:p>
          <a:p>
            <a:r>
              <a:rPr lang="cs-CZ" dirty="0"/>
              <a:t>A ⊂ B</a:t>
            </a:r>
            <a:r>
              <a:rPr lang="en-US" dirty="0"/>
              <a:t> </a:t>
            </a:r>
            <a:endParaRPr lang="en-US" dirty="0" smtClean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⊆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A≠B</a:t>
            </a:r>
            <a:endParaRPr lang="en-US" dirty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∀</a:t>
            </a:r>
            <a:r>
              <a:rPr lang="cs-CZ" dirty="0" err="1"/>
              <a:t>x</a:t>
            </a:r>
            <a:r>
              <a:rPr lang="cs-CZ" dirty="0"/>
              <a:t> ((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 ∧ ∃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 ∧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A))</a:t>
            </a:r>
            <a:endParaRPr lang="en-US" dirty="0"/>
          </a:p>
          <a:p>
            <a:r>
              <a:rPr lang="cs-CZ" dirty="0"/>
              <a:t>A ⊂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∀</a:t>
            </a:r>
            <a:r>
              <a:rPr lang="cs-CZ" dirty="0" err="1"/>
              <a:t>x</a:t>
            </a:r>
            <a:r>
              <a:rPr lang="cs-CZ" dirty="0"/>
              <a:t> ((A(</a:t>
            </a:r>
            <a:r>
              <a:rPr lang="cs-CZ" dirty="0" err="1"/>
              <a:t>x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B(</a:t>
            </a:r>
            <a:r>
              <a:rPr lang="cs-CZ" dirty="0" err="1"/>
              <a:t>x</a:t>
            </a:r>
            <a:r>
              <a:rPr lang="cs-CZ" dirty="0"/>
              <a:t>)) ∧ ∃</a:t>
            </a:r>
            <a:r>
              <a:rPr lang="cs-CZ" dirty="0" err="1"/>
              <a:t>x</a:t>
            </a:r>
            <a:r>
              <a:rPr lang="cs-CZ" dirty="0"/>
              <a:t> (B(</a:t>
            </a:r>
            <a:r>
              <a:rPr lang="cs-CZ" dirty="0" err="1"/>
              <a:t>x</a:t>
            </a:r>
            <a:r>
              <a:rPr lang="cs-CZ" dirty="0"/>
              <a:t>) ∧ ¬A(</a:t>
            </a:r>
            <a:r>
              <a:rPr lang="cs-CZ" dirty="0" err="1"/>
              <a:t>x</a:t>
            </a:r>
            <a:r>
              <a:rPr lang="cs-CZ" dirty="0"/>
              <a:t>)</a:t>
            </a:r>
            <a:r>
              <a:rPr lang="cs-CZ" dirty="0" smtClean="0"/>
              <a:t>)</a:t>
            </a:r>
          </a:p>
          <a:p>
            <a:endParaRPr lang="cs-CZ" u="sng" dirty="0"/>
          </a:p>
          <a:p>
            <a:r>
              <a:rPr lang="cs-CZ" u="sng" dirty="0"/>
              <a:t>Potenční množina</a:t>
            </a:r>
            <a:endParaRPr lang="en-US" u="sng" dirty="0"/>
          </a:p>
          <a:p>
            <a:r>
              <a:rPr lang="cs-CZ" dirty="0"/>
              <a:t>množina všech podmnožin množiny A</a:t>
            </a:r>
            <a:endParaRPr lang="en-US" dirty="0"/>
          </a:p>
          <a:p>
            <a:r>
              <a:rPr lang="cs-CZ" dirty="0"/>
              <a:t>příklad: A =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a, b</a:t>
            </a:r>
            <a:r>
              <a:rPr lang="cs-CZ" dirty="0">
                <a:sym typeface="Symbol"/>
              </a:rPr>
              <a:t></a:t>
            </a:r>
            <a:r>
              <a:rPr lang="cs-CZ" dirty="0"/>
              <a:t>, P =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a,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a, b</a:t>
            </a:r>
            <a:r>
              <a:rPr lang="cs-CZ" dirty="0">
                <a:sym typeface="Symbol"/>
              </a:rPr>
              <a:t></a:t>
            </a:r>
            <a:endParaRPr lang="en-US" dirty="0"/>
          </a:p>
          <a:p>
            <a:endParaRPr lang="en-US" dirty="0"/>
          </a:p>
          <a:p>
            <a:endParaRPr lang="cs-CZ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40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Množinové</a:t>
            </a:r>
            <a:r>
              <a:rPr lang="en-US" dirty="0" smtClean="0"/>
              <a:t> </a:t>
            </a:r>
            <a:r>
              <a:rPr lang="en-US" dirty="0" err="1" smtClean="0"/>
              <a:t>operace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/>
              <a:t>s</a:t>
            </a:r>
            <a:r>
              <a:rPr lang="cs-CZ" u="sng" dirty="0" smtClean="0"/>
              <a:t>jednocení </a:t>
            </a:r>
            <a:r>
              <a:rPr lang="cs-CZ" u="sng" dirty="0"/>
              <a:t>množin</a:t>
            </a:r>
            <a:endParaRPr lang="en-US" u="sng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∪ B = {x | x ∈ A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</a:t>
            </a:r>
            <a:r>
              <a:rPr lang="en-US" dirty="0"/>
              <a:t>x ∈ B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cs-CZ" u="sng" dirty="0"/>
              <a:t>p</a:t>
            </a:r>
            <a:r>
              <a:rPr lang="cs-CZ" u="sng" dirty="0" smtClean="0"/>
              <a:t>růnik </a:t>
            </a:r>
            <a:r>
              <a:rPr lang="cs-CZ" u="sng" dirty="0"/>
              <a:t>množin </a:t>
            </a:r>
            <a:endParaRPr lang="en-US" u="sng" dirty="0"/>
          </a:p>
          <a:p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B)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∩ B = {x | x ∈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en-US" dirty="0"/>
              <a:t>x ∈ B} </a:t>
            </a:r>
          </a:p>
          <a:p>
            <a:r>
              <a:rPr lang="cs-CZ" dirty="0"/>
              <a:t>(disjunktní množiny: 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= 0)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u="sng" dirty="0"/>
              <a:t>r</a:t>
            </a:r>
            <a:r>
              <a:rPr lang="cs-CZ" u="sng" dirty="0" smtClean="0"/>
              <a:t>ozdíl </a:t>
            </a:r>
            <a:r>
              <a:rPr lang="cs-CZ" u="sng" dirty="0"/>
              <a:t>množin</a:t>
            </a:r>
            <a:endParaRPr lang="en-US" u="sng" dirty="0"/>
          </a:p>
          <a:p>
            <a:r>
              <a:rPr lang="cs-CZ" dirty="0"/>
              <a:t>A – B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B)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u="sng" dirty="0"/>
              <a:t>d</a:t>
            </a:r>
            <a:r>
              <a:rPr lang="cs-CZ" u="sng" dirty="0" smtClean="0"/>
              <a:t>oplněk </a:t>
            </a:r>
            <a:r>
              <a:rPr lang="cs-CZ" u="sng" dirty="0"/>
              <a:t>množiny</a:t>
            </a:r>
            <a:endParaRPr lang="en-US" u="sng" dirty="0"/>
          </a:p>
          <a:p>
            <a:r>
              <a:rPr lang="cs-CZ" dirty="0"/>
              <a:t>A‘= B – A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(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</a:t>
            </a:r>
            <a:r>
              <a:rPr lang="cs-CZ" dirty="0"/>
              <a:t> B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</a:t>
            </a:r>
            <a:r>
              <a:rPr lang="cs-CZ" dirty="0"/>
              <a:t> B)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24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množinových</a:t>
            </a:r>
            <a:r>
              <a:rPr lang="en-US" dirty="0" smtClean="0"/>
              <a:t> </a:t>
            </a:r>
            <a:r>
              <a:rPr lang="en-US" dirty="0" err="1" smtClean="0"/>
              <a:t>operací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u="sng" dirty="0"/>
              <a:t>k</a:t>
            </a:r>
            <a:r>
              <a:rPr lang="cs-CZ" u="sng" dirty="0" smtClean="0"/>
              <a:t>omutativní </a:t>
            </a:r>
            <a:r>
              <a:rPr lang="cs-CZ" dirty="0"/>
              <a:t>(nezáleží na pořadí)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A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 = 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</a:t>
            </a:r>
            <a:r>
              <a:rPr lang="cs-CZ" dirty="0" smtClean="0"/>
              <a:t>A</a:t>
            </a:r>
          </a:p>
          <a:p>
            <a:pPr lvl="0"/>
            <a:endParaRPr lang="en-US" dirty="0"/>
          </a:p>
          <a:p>
            <a:r>
              <a:rPr lang="cs-CZ" u="sng" dirty="0"/>
              <a:t>a</a:t>
            </a:r>
            <a:r>
              <a:rPr lang="cs-CZ" u="sng" dirty="0" smtClean="0"/>
              <a:t>sociativní </a:t>
            </a:r>
            <a:endParaRPr lang="en-US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</a:t>
            </a:r>
            <a:r>
              <a:rPr lang="cs-CZ" dirty="0" smtClean="0"/>
              <a:t>C</a:t>
            </a:r>
          </a:p>
          <a:p>
            <a:pPr lvl="0"/>
            <a:endParaRPr lang="en-US" dirty="0"/>
          </a:p>
          <a:p>
            <a:r>
              <a:rPr lang="en-US" u="sng" dirty="0" smtClean="0"/>
              <a:t>I</a:t>
            </a:r>
            <a:r>
              <a:rPr lang="cs-CZ" u="sng" dirty="0" err="1" smtClean="0"/>
              <a:t>dempotentní</a:t>
            </a:r>
            <a:endParaRPr lang="cs-CZ" u="sng" dirty="0" smtClean="0"/>
          </a:p>
          <a:p>
            <a:pPr lvl="0"/>
            <a:r>
              <a:rPr lang="cs-CZ" dirty="0" smtClean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A = A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A = </a:t>
            </a:r>
            <a:r>
              <a:rPr lang="cs-CZ" dirty="0" smtClean="0"/>
              <a:t>A</a:t>
            </a:r>
          </a:p>
          <a:p>
            <a:pPr lvl="0"/>
            <a:endParaRPr lang="en-US" dirty="0"/>
          </a:p>
          <a:p>
            <a:r>
              <a:rPr lang="cs-CZ" u="sng" dirty="0"/>
              <a:t>d</a:t>
            </a:r>
            <a:r>
              <a:rPr lang="cs-CZ" u="sng" dirty="0" smtClean="0"/>
              <a:t>istributivní</a:t>
            </a:r>
            <a:endParaRPr lang="en-US" u="sng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</a:t>
            </a:r>
            <a:endParaRPr lang="en-US" dirty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C) = (A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B) </a:t>
            </a:r>
            <a:r>
              <a:rPr lang="cs-CZ" dirty="0">
                <a:sym typeface="Symbol"/>
              </a:rPr>
              <a:t></a:t>
            </a:r>
            <a:r>
              <a:rPr lang="cs-CZ" dirty="0"/>
              <a:t> (B </a:t>
            </a:r>
            <a:r>
              <a:rPr lang="cs-CZ" dirty="0">
                <a:sym typeface="Symbol"/>
              </a:rPr>
              <a:t></a:t>
            </a:r>
            <a:r>
              <a:rPr lang="cs-CZ" dirty="0"/>
              <a:t> C)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254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Kartézský </a:t>
            </a:r>
            <a:r>
              <a:rPr lang="cs-CZ" b="1" dirty="0" smtClean="0"/>
              <a:t>součin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u</a:t>
            </a:r>
            <a:r>
              <a:rPr lang="cs-CZ" u="sng" dirty="0" smtClean="0"/>
              <a:t>spořádaná </a:t>
            </a:r>
            <a:r>
              <a:rPr lang="cs-CZ" u="sng" dirty="0"/>
              <a:t>dvojice</a:t>
            </a:r>
            <a:endParaRPr lang="en-US" u="sng" dirty="0"/>
          </a:p>
          <a:p>
            <a:r>
              <a:rPr lang="cs-CZ" dirty="0"/>
              <a:t>(a, b) = </a:t>
            </a:r>
            <a:r>
              <a:rPr lang="cs-CZ" dirty="0">
                <a:sym typeface="Symbol"/>
              </a:rPr>
              <a:t></a:t>
            </a:r>
            <a:r>
              <a:rPr lang="cs-CZ" dirty="0"/>
              <a:t>a</a:t>
            </a:r>
            <a:r>
              <a:rPr lang="cs-CZ" dirty="0">
                <a:sym typeface="Symbol"/>
              </a:rPr>
              <a:t>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a, b</a:t>
            </a:r>
            <a:r>
              <a:rPr lang="cs-CZ" dirty="0">
                <a:sym typeface="Symbol"/>
              </a:rPr>
              <a:t></a:t>
            </a:r>
            <a:endParaRPr lang="en-US" dirty="0"/>
          </a:p>
          <a:p>
            <a:r>
              <a:rPr lang="cs-CZ" dirty="0"/>
              <a:t>(a, b) = (c, d)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a = c </a:t>
            </a:r>
            <a:r>
              <a:rPr lang="cs-CZ" dirty="0">
                <a:sym typeface="Symbol"/>
              </a:rPr>
              <a:t></a:t>
            </a:r>
            <a:r>
              <a:rPr lang="cs-CZ" dirty="0"/>
              <a:t> b = 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u="sng" dirty="0" err="1"/>
              <a:t>k</a:t>
            </a:r>
            <a:r>
              <a:rPr lang="en-US" u="sng" dirty="0" err="1" smtClean="0"/>
              <a:t>artézský</a:t>
            </a:r>
            <a:r>
              <a:rPr lang="en-US" u="sng" dirty="0" smtClean="0"/>
              <a:t> </a:t>
            </a:r>
            <a:r>
              <a:rPr lang="en-US" u="sng" dirty="0" err="1" smtClean="0"/>
              <a:t>součin</a:t>
            </a:r>
            <a:endParaRPr lang="en-US" u="sng" dirty="0" smtClean="0"/>
          </a:p>
          <a:p>
            <a:pPr lvl="0"/>
            <a:r>
              <a:rPr lang="cs-CZ" dirty="0"/>
              <a:t>A </a:t>
            </a:r>
            <a:r>
              <a:rPr lang="cs-CZ" dirty="0">
                <a:sym typeface="Symbol"/>
              </a:rPr>
              <a:t></a:t>
            </a:r>
            <a:r>
              <a:rPr lang="cs-CZ" dirty="0"/>
              <a:t> B = </a:t>
            </a:r>
            <a:r>
              <a:rPr lang="cs-CZ" dirty="0">
                <a:sym typeface="Symbol"/>
              </a:rPr>
              <a:t></a:t>
            </a:r>
            <a:r>
              <a:rPr lang="cs-CZ" dirty="0"/>
              <a:t>(a, b)</a:t>
            </a:r>
            <a:r>
              <a:rPr lang="en-US" dirty="0"/>
              <a:t>: </a:t>
            </a: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A </a:t>
            </a:r>
            <a:r>
              <a:rPr lang="en-GB" dirty="0">
                <a:sym typeface="Symbol"/>
              </a:rPr>
              <a:t></a:t>
            </a:r>
            <a:r>
              <a:rPr lang="en-GB" dirty="0"/>
              <a:t> </a:t>
            </a:r>
            <a:r>
              <a:rPr lang="en-GB" dirty="0" smtClean="0"/>
              <a:t>b </a:t>
            </a:r>
            <a:r>
              <a:rPr lang="cs-CZ" dirty="0">
                <a:sym typeface="Symbol"/>
              </a:rPr>
              <a:t></a:t>
            </a:r>
            <a:r>
              <a:rPr lang="en-GB" dirty="0"/>
              <a:t> B}</a:t>
            </a:r>
            <a:r>
              <a:rPr lang="cs-CZ" dirty="0">
                <a:sym typeface="Symbol"/>
              </a:rPr>
              <a:t></a:t>
            </a:r>
            <a:endParaRPr lang="en-US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4641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Binární</a:t>
            </a:r>
            <a:r>
              <a:rPr lang="en-US" dirty="0" smtClean="0"/>
              <a:t> </a:t>
            </a:r>
            <a:r>
              <a:rPr lang="en-US" dirty="0" err="1" smtClean="0"/>
              <a:t>relace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Definice</a:t>
            </a:r>
            <a:r>
              <a:rPr lang="cs-CZ" dirty="0" smtClean="0"/>
              <a:t>: </a:t>
            </a:r>
            <a:r>
              <a:rPr lang="cs-CZ" b="0" dirty="0"/>
              <a:t>Binární relace z množiny A do množiny B se nazývá každá podmnožina kartézského součinu A </a:t>
            </a:r>
            <a:r>
              <a:rPr lang="cs-CZ" b="0" dirty="0" err="1"/>
              <a:t>x</a:t>
            </a:r>
            <a:r>
              <a:rPr lang="cs-CZ" b="0" dirty="0"/>
              <a:t> B. </a:t>
            </a:r>
            <a:endParaRPr lang="cs-CZ" b="0" dirty="0" smtClean="0"/>
          </a:p>
          <a:p>
            <a:r>
              <a:rPr lang="cs-CZ" b="0" dirty="0" smtClean="0"/>
              <a:t>Je</a:t>
            </a:r>
            <a:r>
              <a:rPr lang="cs-CZ" b="0" dirty="0"/>
              <a:t>-li A = B, pak mluvíme o binární relaci v množině A.</a:t>
            </a:r>
            <a:endParaRPr lang="en-US" b="0" dirty="0"/>
          </a:p>
          <a:p>
            <a:r>
              <a:rPr lang="cs-CZ" b="0" dirty="0" err="1" smtClean="0"/>
              <a:t>Doplňkova</a:t>
            </a:r>
            <a:r>
              <a:rPr lang="cs-CZ" b="0" dirty="0" smtClean="0"/>
              <a:t>́ </a:t>
            </a:r>
            <a:r>
              <a:rPr lang="cs-CZ" b="0" dirty="0"/>
              <a:t>relace </a:t>
            </a:r>
            <a:r>
              <a:rPr lang="cs-CZ" b="0" dirty="0" err="1"/>
              <a:t>R</a:t>
            </a:r>
            <a:r>
              <a:rPr lang="cs-CZ" b="0" dirty="0"/>
              <a:t> ́ k relaci </a:t>
            </a:r>
            <a:r>
              <a:rPr lang="cs-CZ" b="0" dirty="0" err="1"/>
              <a:t>R</a:t>
            </a:r>
            <a:r>
              <a:rPr lang="cs-CZ" b="0" dirty="0"/>
              <a:t> v množině A je množina všech uspořádaných dvojic z A </a:t>
            </a:r>
            <a:r>
              <a:rPr lang="cs-CZ" b="0" dirty="0" err="1"/>
              <a:t>x</a:t>
            </a:r>
            <a:r>
              <a:rPr lang="cs-CZ" b="0" dirty="0"/>
              <a:t> A, které nepatří do relace </a:t>
            </a:r>
            <a:r>
              <a:rPr lang="cs-CZ" b="0" dirty="0" err="1"/>
              <a:t>R</a:t>
            </a:r>
            <a:r>
              <a:rPr lang="cs-CZ" b="0" dirty="0"/>
              <a:t>, tj. </a:t>
            </a:r>
            <a:r>
              <a:rPr lang="cs-CZ" b="0" dirty="0" err="1"/>
              <a:t>R</a:t>
            </a:r>
            <a:r>
              <a:rPr lang="cs-CZ" b="0" dirty="0"/>
              <a:t> ́= (A </a:t>
            </a:r>
            <a:r>
              <a:rPr lang="cs-CZ" b="0" dirty="0" err="1"/>
              <a:t>x</a:t>
            </a:r>
            <a:r>
              <a:rPr lang="cs-CZ" b="0" dirty="0"/>
              <a:t> A) – R. </a:t>
            </a:r>
            <a:endParaRPr lang="en-US" b="0" dirty="0"/>
          </a:p>
          <a:p>
            <a:r>
              <a:rPr lang="cs-CZ" b="0" dirty="0"/>
              <a:t>Relace </a:t>
            </a:r>
            <a:r>
              <a:rPr lang="cs-CZ" b="0" dirty="0" err="1"/>
              <a:t>R</a:t>
            </a:r>
            <a:r>
              <a:rPr lang="cs-CZ" b="0" dirty="0"/>
              <a:t> z množiny A do množiny B se nazývá </a:t>
            </a:r>
            <a:r>
              <a:rPr lang="cs-CZ" dirty="0"/>
              <a:t>zobrazením</a:t>
            </a:r>
            <a:r>
              <a:rPr lang="cs-CZ" b="0" dirty="0"/>
              <a:t> z A do B, právě když ke každému prvku a ∈A existuje nejvýše jeden prvek b ∈B takový, že platí (a, b) ∈R.</a:t>
            </a:r>
            <a:br>
              <a:rPr lang="cs-CZ" b="0" dirty="0"/>
            </a:br>
            <a:r>
              <a:rPr lang="cs-CZ" b="0" dirty="0"/>
              <a:t>(Tedy každý prvek z množiny A se může vyskytnout jako první složka uspořádané dvojice v relaci </a:t>
            </a:r>
            <a:r>
              <a:rPr lang="cs-CZ" b="0" dirty="0" err="1"/>
              <a:t>R</a:t>
            </a:r>
            <a:r>
              <a:rPr lang="cs-CZ" b="0" dirty="0"/>
              <a:t> nejvýše jednou.) </a:t>
            </a:r>
            <a:endParaRPr lang="en-US" b="0" dirty="0"/>
          </a:p>
          <a:p>
            <a:r>
              <a:rPr lang="cs-CZ" b="0" dirty="0"/>
              <a:t>Jestliže (a, b) ∈</a:t>
            </a:r>
            <a:r>
              <a:rPr lang="cs-CZ" b="0" dirty="0" err="1"/>
              <a:t>R</a:t>
            </a:r>
            <a:r>
              <a:rPr lang="cs-CZ" b="0" dirty="0"/>
              <a:t>, pak prvek a nazýváme vzorem prvku b a prvek b obrazem prvku a v zobrazení </a:t>
            </a:r>
            <a:r>
              <a:rPr lang="cs-CZ" b="0" dirty="0" err="1"/>
              <a:t>R</a:t>
            </a:r>
            <a:r>
              <a:rPr lang="cs-CZ" b="0" dirty="0"/>
              <a:t> (nebo že zobrazení </a:t>
            </a:r>
            <a:r>
              <a:rPr lang="cs-CZ" b="0" dirty="0" err="1"/>
              <a:t>R</a:t>
            </a:r>
            <a:r>
              <a:rPr lang="cs-CZ" b="0" dirty="0"/>
              <a:t> přiřazuje prvku a prvek b). 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0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relací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dirty="0"/>
              <a:t>Nechť U je binární relace v A. Relace U se nazývá:</a:t>
            </a:r>
            <a:endParaRPr lang="en-US" b="0" dirty="0"/>
          </a:p>
          <a:p>
            <a:r>
              <a:rPr lang="cs-CZ" b="0" dirty="0"/>
              <a:t>1. </a:t>
            </a:r>
            <a:r>
              <a:rPr lang="cs-CZ" dirty="0"/>
              <a:t>reflexivní</a:t>
            </a:r>
            <a:r>
              <a:rPr lang="cs-CZ" b="0" dirty="0"/>
              <a:t> právě, když pro všechny prvky platí, že prvek je v relaci se sebou samým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2. </a:t>
            </a:r>
            <a:r>
              <a:rPr lang="cs-CZ" dirty="0"/>
              <a:t>antireflexivní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</a:t>
            </a:r>
            <a:r>
              <a:rPr lang="cs-CZ" b="0" dirty="0"/>
              <a:t> U </a:t>
            </a:r>
            <a:endParaRPr lang="en-US" b="0" dirty="0"/>
          </a:p>
          <a:p>
            <a:r>
              <a:rPr lang="cs-CZ" b="0" dirty="0"/>
              <a:t>3. </a:t>
            </a:r>
            <a:r>
              <a:rPr lang="cs-CZ" dirty="0"/>
              <a:t>symetrická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4. </a:t>
            </a:r>
            <a:r>
              <a:rPr lang="cs-CZ" dirty="0"/>
              <a:t>antisymetrická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</a:t>
            </a:r>
            <a:r>
              <a:rPr lang="cs-CZ" b="0" dirty="0" err="1"/>
              <a:t>x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</a:t>
            </a:r>
            <a:r>
              <a:rPr lang="cs-CZ" b="0" dirty="0"/>
              <a:t> </a:t>
            </a:r>
            <a:r>
              <a:rPr lang="cs-CZ" b="0" dirty="0" err="1"/>
              <a:t>y</a:t>
            </a:r>
            <a:r>
              <a:rPr lang="cs-CZ" b="0" dirty="0"/>
              <a:t>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</a:t>
            </a:r>
            <a:r>
              <a:rPr lang="cs-CZ" b="0" dirty="0" err="1"/>
              <a:t>x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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5. </a:t>
            </a:r>
            <a:r>
              <a:rPr lang="cs-CZ" dirty="0"/>
              <a:t>transitivní</a:t>
            </a:r>
            <a:r>
              <a:rPr lang="cs-CZ" b="0" dirty="0"/>
              <a:t> právě, když platí</a:t>
            </a:r>
            <a:endParaRPr lang="en-US" b="0" dirty="0"/>
          </a:p>
          <a:p>
            <a:r>
              <a:rPr lang="cs-CZ" b="0" dirty="0">
                <a:sym typeface="Symbol"/>
              </a:rPr>
              <a:t>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, z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A: (</a:t>
            </a:r>
            <a:r>
              <a:rPr lang="cs-CZ" b="0" dirty="0" err="1"/>
              <a:t>x</a:t>
            </a:r>
            <a:r>
              <a:rPr lang="cs-CZ" b="0" dirty="0"/>
              <a:t>, </a:t>
            </a:r>
            <a:r>
              <a:rPr lang="cs-CZ" b="0" dirty="0" err="1"/>
              <a:t>y</a:t>
            </a:r>
            <a:r>
              <a:rPr lang="cs-CZ" b="0" dirty="0"/>
              <a:t>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</a:t>
            </a:r>
            <a:r>
              <a:rPr lang="cs-CZ" b="0" dirty="0"/>
              <a:t> (</a:t>
            </a:r>
            <a:r>
              <a:rPr lang="cs-CZ" b="0" dirty="0" err="1"/>
              <a:t>y</a:t>
            </a:r>
            <a:r>
              <a:rPr lang="cs-CZ" b="0" dirty="0"/>
              <a:t>, z)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 </a:t>
            </a:r>
            <a:r>
              <a:rPr lang="cs-CZ" b="0" dirty="0">
                <a:sym typeface="Symbol"/>
              </a:rPr>
              <a:t></a:t>
            </a:r>
            <a:r>
              <a:rPr lang="cs-CZ" b="0" dirty="0"/>
              <a:t> (</a:t>
            </a:r>
            <a:r>
              <a:rPr lang="cs-CZ" b="0" dirty="0" err="1"/>
              <a:t>x</a:t>
            </a:r>
            <a:r>
              <a:rPr lang="cs-CZ" b="0" dirty="0"/>
              <a:t>, z) </a:t>
            </a:r>
            <a:r>
              <a:rPr lang="cs-CZ" b="0" dirty="0">
                <a:sym typeface="Symbol"/>
              </a:rPr>
              <a:t></a:t>
            </a:r>
            <a:r>
              <a:rPr lang="cs-CZ" b="0" dirty="0"/>
              <a:t> U</a:t>
            </a:r>
            <a:endParaRPr lang="en-US" b="0" dirty="0"/>
          </a:p>
          <a:p>
            <a:r>
              <a:rPr lang="cs-CZ" b="0" dirty="0"/>
              <a:t>5. </a:t>
            </a:r>
            <a:r>
              <a:rPr lang="cs-CZ" dirty="0"/>
              <a:t>Ekvivalence</a:t>
            </a:r>
            <a:r>
              <a:rPr lang="cs-CZ" b="0" dirty="0"/>
              <a:t> je binární relace, která je reflexivní, symetrická, a tranzitivní současně.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03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71</TotalTime>
  <Words>775</Words>
  <Application>Microsoft Macintosh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Essential</vt:lpstr>
      <vt:lpstr>množiny</vt:lpstr>
      <vt:lpstr>Určení množiny</vt:lpstr>
      <vt:lpstr>Symbolika - zápisy</vt:lpstr>
      <vt:lpstr>Vztahy mezi množinami</vt:lpstr>
      <vt:lpstr>Množinové operace</vt:lpstr>
      <vt:lpstr>vlastnosti množinových operací</vt:lpstr>
      <vt:lpstr>Kartézský součin</vt:lpstr>
      <vt:lpstr>Binární relace</vt:lpstr>
      <vt:lpstr>Vlastnosti relací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množiny</dc:title>
  <dc:creator>Bohumil Fort</dc:creator>
  <cp:lastModifiedBy>Bohumil Fort</cp:lastModifiedBy>
  <cp:revision>8</cp:revision>
  <dcterms:created xsi:type="dcterms:W3CDTF">2017-10-01T13:37:04Z</dcterms:created>
  <dcterms:modified xsi:type="dcterms:W3CDTF">2019-02-21T23:42:13Z</dcterms:modified>
</cp:coreProperties>
</file>